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8" r:id="rId3"/>
    <p:sldId id="326" r:id="rId4"/>
    <p:sldId id="339" r:id="rId5"/>
    <p:sldId id="353" r:id="rId6"/>
    <p:sldId id="359" r:id="rId7"/>
    <p:sldId id="358" r:id="rId8"/>
    <p:sldId id="361" r:id="rId9"/>
    <p:sldId id="355" r:id="rId10"/>
    <p:sldId id="346" r:id="rId11"/>
    <p:sldId id="356" r:id="rId12"/>
    <p:sldId id="338" r:id="rId13"/>
    <p:sldId id="295" r:id="rId14"/>
    <p:sldId id="343" r:id="rId15"/>
    <p:sldId id="348" r:id="rId16"/>
    <p:sldId id="349" r:id="rId17"/>
    <p:sldId id="351" r:id="rId18"/>
    <p:sldId id="350" r:id="rId19"/>
    <p:sldId id="357" r:id="rId20"/>
    <p:sldId id="360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990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802.11-16/1153r0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802.11-16/1153r0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802.11-16/1153r0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802.11-16/1153r0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harkins-owe-03" TargetMode="External"/><Relationship Id="rId4" Type="http://schemas.openxmlformats.org/officeDocument/2006/relationships/hyperlink" Target="https://mentor.ieee.org/802.11/dcn/15/11-15-1184-05-000m-owe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s://datatracker.ietf.org/doc/draft-harkins-salted-eap-pwd/?include_text=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664/" TargetMode="External"/><Relationship Id="rId5" Type="http://schemas.openxmlformats.org/officeDocument/2006/relationships/hyperlink" Target="https://datatracker.ietf.org/doc/rfc7930/" TargetMode="External"/><Relationship Id="rId4" Type="http://schemas.openxmlformats.org/officeDocument/2006/relationships/hyperlink" Target="https://datatracker.ietf.org/doc/draft-ietf-radext-populating-eapidentity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barth-homenet-wifi-roamin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homenet-hncp-bis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tacacs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tools.ietf.org/html/rfc6632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alt-tunne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rfc4492bi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919/" TargetMode="External"/><Relationship Id="rId5" Type="http://schemas.openxmlformats.org/officeDocument/2006/relationships/hyperlink" Target="https://datatracker.ietf.org/doc/rfc7918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otis-dnssd-scalable-dns-sd-threats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2236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datatracker.ietf.org/doc/rfc7887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Relationship Id="rId9" Type="http://schemas.openxmlformats.org/officeDocument/2006/relationships/hyperlink" Target="https://www.ietf.org/rfc/rfc2710.tx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huang-detnet-xhaul/" TargetMode="External"/><Relationship Id="rId5" Type="http://schemas.openxmlformats.org/officeDocument/2006/relationships/hyperlink" Target="https://datatracker.ietf.org/doc/draft-ietf-detnet-problem-statement/" TargetMode="External"/><Relationship Id="rId4" Type="http://schemas.openxmlformats.org/officeDocument/2006/relationships/hyperlink" Target="https://datatracker.ietf.org/doc/draft-ietf-detnet-use-cas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rfc7928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6/slides/slides-96-tsvwg-2.pdf" TargetMode="External"/><Relationship Id="rId5" Type="http://schemas.openxmlformats.org/officeDocument/2006/relationships/hyperlink" Target="https://tools.ietf.org/html/draft-ietf-tsvwg-ieee-802-11-00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tools.ietf.org/html/rfc756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-sa.centraldesktop.com/802liaisondb/FrontPage" TargetMode="External"/><Relationship Id="rId4" Type="http://schemas.openxmlformats.org/officeDocument/2006/relationships/hyperlink" Target="https://datatracker.ietf.org/doc/rfc724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perkins-intarea-multicast-ieee802-00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ts/document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harkins-owe-0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imtg/charter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lurk/charter/" TargetMode="External"/><Relationship Id="rId12" Type="http://schemas.openxmlformats.org/officeDocument/2006/relationships/hyperlink" Target="https://datatracker.ietf.org/wg/ledger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lpwan/charter/" TargetMode="External"/><Relationship Id="rId11" Type="http://schemas.openxmlformats.org/officeDocument/2006/relationships/hyperlink" Target="https://datatracker.ietf.org/wg/plus/charter/" TargetMode="External"/><Relationship Id="rId5" Type="http://schemas.openxmlformats.org/officeDocument/2006/relationships/hyperlink" Target="https://tools.ietf.org/html/draft-petrescu-ipv6-over-80211p-00" TargetMode="External"/><Relationship Id="rId10" Type="http://schemas.openxmlformats.org/officeDocument/2006/relationships/hyperlink" Target="https://datatracker.ietf.org/wg/quic/charter/" TargetMode="External"/><Relationship Id="rId4" Type="http://schemas.openxmlformats.org/officeDocument/2006/relationships/hyperlink" Target="https://datatracker.ietf.org/wg/its/charter/" TargetMode="External"/><Relationship Id="rId9" Type="http://schemas.openxmlformats.org/officeDocument/2006/relationships/hyperlink" Target="https://datatracker.ietf.org/wg/l4s/char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2016-09-13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35921"/>
              </p:ext>
            </p:extLst>
          </p:nvPr>
        </p:nvGraphicFramePr>
        <p:xfrm>
          <a:off x="531813" y="2286000"/>
          <a:ext cx="81867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" name="Document" r:id="rId4" imgW="8248712" imgH="2550695" progId="Word.Document.8">
                  <p:embed/>
                </p:oleObj>
              </mc:Choice>
              <mc:Fallback>
                <p:oleObj name="Document" r:id="rId4" imgW="8248712" imgH="25506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endParaRPr lang="en-US" sz="1400" i="1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400" dirty="0" smtClean="0"/>
              <a:t> ROLL: </a:t>
            </a: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b="0" dirty="0">
                <a:hlinkClick r:id="rId9"/>
              </a:rPr>
              <a:t>http://datatracker.ietf.org/wg/roll/</a:t>
            </a:r>
            <a:r>
              <a:rPr lang="en-GB" sz="14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New: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400" dirty="0"/>
              <a:t>Constrained </a:t>
            </a:r>
            <a:r>
              <a:rPr lang="en-US" sz="1400" dirty="0" err="1"/>
              <a:t>RESTful</a:t>
            </a:r>
            <a:r>
              <a:rPr lang="en-US" sz="1400" dirty="0"/>
              <a:t> Environments)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b="0" dirty="0">
                <a:hlinkClick r:id="rId11"/>
              </a:rPr>
              <a:t>http://datatracker.ietf.org/wg/core/</a:t>
            </a:r>
            <a:r>
              <a:rPr lang="en-GB" sz="1400" b="0" dirty="0"/>
              <a:t> </a:t>
            </a:r>
            <a:endParaRPr lang="en-GB" sz="14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https://tools.ietf.org/html/draft-harkins-owe-03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 2016]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Considerations </a:t>
            </a:r>
            <a:r>
              <a:rPr lang="en-US" sz="1600" dirty="0" smtClean="0"/>
              <a:t>regarding </a:t>
            </a:r>
            <a:r>
              <a:rPr lang="en-US" sz="1600" dirty="0"/>
              <a:t>the correct use </a:t>
            </a:r>
            <a:r>
              <a:rPr lang="en-US" sz="1600" dirty="0" smtClean="0"/>
              <a:t>of EAP-Response/Identity, </a:t>
            </a:r>
            <a:r>
              <a:rPr lang="en-US" sz="1600" dirty="0"/>
              <a:t>see </a:t>
            </a:r>
            <a:r>
              <a:rPr lang="en-US" sz="1600" dirty="0">
                <a:hlinkClick r:id="rId4"/>
              </a:rPr>
              <a:t>https://datatracker.ietf.org/doc/draft-ietf-radext-populating-eapidentity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7930, “</a:t>
            </a:r>
            <a:r>
              <a:rPr lang="en-US" sz="1600" dirty="0"/>
              <a:t>Larger Packets for RADIUS over </a:t>
            </a:r>
            <a:r>
              <a:rPr lang="en-US" sz="1600" dirty="0" smtClean="0"/>
              <a:t>TCP” published,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https://datatracker.ietf.org/doc/rfc7930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6"/>
              </a:rPr>
              <a:t>https://datatracker.ietf.org/doc/rfc7664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Adding Support for Salted Password Databases to </a:t>
            </a:r>
            <a:r>
              <a:rPr lang="en-US" sz="1600" dirty="0" smtClean="0"/>
              <a:t>EAP-</a:t>
            </a:r>
            <a:r>
              <a:rPr lang="en-US" sz="1600" dirty="0" err="1" smtClean="0"/>
              <a:t>pwd</a:t>
            </a:r>
            <a:r>
              <a:rPr lang="en-US" sz="1600" dirty="0" smtClean="0"/>
              <a:t> is in IETF last call, </a:t>
            </a:r>
            <a:r>
              <a:rPr lang="en-US" sz="1600" dirty="0"/>
              <a:t>see </a:t>
            </a:r>
            <a:r>
              <a:rPr lang="en-US" sz="1600" dirty="0">
                <a:hlinkClick r:id="rId7"/>
              </a:rPr>
              <a:t>https://datatracker.ietf.org/doc/draft-harkins-salted-eap-pwd/?</a:t>
            </a:r>
            <a:r>
              <a:rPr lang="en-US" sz="1600" dirty="0" smtClean="0">
                <a:hlinkClick r:id="rId7"/>
              </a:rPr>
              <a:t>include_text=1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600" dirty="0" smtClean="0"/>
            </a:br>
            <a:r>
              <a:rPr lang="en-US" sz="16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[Sept 2016]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 </a:t>
            </a:r>
            <a:r>
              <a:rPr lang="en-US" sz="1600" dirty="0"/>
              <a:t>(revisions), see </a:t>
            </a:r>
            <a:r>
              <a:rPr lang="en-US" sz="1600" dirty="0">
                <a:hlinkClick r:id="rId6"/>
              </a:rPr>
              <a:t>https://datatracker.ietf.org/doc/draft-ietf-homenet-hncp-bis</a:t>
            </a:r>
            <a:r>
              <a:rPr lang="en-US" sz="1600" dirty="0" smtClean="0">
                <a:hlinkClick r:id="rId6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7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[Sept 2016]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The TACACS+ Protocol, see </a:t>
            </a:r>
            <a:r>
              <a:rPr lang="en-US" sz="1400" dirty="0" smtClean="0">
                <a:hlinkClick r:id="rId8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 WG last call: Alternate Tunnel Encapsulation for Data Frames in CAPWAP, see  </a:t>
            </a:r>
            <a:r>
              <a:rPr lang="en-US" sz="1400" dirty="0" smtClean="0">
                <a:hlinkClick r:id="rId9"/>
              </a:rPr>
              <a:t>http://datatracker.ietf.org/doc/draft-ietf-opsawg-capwap-alt-tunnel/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https://</a:t>
            </a:r>
            <a:r>
              <a:rPr lang="en-US" sz="1400" dirty="0" smtClean="0">
                <a:hlinkClick r:id="rId10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1"/>
              </a:rPr>
              <a:t>https://datatracker.ietf.org/doc/rfc7548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[Sept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Published as RFC 7918 </a:t>
            </a:r>
            <a:r>
              <a:rPr lang="en-US" sz="1600" dirty="0"/>
              <a:t>Transport Layer Security (TLS) False Start, see </a:t>
            </a:r>
            <a:r>
              <a:rPr lang="en-US" sz="1600" dirty="0">
                <a:hlinkClick r:id="rId5"/>
              </a:rPr>
              <a:t>https://datatracker.ietf.org/doc/rfc7918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Published as 7919: Negotiated Finite Field </a:t>
            </a:r>
            <a:r>
              <a:rPr lang="en-US" sz="1600" dirty="0" err="1" smtClean="0"/>
              <a:t>Diffie</a:t>
            </a:r>
            <a:r>
              <a:rPr lang="en-US" sz="1600" dirty="0" smtClean="0"/>
              <a:t>-Hellman Ephemeral Parameters for TLS, see </a:t>
            </a:r>
            <a:r>
              <a:rPr lang="en-US" sz="1600" dirty="0">
                <a:hlinkClick r:id="rId6"/>
              </a:rPr>
              <a:t>https://datatracker.ietf.org/doc/rfc7919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Elliptic Curve Cryptography (ECC) Cipher Suites for Transport Layer Security (TLS) Versions 1.2 and Earlier, see </a:t>
            </a:r>
            <a:r>
              <a:rPr lang="en-US" sz="1600" dirty="0" smtClean="0">
                <a:hlinkClick r:id="rId7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[Sept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DNS Push Notifications, see https://datatracker.ietf.org/doc/draft-ietf-dnssd-push/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Scalable </a:t>
            </a:r>
            <a:r>
              <a:rPr lang="en-US" sz="1600" dirty="0"/>
              <a:t>DNS-SD (SSD) Threats</a:t>
            </a:r>
            <a:r>
              <a:rPr lang="en-US" sz="1600" dirty="0" smtClean="0"/>
              <a:t>, see </a:t>
            </a:r>
            <a:r>
              <a:rPr lang="en-US" sz="1600" dirty="0">
                <a:hlinkClick r:id="rId5"/>
              </a:rPr>
              <a:t>http://datatracker.ietf.org/doc/draft-otis-dnssd-scalable-dns-sd-threats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 and New: </a:t>
            </a:r>
            <a:r>
              <a:rPr lang="en-US" sz="1600" dirty="0"/>
              <a:t>A 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Published as RFC 7887: </a:t>
            </a:r>
            <a:r>
              <a:rPr lang="en-US" sz="1600" dirty="0"/>
              <a:t>Hierarchical Join/Prune Attributes, see </a:t>
            </a:r>
            <a:r>
              <a:rPr lang="en-US" sz="1600" dirty="0">
                <a:hlinkClick r:id="rId7"/>
              </a:rPr>
              <a:t>https://datatracker.ietf.org/doc/rfc7887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9"/>
              </a:rPr>
              <a:t>https://</a:t>
            </a:r>
            <a:r>
              <a:rPr lang="en-US" sz="1600" dirty="0" smtClean="0">
                <a:hlinkClick r:id="rId9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The Working Group </a:t>
            </a:r>
            <a:r>
              <a:rPr lang="en-US" sz="1400" dirty="0"/>
              <a:t>addresses 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600" dirty="0" smtClean="0"/>
              <a:t>Updated: Deterministic Networking Use Cases, see </a:t>
            </a:r>
            <a:r>
              <a:rPr lang="en-US" sz="1600" dirty="0" smtClean="0">
                <a:hlinkClick r:id="rId4"/>
              </a:rPr>
              <a:t>https://datatracker.ietf.org/doc/draft-ietf-detnet-use-cases/</a:t>
            </a:r>
            <a:r>
              <a:rPr lang="en-US" sz="1600" dirty="0" smtClean="0"/>
              <a:t> (note 5.1.1, reference to </a:t>
            </a:r>
            <a:r>
              <a:rPr lang="en-US" sz="1600" dirty="0" err="1" smtClean="0"/>
              <a:t>WiFi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Deterministic </a:t>
            </a:r>
            <a:r>
              <a:rPr lang="en-US" sz="1600" dirty="0"/>
              <a:t>Networking Problem Statement, see </a:t>
            </a:r>
            <a:r>
              <a:rPr lang="en-US" sz="1600" dirty="0">
                <a:hlinkClick r:id="rId5"/>
              </a:rPr>
              <a:t>https://datatracker.ietf.org/doc/draft-ietf-detnet-problem-statement/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smtClean="0"/>
              <a:t>Integrated </a:t>
            </a:r>
            <a:r>
              <a:rPr lang="en-US" sz="1600" dirty="0"/>
              <a:t>Mobile </a:t>
            </a:r>
            <a:r>
              <a:rPr lang="en-US" sz="1600" dirty="0" err="1"/>
              <a:t>Fronthaul</a:t>
            </a:r>
            <a:r>
              <a:rPr lang="en-US" sz="1600" dirty="0"/>
              <a:t> and Backhaul, see </a:t>
            </a:r>
            <a:r>
              <a:rPr lang="en-US" sz="1600" dirty="0">
                <a:hlinkClick r:id="rId6"/>
              </a:rPr>
              <a:t>https://datatracker.ietf.org/doc/draft-huang-detnet-xhaul/</a:t>
            </a:r>
            <a:r>
              <a:rPr lang="en-US" sz="16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September 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[Sept 2016]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draft “</a:t>
            </a:r>
            <a:r>
              <a:rPr lang="en-US" sz="1400" b="1" dirty="0"/>
              <a:t>Guidelines for </a:t>
            </a:r>
            <a:r>
              <a:rPr lang="en-US" sz="1400" b="1" dirty="0" err="1"/>
              <a:t>DiffServ</a:t>
            </a:r>
            <a:r>
              <a:rPr lang="en-US" sz="1400" b="1" dirty="0"/>
              <a:t> to IEEE 802.11 </a:t>
            </a:r>
            <a:r>
              <a:rPr lang="en-US" sz="1400" b="1" dirty="0" smtClean="0"/>
              <a:t>Mapping”</a:t>
            </a:r>
            <a:r>
              <a:rPr lang="en-US" sz="1400" dirty="0" smtClean="0"/>
              <a:t>: </a:t>
            </a:r>
            <a:r>
              <a:rPr lang="en-US" sz="1400" u="sng" dirty="0">
                <a:hlinkClick r:id="rId5"/>
              </a:rPr>
              <a:t>https://</a:t>
            </a:r>
            <a:r>
              <a:rPr lang="en-US" sz="1400" u="sng" dirty="0" smtClean="0">
                <a:hlinkClick r:id="rId5"/>
              </a:rPr>
              <a:t>tools.ietf.org/html/draft-ietf-tsvwg-ieee-802-11-00</a:t>
            </a:r>
            <a:r>
              <a:rPr lang="en-US" sz="1400" u="sng" dirty="0" smtClean="0"/>
              <a:t> . </a:t>
            </a:r>
            <a:r>
              <a:rPr lang="en-US" sz="1400" dirty="0"/>
              <a:t>It is not intended to make any changes in priority mapping in 802.11 but does mention it extensively in Section </a:t>
            </a:r>
            <a:r>
              <a:rPr lang="en-US" sz="1400" dirty="0" smtClean="0"/>
              <a:t>2. Also see </a:t>
            </a:r>
            <a:r>
              <a:rPr lang="en-US" sz="1400" u="sng" dirty="0">
                <a:hlinkClick r:id="rId6"/>
              </a:rPr>
              <a:t>https://</a:t>
            </a:r>
            <a:r>
              <a:rPr lang="en-US" sz="1400" u="sng" dirty="0" smtClean="0">
                <a:hlinkClick r:id="rId6"/>
              </a:rPr>
              <a:t>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 RFC Editor queue: The Benefits and Pitfalls of using Explicit Congestion Notification (ECN), see </a:t>
            </a:r>
            <a:r>
              <a:rPr lang="en-US" sz="1400" dirty="0" smtClean="0">
                <a:hlinkClick r:id="rId7"/>
              </a:rPr>
              <a:t>http://datatracker.ietf.org/doc/draft-ietf-aqm-ecn-benefits/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7928: AQM Characterization Guidelines, see </a:t>
            </a:r>
            <a:r>
              <a:rPr lang="en-US" sz="1400" dirty="0">
                <a:hlinkClick r:id="rId8"/>
              </a:rPr>
              <a:t>https://datatracker.ietf.org/doc/rfc7928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9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648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November 13-18, 2016 – Seoul Korea </a:t>
            </a:r>
          </a:p>
          <a:p>
            <a:pPr lvl="1"/>
            <a:r>
              <a:rPr lang="en-US" dirty="0" smtClean="0"/>
              <a:t>March 26-31, 2017 – Chicago 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2016-09-09 teleconference held; topics included Multicast, ITS, </a:t>
            </a:r>
            <a:r>
              <a:rPr lang="en-US" sz="1800" dirty="0" smtClean="0"/>
              <a:t>OWE, 5G, </a:t>
            </a:r>
            <a:r>
              <a:rPr lang="en-US" sz="1800" dirty="0" err="1" smtClean="0"/>
              <a:t>IoT</a:t>
            </a:r>
            <a:r>
              <a:rPr lang="en-US" sz="1800" dirty="0" smtClean="0"/>
              <a:t>, IRTF activities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Tutorial request: present 802.11/.15 updates in Nov 2016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4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5"/>
              </a:rPr>
              <a:t>http://</a:t>
            </a:r>
            <a:r>
              <a:rPr lang="en-US" sz="1600" u="sng" dirty="0" smtClean="0">
                <a:hlinkClick r:id="rId5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at November 2016 Plenary: Monday PM2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tools.ietf.org/html/draft-perkins-intarea-multicast-ieee802-00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</a:t>
            </a:r>
            <a:r>
              <a:rPr lang="en-US" sz="1600" dirty="0" smtClean="0"/>
              <a:t>Proxy ND support does not address Secure ND, see RFC 3971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RFC 6775, Neighbor Discovery Optimization for IPv6 over Low-Power Wireless Personal Area Networks (6LoWPANs) defines a registration mechanism for accomplishing proxy ND: </a:t>
            </a:r>
            <a:r>
              <a:rPr lang="en-US" sz="1600" b="1" dirty="0" err="1" smtClean="0"/>
              <a:t>IoT</a:t>
            </a:r>
            <a:r>
              <a:rPr lang="en-US" sz="1600" b="1" dirty="0" smtClean="0"/>
              <a:t> and other applications motivating registration over discovery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ITS BOF – Draft Charter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Draft Charter: Intelligent transportation systems</a:t>
            </a:r>
          </a:p>
          <a:p>
            <a:pPr lvl="1"/>
            <a:r>
              <a:rPr lang="en-US" sz="1200" dirty="0" smtClean="0"/>
              <a:t>Automobiles </a:t>
            </a:r>
            <a:r>
              <a:rPr lang="en-US" sz="1200" dirty="0"/>
              <a:t>and vehicles of all types are increasingly connected </a:t>
            </a:r>
            <a:r>
              <a:rPr lang="en-US" sz="1200" dirty="0" smtClean="0"/>
              <a:t>to the </a:t>
            </a:r>
            <a:r>
              <a:rPr lang="en-US" sz="1200" dirty="0"/>
              <a:t>Internet.  Comfort-enhancing entertainment applications, road </a:t>
            </a:r>
            <a:r>
              <a:rPr lang="en-US" sz="1200" dirty="0" smtClean="0"/>
              <a:t> </a:t>
            </a:r>
            <a:r>
              <a:rPr lang="en-US" sz="1200" dirty="0"/>
              <a:t>safety applications using bidirectional data flows, and connected </a:t>
            </a:r>
            <a:r>
              <a:rPr lang="en-US" sz="1200" dirty="0" smtClean="0"/>
              <a:t> </a:t>
            </a:r>
            <a:r>
              <a:rPr lang="en-US" sz="1200" dirty="0"/>
              <a:t>automated driving are but a few new features expected in automobiles </a:t>
            </a:r>
            <a:r>
              <a:rPr lang="en-US" sz="1200" dirty="0" smtClean="0"/>
              <a:t>to </a:t>
            </a:r>
            <a:r>
              <a:rPr lang="en-US" sz="1200" dirty="0"/>
              <a:t>hit the roads from now to year 2020</a:t>
            </a:r>
            <a:r>
              <a:rPr lang="en-US" sz="1200" dirty="0" smtClean="0"/>
              <a:t>.  </a:t>
            </a:r>
          </a:p>
          <a:p>
            <a:pPr lvl="1"/>
            <a:r>
              <a:rPr lang="en-US" sz="1200" dirty="0" smtClean="0"/>
              <a:t>Today</a:t>
            </a:r>
            <a:r>
              <a:rPr lang="en-US" sz="1200" dirty="0"/>
              <a:t>, there are several deployed Vehicle-to-Internet </a:t>
            </a:r>
            <a:r>
              <a:rPr lang="en-US" sz="1200" dirty="0" smtClean="0"/>
              <a:t>technologies   (V2Internet</a:t>
            </a:r>
            <a:r>
              <a:rPr lang="en-US" sz="1200" dirty="0"/>
              <a:t>) that make use of embedded Internet modules, or </a:t>
            </a:r>
            <a:r>
              <a:rPr lang="en-US" sz="1200" dirty="0" smtClean="0"/>
              <a:t>through driver's </a:t>
            </a:r>
            <a:r>
              <a:rPr lang="en-US" sz="1200" dirty="0"/>
              <a:t>cellular smartphone: </a:t>
            </a:r>
            <a:r>
              <a:rPr lang="en-US" sz="1200" dirty="0" err="1"/>
              <a:t>mirrorlink</a:t>
            </a:r>
            <a:r>
              <a:rPr lang="en-US" sz="1200" dirty="0"/>
              <a:t>, </a:t>
            </a:r>
            <a:r>
              <a:rPr lang="en-US" sz="1200" dirty="0" err="1"/>
              <a:t>carplay</a:t>
            </a:r>
            <a:r>
              <a:rPr lang="en-US" sz="1200" dirty="0"/>
              <a:t>, android </a:t>
            </a:r>
            <a:r>
              <a:rPr lang="en-US" sz="1200" dirty="0" smtClean="0"/>
              <a:t>auto. However</a:t>
            </a:r>
            <a:r>
              <a:rPr lang="en-US" sz="1200" dirty="0"/>
              <a:t>, Vehicle-to-Vehicle (V2V) and Vehicle-to-Infrastructure (V2I,  </a:t>
            </a:r>
            <a:r>
              <a:rPr lang="en-US" sz="1200" dirty="0" smtClean="0"/>
              <a:t>not </a:t>
            </a:r>
            <a:r>
              <a:rPr lang="en-US" sz="1200" dirty="0"/>
              <a:t>to be mistaken with V2Internet) communications are still being developed</a:t>
            </a:r>
            <a:r>
              <a:rPr lang="en-US" sz="1200" dirty="0" smtClean="0"/>
              <a:t>.</a:t>
            </a:r>
            <a:endParaRPr lang="en-US" sz="1200" dirty="0"/>
          </a:p>
          <a:p>
            <a:pPr lvl="1"/>
            <a:r>
              <a:rPr lang="en-US" sz="1200" dirty="0" smtClean="0"/>
              <a:t>Some </a:t>
            </a:r>
            <a:r>
              <a:rPr lang="en-US" sz="1200" dirty="0"/>
              <a:t>vehicle and infrastructure communications will use IP and others </a:t>
            </a:r>
            <a:r>
              <a:rPr lang="en-US" sz="1200" dirty="0" smtClean="0"/>
              <a:t>&gt; </a:t>
            </a:r>
            <a:r>
              <a:rPr lang="en-US" sz="1200" dirty="0"/>
              <a:t>will not.  Multiple applications need to share one data link, </a:t>
            </a:r>
            <a:r>
              <a:rPr lang="en-US" sz="1200" dirty="0" smtClean="0"/>
              <a:t>including </a:t>
            </a:r>
            <a:r>
              <a:rPr lang="en-US" sz="1200" dirty="0"/>
              <a:t>non-IP- based protocols sharing the data link with IP-based protocols</a:t>
            </a:r>
            <a:r>
              <a:rPr lang="en-US" sz="1200" dirty="0" smtClean="0"/>
              <a:t>. </a:t>
            </a:r>
            <a:endParaRPr lang="en-US" sz="1200" dirty="0"/>
          </a:p>
          <a:p>
            <a:pPr lvl="1"/>
            <a:r>
              <a:rPr lang="en-US" sz="1200" dirty="0" smtClean="0"/>
              <a:t>This </a:t>
            </a:r>
            <a:r>
              <a:rPr lang="en-US" sz="1200" dirty="0"/>
              <a:t>group will work on V2V and V2I use-cases where IP is well-suited </a:t>
            </a:r>
            <a:r>
              <a:rPr lang="en-US" sz="1200" dirty="0" smtClean="0"/>
              <a:t>as </a:t>
            </a:r>
            <a:r>
              <a:rPr lang="en-US" sz="1200" dirty="0"/>
              <a:t>a </a:t>
            </a:r>
            <a:r>
              <a:rPr lang="en-US" sz="1200" dirty="0" smtClean="0"/>
              <a:t>networking </a:t>
            </a:r>
            <a:r>
              <a:rPr lang="en-US" sz="1200" dirty="0"/>
              <a:t>technology, supporting also applications that involve </a:t>
            </a:r>
            <a:r>
              <a:rPr lang="en-US" sz="1200" dirty="0" smtClean="0"/>
              <a:t>exchanges </a:t>
            </a:r>
            <a:r>
              <a:rPr lang="en-US" sz="1200" dirty="0"/>
              <a:t>of safety-related messages between vehicles and infrastructure if necessary</a:t>
            </a:r>
            <a:r>
              <a:rPr lang="en-US" sz="1200" dirty="0" smtClean="0"/>
              <a:t>. </a:t>
            </a:r>
            <a:endParaRPr lang="en-US" sz="1200" dirty="0"/>
          </a:p>
          <a:p>
            <a:pPr lvl="1"/>
            <a:r>
              <a:rPr lang="en-US" sz="1200" dirty="0" smtClean="0"/>
              <a:t>This </a:t>
            </a:r>
            <a:r>
              <a:rPr lang="en-US" sz="1200" dirty="0"/>
              <a:t>group will develop IP-based protocols to establish direct and </a:t>
            </a:r>
            <a:r>
              <a:rPr lang="en-US" sz="1200" dirty="0" smtClean="0"/>
              <a:t>secure </a:t>
            </a:r>
            <a:r>
              <a:rPr lang="en-US" sz="1200" dirty="0"/>
              <a:t>connectivity between a vehicle, which is often comprised of </a:t>
            </a:r>
            <a:r>
              <a:rPr lang="en-US" sz="1200" dirty="0" smtClean="0"/>
              <a:t> </a:t>
            </a:r>
            <a:r>
              <a:rPr lang="en-US" sz="1200" dirty="0"/>
              <a:t>moving networks, and other vehicles and stationary systems.  Some </a:t>
            </a:r>
            <a:r>
              <a:rPr lang="en-US" sz="1200" dirty="0" smtClean="0"/>
              <a:t> </a:t>
            </a:r>
            <a:r>
              <a:rPr lang="en-US" sz="1200" dirty="0"/>
              <a:t>communications will be extremely short lived, but others will last for many hours or days</a:t>
            </a:r>
            <a:r>
              <a:rPr lang="en-US" sz="1200" dirty="0" smtClean="0"/>
              <a:t>.</a:t>
            </a:r>
            <a:endParaRPr lang="en-US" sz="1200" dirty="0"/>
          </a:p>
          <a:p>
            <a:pPr lvl="1"/>
            <a:r>
              <a:rPr lang="en-US" sz="1200" dirty="0" smtClean="0"/>
              <a:t>Moving </a:t>
            </a:r>
            <a:r>
              <a:rPr lang="en-US" sz="1200" dirty="0"/>
              <a:t>network to nearby moving or fixed network communications may </a:t>
            </a:r>
            <a:r>
              <a:rPr lang="en-US" sz="1200" b="0" dirty="0" smtClean="0"/>
              <a:t>involve </a:t>
            </a:r>
            <a:r>
              <a:rPr lang="en-US" sz="1200" b="0" dirty="0"/>
              <a:t>various kinds of link layers: 802.11-OCB (Outside the Context </a:t>
            </a:r>
            <a:r>
              <a:rPr lang="en-US" sz="1200" b="0" dirty="0" smtClean="0"/>
              <a:t>of </a:t>
            </a:r>
            <a:r>
              <a:rPr lang="en-US" sz="1200" b="0" dirty="0"/>
              <a:t>a Basic Service Set, also called 802.11p), 802.15.4 with 6lowpan, </a:t>
            </a:r>
            <a:r>
              <a:rPr lang="en-US" sz="1200" b="0" dirty="0" smtClean="0"/>
              <a:t>802.11ad</a:t>
            </a:r>
            <a:r>
              <a:rPr lang="en-US" sz="1200" b="0" dirty="0"/>
              <a:t>, VLC (Visible Light Communications), IrDA, LTE-D, </a:t>
            </a:r>
            <a:r>
              <a:rPr lang="en-US" sz="1200" b="0" dirty="0" smtClean="0"/>
              <a:t>LP-WAN.</a:t>
            </a:r>
          </a:p>
          <a:p>
            <a:pPr lvl="1"/>
            <a:r>
              <a:rPr lang="en-US" sz="1200" b="0" dirty="0" smtClean="0"/>
              <a:t>One </a:t>
            </a:r>
            <a:r>
              <a:rPr lang="en-US" sz="1200" b="0" dirty="0"/>
              <a:t>of the most used link layers for vehicular networks is IEEE 802.11-OCB, as a basis for DSRC</a:t>
            </a:r>
            <a:r>
              <a:rPr lang="en-US" sz="1200" b="0" dirty="0" smtClean="0"/>
              <a:t>. However</a:t>
            </a:r>
            <a:r>
              <a:rPr lang="en-US" sz="1200" b="0" dirty="0"/>
              <a:t>, IPv6 on 802.11-OCB is not yet </a:t>
            </a:r>
            <a:r>
              <a:rPr lang="en-US" sz="1200" b="0" dirty="0" smtClean="0"/>
              <a:t>defined.</a:t>
            </a:r>
            <a:endParaRPr lang="en-US" sz="1200" dirty="0"/>
          </a:p>
          <a:p>
            <a:pPr lvl="1"/>
            <a:r>
              <a:rPr lang="en-US" sz="1200" b="0" dirty="0" smtClean="0"/>
              <a:t>The </a:t>
            </a:r>
            <a:r>
              <a:rPr lang="en-US" sz="1200" b="0" dirty="0"/>
              <a:t>group will work only on IPv6 solutions.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3265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ITS BOF – Work items &amp; Milestones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Draft Charter: Intelligent transportation systems</a:t>
            </a:r>
          </a:p>
          <a:p>
            <a:pPr lvl="1"/>
            <a:r>
              <a:rPr lang="en-US" sz="1200" b="0" dirty="0" smtClean="0"/>
              <a:t>The </a:t>
            </a:r>
            <a:r>
              <a:rPr lang="en-US" sz="1200" b="0" dirty="0"/>
              <a:t>group will work only on IPv6 solutions</a:t>
            </a:r>
            <a:r>
              <a:rPr lang="en-US" sz="1200" b="0" dirty="0" smtClean="0"/>
              <a:t>.</a:t>
            </a:r>
            <a:endParaRPr lang="en-US" sz="1200" b="0" dirty="0"/>
          </a:p>
          <a:p>
            <a:pPr lvl="1"/>
            <a:r>
              <a:rPr lang="en-US" sz="1200" b="0" dirty="0" smtClean="0"/>
              <a:t>The </a:t>
            </a:r>
            <a:r>
              <a:rPr lang="en-US" sz="1200" b="0" dirty="0"/>
              <a:t>group will leverage on technologies for Internet of Things (</a:t>
            </a:r>
            <a:r>
              <a:rPr lang="en-US" sz="1200" b="0" dirty="0" err="1"/>
              <a:t>IoT</a:t>
            </a:r>
            <a:r>
              <a:rPr lang="en-US" sz="1200" b="0" dirty="0"/>
              <a:t>) </a:t>
            </a:r>
            <a:r>
              <a:rPr lang="en-US" sz="1200" b="0" dirty="0" smtClean="0"/>
              <a:t> which </a:t>
            </a:r>
            <a:r>
              <a:rPr lang="en-US" sz="1200" b="0" dirty="0"/>
              <a:t>are developed in other IETF and IRTF efforts: 6lo WG, LP-WAN WG, and T2T RG</a:t>
            </a:r>
            <a:r>
              <a:rPr lang="en-US" sz="1200" b="0" dirty="0" smtClean="0"/>
              <a:t>.</a:t>
            </a:r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Co-existence with techniques of infrastructure mobility management </a:t>
            </a:r>
            <a:r>
              <a:rPr lang="en-US" sz="1200" b="0" dirty="0" smtClean="0"/>
              <a:t>will </a:t>
            </a:r>
            <a:r>
              <a:rPr lang="en-US" sz="1200" b="0" dirty="0"/>
              <a:t>be coordinated with the DMM WG, LISP WG, and other mobility solutions</a:t>
            </a:r>
            <a:r>
              <a:rPr lang="en-US" sz="1200" b="0" dirty="0" smtClean="0"/>
              <a:t>.</a:t>
            </a:r>
            <a:endParaRPr lang="en-US" sz="1200" dirty="0"/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The SDOs interested in this work are: ISO/TC204, ETSI TC ITS, 3GPP, </a:t>
            </a:r>
            <a:r>
              <a:rPr lang="en-US" sz="1200" b="0" dirty="0" smtClean="0"/>
              <a:t>NHTSA </a:t>
            </a:r>
            <a:r>
              <a:rPr lang="en-US" sz="1200" b="0" dirty="0"/>
              <a:t>and </a:t>
            </a:r>
            <a:r>
              <a:rPr lang="en-US" sz="1200" b="0" dirty="0" smtClean="0"/>
              <a:t>more.</a:t>
            </a:r>
            <a:endParaRPr lang="en-US" sz="1200" dirty="0"/>
          </a:p>
          <a:p>
            <a:pPr lvl="1"/>
            <a:r>
              <a:rPr lang="en-US" sz="1200" b="0" dirty="0" smtClean="0"/>
              <a:t>This </a:t>
            </a:r>
            <a:r>
              <a:rPr lang="en-US" sz="1200" b="0" dirty="0"/>
              <a:t>group will not work on V2V or V2I use-cases where IP is not well-suited</a:t>
            </a:r>
            <a:r>
              <a:rPr lang="en-US" sz="1200" b="0" dirty="0" smtClean="0"/>
              <a:t>. Without </a:t>
            </a:r>
            <a:r>
              <a:rPr lang="en-US" sz="1200" b="0" dirty="0"/>
              <a:t>re-chartering, this group will not work on Delay-Tolerant </a:t>
            </a:r>
            <a:r>
              <a:rPr lang="en-US" sz="1200" b="0" dirty="0" smtClean="0"/>
              <a:t>Networking </a:t>
            </a:r>
            <a:r>
              <a:rPr lang="en-US" sz="1200" b="0" dirty="0"/>
              <a:t>nor on Information-Centric Networking</a:t>
            </a:r>
            <a:r>
              <a:rPr lang="en-US" sz="1200" b="0" dirty="0" smtClean="0"/>
              <a:t>.</a:t>
            </a:r>
            <a:endParaRPr lang="en-US" sz="1200" dirty="0"/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If the group is successful in accomplishing its first goals, then it </a:t>
            </a:r>
            <a:r>
              <a:rPr lang="en-US" sz="1200" b="0" dirty="0" smtClean="0"/>
              <a:t>can </a:t>
            </a:r>
            <a:r>
              <a:rPr lang="en-US" sz="1200" b="0" dirty="0"/>
              <a:t>be </a:t>
            </a:r>
            <a:r>
              <a:rPr lang="en-US" sz="1200" b="0" dirty="0" err="1"/>
              <a:t>rechartered</a:t>
            </a:r>
            <a:r>
              <a:rPr lang="en-US" sz="1200" b="0" dirty="0"/>
              <a:t> to work on other things (examples include but are not limited to</a:t>
            </a:r>
            <a:r>
              <a:rPr lang="en-US" sz="1200" b="0" dirty="0" smtClean="0"/>
              <a:t>: a </a:t>
            </a:r>
            <a:r>
              <a:rPr lang="en-US" sz="1200" b="0" dirty="0"/>
              <a:t>1-hop mechanism of IP prefix exchange between moving networks, an n- </a:t>
            </a:r>
            <a:r>
              <a:rPr lang="en-US" sz="1200" b="0" dirty="0" smtClean="0"/>
              <a:t>hop </a:t>
            </a:r>
            <a:r>
              <a:rPr lang="en-US" sz="1200" b="0" dirty="0"/>
              <a:t>extension, naming for moving networks; generalization for trains, </a:t>
            </a:r>
            <a:r>
              <a:rPr lang="en-US" sz="1200" b="0" dirty="0" smtClean="0"/>
              <a:t>air</a:t>
            </a:r>
            <a:r>
              <a:rPr lang="en-US" sz="1200" b="0" dirty="0"/>
              <a:t>, unmanned and space use-cases</a:t>
            </a:r>
            <a:r>
              <a:rPr lang="en-US" sz="1200" b="0" dirty="0" smtClean="0"/>
              <a:t>).</a:t>
            </a:r>
            <a:endParaRPr lang="en-US" sz="1200" dirty="0"/>
          </a:p>
          <a:p>
            <a:pPr lvl="1"/>
            <a:r>
              <a:rPr lang="en-US" sz="1200" b="0" dirty="0" smtClean="0"/>
              <a:t>WORK ITEMS</a:t>
            </a:r>
            <a:r>
              <a:rPr lang="en-US" sz="1200" dirty="0" smtClean="0"/>
              <a:t>: </a:t>
            </a:r>
            <a:r>
              <a:rPr lang="en-US" sz="1200" b="0" dirty="0" smtClean="0"/>
              <a:t>Standards </a:t>
            </a:r>
            <a:r>
              <a:rPr lang="en-US" sz="1200" b="0" dirty="0"/>
              <a:t>Track RFC "IPv6 over </a:t>
            </a:r>
            <a:r>
              <a:rPr lang="en-US" sz="1200" b="0" dirty="0" smtClean="0"/>
              <a:t>802.11p“</a:t>
            </a:r>
            <a:r>
              <a:rPr lang="en-US" sz="1200" dirty="0" smtClean="0"/>
              <a:t>, </a:t>
            </a:r>
            <a:r>
              <a:rPr lang="en-US" sz="1200" b="0" dirty="0" smtClean="0"/>
              <a:t>Potential </a:t>
            </a:r>
            <a:r>
              <a:rPr lang="en-US" sz="1200" b="0" dirty="0"/>
              <a:t>Informational RFC "ITS General Problem Area" </a:t>
            </a:r>
            <a:r>
              <a:rPr lang="en-US" sz="1200" b="0" dirty="0" smtClean="0"/>
              <a:t>covering: What </a:t>
            </a:r>
            <a:r>
              <a:rPr lang="en-US" sz="1200" b="0" dirty="0"/>
              <a:t>is ITS</a:t>
            </a:r>
            <a:r>
              <a:rPr lang="en-US" sz="1200" b="0" dirty="0" smtClean="0"/>
              <a:t>? Explain </a:t>
            </a:r>
            <a:r>
              <a:rPr lang="en-US" sz="1200" b="0" dirty="0"/>
              <a:t>V2V, V2I, and related </a:t>
            </a:r>
            <a:r>
              <a:rPr lang="en-US" sz="1200" b="0" dirty="0" smtClean="0"/>
              <a:t>terms, Why </a:t>
            </a:r>
            <a:r>
              <a:rPr lang="en-US" sz="1200" b="0" dirty="0"/>
              <a:t>is IPv6 needed</a:t>
            </a:r>
            <a:r>
              <a:rPr lang="en-US" sz="1200" b="0" dirty="0" smtClean="0"/>
              <a:t>?,  </a:t>
            </a:r>
            <a:r>
              <a:rPr lang="en-US" sz="1200" b="0" dirty="0"/>
              <a:t>Explain why some traffic will not use </a:t>
            </a:r>
            <a:r>
              <a:rPr lang="en-US" sz="1200" b="0" dirty="0" smtClean="0"/>
              <a:t>IPv6, Explain </a:t>
            </a:r>
            <a:r>
              <a:rPr lang="en-US" sz="1200" b="0" dirty="0"/>
              <a:t>why other traffic will use </a:t>
            </a:r>
            <a:r>
              <a:rPr lang="en-US" sz="1200" b="0" dirty="0" smtClean="0"/>
              <a:t>IPv6. Use-cases</a:t>
            </a:r>
            <a:r>
              <a:rPr lang="en-US" sz="1200" b="0" dirty="0"/>
              <a:t>, illustrating the expected areas for initial </a:t>
            </a:r>
            <a:r>
              <a:rPr lang="en-US" sz="1200" b="0" dirty="0" smtClean="0"/>
              <a:t>focus, Informative </a:t>
            </a:r>
            <a:r>
              <a:rPr lang="en-US" sz="1200" b="0" dirty="0"/>
              <a:t>references, relationship with other </a:t>
            </a:r>
            <a:r>
              <a:rPr lang="en-US" sz="1200" b="0" dirty="0" smtClean="0"/>
              <a:t>SDOs. Potential </a:t>
            </a:r>
            <a:r>
              <a:rPr lang="en-US" sz="1200" b="0" dirty="0"/>
              <a:t>Informational RFC "Problem Statement" covering</a:t>
            </a:r>
            <a:r>
              <a:rPr lang="en-US" sz="1200" b="0" dirty="0" smtClean="0"/>
              <a:t>: Problem statement, Security considerations, Privacy consideration</a:t>
            </a:r>
            <a:endParaRPr lang="en-US" sz="1200" b="0" dirty="0"/>
          </a:p>
          <a:p>
            <a:r>
              <a:rPr lang="en-US" sz="2000" dirty="0">
                <a:hlinkClick r:id="rId3"/>
              </a:rPr>
              <a:t>https://datatracker.ietf.org/wg/its/documents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1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Opportunistic Wireless Encryption (OWE)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19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Request from Stephen Farrell (IETF Security Area Director) for ANA assignments approved in July 2016: 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 Authentication and Key Management (AKM) suite selector for OWE (ANA-1 in the internet draft) and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 Element ID (ANA-2 in the internet draft) to be assigned to hold the </a:t>
            </a:r>
            <a:r>
              <a:rPr lang="en-US" dirty="0" err="1" smtClean="0"/>
              <a:t>Diffie</a:t>
            </a:r>
            <a:r>
              <a:rPr lang="en-US" dirty="0" smtClean="0"/>
              <a:t>-Hellman element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OWE </a:t>
            </a:r>
            <a:r>
              <a:rPr lang="en-US" dirty="0"/>
              <a:t>internet draft available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tools.ietf.org/html/draft-harkins-owe-03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Security review planned; IETF last call expected in 2016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9129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at IETF July 18-23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019834"/>
              </p:ext>
            </p:extLst>
          </p:nvPr>
        </p:nvGraphicFramePr>
        <p:xfrm>
          <a:off x="1066800" y="2175120"/>
          <a:ext cx="6977557" cy="4149480"/>
        </p:xfrm>
        <a:graphic>
          <a:graphicData uri="http://schemas.openxmlformats.org/drawingml/2006/table">
            <a:tbl>
              <a:tblPr/>
              <a:tblGrid>
                <a:gridCol w="1110157"/>
                <a:gridCol w="5867400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1" dirty="0">
                          <a:hlinkClick r:id="rId4"/>
                        </a:rPr>
                        <a:t>its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Intelligent Transportation </a:t>
                      </a:r>
                      <a:r>
                        <a:rPr lang="en-US" sz="1800" dirty="0" smtClean="0"/>
                        <a:t>Systems, also see </a:t>
                      </a:r>
                      <a:r>
                        <a:rPr lang="en-US" sz="1800" dirty="0" smtClean="0">
                          <a:hlinkClick r:id="rId4"/>
                        </a:rPr>
                        <a:t>https://datatracker.ietf.org/wg/its/charter/</a:t>
                      </a:r>
                      <a:r>
                        <a:rPr lang="en-US" sz="1800" dirty="0" smtClean="0"/>
                        <a:t> and </a:t>
                      </a:r>
                      <a:r>
                        <a:rPr lang="en-US" sz="1800" dirty="0" smtClean="0">
                          <a:hlinkClick r:id="rId5"/>
                        </a:rPr>
                        <a:t>https://tools.ietf.org/html/draft-petrescu-ipv6-over-80211p-00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hlinkClick r:id="rId6"/>
                        </a:rPr>
                        <a:t>lpwan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Low-Power Wide Area Networks 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>
                          <a:hlinkClick r:id="rId7"/>
                        </a:rPr>
                        <a:t>lurk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Limited Use of Remote Keys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779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8"/>
                        </a:rPr>
                        <a:t>imtg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International Meeting Arrangements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33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9"/>
                        </a:rPr>
                        <a:t>l4s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 Latency Low Loss Scalable throughput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672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10"/>
                        </a:rPr>
                        <a:t>quic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Quic</a:t>
                      </a:r>
                      <a:r>
                        <a:rPr lang="en-US" sz="1800" b="0" dirty="0" smtClean="0"/>
                        <a:t> (</a:t>
                      </a:r>
                      <a:r>
                        <a:rPr lang="en-US" b="0" dirty="0" smtClean="0"/>
                        <a:t>: A UDP-Based Multiplexed and Secure Transport</a:t>
                      </a:r>
                      <a:r>
                        <a:rPr lang="en-US" b="0" dirty="0" smtClean="0"/>
                        <a:t>) – proposed working group, see </a:t>
                      </a:r>
                      <a:r>
                        <a:rPr lang="en-US" b="0" dirty="0" smtClean="0">
                          <a:hlinkClick r:id="rId10"/>
                        </a:rPr>
                        <a:t>https://datatracker.ietf.org/wg/quic/charter/</a:t>
                      </a:r>
                      <a:r>
                        <a:rPr lang="en-US" b="0" dirty="0" smtClean="0"/>
                        <a:t> </a:t>
                      </a:r>
                      <a:endParaRPr lang="en-US" sz="1800" b="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60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11"/>
                        </a:rPr>
                        <a:t>plus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Path layer UDP substrate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3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12"/>
                        </a:rPr>
                        <a:t>ledger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Ledger (a</a:t>
                      </a:r>
                      <a:r>
                        <a:rPr lang="en-US" sz="1800" baseline="0" dirty="0" smtClean="0"/>
                        <a:t> payment protocol)</a:t>
                      </a:r>
                      <a:endParaRPr lang="en-US" sz="1800" dirty="0" smtClean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88846</TotalTime>
  <Words>2939</Words>
  <Application>Microsoft Office PowerPoint</Application>
  <PresentationFormat>On-screen Show (4:3)</PresentationFormat>
  <Paragraphs>479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ITS BOF – Draft Charter</vt:lpstr>
      <vt:lpstr>ITS BOF – Work items &amp; Milestones</vt:lpstr>
      <vt:lpstr>Opportunistic Wireless Encryption (OWE)</vt:lpstr>
      <vt:lpstr>IETF BOFs at IETF July 18-23 meeting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606</cp:revision>
  <cp:lastPrinted>1998-02-10T13:28:06Z</cp:lastPrinted>
  <dcterms:created xsi:type="dcterms:W3CDTF">2005-01-04T21:26:55Z</dcterms:created>
  <dcterms:modified xsi:type="dcterms:W3CDTF">2016-09-13T15:26:42Z</dcterms:modified>
</cp:coreProperties>
</file>