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9"/>
  </p:notesMasterIdLst>
  <p:handoutMasterIdLst>
    <p:handoutMasterId r:id="rId30"/>
  </p:handoutMasterIdLst>
  <p:sldIdLst>
    <p:sldId id="295" r:id="rId2"/>
    <p:sldId id="356" r:id="rId3"/>
    <p:sldId id="357" r:id="rId4"/>
    <p:sldId id="358" r:id="rId5"/>
    <p:sldId id="359" r:id="rId6"/>
    <p:sldId id="360" r:id="rId7"/>
    <p:sldId id="383" r:id="rId8"/>
    <p:sldId id="361" r:id="rId9"/>
    <p:sldId id="362" r:id="rId10"/>
    <p:sldId id="363" r:id="rId11"/>
    <p:sldId id="364" r:id="rId12"/>
    <p:sldId id="365" r:id="rId13"/>
    <p:sldId id="366" r:id="rId14"/>
    <p:sldId id="367" r:id="rId15"/>
    <p:sldId id="381" r:id="rId16"/>
    <p:sldId id="369" r:id="rId17"/>
    <p:sldId id="384" r:id="rId18"/>
    <p:sldId id="371" r:id="rId19"/>
    <p:sldId id="372" r:id="rId20"/>
    <p:sldId id="373" r:id="rId21"/>
    <p:sldId id="374" r:id="rId22"/>
    <p:sldId id="375" r:id="rId23"/>
    <p:sldId id="376" r:id="rId24"/>
    <p:sldId id="377" r:id="rId25"/>
    <p:sldId id="378" r:id="rId26"/>
    <p:sldId id="379" r:id="rId27"/>
    <p:sldId id="382"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B050"/>
    <a:srgbClr val="FF000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220" autoAdjust="0"/>
    <p:restoredTop sz="98157" autoAdjust="0"/>
  </p:normalViewPr>
  <p:slideViewPr>
    <p:cSldViewPr>
      <p:cViewPr varScale="1">
        <p:scale>
          <a:sx n="78" d="100"/>
          <a:sy n="78" d="100"/>
        </p:scale>
        <p:origin x="1260" y="64"/>
      </p:cViewPr>
      <p:guideLst>
        <p:guide orient="horz" pos="2160"/>
        <p:guide pos="2880"/>
      </p:guideLst>
    </p:cSldViewPr>
  </p:slideViewPr>
  <p:outlineViewPr>
    <p:cViewPr>
      <p:scale>
        <a:sx n="25" d="100"/>
        <a:sy n="25" d="100"/>
      </p:scale>
      <p:origin x="0" y="6186"/>
    </p:cViewPr>
  </p:outlineViewPr>
  <p:notesTextViewPr>
    <p:cViewPr>
      <p:scale>
        <a:sx n="100" d="100"/>
        <a:sy n="100" d="100"/>
      </p:scale>
      <p:origin x="0" y="0"/>
    </p:cViewPr>
  </p:notesTextViewPr>
  <p:sorterViewPr>
    <p:cViewPr>
      <p:scale>
        <a:sx n="75" d="100"/>
        <a:sy n="75" d="100"/>
      </p:scale>
      <p:origin x="0" y="2928"/>
    </p:cViewPr>
  </p:sorterViewPr>
  <p:notesViewPr>
    <p:cSldViewPr>
      <p:cViewPr>
        <p:scale>
          <a:sx n="100" d="100"/>
          <a:sy n="100" d="100"/>
        </p:scale>
        <p:origin x="1608" y="-63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Nov 2015</a:t>
            </a:r>
            <a:endParaRPr lang="en-US" dirty="0"/>
          </a:p>
        </p:txBody>
      </p:sp>
      <p:sp>
        <p:nvSpPr>
          <p:cNvPr id="3076" name="Rectangle 4"/>
          <p:cNvSpPr>
            <a:spLocks noGrp="1" noChangeArrowheads="1"/>
          </p:cNvSpPr>
          <p:nvPr>
            <p:ph type="ftr" sz="quarter" idx="2"/>
          </p:nvPr>
        </p:nvSpPr>
        <p:spPr bwMode="auto">
          <a:xfrm>
            <a:off x="4691063" y="8982075"/>
            <a:ext cx="162718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Peter Ecclesine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A2AEFAE9-F16A-44B0-9614-A9CC92691769}"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7009436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Nov 2015</a:t>
            </a:r>
            <a:endParaRPr lang="en-US" dirty="0"/>
          </a:p>
        </p:txBody>
      </p:sp>
      <p:sp>
        <p:nvSpPr>
          <p:cNvPr id="460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97350" y="8985250"/>
            <a:ext cx="208438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Peter Ecclesine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BCEF1741-1A40-4514-953E-00C57A8BD107}"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4168304903"/>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p>
            <a:r>
              <a:rPr lang="en-US" smtClean="0"/>
              <a:t>Nov 2015</a:t>
            </a:r>
          </a:p>
        </p:txBody>
      </p:sp>
      <p:sp>
        <p:nvSpPr>
          <p:cNvPr id="47107"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7108"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7109" name="Rectangle 7"/>
          <p:cNvSpPr>
            <a:spLocks noGrp="1" noChangeArrowheads="1"/>
          </p:cNvSpPr>
          <p:nvPr>
            <p:ph type="sldNum" sz="quarter" idx="5"/>
          </p:nvPr>
        </p:nvSpPr>
        <p:spPr>
          <a:noFill/>
        </p:spPr>
        <p:txBody>
          <a:bodyPr/>
          <a:lstStyle/>
          <a:p>
            <a:r>
              <a:rPr lang="en-US" smtClean="0"/>
              <a:t>Page </a:t>
            </a:r>
            <a:fld id="{3554447F-A678-4ED9-8E54-D24F45F2B035}" type="slidenum">
              <a:rPr lang="en-US" smtClean="0"/>
              <a:pPr/>
              <a:t>1</a:t>
            </a:fld>
            <a:endParaRPr lang="en-US" smtClean="0"/>
          </a:p>
        </p:txBody>
      </p:sp>
      <p:sp>
        <p:nvSpPr>
          <p:cNvPr id="47110" name="Rectangle 2"/>
          <p:cNvSpPr>
            <a:spLocks noGrp="1" noRot="1" noChangeAspect="1" noChangeArrowheads="1" noTextEdit="1"/>
          </p:cNvSpPr>
          <p:nvPr>
            <p:ph type="sldImg"/>
          </p:nvPr>
        </p:nvSpPr>
        <p:spPr>
          <a:xfrm>
            <a:off x="1154113" y="701675"/>
            <a:ext cx="4625975" cy="3468688"/>
          </a:xfrm>
          <a:ln/>
        </p:spPr>
      </p:sp>
      <p:sp>
        <p:nvSpPr>
          <p:cNvPr id="4711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501071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dt" sz="quarter" idx="1"/>
          </p:nvPr>
        </p:nvSpPr>
        <p:spPr>
          <a:noFill/>
        </p:spPr>
        <p:txBody>
          <a:bodyPr/>
          <a:lstStyle/>
          <a:p>
            <a:r>
              <a:rPr lang="en-US" smtClean="0"/>
              <a:t>Nov 2015</a:t>
            </a:r>
          </a:p>
        </p:txBody>
      </p:sp>
      <p:sp>
        <p:nvSpPr>
          <p:cNvPr id="57347" name="Rectangle 2"/>
          <p:cNvSpPr>
            <a:spLocks noGrp="1" noRot="1" noChangeAspect="1" noChangeArrowheads="1" noTextEdit="1"/>
          </p:cNvSpPr>
          <p:nvPr>
            <p:ph type="sldImg"/>
          </p:nvPr>
        </p:nvSpPr>
        <p:spPr>
          <a:xfrm>
            <a:off x="1154113" y="701675"/>
            <a:ext cx="4625975" cy="3468688"/>
          </a:xfrm>
          <a:ln/>
        </p:spPr>
      </p:sp>
      <p:sp>
        <p:nvSpPr>
          <p:cNvPr id="57348"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2111793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154113" y="701675"/>
            <a:ext cx="4625975" cy="3468688"/>
          </a:xfrm>
          <a:ln/>
        </p:spPr>
      </p:sp>
      <p:sp>
        <p:nvSpPr>
          <p:cNvPr id="5837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469737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smtClean="0"/>
              <a:t>Nov 2015</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smtClean="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8"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9399" name="Slide Number Placeholder 5"/>
          <p:cNvSpPr>
            <a:spLocks noGrp="1"/>
          </p:cNvSpPr>
          <p:nvPr>
            <p:ph type="sldNum" sz="quarter" idx="5"/>
          </p:nvPr>
        </p:nvSpPr>
        <p:spPr>
          <a:noFill/>
        </p:spPr>
        <p:txBody>
          <a:bodyPr/>
          <a:lstStyle/>
          <a:p>
            <a:r>
              <a:rPr lang="en-US" smtClean="0"/>
              <a:t>Page </a:t>
            </a:r>
            <a:fld id="{617E4734-E93D-4119-AD53-64F2B1E3BFF1}" type="slidenum">
              <a:rPr lang="en-US" smtClean="0"/>
              <a:pPr/>
              <a:t>15</a:t>
            </a:fld>
            <a:endParaRPr lang="en-US" smtClean="0"/>
          </a:p>
        </p:txBody>
      </p:sp>
    </p:spTree>
    <p:extLst>
      <p:ext uri="{BB962C8B-B14F-4D97-AF65-F5344CB8AC3E}">
        <p14:creationId xmlns:p14="http://schemas.microsoft.com/office/powerpoint/2010/main" val="33604004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dt" sz="quarter" idx="1"/>
          </p:nvPr>
        </p:nvSpPr>
        <p:spPr>
          <a:noFill/>
        </p:spPr>
        <p:txBody>
          <a:bodyPr/>
          <a:lstStyle/>
          <a:p>
            <a:r>
              <a:rPr lang="en-US" smtClean="0"/>
              <a:t>Nov 2015</a:t>
            </a:r>
          </a:p>
        </p:txBody>
      </p:sp>
      <p:sp>
        <p:nvSpPr>
          <p:cNvPr id="6041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September 2007</a:t>
            </a:r>
          </a:p>
        </p:txBody>
      </p:sp>
      <p:sp>
        <p:nvSpPr>
          <p:cNvPr id="6042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60421" name="Rectangle 7"/>
          <p:cNvSpPr>
            <a:spLocks noGrp="1" noChangeArrowheads="1"/>
          </p:cNvSpPr>
          <p:nvPr>
            <p:ph type="sldNum" sz="quarter" idx="5"/>
          </p:nvPr>
        </p:nvSpPr>
        <p:spPr>
          <a:noFill/>
        </p:spPr>
        <p:txBody>
          <a:bodyPr/>
          <a:lstStyle/>
          <a:p>
            <a:r>
              <a:rPr lang="en-US" smtClean="0"/>
              <a:t>Page </a:t>
            </a:r>
            <a:fld id="{F9C44FAB-61B8-4A66-BBA1-94E6BB943BF4}" type="slidenum">
              <a:rPr lang="en-US" smtClean="0"/>
              <a:pPr/>
              <a:t>16</a:t>
            </a:fld>
            <a:endParaRPr lang="en-US" smtClean="0"/>
          </a:p>
        </p:txBody>
      </p:sp>
      <p:sp>
        <p:nvSpPr>
          <p:cNvPr id="60422" name="Rectangle 2"/>
          <p:cNvSpPr>
            <a:spLocks noGrp="1" noRot="1" noChangeAspect="1" noChangeArrowheads="1" noTextEdit="1"/>
          </p:cNvSpPr>
          <p:nvPr>
            <p:ph type="sldImg"/>
          </p:nvPr>
        </p:nvSpPr>
        <p:spPr>
          <a:xfrm>
            <a:off x="1154113" y="701675"/>
            <a:ext cx="4625975" cy="3468688"/>
          </a:xfrm>
          <a:ln/>
        </p:spPr>
      </p:sp>
      <p:sp>
        <p:nvSpPr>
          <p:cNvPr id="6042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5473560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txBox="1">
            <a:spLocks noGrp="1" noChangeArrowheads="1"/>
          </p:cNvSpPr>
          <p:nvPr/>
        </p:nvSpPr>
        <p:spPr bwMode="auto">
          <a:xfrm>
            <a:off x="654050" y="98425"/>
            <a:ext cx="1552575" cy="212725"/>
          </a:xfrm>
          <a:prstGeom prst="rect">
            <a:avLst/>
          </a:prstGeom>
          <a:noFill/>
          <a:ln w="9525">
            <a:noFill/>
            <a:miter lim="800000"/>
            <a:headEnd/>
            <a:tailEnd/>
          </a:ln>
        </p:spPr>
        <p:txBody>
          <a:bodyPr wrap="none" lIns="0" tIns="0" rIns="0" bIns="0" anchor="b">
            <a:spAutoFit/>
          </a:bodyPr>
          <a:lstStyle/>
          <a:p>
            <a:pPr defTabSz="933450"/>
            <a:r>
              <a:rPr lang="en-US" sz="1400" b="1"/>
              <a:t>July 2009</a:t>
            </a:r>
          </a:p>
        </p:txBody>
      </p:sp>
      <p:sp>
        <p:nvSpPr>
          <p:cNvPr id="61443" name="Slide Image Placeholder 1"/>
          <p:cNvSpPr>
            <a:spLocks noGrp="1" noRot="1" noChangeAspect="1" noTextEdit="1"/>
          </p:cNvSpPr>
          <p:nvPr>
            <p:ph type="sldImg"/>
          </p:nvPr>
        </p:nvSpPr>
        <p:spPr>
          <a:xfrm>
            <a:off x="1154113" y="700088"/>
            <a:ext cx="4627562" cy="3470275"/>
          </a:xfrm>
          <a:ln/>
        </p:spPr>
      </p:sp>
      <p:sp>
        <p:nvSpPr>
          <p:cNvPr id="61444" name="Notes Placeholder 2"/>
          <p:cNvSpPr>
            <a:spLocks noGrp="1"/>
          </p:cNvSpPr>
          <p:nvPr>
            <p:ph type="body" idx="1"/>
          </p:nvPr>
        </p:nvSpPr>
        <p:spPr>
          <a:noFill/>
          <a:ln/>
        </p:spPr>
        <p:txBody>
          <a:bodyPr lIns="93646" tIns="46030" rIns="93646" bIns="46030"/>
          <a:lstStyle/>
          <a:p>
            <a:endParaRPr lang="en-GB" smtClean="0"/>
          </a:p>
        </p:txBody>
      </p:sp>
      <p:sp>
        <p:nvSpPr>
          <p:cNvPr id="61445"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61446" name="Footer Placeholder 4"/>
          <p:cNvSpPr txBox="1">
            <a:spLocks noGrp="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t>Peter Ecclesine (Cisco Systems)</a:t>
            </a:r>
          </a:p>
        </p:txBody>
      </p:sp>
      <p:sp>
        <p:nvSpPr>
          <p:cNvPr id="61447" name="Slide Number Placeholder 5"/>
          <p:cNvSpPr txBox="1">
            <a:spLocks noGrp="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t>Page </a:t>
            </a:r>
            <a:fld id="{21B25F91-49BD-4174-ABE5-DAB1B1B7A3E6}" type="slidenum">
              <a:rPr lang="en-US"/>
              <a:pPr algn="r" defTabSz="933450"/>
              <a:t>17</a:t>
            </a:fld>
            <a:endParaRPr lang="en-US"/>
          </a:p>
        </p:txBody>
      </p:sp>
    </p:spTree>
    <p:extLst>
      <p:ext uri="{BB962C8B-B14F-4D97-AF65-F5344CB8AC3E}">
        <p14:creationId xmlns:p14="http://schemas.microsoft.com/office/powerpoint/2010/main" val="99531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dt" sz="quarter" idx="1"/>
          </p:nvPr>
        </p:nvSpPr>
        <p:spPr>
          <a:noFill/>
        </p:spPr>
        <p:txBody>
          <a:bodyPr/>
          <a:lstStyle/>
          <a:p>
            <a:r>
              <a:rPr lang="en-US" smtClean="0"/>
              <a:t>Nov 2015</a:t>
            </a:r>
          </a:p>
        </p:txBody>
      </p:sp>
      <p:sp>
        <p:nvSpPr>
          <p:cNvPr id="48131" name="Rectangle 2"/>
          <p:cNvSpPr>
            <a:spLocks noGrp="1" noRot="1" noChangeAspect="1" noChangeArrowheads="1" noTextEdit="1"/>
          </p:cNvSpPr>
          <p:nvPr>
            <p:ph type="sldImg"/>
          </p:nvPr>
        </p:nvSpPr>
        <p:spPr>
          <a:xfrm>
            <a:off x="1154113" y="701675"/>
            <a:ext cx="4625975" cy="3468688"/>
          </a:xfrm>
          <a:ln/>
        </p:spPr>
      </p:sp>
      <p:sp>
        <p:nvSpPr>
          <p:cNvPr id="48132"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700539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smtClean="0"/>
              <a:t>Nov 2015</a:t>
            </a:r>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9157" name="Rectangle 7"/>
          <p:cNvSpPr>
            <a:spLocks noGrp="1" noChangeArrowheads="1"/>
          </p:cNvSpPr>
          <p:nvPr>
            <p:ph type="sldNum" sz="quarter" idx="5"/>
          </p:nvPr>
        </p:nvSpPr>
        <p:spPr>
          <a:noFill/>
        </p:spPr>
        <p:txBody>
          <a:bodyPr/>
          <a:lstStyle/>
          <a:p>
            <a:r>
              <a:rPr lang="en-US" smtClean="0"/>
              <a:t>Page </a:t>
            </a:r>
            <a:fld id="{6B24DE20-1BFC-4A96-BB8D-D873FAF42809}" type="slidenum">
              <a:rPr lang="en-US" smtClean="0"/>
              <a:pPr/>
              <a:t>3</a:t>
            </a:fld>
            <a:endParaRPr lang="en-US" smtClean="0"/>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830844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dt" sz="quarter" idx="1"/>
          </p:nvPr>
        </p:nvSpPr>
        <p:spPr>
          <a:noFill/>
        </p:spPr>
        <p:txBody>
          <a:bodyPr/>
          <a:lstStyle/>
          <a:p>
            <a:r>
              <a:rPr lang="en-US" smtClean="0"/>
              <a:t>Nov 2015</a:t>
            </a:r>
          </a:p>
        </p:txBody>
      </p:sp>
      <p:sp>
        <p:nvSpPr>
          <p:cNvPr id="5017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018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0181" name="Rectangle 7"/>
          <p:cNvSpPr>
            <a:spLocks noGrp="1" noChangeArrowheads="1"/>
          </p:cNvSpPr>
          <p:nvPr>
            <p:ph type="sldNum" sz="quarter" idx="5"/>
          </p:nvPr>
        </p:nvSpPr>
        <p:spPr>
          <a:noFill/>
        </p:spPr>
        <p:txBody>
          <a:bodyPr/>
          <a:lstStyle/>
          <a:p>
            <a:r>
              <a:rPr lang="en-US" smtClean="0"/>
              <a:t>Page </a:t>
            </a:r>
            <a:fld id="{C2D12055-9FED-41AC-BC41-66DDF4A95F6E}" type="slidenum">
              <a:rPr lang="en-US" smtClean="0"/>
              <a:pPr/>
              <a:t>4</a:t>
            </a:fld>
            <a:endParaRPr lang="en-US" smtClean="0"/>
          </a:p>
        </p:txBody>
      </p:sp>
      <p:sp>
        <p:nvSpPr>
          <p:cNvPr id="50182" name="Rectangle 2"/>
          <p:cNvSpPr>
            <a:spLocks noGrp="1" noRot="1" noChangeAspect="1" noChangeArrowheads="1" noTextEdit="1"/>
          </p:cNvSpPr>
          <p:nvPr>
            <p:ph type="sldImg"/>
          </p:nvPr>
        </p:nvSpPr>
        <p:spPr>
          <a:xfrm>
            <a:off x="1154113" y="701675"/>
            <a:ext cx="4625975" cy="3468688"/>
          </a:xfrm>
          <a:ln/>
        </p:spPr>
      </p:sp>
      <p:sp>
        <p:nvSpPr>
          <p:cNvPr id="5018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1129577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noFill/>
        </p:spPr>
        <p:txBody>
          <a:bodyPr/>
          <a:lstStyle/>
          <a:p>
            <a:r>
              <a:rPr lang="en-US" smtClean="0"/>
              <a:t>Nov 2015</a:t>
            </a:r>
          </a:p>
        </p:txBody>
      </p:sp>
      <p:sp>
        <p:nvSpPr>
          <p:cNvPr id="5120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1204"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1205" name="Rectangle 7"/>
          <p:cNvSpPr>
            <a:spLocks noGrp="1" noChangeArrowheads="1"/>
          </p:cNvSpPr>
          <p:nvPr>
            <p:ph type="sldNum" sz="quarter" idx="5"/>
          </p:nvPr>
        </p:nvSpPr>
        <p:spPr>
          <a:noFill/>
        </p:spPr>
        <p:txBody>
          <a:bodyPr/>
          <a:lstStyle/>
          <a:p>
            <a:r>
              <a:rPr lang="en-US" smtClean="0"/>
              <a:t>Page </a:t>
            </a:r>
            <a:fld id="{2A966BB1-2648-428D-89B2-DEE69CF444F7}" type="slidenum">
              <a:rPr lang="en-US" smtClean="0"/>
              <a:pPr/>
              <a:t>5</a:t>
            </a:fld>
            <a:endParaRPr 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2611842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4113" y="701675"/>
            <a:ext cx="4625975" cy="3468688"/>
          </a:xfrm>
          <a:ln/>
        </p:spPr>
      </p:sp>
      <p:sp>
        <p:nvSpPr>
          <p:cNvPr id="5222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8340591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dt" sz="quarter" idx="1"/>
          </p:nvPr>
        </p:nvSpPr>
        <p:spPr>
          <a:noFill/>
        </p:spPr>
        <p:txBody>
          <a:bodyPr/>
          <a:lstStyle/>
          <a:p>
            <a:r>
              <a:rPr lang="en-US" smtClean="0"/>
              <a:t>Nov 2015</a:t>
            </a:r>
          </a:p>
        </p:txBody>
      </p:sp>
      <p:sp>
        <p:nvSpPr>
          <p:cNvPr id="53251" name="Slide Image Placeholder 1"/>
          <p:cNvSpPr>
            <a:spLocks noGrp="1" noRot="1" noChangeAspect="1" noTextEdit="1"/>
          </p:cNvSpPr>
          <p:nvPr>
            <p:ph type="sldImg"/>
          </p:nvPr>
        </p:nvSpPr>
        <p:spPr>
          <a:xfrm>
            <a:off x="1154113" y="701675"/>
            <a:ext cx="4625975" cy="3468688"/>
          </a:xfrm>
          <a:ln/>
        </p:spPr>
      </p:sp>
      <p:sp>
        <p:nvSpPr>
          <p:cNvPr id="53252" name="Notes Placeholder 2"/>
          <p:cNvSpPr>
            <a:spLocks noGrp="1"/>
          </p:cNvSpPr>
          <p:nvPr>
            <p:ph type="body" idx="1"/>
          </p:nvPr>
        </p:nvSpPr>
        <p:spPr>
          <a:noFill/>
          <a:ln/>
        </p:spPr>
        <p:txBody>
          <a:bodyPr/>
          <a:lstStyle/>
          <a:p>
            <a:endParaRPr lang="en-GB" smtClean="0"/>
          </a:p>
        </p:txBody>
      </p:sp>
      <p:sp>
        <p:nvSpPr>
          <p:cNvPr id="53253"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3254"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3255" name="Slide Number Placeholder 5"/>
          <p:cNvSpPr>
            <a:spLocks noGrp="1"/>
          </p:cNvSpPr>
          <p:nvPr>
            <p:ph type="sldNum" sz="quarter" idx="5"/>
          </p:nvPr>
        </p:nvSpPr>
        <p:spPr>
          <a:noFill/>
        </p:spPr>
        <p:txBody>
          <a:bodyPr/>
          <a:lstStyle/>
          <a:p>
            <a:r>
              <a:rPr lang="en-US" smtClean="0"/>
              <a:t>Page </a:t>
            </a:r>
            <a:fld id="{17C76FB5-D21E-4856-9A2E-583C467B7A54}" type="slidenum">
              <a:rPr lang="en-US" smtClean="0"/>
              <a:pPr/>
              <a:t>8</a:t>
            </a:fld>
            <a:endParaRPr lang="en-US" smtClean="0"/>
          </a:p>
        </p:txBody>
      </p:sp>
    </p:spTree>
    <p:extLst>
      <p:ext uri="{BB962C8B-B14F-4D97-AF65-F5344CB8AC3E}">
        <p14:creationId xmlns:p14="http://schemas.microsoft.com/office/powerpoint/2010/main" val="2554178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dt" sz="quarter" idx="1"/>
          </p:nvPr>
        </p:nvSpPr>
        <p:spPr>
          <a:noFill/>
        </p:spPr>
        <p:txBody>
          <a:bodyPr/>
          <a:lstStyle/>
          <a:p>
            <a:r>
              <a:rPr lang="en-US" smtClean="0"/>
              <a:t>Nov 2015</a:t>
            </a:r>
          </a:p>
        </p:txBody>
      </p:sp>
      <p:sp>
        <p:nvSpPr>
          <p:cNvPr id="5427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427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4277" name="Rectangle 7"/>
          <p:cNvSpPr>
            <a:spLocks noGrp="1" noChangeArrowheads="1"/>
          </p:cNvSpPr>
          <p:nvPr>
            <p:ph type="sldNum" sz="quarter" idx="5"/>
          </p:nvPr>
        </p:nvSpPr>
        <p:spPr>
          <a:noFill/>
        </p:spPr>
        <p:txBody>
          <a:bodyPr/>
          <a:lstStyle/>
          <a:p>
            <a:r>
              <a:rPr lang="en-US" smtClean="0"/>
              <a:t>Page </a:t>
            </a:r>
            <a:fld id="{8E69B3AA-26FE-4019-9278-A38067FC49B3}" type="slidenum">
              <a:rPr lang="en-US" smtClean="0"/>
              <a:pPr/>
              <a:t>9</a:t>
            </a:fld>
            <a:endParaRPr lang="en-US" smtClean="0"/>
          </a:p>
        </p:txBody>
      </p:sp>
      <p:sp>
        <p:nvSpPr>
          <p:cNvPr id="54278" name="Rectangle 2"/>
          <p:cNvSpPr>
            <a:spLocks noGrp="1" noRot="1" noChangeAspect="1" noChangeArrowheads="1" noTextEdit="1"/>
          </p:cNvSpPr>
          <p:nvPr>
            <p:ph type="sldImg"/>
          </p:nvPr>
        </p:nvSpPr>
        <p:spPr>
          <a:xfrm>
            <a:off x="1154113" y="701675"/>
            <a:ext cx="4625975" cy="3468688"/>
          </a:xfrm>
          <a:ln/>
        </p:spPr>
      </p:sp>
      <p:sp>
        <p:nvSpPr>
          <p:cNvPr id="5427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6556021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dt" sz="quarter" idx="1"/>
          </p:nvPr>
        </p:nvSpPr>
        <p:spPr>
          <a:noFill/>
        </p:spPr>
        <p:txBody>
          <a:bodyPr/>
          <a:lstStyle/>
          <a:p>
            <a:r>
              <a:rPr lang="en-US" smtClean="0"/>
              <a:t>Nov 2015</a:t>
            </a: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326558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smtClean="0"/>
              <a:t>Sept 2016</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8DA8A4D-514D-4F10-8470-E7DBD1F4BE7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A7AC36D-AB09-4F67-BEBE-3C34A62A31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D41E83-5642-4D1B-BE59-0E57F43E6ED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C4EEAD-D47F-49AB-A4FD-EAD18A4F253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r>
              <a:rPr lang="en-US" smtClean="0"/>
              <a:t>Sept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smtClean="0"/>
              <a:t>Sept 2016</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284E455-25C1-4B8F-B461-78E9C8FDBAC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Sept 2016</a:t>
            </a:r>
            <a:endParaRPr lang="en-US" dirty="0"/>
          </a:p>
        </p:txBody>
      </p:sp>
      <p:sp>
        <p:nvSpPr>
          <p:cNvPr id="4" name="Footer Placeholder 3"/>
          <p:cNvSpPr>
            <a:spLocks noGrp="1"/>
          </p:cNvSpPr>
          <p:nvPr>
            <p:ph type="ftr" sz="quarter" idx="11"/>
          </p:nvPr>
        </p:nvSpPr>
        <p:spPr/>
        <p:txBody>
          <a:bodyPr/>
          <a:lstStyle/>
          <a:p>
            <a:pPr>
              <a:defRPr/>
            </a:pPr>
            <a:r>
              <a:rPr lang="en-US" smtClean="0"/>
              <a:t>Peter Ecclesine (Cisco Systems)</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0AD8484D-9D52-4005-BFCF-78AC5E78CF7A}"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 2016</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8C3F39C-AE37-421C-B73C-6601D762A67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42EEB20-A790-4875-9B11-1760A2C9DD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 2016</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C221A0AF-1F4B-40A9-9FD3-C0B5836ED42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5776"/>
            <a:ext cx="1340110" cy="276999"/>
          </a:xfrm>
        </p:spPr>
        <p:txBody>
          <a:bodyPr/>
          <a:lstStyle>
            <a:lvl1pPr>
              <a:defRPr/>
            </a:lvl1pPr>
          </a:lstStyle>
          <a:p>
            <a:pPr>
              <a:defRPr/>
            </a:pPr>
            <a:r>
              <a:rPr lang="en-US" smtClean="0"/>
              <a:t>Sept 2016</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C852EAA-55A2-42ED-A7D0-B44537ACD11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7C5AFE51-6B43-4F27-864D-DB62B645A2B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 2016</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375DA1-01C6-437F-9DBD-60D51F5D1C5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5776"/>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Sept 2016</a:t>
            </a:r>
            <a:endParaRPr lang="en-US" dirty="0"/>
          </a:p>
        </p:txBody>
      </p:sp>
      <p:sp>
        <p:nvSpPr>
          <p:cNvPr id="1029" name="Rectangle 5"/>
          <p:cNvSpPr>
            <a:spLocks noGrp="1" noChangeArrowheads="1"/>
          </p:cNvSpPr>
          <p:nvPr>
            <p:ph type="ftr" sz="quarter" idx="3"/>
          </p:nvPr>
        </p:nvSpPr>
        <p:spPr bwMode="auto">
          <a:xfrm>
            <a:off x="7102475" y="6475413"/>
            <a:ext cx="14414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smtClean="0"/>
              <a:t>Peter Ecclesine (Cisco Systems)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0AD8484D-9D52-4005-BFCF-78AC5E78CF7A}" type="slidenum">
              <a:rPr lang="en-US"/>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5" name="Rectangle 11"/>
          <p:cNvSpPr>
            <a:spLocks noChangeArrowheads="1"/>
          </p:cNvSpPr>
          <p:nvPr/>
        </p:nvSpPr>
        <p:spPr bwMode="auto">
          <a:xfrm>
            <a:off x="5181600" y="335776"/>
            <a:ext cx="3263900" cy="276999"/>
          </a:xfrm>
          <a:prstGeom prst="rect">
            <a:avLst/>
          </a:prstGeom>
          <a:noFill/>
          <a:ln w="9525">
            <a:noFill/>
            <a:miter lim="800000"/>
            <a:headEnd/>
            <a:tailEnd/>
          </a:ln>
        </p:spPr>
        <p:txBody>
          <a:bodyPr lIns="0" tIns="0" rIns="0" bIns="0" anchor="b">
            <a:spAutoFit/>
          </a:bodyPr>
          <a:lstStyle/>
          <a:p>
            <a:pPr marL="457200" lvl="4" algn="r">
              <a:defRPr/>
            </a:pPr>
            <a:r>
              <a:rPr lang="en-US" sz="1800" b="1" dirty="0"/>
              <a:t>doc.: IEEE </a:t>
            </a:r>
            <a:r>
              <a:rPr lang="en-US" sz="1800" b="1" dirty="0" smtClean="0"/>
              <a:t>802.11-16/1139r2</a:t>
            </a:r>
            <a:endParaRPr lang="en-US" sz="1800" b="1" dirty="0"/>
          </a:p>
        </p:txBody>
      </p:sp>
    </p:spTree>
  </p:cSld>
  <p:clrMap bg1="lt1" tx1="dk1" bg2="lt2" tx2="dk2" accent1="accent1" accent2="accent2" accent3="accent3" accent4="accent4" accent5="accent5" accent6="accent6" hlink="hlink" folHlink="folHlink"/>
  <p:sldLayoutIdLst>
    <p:sldLayoutId id="2147485328" r:id="rId1"/>
    <p:sldLayoutId id="2147485329" r:id="rId2"/>
    <p:sldLayoutId id="2147485341" r:id="rId3"/>
    <p:sldLayoutId id="2147485330" r:id="rId4"/>
    <p:sldLayoutId id="2147485331" r:id="rId5"/>
    <p:sldLayoutId id="2147485332" r:id="rId6"/>
    <p:sldLayoutId id="2147485334" r:id="rId7"/>
    <p:sldLayoutId id="2147485335" r:id="rId8"/>
    <p:sldLayoutId id="2147485336" r:id="rId9"/>
    <p:sldLayoutId id="2147485337" r:id="rId10"/>
    <p:sldLayoutId id="2147485338" r:id="rId11"/>
    <p:sldLayoutId id="2147485339" r:id="rId12"/>
    <p:sldLayoutId id="214748534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development.standards.ieee.org/myproject/Public/mytools/draft/styleman.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1/11-11-0875-04-0000-editor-s-guide.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s://ieee-sa.centraldesktop.com/802-11editoria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ieee802.org/11/editor_resources.htm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mailto:Ping.FANG@huawei.com" TargetMode="External"/><Relationship Id="rId13" Type="http://schemas.openxmlformats.org/officeDocument/2006/relationships/hyperlink" Target="mailto:carlos.cordeiro@intel.com" TargetMode="External"/><Relationship Id="rId18" Type="http://schemas.openxmlformats.org/officeDocument/2006/relationships/hyperlink" Target="mailto:ddrgal@gmail.com" TargetMode="External"/><Relationship Id="rId3" Type="http://schemas.openxmlformats.org/officeDocument/2006/relationships/hyperlink" Target="mailto:edward.ks.au@huawei.com" TargetMode="External"/><Relationship Id="rId7" Type="http://schemas.openxmlformats.org/officeDocument/2006/relationships/hyperlink" Target="mailto:LRA@tiac.net" TargetMode="External"/><Relationship Id="rId12" Type="http://schemas.openxmlformats.org/officeDocument/2006/relationships/hyperlink" Target="mailto:robert.stacey@intel.com" TargetMode="External"/><Relationship Id="rId17" Type="http://schemas.openxmlformats.org/officeDocument/2006/relationships/hyperlink" Target="mailto:petere@ieee.org" TargetMode="External"/><Relationship Id="rId2" Type="http://schemas.openxmlformats.org/officeDocument/2006/relationships/notesSlide" Target="../notesSlides/notesSlide5.xml"/><Relationship Id="rId16" Type="http://schemas.openxmlformats.org/officeDocument/2006/relationships/hyperlink" Target="mailto:henry@LOGOUT.COM" TargetMode="External"/><Relationship Id="rId1" Type="http://schemas.openxmlformats.org/officeDocument/2006/relationships/slideLayout" Target="../slideLayouts/slideLayout2.xml"/><Relationship Id="rId6" Type="http://schemas.openxmlformats.org/officeDocument/2006/relationships/hyperlink" Target="mailto:aasterja@qti.qualcomm.com" TargetMode="External"/><Relationship Id="rId11" Type="http://schemas.openxmlformats.org/officeDocument/2006/relationships/hyperlink" Target="mailto:d3e3e3@gmail.com" TargetMode="External"/><Relationship Id="rId5" Type="http://schemas.openxmlformats.org/officeDocument/2006/relationships/hyperlink" Target="mailto:yongho.seok@gmail.com" TargetMode="External"/><Relationship Id="rId15" Type="http://schemas.openxmlformats.org/officeDocument/2006/relationships/hyperlink" Target="mailto:alex.ashley@hotmail.co.uk" TargetMode="External"/><Relationship Id="rId10" Type="http://schemas.openxmlformats.org/officeDocument/2006/relationships/hyperlink" Target="mailto:shiwenhe@seu.edu.cn" TargetMode="External"/><Relationship Id="rId4" Type="http://schemas.openxmlformats.org/officeDocument/2006/relationships/hyperlink" Target="mailto:emily.h.qi@intel.com" TargetMode="External"/><Relationship Id="rId9" Type="http://schemas.openxmlformats.org/officeDocument/2006/relationships/hyperlink" Target="mailto:jiamin.chen@mail01.huawei.com" TargetMode="External"/><Relationship Id="rId14" Type="http://schemas.openxmlformats.org/officeDocument/2006/relationships/hyperlink" Target="mailto:chaochun.wang@mediatek.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adrian.p.stephens@ieee.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a:noFill/>
        </p:spPr>
        <p:txBody>
          <a:bodyPr/>
          <a:lstStyle/>
          <a:p>
            <a:r>
              <a:rPr lang="en-US" smtClean="0"/>
              <a:t>Slide </a:t>
            </a:r>
            <a:fld id="{E645108C-F4BD-42F7-A73B-AA473E24AA03}" type="slidenum">
              <a:rPr lang="en-US" smtClean="0"/>
              <a:pPr/>
              <a:t>1</a:t>
            </a:fld>
            <a:endParaRPr lang="en-US" smtClean="0"/>
          </a:p>
        </p:txBody>
      </p:sp>
      <p:sp>
        <p:nvSpPr>
          <p:cNvPr id="1028" name="Rectangle 2"/>
          <p:cNvSpPr>
            <a:spLocks noGrp="1" noChangeArrowheads="1"/>
          </p:cNvSpPr>
          <p:nvPr>
            <p:ph type="title"/>
          </p:nvPr>
        </p:nvSpPr>
        <p:spPr>
          <a:xfrm>
            <a:off x="685800" y="685800"/>
            <a:ext cx="7772400" cy="914400"/>
          </a:xfrm>
          <a:noFill/>
        </p:spPr>
        <p:txBody>
          <a:bodyPr/>
          <a:lstStyle/>
          <a:p>
            <a:r>
              <a:rPr lang="en-US" dirty="0" smtClean="0"/>
              <a:t>802.11 WG Editor’s Meeting (Sept ‘16)</a:t>
            </a:r>
          </a:p>
        </p:txBody>
      </p:sp>
      <p:sp>
        <p:nvSpPr>
          <p:cNvPr id="1029" name="Rectangle 3"/>
          <p:cNvSpPr>
            <a:spLocks noGrp="1" noChangeArrowheads="1"/>
          </p:cNvSpPr>
          <p:nvPr>
            <p:ph type="body" idx="1"/>
          </p:nvPr>
        </p:nvSpPr>
        <p:spPr>
          <a:xfrm>
            <a:off x="685800" y="1703388"/>
            <a:ext cx="7772400" cy="381000"/>
          </a:xfrm>
          <a:noFill/>
        </p:spPr>
        <p:txBody>
          <a:bodyPr/>
          <a:lstStyle/>
          <a:p>
            <a:pPr algn="ctr">
              <a:lnSpc>
                <a:spcPct val="90000"/>
              </a:lnSpc>
              <a:buFontTx/>
              <a:buNone/>
            </a:pPr>
            <a:r>
              <a:rPr lang="en-US" sz="2000" dirty="0" smtClean="0"/>
              <a:t>Date:</a:t>
            </a:r>
            <a:r>
              <a:rPr lang="en-US" sz="2000" b="0" dirty="0" smtClean="0"/>
              <a:t> 2016-09-07</a:t>
            </a:r>
          </a:p>
        </p:txBody>
      </p:sp>
      <p:graphicFrame>
        <p:nvGraphicFramePr>
          <p:cNvPr id="1026" name="Object 4"/>
          <p:cNvGraphicFramePr>
            <a:graphicFrameLocks noChangeAspect="1"/>
          </p:cNvGraphicFramePr>
          <p:nvPr>
            <p:extLst>
              <p:ext uri="{D42A27DB-BD31-4B8C-83A1-F6EECF244321}">
                <p14:modId xmlns:p14="http://schemas.microsoft.com/office/powerpoint/2010/main" val="886246123"/>
              </p:ext>
            </p:extLst>
          </p:nvPr>
        </p:nvGraphicFramePr>
        <p:xfrm>
          <a:off x="530225" y="2506663"/>
          <a:ext cx="7847013" cy="2566987"/>
        </p:xfrm>
        <a:graphic>
          <a:graphicData uri="http://schemas.openxmlformats.org/presentationml/2006/ole">
            <mc:AlternateContent xmlns:mc="http://schemas.openxmlformats.org/markup-compatibility/2006">
              <mc:Choice xmlns:v="urn:schemas-microsoft-com:vml" Requires="v">
                <p:oleObj spid="_x0000_s1558" name="Document" r:id="rId4" imgW="8593900" imgH="2813828" progId="Word.Document.8">
                  <p:embed/>
                </p:oleObj>
              </mc:Choice>
              <mc:Fallback>
                <p:oleObj name="Document" r:id="rId4" imgW="8593900" imgH="2813828" progId="Word.Document.8">
                  <p:embed/>
                  <p:pic>
                    <p:nvPicPr>
                      <p:cNvPr id="0" name="Picture 4"/>
                      <p:cNvPicPr>
                        <a:picLocks noChangeAspect="1" noChangeArrowheads="1"/>
                      </p:cNvPicPr>
                      <p:nvPr/>
                    </p:nvPicPr>
                    <p:blipFill>
                      <a:blip r:embed="rId5"/>
                      <a:srcRect/>
                      <a:stretch>
                        <a:fillRect/>
                      </a:stretch>
                    </p:blipFill>
                    <p:spPr bwMode="auto">
                      <a:xfrm>
                        <a:off x="530225" y="2506663"/>
                        <a:ext cx="7847013" cy="25669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Footer Placeholder 7"/>
          <p:cNvSpPr>
            <a:spLocks noGrp="1"/>
          </p:cNvSpPr>
          <p:nvPr>
            <p:ph type="ftr" sz="quarter" idx="11"/>
          </p:nvPr>
        </p:nvSpPr>
        <p:spPr>
          <a:noFill/>
        </p:spPr>
        <p:txBody>
          <a:bodyPr/>
          <a:lstStyle/>
          <a:p>
            <a:r>
              <a:rPr lang="en-US" smtClean="0"/>
              <a:t>Peter Ecclesine (Cisco Systems)</a:t>
            </a:r>
          </a:p>
        </p:txBody>
      </p:sp>
      <p:sp>
        <p:nvSpPr>
          <p:cNvPr id="2" name="Date Placeholder 1"/>
          <p:cNvSpPr>
            <a:spLocks noGrp="1"/>
          </p:cNvSpPr>
          <p:nvPr>
            <p:ph type="dt" sz="half" idx="10"/>
          </p:nvPr>
        </p:nvSpPr>
        <p:spPr/>
        <p:txBody>
          <a:bodyPr/>
          <a:lstStyle/>
          <a:p>
            <a:pPr>
              <a:defRPr/>
            </a:pPr>
            <a:r>
              <a:rPr lang="en-US" smtClean="0"/>
              <a:t>Sept 2016</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 on numbering process</a:t>
            </a:r>
            <a:endParaRPr lang="en-US" dirty="0"/>
          </a:p>
        </p:txBody>
      </p:sp>
      <p:sp>
        <p:nvSpPr>
          <p:cNvPr id="3" name="Content Placeholder 2"/>
          <p:cNvSpPr>
            <a:spLocks noGrp="1"/>
          </p:cNvSpPr>
          <p:nvPr>
            <p:ph idx="1"/>
          </p:nvPr>
        </p:nvSpPr>
        <p:spPr/>
        <p:txBody>
          <a:bodyPr/>
          <a:lstStyle/>
          <a:p>
            <a:r>
              <a:rPr lang="en-US" dirty="0" smtClean="0"/>
              <a:t>Diane Lacey (from IEEE-SA) participates </a:t>
            </a:r>
          </a:p>
          <a:p>
            <a:r>
              <a:rPr lang="en-US" dirty="0" smtClean="0"/>
              <a:t>Document 11-11/1149r49 is posted, r50 draft is available. Numbering begins with </a:t>
            </a:r>
            <a:r>
              <a:rPr lang="en-US" dirty="0" err="1" smtClean="0"/>
              <a:t>REVmc</a:t>
            </a:r>
            <a:r>
              <a:rPr lang="en-US" dirty="0" smtClean="0"/>
              <a:t> Draft 6.0, 11ai D 7.0, 11ah D 8.0</a:t>
            </a:r>
          </a:p>
          <a:p>
            <a:r>
              <a:rPr lang="en-US" dirty="0" smtClean="0"/>
              <a:t>Updating of 1149 happens when a numbered draft is balloted, and occurs in parallel with balloting and comment resolution. The other updates are based on availability and will be posted by Adrian and announced to the Editors</a:t>
            </a:r>
          </a:p>
        </p:txBody>
      </p:sp>
      <p:sp>
        <p:nvSpPr>
          <p:cNvPr id="4" name="Date Placeholder 3"/>
          <p:cNvSpPr>
            <a:spLocks noGrp="1"/>
          </p:cNvSpPr>
          <p:nvPr>
            <p:ph type="dt" sz="half" idx="10"/>
          </p:nvPr>
        </p:nvSpPr>
        <p:spPr/>
        <p:txBody>
          <a:bodyPr/>
          <a:lstStyle/>
          <a:p>
            <a:pPr>
              <a:defRPr/>
            </a:pPr>
            <a:r>
              <a:rPr lang="en-US" smtClean="0"/>
              <a:t>Sept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10</a:t>
            </a:fld>
            <a:endParaRPr lang="en-US"/>
          </a:p>
        </p:txBody>
      </p:sp>
    </p:spTree>
    <p:extLst>
      <p:ext uri="{BB962C8B-B14F-4D97-AF65-F5344CB8AC3E}">
        <p14:creationId xmlns:p14="http://schemas.microsoft.com/office/powerpoint/2010/main" val="33274983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mtClean="0"/>
              <a:t>Amendment &amp; other ordering notes</a:t>
            </a:r>
          </a:p>
        </p:txBody>
      </p:sp>
      <p:sp>
        <p:nvSpPr>
          <p:cNvPr id="24579" name="Rectangle 3"/>
          <p:cNvSpPr>
            <a:spLocks noGrp="1" noChangeArrowheads="1"/>
          </p:cNvSpPr>
          <p:nvPr>
            <p:ph type="body" idx="1"/>
          </p:nvPr>
        </p:nvSpPr>
        <p:spPr>
          <a:xfrm>
            <a:off x="685800" y="1981200"/>
            <a:ext cx="7772400" cy="4419600"/>
          </a:xfrm>
        </p:spPr>
        <p:txBody>
          <a:bodyPr/>
          <a:lstStyle/>
          <a:p>
            <a:r>
              <a:rPr lang="en-US" dirty="0" smtClean="0"/>
              <a:t>Editors define publication order independent of working group public timelines:</a:t>
            </a:r>
          </a:p>
          <a:p>
            <a:pPr lvl="1"/>
            <a:r>
              <a:rPr lang="en-US" dirty="0" smtClean="0"/>
              <a:t>Since official timeline is volatile and moves around</a:t>
            </a:r>
          </a:p>
          <a:p>
            <a:pPr lvl="1"/>
            <a:r>
              <a:rPr lang="en-US" dirty="0" smtClean="0"/>
              <a:t>Publication order helps provide stability in amendment numbering, figures, clauses and other numbering assignments</a:t>
            </a:r>
          </a:p>
          <a:p>
            <a:pPr lvl="1"/>
            <a:r>
              <a:rPr lang="en-US" dirty="0" smtClean="0"/>
              <a:t>Editors are committed to maintain a rational publication order</a:t>
            </a:r>
          </a:p>
          <a:p>
            <a:pPr marL="0" indent="0">
              <a:buNone/>
            </a:pPr>
            <a:endParaRPr lang="en-US" dirty="0" smtClean="0"/>
          </a:p>
        </p:txBody>
      </p:sp>
      <p:sp>
        <p:nvSpPr>
          <p:cNvPr id="24580"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4581" name="Slide Number Placeholder 6"/>
          <p:cNvSpPr>
            <a:spLocks noGrp="1"/>
          </p:cNvSpPr>
          <p:nvPr>
            <p:ph type="sldNum" sz="quarter" idx="12"/>
          </p:nvPr>
        </p:nvSpPr>
        <p:spPr>
          <a:xfrm>
            <a:off x="4357688" y="6475413"/>
            <a:ext cx="504825" cy="182562"/>
          </a:xfrm>
          <a:noFill/>
        </p:spPr>
        <p:txBody>
          <a:bodyPr/>
          <a:lstStyle/>
          <a:p>
            <a:r>
              <a:rPr lang="en-US" smtClean="0"/>
              <a:t>Slide </a:t>
            </a:r>
            <a:fld id="{ACE635F6-8864-4BBD-8832-5B292A43C38D}" type="slidenum">
              <a:rPr lang="en-US" smtClean="0"/>
              <a:pPr/>
              <a:t>11</a:t>
            </a:fld>
            <a:endParaRPr lang="en-US" smtClean="0"/>
          </a:p>
        </p:txBody>
      </p:sp>
      <p:sp>
        <p:nvSpPr>
          <p:cNvPr id="24582" name="Footer Placeholder 6"/>
          <p:cNvSpPr>
            <a:spLocks noGrp="1"/>
          </p:cNvSpPr>
          <p:nvPr>
            <p:ph type="ftr" sz="quarter" idx="11"/>
          </p:nvPr>
        </p:nvSpPr>
        <p:spPr>
          <a:noFill/>
        </p:spPr>
        <p:txBody>
          <a:bodyPr/>
          <a:lstStyle/>
          <a:p>
            <a:r>
              <a:rPr lang="en-US" smtClean="0"/>
              <a:t>Peter Ecclesine (Cisco Systems)</a:t>
            </a:r>
          </a:p>
        </p:txBody>
      </p:sp>
      <p:sp>
        <p:nvSpPr>
          <p:cNvPr id="24583" name="Date Placeholder 6"/>
          <p:cNvSpPr>
            <a:spLocks noGrp="1"/>
          </p:cNvSpPr>
          <p:nvPr>
            <p:ph type="dt" sz="quarter" idx="10"/>
          </p:nvPr>
        </p:nvSpPr>
        <p:spPr>
          <a:noFill/>
        </p:spPr>
        <p:txBody>
          <a:bodyPr/>
          <a:lstStyle/>
          <a:p>
            <a:r>
              <a:rPr lang="en-US" smtClean="0"/>
              <a:t>Sept 2016</a:t>
            </a:r>
          </a:p>
        </p:txBody>
      </p:sp>
    </p:spTree>
    <p:extLst>
      <p:ext uri="{BB962C8B-B14F-4D97-AF65-F5344CB8AC3E}">
        <p14:creationId xmlns:p14="http://schemas.microsoft.com/office/powerpoint/2010/main" val="20504867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mtClean="0"/>
              <a:t>MDR Status</a:t>
            </a:r>
          </a:p>
        </p:txBody>
      </p:sp>
      <p:sp>
        <p:nvSpPr>
          <p:cNvPr id="26627" name="Rectangle 3"/>
          <p:cNvSpPr>
            <a:spLocks noGrp="1" noChangeArrowheads="1"/>
          </p:cNvSpPr>
          <p:nvPr>
            <p:ph type="body" idx="1"/>
          </p:nvPr>
        </p:nvSpPr>
        <p:spPr>
          <a:xfrm>
            <a:off x="685800" y="1524000"/>
            <a:ext cx="7772400" cy="4876800"/>
          </a:xfrm>
        </p:spPr>
        <p:txBody>
          <a:bodyPr/>
          <a:lstStyle/>
          <a:p>
            <a:r>
              <a:rPr lang="en-US" dirty="0" smtClean="0"/>
              <a:t>802.11 Working Group Mandatory Draft Review</a:t>
            </a:r>
          </a:p>
          <a:p>
            <a:pPr lvl="1">
              <a:buFontTx/>
              <a:buNone/>
            </a:pPr>
            <a:r>
              <a:rPr lang="en-US" sz="1600" dirty="0" smtClean="0"/>
              <a:t>802.11-11/615r6 documents the process. MDR now in the 802.11 Operating Manual 802.11-14/0629r8. The process needs some change so the report is done after the editing is done. </a:t>
            </a:r>
          </a:p>
          <a:p>
            <a:r>
              <a:rPr lang="en-US" sz="1400" dirty="0" smtClean="0"/>
              <a:t>P802.11aa D5.0 went through Working Group Mandatory Editorial Coordination before July 2011</a:t>
            </a:r>
          </a:p>
          <a:p>
            <a:r>
              <a:rPr lang="en-US" sz="1400" dirty="0" smtClean="0"/>
              <a:t>P802.11ad D4.0 went through Working Group Mandatory Editorial Coordination before July 2011</a:t>
            </a:r>
          </a:p>
          <a:p>
            <a:r>
              <a:rPr lang="en-US" sz="1400" dirty="0" err="1" smtClean="0"/>
              <a:t>P802.11ae</a:t>
            </a:r>
            <a:r>
              <a:rPr lang="en-US" sz="1400" dirty="0" smtClean="0"/>
              <a:t> </a:t>
            </a:r>
            <a:r>
              <a:rPr lang="en-US" sz="1400" dirty="0" err="1" smtClean="0"/>
              <a:t>D4.0</a:t>
            </a:r>
            <a:r>
              <a:rPr lang="en-US" sz="1400" dirty="0" smtClean="0"/>
              <a:t> went through Working Group Mandatory Editorial Coordination before July 2011</a:t>
            </a:r>
          </a:p>
          <a:p>
            <a:r>
              <a:rPr lang="en-US" sz="1400" dirty="0" err="1" smtClean="0"/>
              <a:t>P802.11ac</a:t>
            </a:r>
            <a:r>
              <a:rPr lang="en-US" sz="1400" dirty="0" smtClean="0"/>
              <a:t> </a:t>
            </a:r>
            <a:r>
              <a:rPr lang="en-US" sz="1400" dirty="0" err="1" smtClean="0"/>
              <a:t>D4.0</a:t>
            </a:r>
            <a:r>
              <a:rPr lang="en-US" sz="1400" dirty="0" smtClean="0"/>
              <a:t> went through Working Group Mandatory Draft Review</a:t>
            </a:r>
            <a:r>
              <a:rPr lang="en-US" sz="1400" dirty="0"/>
              <a:t> </a:t>
            </a:r>
            <a:r>
              <a:rPr lang="en-US" sz="1400" dirty="0" smtClean="0"/>
              <a:t>before January 2013</a:t>
            </a:r>
          </a:p>
          <a:p>
            <a:r>
              <a:rPr lang="en-US" sz="1400" dirty="0" smtClean="0"/>
              <a:t>P802.11af D4.0 went through Working Group Mandatory Draft Review before May 18, 2013</a:t>
            </a:r>
          </a:p>
          <a:p>
            <a:r>
              <a:rPr lang="en-US" sz="1400" dirty="0" err="1" smtClean="0"/>
              <a:t>REVmc</a:t>
            </a:r>
            <a:r>
              <a:rPr lang="en-US" sz="1400" dirty="0" smtClean="0"/>
              <a:t> D3.0 went through MDR process </a:t>
            </a:r>
            <a:r>
              <a:rPr lang="en-US" sz="1400" dirty="0"/>
              <a:t>– </a:t>
            </a:r>
            <a:r>
              <a:rPr lang="en-US" sz="1400" dirty="0" smtClean="0"/>
              <a:t>802.11-14/781r11 dated Sept 19, 2014</a:t>
            </a:r>
          </a:p>
          <a:p>
            <a:r>
              <a:rPr lang="en-US" sz="1400" dirty="0" smtClean="0"/>
              <a:t>P802.11ah D4.0 went through MDR process – 802.11-15/247r3 dated Mar 12, 2015</a:t>
            </a:r>
          </a:p>
          <a:p>
            <a:r>
              <a:rPr lang="en-US" sz="1400" dirty="0" smtClean="0"/>
              <a:t>P802.11ai D4.0 went through MDR process – 802.11-15/248r4 dated May 14, 2015</a:t>
            </a:r>
          </a:p>
          <a:p>
            <a:r>
              <a:rPr lang="en-US" sz="1400" dirty="0" smtClean="0"/>
              <a:t>P802.11aq D4.0 went through MDR process – 802.11-16/801r0 dated June 22, 2016</a:t>
            </a:r>
          </a:p>
          <a:p>
            <a:r>
              <a:rPr lang="en-US" sz="1400" dirty="0" smtClean="0"/>
              <a:t>We need to start planning for P802.11ak – expect 11ak D4.0 to be ready in Nov.</a:t>
            </a:r>
          </a:p>
        </p:txBody>
      </p:sp>
      <p:sp>
        <p:nvSpPr>
          <p:cNvPr id="26628" name="Slide Number Placeholder 5"/>
          <p:cNvSpPr>
            <a:spLocks noGrp="1"/>
          </p:cNvSpPr>
          <p:nvPr>
            <p:ph type="sldNum" sz="quarter" idx="12"/>
          </p:nvPr>
        </p:nvSpPr>
        <p:spPr>
          <a:xfrm>
            <a:off x="4395788" y="6475413"/>
            <a:ext cx="428625" cy="182562"/>
          </a:xfrm>
          <a:noFill/>
        </p:spPr>
        <p:txBody>
          <a:bodyPr/>
          <a:lstStyle/>
          <a:p>
            <a:r>
              <a:rPr lang="en-US" smtClean="0"/>
              <a:t>Slide </a:t>
            </a:r>
            <a:fld id="{C2F44440-AD43-43F2-939F-6A909DC803D7}" type="slidenum">
              <a:rPr lang="en-US" smtClean="0"/>
              <a:pPr/>
              <a:t>12</a:t>
            </a:fld>
            <a:endParaRPr lang="en-US" smtClean="0"/>
          </a:p>
        </p:txBody>
      </p:sp>
      <p:sp>
        <p:nvSpPr>
          <p:cNvPr id="26629" name="Footer Placeholder 5"/>
          <p:cNvSpPr>
            <a:spLocks noGrp="1"/>
          </p:cNvSpPr>
          <p:nvPr>
            <p:ph type="ftr" sz="quarter" idx="11"/>
          </p:nvPr>
        </p:nvSpPr>
        <p:spPr>
          <a:noFill/>
        </p:spPr>
        <p:txBody>
          <a:bodyPr/>
          <a:lstStyle/>
          <a:p>
            <a:r>
              <a:rPr lang="en-US" smtClean="0"/>
              <a:t>Peter Ecclesine (Cisco Systems)</a:t>
            </a:r>
          </a:p>
        </p:txBody>
      </p:sp>
      <p:sp>
        <p:nvSpPr>
          <p:cNvPr id="26630" name="Date Placeholder 5"/>
          <p:cNvSpPr>
            <a:spLocks noGrp="1"/>
          </p:cNvSpPr>
          <p:nvPr>
            <p:ph type="dt" sz="quarter" idx="10"/>
          </p:nvPr>
        </p:nvSpPr>
        <p:spPr>
          <a:noFill/>
        </p:spPr>
        <p:txBody>
          <a:bodyPr/>
          <a:lstStyle/>
          <a:p>
            <a:r>
              <a:rPr lang="en-US" smtClean="0"/>
              <a:t>Sept 2016</a:t>
            </a:r>
          </a:p>
        </p:txBody>
      </p:sp>
    </p:spTree>
    <p:extLst>
      <p:ext uri="{BB962C8B-B14F-4D97-AF65-F5344CB8AC3E}">
        <p14:creationId xmlns:p14="http://schemas.microsoft.com/office/powerpoint/2010/main" val="2663293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smtClean="0"/>
              <a:t>802.11 Style Guide</a:t>
            </a:r>
          </a:p>
        </p:txBody>
      </p:sp>
      <p:sp>
        <p:nvSpPr>
          <p:cNvPr id="28675" name="Rectangle 3"/>
          <p:cNvSpPr>
            <a:spLocks noGrp="1" noChangeArrowheads="1"/>
          </p:cNvSpPr>
          <p:nvPr>
            <p:ph type="body" idx="1"/>
          </p:nvPr>
        </p:nvSpPr>
        <p:spPr>
          <a:xfrm>
            <a:off x="685800" y="1524000"/>
            <a:ext cx="7772400" cy="4572000"/>
          </a:xfrm>
        </p:spPr>
        <p:txBody>
          <a:bodyPr/>
          <a:lstStyle/>
          <a:p>
            <a:r>
              <a:rPr lang="en-GB" dirty="0" smtClean="0"/>
              <a:t>See 11-09-1034-11-0000-wg11-style-guide.doc</a:t>
            </a:r>
          </a:p>
          <a:p>
            <a:pPr lvl="1"/>
            <a:r>
              <a:rPr lang="en-US" dirty="0" smtClean="0"/>
              <a:t>We updated 802.11 </a:t>
            </a:r>
            <a:r>
              <a:rPr lang="en-US" dirty="0" err="1" smtClean="0"/>
              <a:t>WG</a:t>
            </a:r>
            <a:r>
              <a:rPr lang="en-US" dirty="0" smtClean="0"/>
              <a:t> Style Guide based on 2012 IEEE Standards Style Manual and consistency changes in final publication of the 802.11 standard</a:t>
            </a:r>
            <a:endParaRPr lang="en-GB" dirty="0" smtClean="0"/>
          </a:p>
          <a:p>
            <a:r>
              <a:rPr lang="en-US" b="0" dirty="0" smtClean="0"/>
              <a:t>Editor’s responsibility includes checking the </a:t>
            </a:r>
            <a:r>
              <a:rPr lang="en-US" dirty="0" smtClean="0"/>
              <a:t>2014 IEEE Standards Style Manual </a:t>
            </a:r>
            <a:r>
              <a:rPr lang="en-US" b="0" dirty="0" smtClean="0"/>
              <a:t>when creating or updating drafts. </a:t>
            </a:r>
            <a:r>
              <a:rPr lang="en-GB" u="sng" dirty="0" smtClean="0">
                <a:hlinkClick r:id="rId3"/>
              </a:rPr>
              <a:t>https://development.standards.ieee.org/myproject/Public/mytools/draft/styleman.pdf</a:t>
            </a:r>
            <a:endParaRPr lang="en-US" b="0" dirty="0" smtClean="0"/>
          </a:p>
          <a:p>
            <a:r>
              <a:rPr lang="en-US" b="0" dirty="0" smtClean="0"/>
              <a:t>Submissions with draft text should conform to both the </a:t>
            </a:r>
            <a:r>
              <a:rPr lang="en-US" b="0" dirty="0" err="1" smtClean="0"/>
              <a:t>WG11</a:t>
            </a:r>
            <a:r>
              <a:rPr lang="en-US" b="0" dirty="0" smtClean="0"/>
              <a:t> Style Guide and IEEE Standards Style Manual</a:t>
            </a:r>
          </a:p>
          <a:p>
            <a:r>
              <a:rPr lang="en-US" b="0" dirty="0" smtClean="0"/>
              <a:t>Note that the Style Guide evolves with our practice, expect a revision in March</a:t>
            </a:r>
          </a:p>
          <a:p>
            <a:pPr>
              <a:buFontTx/>
              <a:buNone/>
            </a:pPr>
            <a:endParaRPr lang="en-GB" dirty="0" smtClean="0"/>
          </a:p>
        </p:txBody>
      </p:sp>
      <p:sp>
        <p:nvSpPr>
          <p:cNvPr id="28676" name="Slide Number Placeholder 4"/>
          <p:cNvSpPr>
            <a:spLocks noGrp="1"/>
          </p:cNvSpPr>
          <p:nvPr>
            <p:ph type="sldNum" sz="quarter" idx="12"/>
          </p:nvPr>
        </p:nvSpPr>
        <p:spPr>
          <a:noFill/>
        </p:spPr>
        <p:txBody>
          <a:bodyPr/>
          <a:lstStyle/>
          <a:p>
            <a:r>
              <a:rPr lang="en-US" smtClean="0"/>
              <a:t>Slide </a:t>
            </a:r>
            <a:fld id="{47D261DD-C19A-4D33-B792-98F42174A4BE}" type="slidenum">
              <a:rPr lang="en-US" smtClean="0"/>
              <a:pPr/>
              <a:t>13</a:t>
            </a:fld>
            <a:endParaRPr lang="en-US" smtClean="0"/>
          </a:p>
        </p:txBody>
      </p:sp>
      <p:sp>
        <p:nvSpPr>
          <p:cNvPr id="28677" name="Footer Placeholder 5"/>
          <p:cNvSpPr>
            <a:spLocks noGrp="1"/>
          </p:cNvSpPr>
          <p:nvPr>
            <p:ph type="ftr" sz="quarter" idx="11"/>
          </p:nvPr>
        </p:nvSpPr>
        <p:spPr>
          <a:noFill/>
        </p:spPr>
        <p:txBody>
          <a:bodyPr/>
          <a:lstStyle/>
          <a:p>
            <a:r>
              <a:rPr lang="en-US" smtClean="0"/>
              <a:t>Peter Ecclesine (Cisco Systems)</a:t>
            </a:r>
          </a:p>
        </p:txBody>
      </p:sp>
      <p:sp>
        <p:nvSpPr>
          <p:cNvPr id="28678" name="Date Placeholder 5"/>
          <p:cNvSpPr>
            <a:spLocks noGrp="1"/>
          </p:cNvSpPr>
          <p:nvPr>
            <p:ph type="dt" sz="quarter" idx="10"/>
          </p:nvPr>
        </p:nvSpPr>
        <p:spPr>
          <a:noFill/>
        </p:spPr>
        <p:txBody>
          <a:bodyPr/>
          <a:lstStyle/>
          <a:p>
            <a:r>
              <a:rPr lang="en-US" smtClean="0"/>
              <a:t>Sept 2016</a:t>
            </a:r>
          </a:p>
        </p:txBody>
      </p:sp>
    </p:spTree>
    <p:extLst>
      <p:ext uri="{BB962C8B-B14F-4D97-AF65-F5344CB8AC3E}">
        <p14:creationId xmlns:p14="http://schemas.microsoft.com/office/powerpoint/2010/main" val="32983821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Editor’s Guide</a:t>
            </a:r>
            <a:endParaRPr lang="en-US" dirty="0"/>
          </a:p>
        </p:txBody>
      </p:sp>
      <p:sp>
        <p:nvSpPr>
          <p:cNvPr id="3" name="Content Placeholder 2"/>
          <p:cNvSpPr>
            <a:spLocks noGrp="1"/>
          </p:cNvSpPr>
          <p:nvPr>
            <p:ph idx="1"/>
          </p:nvPr>
        </p:nvSpPr>
        <p:spPr/>
        <p:txBody>
          <a:bodyPr/>
          <a:lstStyle/>
          <a:p>
            <a:r>
              <a:rPr lang="en-GB" sz="2000" dirty="0">
                <a:hlinkClick r:id="rId2"/>
              </a:rPr>
              <a:t>https://</a:t>
            </a:r>
            <a:r>
              <a:rPr lang="en-GB" sz="2000" dirty="0" smtClean="0">
                <a:hlinkClick r:id="rId2"/>
              </a:rPr>
              <a:t>mentor.ieee.org/802.11/dcn/11/11-11-0875-04-0000-editor-s-guide.docx</a:t>
            </a:r>
            <a:endParaRPr lang="en-GB" sz="2000" dirty="0" smtClean="0"/>
          </a:p>
          <a:p>
            <a:r>
              <a:rPr lang="en-GB" dirty="0" smtClean="0"/>
              <a:t>This document contains material relevant to the job of being an 802.11 editor.</a:t>
            </a:r>
            <a:endParaRPr lang="en-US" dirty="0" smtClean="0"/>
          </a:p>
          <a:p>
            <a:r>
              <a:rPr lang="en-GB" dirty="0" smtClean="0"/>
              <a:t>It is recommended that editors read this material before they start, as it may avoid them needlessly re-inventing the wheel. Frame 12 is used at IEEE-SA.</a:t>
            </a:r>
            <a:endParaRPr lang="en-US" dirty="0" smtClean="0"/>
          </a:p>
          <a:p>
            <a:r>
              <a:rPr lang="en-US" dirty="0" smtClean="0"/>
              <a:t>Creating a Redline, Graphics, Numbering and ANA, Source Control. Sub-version server for source control.</a:t>
            </a:r>
          </a:p>
          <a:p>
            <a:r>
              <a:rPr lang="en-US" dirty="0" smtClean="0"/>
              <a:t>Comment Resolution and Publication</a:t>
            </a:r>
            <a:endParaRPr lang="en-US" dirty="0"/>
          </a:p>
        </p:txBody>
      </p:sp>
      <p:sp>
        <p:nvSpPr>
          <p:cNvPr id="4" name="Date Placeholder 3"/>
          <p:cNvSpPr>
            <a:spLocks noGrp="1"/>
          </p:cNvSpPr>
          <p:nvPr>
            <p:ph type="dt" sz="half" idx="10"/>
          </p:nvPr>
        </p:nvSpPr>
        <p:spPr/>
        <p:txBody>
          <a:bodyPr/>
          <a:lstStyle/>
          <a:p>
            <a:pPr>
              <a:defRPr/>
            </a:pPr>
            <a:r>
              <a:rPr lang="en-US" smtClean="0"/>
              <a:t>Sept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14</a:t>
            </a:fld>
            <a:endParaRPr lang="en-US"/>
          </a:p>
        </p:txBody>
      </p:sp>
    </p:spTree>
    <p:extLst>
      <p:ext uri="{BB962C8B-B14F-4D97-AF65-F5344CB8AC3E}">
        <p14:creationId xmlns:p14="http://schemas.microsoft.com/office/powerpoint/2010/main" val="2871874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smtClean="0"/>
              <a:t>Slide </a:t>
            </a:r>
            <a:fld id="{267CEDAE-0893-43B3-92C5-6D110BF9235A}" type="slidenum">
              <a:rPr lang="en-US" smtClean="0"/>
              <a:pPr/>
              <a:t>15</a:t>
            </a:fld>
            <a:endParaRPr lang="en-US" smtClean="0"/>
          </a:p>
        </p:txBody>
      </p:sp>
      <p:sp>
        <p:nvSpPr>
          <p:cNvPr id="29699" name="Rectangle 4"/>
          <p:cNvSpPr>
            <a:spLocks noGrp="1" noChangeArrowheads="1"/>
          </p:cNvSpPr>
          <p:nvPr>
            <p:ph type="title"/>
          </p:nvPr>
        </p:nvSpPr>
        <p:spPr>
          <a:xfrm>
            <a:off x="685800" y="685800"/>
            <a:ext cx="7772400" cy="685800"/>
          </a:xfrm>
        </p:spPr>
        <p:txBody>
          <a:bodyPr/>
          <a:lstStyle/>
          <a:p>
            <a:r>
              <a:rPr lang="en-US" dirty="0" smtClean="0"/>
              <a:t>Editor Amendment Ordering</a:t>
            </a:r>
          </a:p>
        </p:txBody>
      </p:sp>
      <p:graphicFrame>
        <p:nvGraphicFramePr>
          <p:cNvPr id="14461" name="Group 125"/>
          <p:cNvGraphicFramePr>
            <a:graphicFrameLocks noGrp="1"/>
          </p:cNvGraphicFramePr>
          <p:nvPr>
            <p:ph idx="1"/>
            <p:extLst>
              <p:ext uri="{D42A27DB-BD31-4B8C-83A1-F6EECF244321}">
                <p14:modId xmlns:p14="http://schemas.microsoft.com/office/powerpoint/2010/main" val="2517768562"/>
              </p:ext>
            </p:extLst>
          </p:nvPr>
        </p:nvGraphicFramePr>
        <p:xfrm>
          <a:off x="914400" y="2398816"/>
          <a:ext cx="7772400" cy="3757822"/>
        </p:xfrm>
        <a:graphic>
          <a:graphicData uri="http://schemas.openxmlformats.org/drawingml/2006/table">
            <a:tbl>
              <a:tblPr/>
              <a:tblGrid>
                <a:gridCol w="2894013"/>
                <a:gridCol w="2284412"/>
                <a:gridCol w="2593975"/>
              </a:tblGrid>
              <a:tr h="73469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Amendment Number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Task Group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Projected REVCOM Date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802.11REVmc</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TGmc</a:t>
                      </a:r>
                      <a:r>
                        <a:rPr kumimoji="0" lang="en-US" sz="1400" b="0" i="0" u="none" strike="noStrike" cap="none" normalizeH="0" baseline="0" dirty="0" smtClean="0">
                          <a:ln>
                            <a:noFill/>
                          </a:ln>
                          <a:solidFill>
                            <a:schemeClr val="tx1"/>
                          </a:solidFill>
                          <a:effectLst/>
                          <a:latin typeface="Times New Roman" pitchFamily="18" charset="0"/>
                        </a:rPr>
                        <a:t> - 3650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TGai</a:t>
                      </a:r>
                      <a:r>
                        <a:rPr kumimoji="0" lang="en-US" sz="1400" b="0" i="0" u="none" strike="noStrike" cap="none" normalizeH="0" baseline="0" dirty="0" smtClean="0">
                          <a:ln>
                            <a:noFill/>
                          </a:ln>
                          <a:solidFill>
                            <a:schemeClr val="tx1"/>
                          </a:solidFill>
                          <a:effectLst/>
                          <a:latin typeface="Times New Roman" pitchFamily="18" charset="0"/>
                        </a:rPr>
                        <a:t> - 170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TGah</a:t>
                      </a:r>
                      <a:r>
                        <a:rPr kumimoji="0" lang="en-US" sz="1400" b="0" i="0" u="none" strike="noStrike" cap="none" normalizeH="0" baseline="0" dirty="0" smtClean="0">
                          <a:ln>
                            <a:noFill/>
                          </a:ln>
                          <a:solidFill>
                            <a:schemeClr val="tx1"/>
                          </a:solidFill>
                          <a:effectLst/>
                          <a:latin typeface="Times New Roman" pitchFamily="18" charset="0"/>
                        </a:rPr>
                        <a:t> - 627</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TGaq</a:t>
                      </a:r>
                      <a:r>
                        <a:rPr kumimoji="0" lang="en-US" sz="1400" b="0" i="0" u="none" strike="noStrike" cap="none" normalizeH="0" baseline="0" dirty="0" smtClean="0">
                          <a:ln>
                            <a:noFill/>
                          </a:ln>
                          <a:solidFill>
                            <a:schemeClr val="tx1"/>
                          </a:solidFill>
                          <a:effectLst/>
                          <a:latin typeface="Times New Roman" pitchFamily="18" charset="0"/>
                        </a:rPr>
                        <a:t> - 34</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TGaj</a:t>
                      </a:r>
                      <a:r>
                        <a:rPr kumimoji="0" lang="en-US" sz="1400" b="0" i="0" u="none" strike="noStrike" cap="none" normalizeH="0" baseline="0" dirty="0" smtClean="0">
                          <a:ln>
                            <a:noFill/>
                          </a:ln>
                          <a:solidFill>
                            <a:schemeClr val="tx1"/>
                          </a:solidFill>
                          <a:effectLst/>
                          <a:latin typeface="Times New Roman" pitchFamily="18" charset="0"/>
                        </a:rPr>
                        <a:t> - 288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Jun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TGak</a:t>
                      </a:r>
                      <a:r>
                        <a:rPr kumimoji="0" lang="en-US" sz="1400" b="0" i="0" u="none" strike="noStrike" cap="none" normalizeH="0" baseline="0" dirty="0" smtClean="0">
                          <a:ln>
                            <a:noFill/>
                          </a:ln>
                          <a:solidFill>
                            <a:schemeClr val="tx1"/>
                          </a:solidFill>
                          <a:effectLst/>
                          <a:latin typeface="Times New Roman" pitchFamily="18" charset="0"/>
                        </a:rPr>
                        <a:t> - 86</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Sep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6</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TGax - 317</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2019</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39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7</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TGay</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Dec 2019</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078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8</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TGaz</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2020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9754" name="Rectangle 65"/>
          <p:cNvSpPr>
            <a:spLocks noChangeArrowheads="1"/>
          </p:cNvSpPr>
          <p:nvPr/>
        </p:nvSpPr>
        <p:spPr bwMode="auto">
          <a:xfrm>
            <a:off x="533400" y="1219200"/>
            <a:ext cx="7924800" cy="1143000"/>
          </a:xfrm>
          <a:prstGeom prst="rect">
            <a:avLst/>
          </a:prstGeom>
          <a:noFill/>
          <a:ln w="9525">
            <a:noFill/>
            <a:miter lim="800000"/>
            <a:headEnd/>
            <a:tailEnd/>
          </a:ln>
        </p:spPr>
        <p:txBody>
          <a:bodyPr lIns="92075" tIns="46038" rIns="92075" bIns="46038"/>
          <a:lstStyle/>
          <a:p>
            <a:pPr marL="342900" indent="-342900">
              <a:lnSpc>
                <a:spcPct val="80000"/>
              </a:lnSpc>
              <a:spcBef>
                <a:spcPct val="20000"/>
              </a:spcBef>
              <a:buFontTx/>
              <a:buChar char="•"/>
            </a:pPr>
            <a:r>
              <a:rPr lang="en-US" sz="1400" b="1" dirty="0"/>
              <a:t>Data as of </a:t>
            </a:r>
            <a:r>
              <a:rPr lang="en-US" sz="1400" b="1" dirty="0" smtClean="0">
                <a:solidFill>
                  <a:srgbClr val="FF0000"/>
                </a:solidFill>
              </a:rPr>
              <a:t>Sept 2016</a:t>
            </a:r>
            <a:endParaRPr lang="en-US" sz="1400" b="1" dirty="0">
              <a:solidFill>
                <a:srgbClr val="FF0000"/>
              </a:solidFill>
            </a:endParaRPr>
          </a:p>
          <a:p>
            <a:pPr marL="342900" indent="-342900">
              <a:lnSpc>
                <a:spcPct val="80000"/>
              </a:lnSpc>
              <a:spcBef>
                <a:spcPct val="20000"/>
              </a:spcBef>
              <a:buFontTx/>
              <a:buChar char="•"/>
            </a:pPr>
            <a:r>
              <a:rPr lang="en-US" sz="1400" dirty="0"/>
              <a:t>See </a:t>
            </a:r>
            <a:r>
              <a:rPr lang="en-US" sz="1400" dirty="0">
                <a:hlinkClick r:id="rId3"/>
              </a:rPr>
              <a:t>http://</a:t>
            </a:r>
            <a:r>
              <a:rPr lang="en-US" sz="1400" dirty="0" smtClean="0">
                <a:hlinkClick r:id="rId3"/>
              </a:rPr>
              <a:t>grouper.ieee.org/groups/802/11/Reports/802.11_Timelines.htm</a:t>
            </a:r>
            <a:endParaRPr lang="en-US" sz="1400" dirty="0" smtClean="0"/>
          </a:p>
          <a:p>
            <a:pPr marL="342900" indent="-342900">
              <a:lnSpc>
                <a:spcPct val="80000"/>
              </a:lnSpc>
              <a:spcBef>
                <a:spcPct val="20000"/>
              </a:spcBef>
              <a:buFontTx/>
              <a:buChar char="•"/>
            </a:pPr>
            <a:r>
              <a:rPr lang="en-US" sz="1600" dirty="0" smtClean="0"/>
              <a:t>In July 2016, Editors changed the running order and will revisit in Mar 2017, maintaining this order in the interim </a:t>
            </a:r>
            <a:endParaRPr lang="en-US" sz="1600" dirty="0"/>
          </a:p>
        </p:txBody>
      </p:sp>
      <p:sp>
        <p:nvSpPr>
          <p:cNvPr id="29755" name="Text Box 66"/>
          <p:cNvSpPr txBox="1">
            <a:spLocks noChangeArrowheads="1"/>
          </p:cNvSpPr>
          <p:nvPr/>
        </p:nvSpPr>
        <p:spPr bwMode="auto">
          <a:xfrm>
            <a:off x="6705600" y="609600"/>
            <a:ext cx="1981200" cy="822325"/>
          </a:xfrm>
          <a:prstGeom prst="rect">
            <a:avLst/>
          </a:prstGeom>
          <a:noFill/>
          <a:ln w="12700">
            <a:noFill/>
            <a:miter lim="800000"/>
            <a:headEnd type="none" w="sm" len="sm"/>
            <a:tailEnd type="none" w="sm" len="sm"/>
          </a:ln>
        </p:spPr>
        <p:txBody>
          <a:bodyPr>
            <a:spAutoFit/>
          </a:bodyPr>
          <a:lstStyle/>
          <a:p>
            <a:pPr>
              <a:spcBef>
                <a:spcPct val="50000"/>
              </a:spcBef>
            </a:pPr>
            <a:r>
              <a:rPr lang="en-US" b="1">
                <a:solidFill>
                  <a:srgbClr val="FF0000"/>
                </a:solidFill>
              </a:rPr>
              <a:t>Amendment numbering is editorial! No need to make ballot comments on these dynamic numbers!</a:t>
            </a:r>
          </a:p>
        </p:txBody>
      </p:sp>
      <p:sp>
        <p:nvSpPr>
          <p:cNvPr id="29756" name="Footer Placeholder 7"/>
          <p:cNvSpPr>
            <a:spLocks noGrp="1"/>
          </p:cNvSpPr>
          <p:nvPr>
            <p:ph type="ftr" sz="quarter" idx="11"/>
          </p:nvPr>
        </p:nvSpPr>
        <p:spPr>
          <a:noFill/>
        </p:spPr>
        <p:txBody>
          <a:bodyPr/>
          <a:lstStyle/>
          <a:p>
            <a:r>
              <a:rPr lang="en-US" smtClean="0"/>
              <a:t>Peter Ecclesine (Cisco Systems)</a:t>
            </a:r>
          </a:p>
        </p:txBody>
      </p:sp>
      <p:sp>
        <p:nvSpPr>
          <p:cNvPr id="29757" name="Date Placeholder 7"/>
          <p:cNvSpPr>
            <a:spLocks noGrp="1"/>
          </p:cNvSpPr>
          <p:nvPr>
            <p:ph type="dt" sz="quarter" idx="10"/>
          </p:nvPr>
        </p:nvSpPr>
        <p:spPr>
          <a:noFill/>
        </p:spPr>
        <p:txBody>
          <a:bodyPr/>
          <a:lstStyle/>
          <a:p>
            <a:r>
              <a:rPr lang="en-US" smtClean="0"/>
              <a:t>Sept 2016</a:t>
            </a:r>
          </a:p>
        </p:txBody>
      </p:sp>
    </p:spTree>
    <p:extLst>
      <p:ext uri="{BB962C8B-B14F-4D97-AF65-F5344CB8AC3E}">
        <p14:creationId xmlns:p14="http://schemas.microsoft.com/office/powerpoint/2010/main" val="15245520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xfrm>
            <a:off x="4357688" y="6475413"/>
            <a:ext cx="504825" cy="182562"/>
          </a:xfrm>
          <a:noFill/>
        </p:spPr>
        <p:txBody>
          <a:bodyPr/>
          <a:lstStyle/>
          <a:p>
            <a:r>
              <a:rPr lang="en-US" smtClean="0"/>
              <a:t>Slide </a:t>
            </a:r>
            <a:fld id="{530BA4BB-2CC5-42D0-8747-56B48B57AB9A}" type="slidenum">
              <a:rPr lang="en-US" smtClean="0"/>
              <a:pPr/>
              <a:t>16</a:t>
            </a:fld>
            <a:endParaRPr lang="en-US" smtClean="0"/>
          </a:p>
        </p:txBody>
      </p:sp>
      <p:sp>
        <p:nvSpPr>
          <p:cNvPr id="30723" name="Rectangle 2"/>
          <p:cNvSpPr>
            <a:spLocks noGrp="1" noChangeArrowheads="1"/>
          </p:cNvSpPr>
          <p:nvPr>
            <p:ph type="title"/>
          </p:nvPr>
        </p:nvSpPr>
        <p:spPr/>
        <p:txBody>
          <a:bodyPr/>
          <a:lstStyle/>
          <a:p>
            <a:r>
              <a:rPr lang="en-US" smtClean="0"/>
              <a:t>Email Your Draft Status Updates</a:t>
            </a:r>
          </a:p>
        </p:txBody>
      </p:sp>
      <p:sp>
        <p:nvSpPr>
          <p:cNvPr id="30724" name="Rectangle 3"/>
          <p:cNvSpPr>
            <a:spLocks noGrp="1" noChangeArrowheads="1"/>
          </p:cNvSpPr>
          <p:nvPr>
            <p:ph type="body" idx="1"/>
          </p:nvPr>
        </p:nvSpPr>
        <p:spPr/>
        <p:txBody>
          <a:bodyPr/>
          <a:lstStyle/>
          <a:p>
            <a:r>
              <a:rPr lang="en-US" smtClean="0"/>
              <a:t>Each editor, please send update for next page via the editor’s reflector </a:t>
            </a:r>
            <a:r>
              <a:rPr lang="en-US" smtClean="0">
                <a:solidFill>
                  <a:srgbClr val="FF0000"/>
                </a:solidFill>
              </a:rPr>
              <a:t>no later than Thursday am2 to update table on next page</a:t>
            </a:r>
            <a:r>
              <a:rPr lang="en-US" smtClean="0"/>
              <a:t>!</a:t>
            </a:r>
          </a:p>
        </p:txBody>
      </p:sp>
      <p:sp>
        <p:nvSpPr>
          <p:cNvPr id="30725"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0726" name="Footer Placeholder 6"/>
          <p:cNvSpPr>
            <a:spLocks noGrp="1"/>
          </p:cNvSpPr>
          <p:nvPr>
            <p:ph type="ftr" sz="quarter" idx="11"/>
          </p:nvPr>
        </p:nvSpPr>
        <p:spPr>
          <a:noFill/>
        </p:spPr>
        <p:txBody>
          <a:bodyPr/>
          <a:lstStyle/>
          <a:p>
            <a:r>
              <a:rPr lang="en-US" smtClean="0"/>
              <a:t>Peter Ecclesine (Cisco Systems)</a:t>
            </a:r>
          </a:p>
        </p:txBody>
      </p:sp>
      <p:sp>
        <p:nvSpPr>
          <p:cNvPr id="30727" name="Date Placeholder 6"/>
          <p:cNvSpPr>
            <a:spLocks noGrp="1"/>
          </p:cNvSpPr>
          <p:nvPr>
            <p:ph type="dt" sz="quarter" idx="10"/>
          </p:nvPr>
        </p:nvSpPr>
        <p:spPr>
          <a:noFill/>
        </p:spPr>
        <p:txBody>
          <a:bodyPr/>
          <a:lstStyle/>
          <a:p>
            <a:r>
              <a:rPr lang="en-US" smtClean="0"/>
              <a:t>Sept 2016</a:t>
            </a:r>
          </a:p>
        </p:txBody>
      </p:sp>
    </p:spTree>
    <p:extLst>
      <p:ext uri="{BB962C8B-B14F-4D97-AF65-F5344CB8AC3E}">
        <p14:creationId xmlns:p14="http://schemas.microsoft.com/office/powerpoint/2010/main" val="10071832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16"/>
          <p:cNvSpPr txBox="1">
            <a:spLocks noChangeArrowheads="1"/>
          </p:cNvSpPr>
          <p:nvPr/>
        </p:nvSpPr>
        <p:spPr bwMode="auto">
          <a:xfrm>
            <a:off x="7543800" y="762000"/>
            <a:ext cx="1295400" cy="457200"/>
          </a:xfrm>
          <a:prstGeom prst="rect">
            <a:avLst/>
          </a:prstGeom>
          <a:solidFill>
            <a:srgbClr val="92D050"/>
          </a:solidFill>
          <a:ln w="12700">
            <a:noFill/>
            <a:miter lim="800000"/>
            <a:headEnd type="none" w="sm" len="sm"/>
            <a:tailEnd type="none" w="sm" len="sm"/>
          </a:ln>
        </p:spPr>
        <p:txBody>
          <a:bodyPr>
            <a:spAutoFit/>
          </a:bodyPr>
          <a:lstStyle/>
          <a:p>
            <a:pPr algn="ctr"/>
            <a:r>
              <a:rPr lang="en-US" dirty="0"/>
              <a:t>Most current doc shaded green.</a:t>
            </a:r>
            <a:endParaRPr lang="en-US" b="1" dirty="0"/>
          </a:p>
        </p:txBody>
      </p:sp>
      <p:graphicFrame>
        <p:nvGraphicFramePr>
          <p:cNvPr id="79875" name="Group 3"/>
          <p:cNvGraphicFramePr>
            <a:graphicFrameLocks noGrp="1"/>
          </p:cNvGraphicFramePr>
          <p:nvPr>
            <p:extLst/>
          </p:nvPr>
        </p:nvGraphicFramePr>
        <p:xfrm>
          <a:off x="457200" y="1371600"/>
          <a:ext cx="8262379" cy="4099560"/>
        </p:xfrm>
        <a:graphic>
          <a:graphicData uri="http://schemas.openxmlformats.org/drawingml/2006/table">
            <a:tbl>
              <a:tblPr/>
              <a:tblGrid>
                <a:gridCol w="325603"/>
                <a:gridCol w="402976"/>
                <a:gridCol w="338221"/>
                <a:gridCol w="457200"/>
                <a:gridCol w="381000"/>
                <a:gridCol w="304800"/>
                <a:gridCol w="381000"/>
                <a:gridCol w="381000"/>
                <a:gridCol w="381000"/>
                <a:gridCol w="304800"/>
                <a:gridCol w="304800"/>
                <a:gridCol w="609600"/>
                <a:gridCol w="457200"/>
                <a:gridCol w="457200"/>
                <a:gridCol w="1752600"/>
                <a:gridCol w="1023379"/>
              </a:tblGrid>
              <a:tr h="261938">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10">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B050"/>
                          </a:solidFill>
                          <a:effectLst/>
                          <a:latin typeface="Times New Roman" pitchFamily="18" charset="0"/>
                        </a:rPr>
                        <a:t>Published </a:t>
                      </a:r>
                      <a:r>
                        <a:rPr kumimoji="0" lang="en-US" sz="1000" b="1" i="0" u="none" strike="noStrike" cap="none" normalizeH="0" baseline="0" dirty="0" smtClean="0">
                          <a:ln>
                            <a:noFill/>
                          </a:ln>
                          <a:solidFill>
                            <a:schemeClr val="tx1"/>
                          </a:solidFill>
                          <a:effectLst/>
                          <a:latin typeface="Times New Roman" pitchFamily="18" charset="0"/>
                        </a:rPr>
                        <a:t>or </a:t>
                      </a:r>
                      <a:r>
                        <a:rPr kumimoji="0" lang="en-US" sz="1000" b="1" i="0" u="none" strike="noStrike" cap="none" normalizeH="0" baseline="0" dirty="0" smtClean="0">
                          <a:ln>
                            <a:noFill/>
                          </a:ln>
                          <a:solidFill>
                            <a:srgbClr val="0000CC"/>
                          </a:solidFill>
                          <a:effectLst/>
                          <a:latin typeface="Times New Roman" pitchFamily="18" charset="0"/>
                        </a:rPr>
                        <a:t>Draft</a:t>
                      </a:r>
                      <a:r>
                        <a:rPr kumimoji="0" lang="en-US" sz="1000" b="1" i="0" u="none" strike="noStrike" cap="none" normalizeH="0" baseline="0" dirty="0" smtClean="0">
                          <a:ln>
                            <a:noFill/>
                          </a:ln>
                          <a:solidFill>
                            <a:schemeClr val="tx1"/>
                          </a:solidFill>
                          <a:effectLst/>
                          <a:latin typeface="Times New Roman" pitchFamily="18" charset="0"/>
                        </a:rPr>
                        <a:t> Baseline Documents</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Source</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MDR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Style Guide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Editor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Snapshot Date</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B050"/>
                          </a:solidFill>
                          <a:effectLst/>
                          <a:latin typeface="Times New Roman" pitchFamily="18" charset="0"/>
                        </a:rPr>
                        <a:t>Published</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mc</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ai</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ah</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aq</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ak</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aj</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ax</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az</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37814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mc</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Y</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8.0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accent2"/>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Edward Au, Emily Qi</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12-Sep</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ai</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8.0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FF000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latin typeface="+mn-lt"/>
                          <a:ea typeface="+mn-ea"/>
                          <a:cs typeface="+mn-cs"/>
                        </a:rPr>
                        <a:t>Frame 12.0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Ping FANG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FF0000"/>
                          </a:solidFill>
                          <a:effectLst/>
                          <a:latin typeface="Times New Roman" pitchFamily="18" charset="0"/>
                        </a:rPr>
                        <a:t>12-Sep</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CC"/>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FF000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Frame 11.0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Yongho</a:t>
                      </a:r>
                      <a:r>
                        <a:rPr kumimoji="0" lang="en-US" sz="1200" b="0" i="0" u="none" strike="noStrike" cap="none" normalizeH="0" baseline="0" dirty="0" smtClean="0">
                          <a:ln>
                            <a:noFill/>
                          </a:ln>
                          <a:solidFill>
                            <a:schemeClr val="tx1"/>
                          </a:solidFill>
                          <a:effectLst/>
                          <a:latin typeface="Times New Roman" pitchFamily="18" charset="0"/>
                        </a:rPr>
                        <a:t> </a:t>
                      </a:r>
                      <a:r>
                        <a:rPr kumimoji="0" lang="en-US" sz="1200" b="0" i="0" u="none" strike="noStrike" cap="none" normalizeH="0" baseline="0" dirty="0" err="1" smtClean="0">
                          <a:ln>
                            <a:noFill/>
                          </a:ln>
                          <a:solidFill>
                            <a:schemeClr val="tx1"/>
                          </a:solidFill>
                          <a:effectLst/>
                          <a:latin typeface="Times New Roman" pitchFamily="18" charset="0"/>
                        </a:rPr>
                        <a:t>Seok</a:t>
                      </a:r>
                      <a:endParaRPr kumimoji="0" lang="en-US" sz="12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Alfred </a:t>
                      </a:r>
                      <a:r>
                        <a:rPr lang="en-US" sz="1200" kern="1200" dirty="0" err="1" smtClean="0">
                          <a:solidFill>
                            <a:schemeClr val="tx1"/>
                          </a:solidFill>
                          <a:effectLst/>
                          <a:latin typeface="+mn-lt"/>
                          <a:ea typeface="+mn-ea"/>
                          <a:cs typeface="+mn-cs"/>
                        </a:rPr>
                        <a:t>Asterjadhi</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13-Sep</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aq</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8.0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FF000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FF000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7.0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1" i="0" u="none" strike="noStrike" cap="none" normalizeH="0" baseline="0" dirty="0" smtClean="0">
                        <a:ln>
                          <a:noFill/>
                        </a:ln>
                        <a:solidFill>
                          <a:srgbClr val="FF000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Lee Armstrong </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rgbClr val="FF0000"/>
                          </a:solidFill>
                          <a:effectLst/>
                          <a:latin typeface="Times New Roman" pitchFamily="18" charset="0"/>
                        </a:rPr>
                        <a:t>12-Sep</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90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ak</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CC"/>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CC"/>
                          </a:solidFill>
                          <a:effectLst/>
                          <a:latin typeface="Times New Roman" pitchFamily="18" charset="0"/>
                        </a:rPr>
                        <a:t>6.0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CC"/>
                          </a:solidFill>
                          <a:effectLst/>
                          <a:latin typeface="Times New Roman" pitchFamily="18" charset="0"/>
                        </a:rPr>
                        <a:t>5.0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CC"/>
                          </a:solidFill>
                          <a:effectLst/>
                          <a:latin typeface="Times New Roman" pitchFamily="18" charset="0"/>
                        </a:rPr>
                        <a:t>1.2</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2.4</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Word</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Norm Finn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FF0000"/>
                          </a:solidFill>
                          <a:effectLst/>
                          <a:latin typeface="Times New Roman" pitchFamily="18" charset="0"/>
                        </a:rPr>
                        <a:t>13-Sep</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146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aj</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smtClean="0">
                          <a:solidFill>
                            <a:srgbClr val="0000CC"/>
                          </a:solidFill>
                        </a:rPr>
                        <a:t>5.4</a:t>
                      </a:r>
                      <a:endParaRPr lang="en-US" sz="12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smtClean="0">
                          <a:solidFill>
                            <a:srgbClr val="0000CC"/>
                          </a:solidFill>
                        </a:rPr>
                        <a:t>6.2</a:t>
                      </a:r>
                      <a:endParaRPr lang="en-US" sz="12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smtClean="0">
                          <a:solidFill>
                            <a:srgbClr val="0000CC"/>
                          </a:solidFill>
                        </a:rPr>
                        <a:t>5.0</a:t>
                      </a:r>
                      <a:endParaRPr lang="en-US" sz="12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CC"/>
                          </a:solidFill>
                          <a:effectLst/>
                          <a:latin typeface="Times New Roman" pitchFamily="18" charset="0"/>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0000CC"/>
                          </a:solidFill>
                          <a:effectLst/>
                          <a:latin typeface="Times New Roman" pitchFamily="18" charset="0"/>
                        </a:rPr>
                        <a:t>1.3</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FF0000"/>
                          </a:solidFill>
                          <a:effectLst/>
                          <a:latin typeface="Times New Roman" pitchFamily="18" charset="0"/>
                        </a:rPr>
                        <a:t>3.0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Frame 10.0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Jiamin</a:t>
                      </a:r>
                      <a:r>
                        <a:rPr kumimoji="0" lang="en-US" sz="1200" b="0" i="0" u="none" strike="noStrike" cap="none" normalizeH="0" baseline="0" dirty="0" smtClean="0">
                          <a:ln>
                            <a:noFill/>
                          </a:ln>
                          <a:solidFill>
                            <a:schemeClr val="tx1"/>
                          </a:solidFill>
                          <a:effectLst/>
                          <a:latin typeface="Times New Roman" pitchFamily="18" charset="0"/>
                        </a:rPr>
                        <a:t> Chen</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Shiwen</a:t>
                      </a:r>
                      <a:r>
                        <a:rPr kumimoji="0" lang="en-US" sz="1200" b="0" i="0" u="none" strike="noStrike" cap="none" normalizeH="0" baseline="0" dirty="0" smtClean="0">
                          <a:ln>
                            <a:noFill/>
                          </a:ln>
                          <a:solidFill>
                            <a:schemeClr val="tx1"/>
                          </a:solidFill>
                          <a:effectLst/>
                          <a:latin typeface="Times New Roman" pitchFamily="18" charset="0"/>
                        </a:rPr>
                        <a:t> He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13-Sep</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24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N</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smtClean="0">
                          <a:solidFill>
                            <a:srgbClr val="0000CC"/>
                          </a:solidFill>
                        </a:rPr>
                        <a:t>5.0</a:t>
                      </a:r>
                      <a:endParaRPr lang="en-US" sz="12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smtClean="0">
                          <a:solidFill>
                            <a:srgbClr val="0000CC"/>
                          </a:solidFill>
                        </a:rPr>
                        <a:t>6.0</a:t>
                      </a:r>
                      <a:endParaRPr lang="en-US" sz="12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smtClean="0">
                          <a:solidFill>
                            <a:srgbClr val="0000CC"/>
                          </a:solidFill>
                        </a:rPr>
                        <a:t>5.0</a:t>
                      </a:r>
                      <a:endParaRPr lang="en-US" sz="12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smtClean="0">
                          <a:solidFill>
                            <a:srgbClr val="0000CC"/>
                          </a:solidFill>
                        </a:rPr>
                        <a:t>3.0</a:t>
                      </a:r>
                      <a:endParaRPr lang="en-US" sz="12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algn="l"/>
                      <a:r>
                        <a:rPr lang="en-US" sz="1200" dirty="0" smtClean="0">
                          <a:solidFill>
                            <a:srgbClr val="0000CC"/>
                          </a:solidFill>
                        </a:rPr>
                        <a:t>1.0</a:t>
                      </a:r>
                      <a:endParaRPr lang="en-US" sz="12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l"/>
                      <a:r>
                        <a:rPr lang="en-US" sz="1200" dirty="0" smtClean="0">
                          <a:solidFill>
                            <a:srgbClr val="0000CC"/>
                          </a:solidFill>
                        </a:rPr>
                        <a:t>1.0</a:t>
                      </a:r>
                      <a:endParaRPr lang="en-US" sz="12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0.4</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Frame 12.0</a:t>
                      </a: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No</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2012</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13-Sep</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718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No</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2012</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Carlos </a:t>
                      </a:r>
                      <a:r>
                        <a:rPr kumimoji="0" lang="en-US" sz="1200" b="0" i="0" u="none" strike="noStrike" cap="none" normalizeH="0" baseline="0" dirty="0" err="1" smtClean="0">
                          <a:ln>
                            <a:noFill/>
                          </a:ln>
                          <a:solidFill>
                            <a:schemeClr val="tx1"/>
                          </a:solidFill>
                          <a:effectLst/>
                          <a:latin typeface="Times New Roman" pitchFamily="18" charset="0"/>
                        </a:rPr>
                        <a:t>Cordeiro</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12-Sep</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2954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az</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Chao Chun Wang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12-Sep</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31970" name="Text Box 116"/>
          <p:cNvSpPr txBox="1">
            <a:spLocks noChangeArrowheads="1"/>
          </p:cNvSpPr>
          <p:nvPr/>
        </p:nvSpPr>
        <p:spPr bwMode="auto">
          <a:xfrm>
            <a:off x="152400" y="838200"/>
            <a:ext cx="1676400" cy="457200"/>
          </a:xfrm>
          <a:prstGeom prst="rect">
            <a:avLst/>
          </a:prstGeom>
          <a:noFill/>
          <a:ln w="12700">
            <a:noFill/>
            <a:miter lim="800000"/>
            <a:headEnd type="none" w="sm" len="sm"/>
            <a:tailEnd type="none" w="sm" len="sm"/>
          </a:ln>
        </p:spPr>
        <p:txBody>
          <a:bodyPr>
            <a:spAutoFit/>
          </a:bodyPr>
          <a:lstStyle/>
          <a:p>
            <a:r>
              <a:rPr lang="en-US">
                <a:solidFill>
                  <a:srgbClr val="FF0000"/>
                </a:solidFill>
              </a:rPr>
              <a:t>Changes from  last report shown in </a:t>
            </a:r>
            <a:r>
              <a:rPr lang="en-US" b="1">
                <a:solidFill>
                  <a:srgbClr val="FF0000"/>
                </a:solidFill>
              </a:rPr>
              <a:t>red.</a:t>
            </a:r>
          </a:p>
        </p:txBody>
      </p:sp>
      <p:sp>
        <p:nvSpPr>
          <p:cNvPr id="31971"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1972" name="Slide Number Placeholder 8"/>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3CC2130E-942E-44E1-91AF-4824D5157D33}" type="slidenum">
              <a:rPr lang="en-US"/>
              <a:pPr algn="ctr"/>
              <a:t>17</a:t>
            </a:fld>
            <a:endParaRPr lang="en-US"/>
          </a:p>
        </p:txBody>
      </p:sp>
      <p:sp>
        <p:nvSpPr>
          <p:cNvPr id="31973" name="Text Box 231"/>
          <p:cNvSpPr txBox="1">
            <a:spLocks noChangeArrowheads="1"/>
          </p:cNvSpPr>
          <p:nvPr/>
        </p:nvSpPr>
        <p:spPr bwMode="auto">
          <a:xfrm>
            <a:off x="152400" y="609600"/>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smtClean="0">
                <a:solidFill>
                  <a:srgbClr val="FF0000"/>
                </a:solidFill>
                <a:latin typeface="Arial" charset="0"/>
              </a:rPr>
              <a:t>Sept 2016</a:t>
            </a:r>
            <a:endParaRPr lang="en-US" sz="1800" dirty="0">
              <a:solidFill>
                <a:srgbClr val="FF0000"/>
              </a:solidFill>
              <a:latin typeface="Arial" charset="0"/>
            </a:endParaRPr>
          </a:p>
        </p:txBody>
      </p:sp>
      <p:sp>
        <p:nvSpPr>
          <p:cNvPr id="31974" name="Rectangle 232"/>
          <p:cNvSpPr>
            <a:spLocks noGrp="1" noChangeArrowheads="1"/>
          </p:cNvSpPr>
          <p:nvPr>
            <p:ph type="title" idx="4294967295"/>
          </p:nvPr>
        </p:nvSpPr>
        <p:spPr>
          <a:xfrm>
            <a:off x="696913" y="691116"/>
            <a:ext cx="7772400" cy="457200"/>
          </a:xfrm>
        </p:spPr>
        <p:txBody>
          <a:bodyPr/>
          <a:lstStyle/>
          <a:p>
            <a:r>
              <a:rPr lang="en-US" sz="2800" dirty="0" smtClean="0"/>
              <a:t>Draft Development Snapshot</a:t>
            </a:r>
            <a:endParaRPr lang="en-GB" sz="2800" dirty="0" smtClean="0"/>
          </a:p>
        </p:txBody>
      </p:sp>
      <p:sp>
        <p:nvSpPr>
          <p:cNvPr id="31975" name="Slide Number Placeholder 9"/>
          <p:cNvSpPr>
            <a:spLocks noGrp="1"/>
          </p:cNvSpPr>
          <p:nvPr>
            <p:ph type="sldNum" sz="quarter" idx="12"/>
          </p:nvPr>
        </p:nvSpPr>
        <p:spPr>
          <a:noFill/>
        </p:spPr>
        <p:txBody>
          <a:bodyPr/>
          <a:lstStyle/>
          <a:p>
            <a:r>
              <a:rPr lang="en-US" smtClean="0"/>
              <a:t>Slide </a:t>
            </a:r>
            <a:fld id="{795EAAF8-1103-4F9A-8384-029AC986883C}" type="slidenum">
              <a:rPr lang="en-US" smtClean="0"/>
              <a:pPr/>
              <a:t>17</a:t>
            </a:fld>
            <a:endParaRPr lang="en-US" smtClean="0"/>
          </a:p>
        </p:txBody>
      </p:sp>
      <p:sp>
        <p:nvSpPr>
          <p:cNvPr id="31976" name="Footer Placeholder 10"/>
          <p:cNvSpPr>
            <a:spLocks noGrp="1"/>
          </p:cNvSpPr>
          <p:nvPr>
            <p:ph type="ftr" sz="quarter" idx="11"/>
          </p:nvPr>
        </p:nvSpPr>
        <p:spPr>
          <a:noFill/>
        </p:spPr>
        <p:txBody>
          <a:bodyPr/>
          <a:lstStyle/>
          <a:p>
            <a:r>
              <a:rPr lang="en-US" dirty="0" smtClean="0"/>
              <a:t>Peter Ecclesine (Cisco Systems)</a:t>
            </a:r>
          </a:p>
        </p:txBody>
      </p:sp>
      <p:sp>
        <p:nvSpPr>
          <p:cNvPr id="31977" name="Date Placeholder 10"/>
          <p:cNvSpPr>
            <a:spLocks noGrp="1"/>
          </p:cNvSpPr>
          <p:nvPr>
            <p:ph type="dt" sz="quarter" idx="10"/>
          </p:nvPr>
        </p:nvSpPr>
        <p:spPr>
          <a:noFill/>
        </p:spPr>
        <p:txBody>
          <a:bodyPr/>
          <a:lstStyle/>
          <a:p>
            <a:r>
              <a:rPr lang="en-US" smtClean="0"/>
              <a:t>Sept 2016</a:t>
            </a:r>
          </a:p>
        </p:txBody>
      </p:sp>
    </p:spTree>
    <p:extLst>
      <p:ext uri="{BB962C8B-B14F-4D97-AF65-F5344CB8AC3E}">
        <p14:creationId xmlns:p14="http://schemas.microsoft.com/office/powerpoint/2010/main" val="33553278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Standards Central Desktop</a:t>
            </a:r>
            <a:endParaRPr lang="en-US" dirty="0"/>
          </a:p>
        </p:txBody>
      </p:sp>
      <p:sp>
        <p:nvSpPr>
          <p:cNvPr id="3" name="Content Placeholder 2"/>
          <p:cNvSpPr>
            <a:spLocks noGrp="1"/>
          </p:cNvSpPr>
          <p:nvPr>
            <p:ph idx="1"/>
          </p:nvPr>
        </p:nvSpPr>
        <p:spPr/>
        <p:txBody>
          <a:bodyPr/>
          <a:lstStyle/>
          <a:p>
            <a:r>
              <a:rPr lang="en-GB" dirty="0"/>
              <a:t>IEEE-SA central desktop site </a:t>
            </a:r>
            <a:r>
              <a:rPr lang="en-GB" dirty="0" smtClean="0"/>
              <a:t> tour of the facilities</a:t>
            </a:r>
          </a:p>
          <a:p>
            <a:r>
              <a:rPr lang="en-US" dirty="0">
                <a:hlinkClick r:id="rId2"/>
              </a:rPr>
              <a:t>https://ieee-sa.centraldesktop.com/802-11editorial</a:t>
            </a:r>
            <a:r>
              <a:rPr lang="en-US" dirty="0" smtClean="0">
                <a:hlinkClick r:id="rId2"/>
              </a:rPr>
              <a:t>/</a:t>
            </a:r>
            <a:endParaRPr lang="en-US" dirty="0" smtClean="0"/>
          </a:p>
          <a:p>
            <a:r>
              <a:rPr lang="en-US" dirty="0" smtClean="0"/>
              <a:t>Also used to share emails and large files</a:t>
            </a:r>
            <a:endParaRPr lang="en-US" dirty="0"/>
          </a:p>
        </p:txBody>
      </p:sp>
      <p:sp>
        <p:nvSpPr>
          <p:cNvPr id="4" name="Date Placeholder 3"/>
          <p:cNvSpPr>
            <a:spLocks noGrp="1"/>
          </p:cNvSpPr>
          <p:nvPr>
            <p:ph type="dt" sz="half" idx="10"/>
          </p:nvPr>
        </p:nvSpPr>
        <p:spPr/>
        <p:txBody>
          <a:bodyPr/>
          <a:lstStyle/>
          <a:p>
            <a:pPr>
              <a:defRPr/>
            </a:pPr>
            <a:r>
              <a:rPr lang="en-US" smtClean="0"/>
              <a:t>Sept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18</a:t>
            </a:fld>
            <a:endParaRPr lang="en-US"/>
          </a:p>
        </p:txBody>
      </p:sp>
    </p:spTree>
    <p:extLst>
      <p:ext uri="{BB962C8B-B14F-4D97-AF65-F5344CB8AC3E}">
        <p14:creationId xmlns:p14="http://schemas.microsoft.com/office/powerpoint/2010/main" val="14679118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a:t>
            </a:r>
            <a:r>
              <a:rPr lang="en-US" dirty="0" smtClean="0"/>
              <a:t>topics</a:t>
            </a:r>
            <a:endParaRPr lang="en-US" dirty="0"/>
          </a:p>
        </p:txBody>
      </p:sp>
      <p:sp>
        <p:nvSpPr>
          <p:cNvPr id="3" name="Content Placeholder 2"/>
          <p:cNvSpPr>
            <a:spLocks noGrp="1"/>
          </p:cNvSpPr>
          <p:nvPr>
            <p:ph idx="1"/>
          </p:nvPr>
        </p:nvSpPr>
        <p:spPr/>
        <p:txBody>
          <a:bodyPr/>
          <a:lstStyle/>
          <a:p>
            <a:endParaRPr lang="en-US" dirty="0" smtClean="0"/>
          </a:p>
        </p:txBody>
      </p:sp>
      <p:sp>
        <p:nvSpPr>
          <p:cNvPr id="4" name="Date Placeholder 3"/>
          <p:cNvSpPr>
            <a:spLocks noGrp="1"/>
          </p:cNvSpPr>
          <p:nvPr>
            <p:ph type="dt" sz="half" idx="10"/>
          </p:nvPr>
        </p:nvSpPr>
        <p:spPr/>
        <p:txBody>
          <a:bodyPr/>
          <a:lstStyle/>
          <a:p>
            <a:pPr>
              <a:defRPr/>
            </a:pPr>
            <a:r>
              <a:rPr lang="en-US" smtClean="0"/>
              <a:t>Sept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19</a:t>
            </a:fld>
            <a:endParaRPr lang="en-US"/>
          </a:p>
        </p:txBody>
      </p:sp>
    </p:spTree>
    <p:extLst>
      <p:ext uri="{BB962C8B-B14F-4D97-AF65-F5344CB8AC3E}">
        <p14:creationId xmlns:p14="http://schemas.microsoft.com/office/powerpoint/2010/main" val="4290154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0" smtClean="0"/>
              <a:t>Abstract</a:t>
            </a:r>
          </a:p>
        </p:txBody>
      </p:sp>
      <p:sp>
        <p:nvSpPr>
          <p:cNvPr id="16387" name="Rectangle 3"/>
          <p:cNvSpPr>
            <a:spLocks noGrp="1" noChangeArrowheads="1"/>
          </p:cNvSpPr>
          <p:nvPr>
            <p:ph type="body" idx="1"/>
          </p:nvPr>
        </p:nvSpPr>
        <p:spPr/>
        <p:txBody>
          <a:bodyPr/>
          <a:lstStyle/>
          <a:p>
            <a:pPr algn="ctr">
              <a:buFontTx/>
              <a:buNone/>
            </a:pPr>
            <a:r>
              <a:rPr lang="en-US" b="0" smtClean="0"/>
              <a:t>This document contains agenda/minutes/actions/status as prepared/recorded at the IEEE 802.11 Editors’ Meeting</a:t>
            </a:r>
          </a:p>
          <a:p>
            <a:pPr algn="ctr">
              <a:buFontTx/>
              <a:buNone/>
            </a:pPr>
            <a:endParaRPr lang="en-US" b="0" smtClean="0"/>
          </a:p>
        </p:txBody>
      </p:sp>
      <p:sp>
        <p:nvSpPr>
          <p:cNvPr id="16388" name="Slide Number Placeholder 5"/>
          <p:cNvSpPr>
            <a:spLocks noGrp="1"/>
          </p:cNvSpPr>
          <p:nvPr>
            <p:ph type="sldNum" sz="quarter" idx="12"/>
          </p:nvPr>
        </p:nvSpPr>
        <p:spPr>
          <a:noFill/>
        </p:spPr>
        <p:txBody>
          <a:bodyPr/>
          <a:lstStyle/>
          <a:p>
            <a:r>
              <a:rPr lang="en-US" smtClean="0"/>
              <a:t>Slide </a:t>
            </a:r>
            <a:fld id="{A891F8A2-1EAC-473B-AEDB-2822547FCA8E}" type="slidenum">
              <a:rPr lang="en-US" smtClean="0"/>
              <a:pPr/>
              <a:t>2</a:t>
            </a:fld>
            <a:endParaRPr lang="en-US" smtClean="0"/>
          </a:p>
        </p:txBody>
      </p:sp>
      <p:sp>
        <p:nvSpPr>
          <p:cNvPr id="16389" name="Footer Placeholder 5"/>
          <p:cNvSpPr>
            <a:spLocks noGrp="1"/>
          </p:cNvSpPr>
          <p:nvPr>
            <p:ph type="ftr" sz="quarter" idx="11"/>
          </p:nvPr>
        </p:nvSpPr>
        <p:spPr>
          <a:noFill/>
        </p:spPr>
        <p:txBody>
          <a:bodyPr/>
          <a:lstStyle/>
          <a:p>
            <a:r>
              <a:rPr lang="en-US" smtClean="0"/>
              <a:t>Peter Ecclesine (Cisco Systems)</a:t>
            </a:r>
          </a:p>
        </p:txBody>
      </p:sp>
      <p:sp>
        <p:nvSpPr>
          <p:cNvPr id="16390" name="Date Placeholder 5"/>
          <p:cNvSpPr>
            <a:spLocks noGrp="1"/>
          </p:cNvSpPr>
          <p:nvPr>
            <p:ph type="dt" sz="quarter" idx="10"/>
          </p:nvPr>
        </p:nvSpPr>
        <p:spPr>
          <a:noFill/>
        </p:spPr>
        <p:txBody>
          <a:bodyPr/>
          <a:lstStyle/>
          <a:p>
            <a:r>
              <a:rPr lang="en-US" smtClean="0"/>
              <a:t>Sept 2016</a:t>
            </a:r>
          </a:p>
        </p:txBody>
      </p:sp>
    </p:spTree>
    <p:extLst>
      <p:ext uri="{BB962C8B-B14F-4D97-AF65-F5344CB8AC3E}">
        <p14:creationId xmlns:p14="http://schemas.microsoft.com/office/powerpoint/2010/main" val="14954941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Editors Backup practices</a:t>
            </a:r>
            <a:endParaRPr lang="en-US" dirty="0"/>
          </a:p>
        </p:txBody>
      </p:sp>
      <p:sp>
        <p:nvSpPr>
          <p:cNvPr id="3" name="Content Placeholder 2"/>
          <p:cNvSpPr>
            <a:spLocks noGrp="1"/>
          </p:cNvSpPr>
          <p:nvPr>
            <p:ph idx="1"/>
          </p:nvPr>
        </p:nvSpPr>
        <p:spPr/>
        <p:txBody>
          <a:bodyPr/>
          <a:lstStyle/>
          <a:p>
            <a:r>
              <a:rPr lang="en-US" dirty="0" smtClean="0"/>
              <a:t>The IEEE Servers provide durable places to retain the 802.11 source files, drawing files, and other components of drafts.</a:t>
            </a:r>
          </a:p>
          <a:p>
            <a:r>
              <a:rPr lang="en-US" dirty="0" smtClean="0"/>
              <a:t>Our best practice is that after a draft is posted in the Member’s Area, a zip file containing all the clean source files, drawing files and other components should be created and sent to the Central Desktop for safekeeping. Please email the Editor when the draft source files are uploaded.</a:t>
            </a:r>
            <a:endParaRPr lang="en-US" dirty="0"/>
          </a:p>
        </p:txBody>
      </p:sp>
      <p:sp>
        <p:nvSpPr>
          <p:cNvPr id="4" name="Date Placeholder 3"/>
          <p:cNvSpPr>
            <a:spLocks noGrp="1"/>
          </p:cNvSpPr>
          <p:nvPr>
            <p:ph type="dt" sz="half" idx="10"/>
          </p:nvPr>
        </p:nvSpPr>
        <p:spPr/>
        <p:txBody>
          <a:bodyPr/>
          <a:lstStyle/>
          <a:p>
            <a:pPr>
              <a:defRPr/>
            </a:pPr>
            <a:r>
              <a:rPr lang="en-US" smtClean="0"/>
              <a:t>Sept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20</a:t>
            </a:fld>
            <a:endParaRPr lang="en-US"/>
          </a:p>
        </p:txBody>
      </p:sp>
    </p:spTree>
    <p:extLst>
      <p:ext uri="{BB962C8B-B14F-4D97-AF65-F5344CB8AC3E}">
        <p14:creationId xmlns:p14="http://schemas.microsoft.com/office/powerpoint/2010/main" val="7366315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MIB style, Visio and Frame practices</a:t>
            </a:r>
            <a:br>
              <a:rPr lang="en-US" smtClean="0"/>
            </a:br>
            <a:endParaRPr lang="en-US" smtClean="0"/>
          </a:p>
        </p:txBody>
      </p:sp>
      <p:sp>
        <p:nvSpPr>
          <p:cNvPr id="32771" name="Content Placeholder 2"/>
          <p:cNvSpPr>
            <a:spLocks noGrp="1"/>
          </p:cNvSpPr>
          <p:nvPr>
            <p:ph idx="1"/>
          </p:nvPr>
        </p:nvSpPr>
        <p:spPr>
          <a:xfrm>
            <a:off x="685800" y="1524000"/>
            <a:ext cx="7772400" cy="4953000"/>
          </a:xfrm>
        </p:spPr>
        <p:txBody>
          <a:bodyPr/>
          <a:lstStyle/>
          <a:p>
            <a:r>
              <a:rPr lang="en-GB" sz="2000" dirty="0" smtClean="0"/>
              <a:t>I’m going to suggest going forward we use a single style with appropriately set tabs,  and use leading</a:t>
            </a:r>
            <a:r>
              <a:rPr lang="en-US" sz="2000" dirty="0" smtClean="0"/>
              <a:t> </a:t>
            </a:r>
            <a:r>
              <a:rPr lang="en-GB" sz="2000" dirty="0" smtClean="0"/>
              <a:t>Tabs to distinguish the syntax and description parts. (Adrian Stephens Feb 9, 2010)</a:t>
            </a:r>
            <a:endParaRPr lang="en-US" sz="2000" dirty="0"/>
          </a:p>
          <a:p>
            <a:r>
              <a:rPr lang="en-GB" sz="2000" dirty="0">
                <a:solidFill>
                  <a:srgbClr val="FF0000"/>
                </a:solidFill>
              </a:rPr>
              <a:t>Two ways to format a figure &amp; its caption in frame:</a:t>
            </a:r>
            <a:endParaRPr lang="en-US" sz="2000" dirty="0">
              <a:solidFill>
                <a:srgbClr val="FF0000"/>
              </a:solidFill>
            </a:endParaRPr>
          </a:p>
          <a:p>
            <a:pPr lvl="1"/>
            <a:r>
              <a:rPr lang="en-GB" sz="1600" dirty="0">
                <a:solidFill>
                  <a:srgbClr val="FF0000"/>
                </a:solidFill>
              </a:rPr>
              <a:t>Insert a table.  Insert anchored frame inside table cell to hold graphics.  Use table caption as figure caption.</a:t>
            </a:r>
            <a:endParaRPr lang="en-US" sz="1600" dirty="0">
              <a:solidFill>
                <a:srgbClr val="FF0000"/>
              </a:solidFill>
            </a:endParaRPr>
          </a:p>
          <a:p>
            <a:pPr lvl="1"/>
            <a:r>
              <a:rPr lang="en-GB" sz="1600" dirty="0">
                <a:solidFill>
                  <a:srgbClr val="FF0000"/>
                </a:solidFill>
              </a:rPr>
              <a:t>Insert an anchored frame.  Insert caption inside a text frame inside the anchored frame.  Insert graphics inside the anchored frame.</a:t>
            </a:r>
            <a:endParaRPr lang="en-US" sz="1600" dirty="0">
              <a:solidFill>
                <a:srgbClr val="FF0000"/>
              </a:solidFill>
            </a:endParaRPr>
          </a:p>
          <a:p>
            <a:r>
              <a:rPr lang="en-GB" sz="2000" dirty="0" smtClean="0"/>
              <a:t> Keep embedded figures using </a:t>
            </a:r>
            <a:r>
              <a:rPr lang="en-GB" sz="2000" dirty="0" err="1" smtClean="0"/>
              <a:t>visio</a:t>
            </a:r>
            <a:r>
              <a:rPr lang="en-GB" sz="2000" dirty="0" smtClean="0"/>
              <a:t> as long as possible</a:t>
            </a:r>
            <a:endParaRPr lang="en-US" sz="2000" dirty="0" smtClean="0"/>
          </a:p>
          <a:p>
            <a:pPr lvl="1"/>
            <a:r>
              <a:rPr lang="en-GB" sz="1800" dirty="0" smtClean="0"/>
              <a:t>Near the end of sponsor ballot,  turn these all into .</a:t>
            </a:r>
            <a:r>
              <a:rPr lang="en-GB" sz="1800" dirty="0" err="1" smtClean="0"/>
              <a:t>wmf</a:t>
            </a:r>
            <a:r>
              <a:rPr lang="en-GB" sz="1800" dirty="0" smtClean="0"/>
              <a:t> (windows meta file) format files (you can do this from </a:t>
            </a:r>
            <a:r>
              <a:rPr lang="en-GB" sz="1800" dirty="0" err="1" smtClean="0"/>
              <a:t>visio</a:t>
            </a:r>
            <a:r>
              <a:rPr lang="en-GB" sz="1800" dirty="0" smtClean="0"/>
              <a:t> using “save as”).   Keep separate files for the .</a:t>
            </a:r>
            <a:r>
              <a:rPr lang="en-GB" sz="1800" dirty="0" err="1" smtClean="0"/>
              <a:t>vsd</a:t>
            </a:r>
            <a:r>
              <a:rPr lang="en-GB" sz="1800" dirty="0" smtClean="0"/>
              <a:t> source and the .</a:t>
            </a:r>
            <a:r>
              <a:rPr lang="en-GB" sz="1800" dirty="0" err="1" smtClean="0"/>
              <a:t>wmf</a:t>
            </a:r>
            <a:r>
              <a:rPr lang="en-GB" sz="1800" dirty="0" smtClean="0"/>
              <a:t> file that is linked to from frame. There is likelihood we should use .</a:t>
            </a:r>
            <a:r>
              <a:rPr lang="en-GB" sz="1800" dirty="0" err="1" smtClean="0"/>
              <a:t>emf</a:t>
            </a:r>
            <a:endParaRPr lang="en-GB" sz="1800" dirty="0" smtClean="0"/>
          </a:p>
          <a:p>
            <a:r>
              <a:rPr lang="en-GB" sz="2000" dirty="0" smtClean="0"/>
              <a:t>Frame templates for 11aa, 11ac, 11af</a:t>
            </a:r>
          </a:p>
        </p:txBody>
      </p:sp>
      <p:sp>
        <p:nvSpPr>
          <p:cNvPr id="32772" name="Date Placeholder 3"/>
          <p:cNvSpPr>
            <a:spLocks noGrp="1"/>
          </p:cNvSpPr>
          <p:nvPr>
            <p:ph type="dt" sz="quarter" idx="10"/>
          </p:nvPr>
        </p:nvSpPr>
        <p:spPr>
          <a:noFill/>
        </p:spPr>
        <p:txBody>
          <a:bodyPr/>
          <a:lstStyle/>
          <a:p>
            <a:r>
              <a:rPr lang="en-US" smtClean="0"/>
              <a:t>Sept 2016</a:t>
            </a:r>
          </a:p>
        </p:txBody>
      </p:sp>
      <p:sp>
        <p:nvSpPr>
          <p:cNvPr id="32773" name="Footer Placeholder 4"/>
          <p:cNvSpPr>
            <a:spLocks noGrp="1"/>
          </p:cNvSpPr>
          <p:nvPr>
            <p:ph type="ftr" sz="quarter" idx="11"/>
          </p:nvPr>
        </p:nvSpPr>
        <p:spPr>
          <a:noFill/>
        </p:spPr>
        <p:txBody>
          <a:bodyPr/>
          <a:lstStyle/>
          <a:p>
            <a:r>
              <a:rPr lang="en-US" smtClean="0"/>
              <a:t>Peter Ecclesine (Cisco Systems)</a:t>
            </a:r>
          </a:p>
        </p:txBody>
      </p:sp>
      <p:sp>
        <p:nvSpPr>
          <p:cNvPr id="32774" name="Slide Number Placeholder 5"/>
          <p:cNvSpPr>
            <a:spLocks noGrp="1"/>
          </p:cNvSpPr>
          <p:nvPr>
            <p:ph type="sldNum" sz="quarter" idx="12"/>
          </p:nvPr>
        </p:nvSpPr>
        <p:spPr>
          <a:noFill/>
        </p:spPr>
        <p:txBody>
          <a:bodyPr/>
          <a:lstStyle/>
          <a:p>
            <a:r>
              <a:rPr lang="en-US" smtClean="0"/>
              <a:t>Slide </a:t>
            </a:r>
            <a:fld id="{B6A5EF2C-B352-4DCD-8AF4-06278E96712B}" type="slidenum">
              <a:rPr lang="en-US" smtClean="0"/>
              <a:pPr/>
              <a:t>21</a:t>
            </a:fld>
            <a:endParaRPr lang="en-US" smtClean="0"/>
          </a:p>
        </p:txBody>
      </p:sp>
    </p:spTree>
    <p:extLst>
      <p:ext uri="{BB962C8B-B14F-4D97-AF65-F5344CB8AC3E}">
        <p14:creationId xmlns:p14="http://schemas.microsoft.com/office/powerpoint/2010/main" val="33766409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prepare a MIB</a:t>
            </a:r>
            <a:endParaRPr lang="en-US" dirty="0"/>
          </a:p>
        </p:txBody>
      </p:sp>
      <p:sp>
        <p:nvSpPr>
          <p:cNvPr id="3" name="Content Placeholder 2"/>
          <p:cNvSpPr>
            <a:spLocks noGrp="1"/>
          </p:cNvSpPr>
          <p:nvPr>
            <p:ph idx="1"/>
          </p:nvPr>
        </p:nvSpPr>
        <p:spPr>
          <a:xfrm>
            <a:off x="762000" y="1676400"/>
            <a:ext cx="7772400" cy="4114800"/>
          </a:xfrm>
        </p:spPr>
        <p:txBody>
          <a:bodyPr/>
          <a:lstStyle/>
          <a:p>
            <a:r>
              <a:rPr lang="en-GB" sz="2000" dirty="0" smtClean="0"/>
              <a:t>1</a:t>
            </a:r>
            <a:r>
              <a:rPr lang="en-GB" sz="2000" dirty="0"/>
              <a:t>.       Extract your  MIB</a:t>
            </a:r>
            <a:endParaRPr lang="en-US" sz="2000" dirty="0"/>
          </a:p>
          <a:p>
            <a:r>
              <a:rPr lang="en-GB" sz="2000" dirty="0"/>
              <a:t>2.       Strip any non-7-bit ASCII chars</a:t>
            </a:r>
            <a:endParaRPr lang="en-US" sz="2000" dirty="0"/>
          </a:p>
          <a:p>
            <a:r>
              <a:rPr lang="en-GB" sz="2000" dirty="0"/>
              <a:t>3.       Edit merge it with MIB from </a:t>
            </a:r>
            <a:r>
              <a:rPr lang="en-GB" sz="2000" dirty="0" err="1"/>
              <a:t>REVmc</a:t>
            </a:r>
            <a:r>
              <a:rPr lang="en-GB" sz="2000" dirty="0"/>
              <a:t>,  and ideally your amendment </a:t>
            </a:r>
            <a:r>
              <a:rPr lang="en-GB" sz="2000" dirty="0" smtClean="0"/>
              <a:t>precursors</a:t>
            </a:r>
          </a:p>
          <a:p>
            <a:pPr lvl="1"/>
            <a:r>
              <a:rPr lang="en-GB" sz="1800" dirty="0"/>
              <a:t>Text version of MIB is available (mcD5.4, ahD4.0, aiD4.0, aqD4.2</a:t>
            </a:r>
            <a:r>
              <a:rPr lang="en-GB" sz="1800" dirty="0" smtClean="0"/>
              <a:t>)</a:t>
            </a:r>
            <a:endParaRPr lang="en-US" sz="1800" dirty="0"/>
          </a:p>
          <a:p>
            <a:r>
              <a:rPr lang="en-GB" sz="2000" dirty="0"/>
              <a:t>4.       Run through MIB lint tool (see Annex C in </a:t>
            </a:r>
            <a:r>
              <a:rPr lang="en-GB" sz="2000" dirty="0" err="1"/>
              <a:t>REVmc</a:t>
            </a:r>
            <a:r>
              <a:rPr lang="en-GB" sz="2000" dirty="0"/>
              <a:t> for link)</a:t>
            </a:r>
            <a:endParaRPr lang="en-US" sz="2000" dirty="0"/>
          </a:p>
          <a:p>
            <a:r>
              <a:rPr lang="en-GB" sz="2000" dirty="0"/>
              <a:t>5.       Fix any errors in the </a:t>
            </a:r>
            <a:r>
              <a:rPr lang="en-GB" sz="2000" dirty="0" err="1"/>
              <a:t>ascii</a:t>
            </a:r>
            <a:r>
              <a:rPr lang="en-GB" sz="2000" dirty="0"/>
              <a:t> file</a:t>
            </a:r>
            <a:endParaRPr lang="en-US" sz="2000" dirty="0"/>
          </a:p>
          <a:p>
            <a:r>
              <a:rPr lang="en-GB" sz="2000" dirty="0"/>
              <a:t>6.       Do a diff of original (you did keep that didn’t you!) and good </a:t>
            </a:r>
            <a:r>
              <a:rPr lang="en-GB" sz="2000" dirty="0" err="1"/>
              <a:t>ascii</a:t>
            </a:r>
            <a:r>
              <a:rPr lang="en-GB" sz="2000" dirty="0"/>
              <a:t> file</a:t>
            </a:r>
            <a:endParaRPr lang="en-US" sz="2000" dirty="0"/>
          </a:p>
          <a:p>
            <a:r>
              <a:rPr lang="en-GB" sz="2000" dirty="0"/>
              <a:t>7.       Propagate those changes manually into your Annex C.</a:t>
            </a:r>
            <a:endParaRPr lang="en-US" sz="2000" dirty="0"/>
          </a:p>
          <a:p>
            <a:endParaRPr lang="en-US" dirty="0"/>
          </a:p>
        </p:txBody>
      </p:sp>
      <p:sp>
        <p:nvSpPr>
          <p:cNvPr id="4" name="Date Placeholder 3"/>
          <p:cNvSpPr>
            <a:spLocks noGrp="1"/>
          </p:cNvSpPr>
          <p:nvPr>
            <p:ph type="dt" sz="half" idx="10"/>
          </p:nvPr>
        </p:nvSpPr>
        <p:spPr/>
        <p:txBody>
          <a:bodyPr/>
          <a:lstStyle/>
          <a:p>
            <a:pPr>
              <a:defRPr/>
            </a:pPr>
            <a:r>
              <a:rPr lang="en-US" smtClean="0"/>
              <a:t>Sept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22</a:t>
            </a:fld>
            <a:endParaRPr lang="en-US"/>
          </a:p>
        </p:txBody>
      </p:sp>
    </p:spTree>
    <p:extLst>
      <p:ext uri="{BB962C8B-B14F-4D97-AF65-F5344CB8AC3E}">
        <p14:creationId xmlns:p14="http://schemas.microsoft.com/office/powerpoint/2010/main" val="10546693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mtClean="0"/>
              <a:t>Two Technical Editors</a:t>
            </a:r>
          </a:p>
        </p:txBody>
      </p:sp>
      <p:sp>
        <p:nvSpPr>
          <p:cNvPr id="34819" name="Content Placeholder 2"/>
          <p:cNvSpPr>
            <a:spLocks noGrp="1"/>
          </p:cNvSpPr>
          <p:nvPr>
            <p:ph idx="1"/>
          </p:nvPr>
        </p:nvSpPr>
        <p:spPr/>
        <p:txBody>
          <a:bodyPr/>
          <a:lstStyle/>
          <a:p>
            <a:r>
              <a:rPr lang="en-US" dirty="0" smtClean="0"/>
              <a:t>Peter Ecclesine will run the face to face meetings</a:t>
            </a:r>
          </a:p>
          <a:p>
            <a:r>
              <a:rPr lang="en-US" dirty="0" smtClean="0"/>
              <a:t>Robert Stacey will run the publication process</a:t>
            </a:r>
          </a:p>
          <a:p>
            <a:r>
              <a:rPr lang="en-US" dirty="0" smtClean="0"/>
              <a:t>Robert Stacey is the ANA administrator</a:t>
            </a:r>
          </a:p>
          <a:p>
            <a:r>
              <a:rPr lang="en-US" dirty="0" smtClean="0"/>
              <a:t>All are on the Editor’s email list.</a:t>
            </a:r>
          </a:p>
        </p:txBody>
      </p:sp>
      <p:sp>
        <p:nvSpPr>
          <p:cNvPr id="34820" name="Date Placeholder 3"/>
          <p:cNvSpPr>
            <a:spLocks noGrp="1"/>
          </p:cNvSpPr>
          <p:nvPr>
            <p:ph type="dt" sz="quarter" idx="10"/>
          </p:nvPr>
        </p:nvSpPr>
        <p:spPr>
          <a:noFill/>
        </p:spPr>
        <p:txBody>
          <a:bodyPr/>
          <a:lstStyle/>
          <a:p>
            <a:r>
              <a:rPr lang="en-US" smtClean="0"/>
              <a:t>Sept 2016</a:t>
            </a:r>
          </a:p>
        </p:txBody>
      </p:sp>
      <p:sp>
        <p:nvSpPr>
          <p:cNvPr id="34821" name="Footer Placeholder 4"/>
          <p:cNvSpPr>
            <a:spLocks noGrp="1"/>
          </p:cNvSpPr>
          <p:nvPr>
            <p:ph type="ftr" sz="quarter" idx="11"/>
          </p:nvPr>
        </p:nvSpPr>
        <p:spPr>
          <a:noFill/>
        </p:spPr>
        <p:txBody>
          <a:bodyPr/>
          <a:lstStyle/>
          <a:p>
            <a:r>
              <a:rPr lang="en-US" smtClean="0"/>
              <a:t>Peter Ecclesine (Cisco Systems)</a:t>
            </a:r>
          </a:p>
        </p:txBody>
      </p:sp>
      <p:sp>
        <p:nvSpPr>
          <p:cNvPr id="34822" name="Slide Number Placeholder 5"/>
          <p:cNvSpPr>
            <a:spLocks noGrp="1"/>
          </p:cNvSpPr>
          <p:nvPr>
            <p:ph type="sldNum" sz="quarter" idx="12"/>
          </p:nvPr>
        </p:nvSpPr>
        <p:spPr>
          <a:noFill/>
        </p:spPr>
        <p:txBody>
          <a:bodyPr/>
          <a:lstStyle/>
          <a:p>
            <a:r>
              <a:rPr lang="en-US" smtClean="0"/>
              <a:t>Slide </a:t>
            </a:r>
            <a:fld id="{A58554DE-B085-48F8-9ABE-F6BC00DD07E3}" type="slidenum">
              <a:rPr lang="en-US" smtClean="0"/>
              <a:pPr/>
              <a:t>23</a:t>
            </a:fld>
            <a:endParaRPr lang="en-US" smtClean="0"/>
          </a:p>
        </p:txBody>
      </p:sp>
    </p:spTree>
    <p:extLst>
      <p:ext uri="{BB962C8B-B14F-4D97-AF65-F5344CB8AC3E}">
        <p14:creationId xmlns:p14="http://schemas.microsoft.com/office/powerpoint/2010/main" val="2452363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Pending Actions</a:t>
            </a:r>
            <a:endParaRPr lang="en-US" dirty="0"/>
          </a:p>
        </p:txBody>
      </p:sp>
      <p:sp>
        <p:nvSpPr>
          <p:cNvPr id="3" name="Content Placeholder 2"/>
          <p:cNvSpPr>
            <a:spLocks noGrp="1"/>
          </p:cNvSpPr>
          <p:nvPr>
            <p:ph idx="1"/>
          </p:nvPr>
        </p:nvSpPr>
        <p:spPr>
          <a:xfrm>
            <a:off x="650033" y="2044165"/>
            <a:ext cx="7772400" cy="4114800"/>
          </a:xfrm>
        </p:spPr>
        <p:txBody>
          <a:bodyPr/>
          <a:lstStyle/>
          <a:p>
            <a:pPr marL="0" indent="0">
              <a:buNone/>
            </a:pPr>
            <a:endParaRPr lang="en-US" dirty="0" smtClean="0"/>
          </a:p>
          <a:p>
            <a:r>
              <a:rPr lang="en-US" dirty="0" smtClean="0"/>
              <a:t>Michelle to report back on publication scheduling</a:t>
            </a:r>
            <a:endParaRPr lang="en-US" dirty="0"/>
          </a:p>
        </p:txBody>
      </p:sp>
      <p:sp>
        <p:nvSpPr>
          <p:cNvPr id="4" name="Date Placeholder 3"/>
          <p:cNvSpPr>
            <a:spLocks noGrp="1"/>
          </p:cNvSpPr>
          <p:nvPr>
            <p:ph type="dt" sz="half" idx="10"/>
          </p:nvPr>
        </p:nvSpPr>
        <p:spPr/>
        <p:txBody>
          <a:bodyPr/>
          <a:lstStyle/>
          <a:p>
            <a:pPr>
              <a:defRPr/>
            </a:pPr>
            <a:r>
              <a:rPr lang="en-US" smtClean="0"/>
              <a:t>Sept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24</a:t>
            </a:fld>
            <a:endParaRPr lang="en-US"/>
          </a:p>
        </p:txBody>
      </p:sp>
    </p:spTree>
    <p:extLst>
      <p:ext uri="{BB962C8B-B14F-4D97-AF65-F5344CB8AC3E}">
        <p14:creationId xmlns:p14="http://schemas.microsoft.com/office/powerpoint/2010/main" val="37623994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Backup/Background Slides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Sept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25</a:t>
            </a:fld>
            <a:endParaRPr lang="en-US"/>
          </a:p>
        </p:txBody>
      </p:sp>
    </p:spTree>
    <p:extLst>
      <p:ext uri="{BB962C8B-B14F-4D97-AF65-F5344CB8AC3E}">
        <p14:creationId xmlns:p14="http://schemas.microsoft.com/office/powerpoint/2010/main" val="31943676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Editors page</a:t>
            </a:r>
          </a:p>
        </p:txBody>
      </p:sp>
      <p:sp>
        <p:nvSpPr>
          <p:cNvPr id="27651" name="Content Placeholder 2"/>
          <p:cNvSpPr>
            <a:spLocks noGrp="1"/>
          </p:cNvSpPr>
          <p:nvPr>
            <p:ph idx="1"/>
          </p:nvPr>
        </p:nvSpPr>
        <p:spPr/>
        <p:txBody>
          <a:bodyPr/>
          <a:lstStyle/>
          <a:p>
            <a:r>
              <a:rPr lang="en-US" u="sng" dirty="0" smtClean="0">
                <a:hlinkClick r:id="rId2"/>
              </a:rPr>
              <a:t>http://www.ieee802.org/11/editor_resources.html</a:t>
            </a:r>
            <a:endParaRPr lang="en-US" u="sng" dirty="0" smtClean="0"/>
          </a:p>
          <a:p>
            <a:r>
              <a:rPr lang="en-US" b="0" dirty="0" smtClean="0"/>
              <a:t>Comments or changes? Perhaps an online wiki?</a:t>
            </a:r>
          </a:p>
          <a:p>
            <a:r>
              <a:rPr lang="en-US" b="0" dirty="0" smtClean="0"/>
              <a:t>Volunteers sought to improve this state.</a:t>
            </a:r>
          </a:p>
        </p:txBody>
      </p:sp>
      <p:sp>
        <p:nvSpPr>
          <p:cNvPr id="27652" name="Date Placeholder 3"/>
          <p:cNvSpPr>
            <a:spLocks noGrp="1"/>
          </p:cNvSpPr>
          <p:nvPr>
            <p:ph type="dt" sz="quarter" idx="10"/>
          </p:nvPr>
        </p:nvSpPr>
        <p:spPr>
          <a:noFill/>
        </p:spPr>
        <p:txBody>
          <a:bodyPr/>
          <a:lstStyle/>
          <a:p>
            <a:r>
              <a:rPr lang="en-US" smtClean="0"/>
              <a:t>Sept 2016</a:t>
            </a:r>
          </a:p>
        </p:txBody>
      </p:sp>
      <p:sp>
        <p:nvSpPr>
          <p:cNvPr id="27653" name="Footer Placeholder 4"/>
          <p:cNvSpPr>
            <a:spLocks noGrp="1"/>
          </p:cNvSpPr>
          <p:nvPr>
            <p:ph type="ftr" sz="quarter" idx="11"/>
          </p:nvPr>
        </p:nvSpPr>
        <p:spPr>
          <a:noFill/>
        </p:spPr>
        <p:txBody>
          <a:bodyPr/>
          <a:lstStyle/>
          <a:p>
            <a:r>
              <a:rPr lang="en-US" smtClean="0"/>
              <a:t>Peter Ecclesine (Cisco Systems)</a:t>
            </a:r>
          </a:p>
        </p:txBody>
      </p:sp>
      <p:sp>
        <p:nvSpPr>
          <p:cNvPr id="27654" name="Slide Number Placeholder 5"/>
          <p:cNvSpPr>
            <a:spLocks noGrp="1"/>
          </p:cNvSpPr>
          <p:nvPr>
            <p:ph type="sldNum" sz="quarter" idx="12"/>
          </p:nvPr>
        </p:nvSpPr>
        <p:spPr>
          <a:noFill/>
        </p:spPr>
        <p:txBody>
          <a:bodyPr/>
          <a:lstStyle/>
          <a:p>
            <a:r>
              <a:rPr lang="en-US" smtClean="0"/>
              <a:t>Slide </a:t>
            </a:r>
            <a:fld id="{4A7343D4-A490-4C6E-ADC9-8805142B12B2}" type="slidenum">
              <a:rPr lang="en-US" smtClean="0"/>
              <a:pPr/>
              <a:t>26</a:t>
            </a:fld>
            <a:endParaRPr lang="en-US" smtClean="0"/>
          </a:p>
        </p:txBody>
      </p:sp>
    </p:spTree>
    <p:extLst>
      <p:ext uri="{BB962C8B-B14F-4D97-AF65-F5344CB8AC3E}">
        <p14:creationId xmlns:p14="http://schemas.microsoft.com/office/powerpoint/2010/main" val="6136847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amendment style discussion</a:t>
            </a:r>
            <a:endParaRPr lang="en-US" dirty="0"/>
          </a:p>
        </p:txBody>
      </p:sp>
      <p:sp>
        <p:nvSpPr>
          <p:cNvPr id="3" name="Content Placeholder 2"/>
          <p:cNvSpPr>
            <a:spLocks noGrp="1"/>
          </p:cNvSpPr>
          <p:nvPr>
            <p:ph idx="1"/>
          </p:nvPr>
        </p:nvSpPr>
        <p:spPr/>
        <p:txBody>
          <a:bodyPr/>
          <a:lstStyle/>
          <a:p>
            <a:r>
              <a:rPr lang="en-US" dirty="0" smtClean="0"/>
              <a:t>802.11-16-0035-00  January Strawpoll#1 12-0-0</a:t>
            </a:r>
          </a:p>
          <a:p>
            <a:r>
              <a:rPr lang="en-US" dirty="0" smtClean="0"/>
              <a:t>Robert Stacey volunteers to have 11ax try the new MAC style. Changes in control frames in multi-user behavior.</a:t>
            </a:r>
            <a:endParaRPr lang="en-US" dirty="0"/>
          </a:p>
          <a:p>
            <a:r>
              <a:rPr lang="en-US" dirty="0" smtClean="0"/>
              <a:t>D0.1 clause 25 is HE MAC behavior modifying clauses 10 and 11; clause 26 is HE PHY behavior. </a:t>
            </a:r>
          </a:p>
          <a:p>
            <a:r>
              <a:rPr lang="en-US" dirty="0" smtClean="0"/>
              <a:t>Comments on the new style are mixed. </a:t>
            </a:r>
            <a:endParaRPr lang="en-US" dirty="0"/>
          </a:p>
        </p:txBody>
      </p:sp>
      <p:sp>
        <p:nvSpPr>
          <p:cNvPr id="4" name="Date Placeholder 3"/>
          <p:cNvSpPr>
            <a:spLocks noGrp="1"/>
          </p:cNvSpPr>
          <p:nvPr>
            <p:ph type="dt" sz="half" idx="10"/>
          </p:nvPr>
        </p:nvSpPr>
        <p:spPr/>
        <p:txBody>
          <a:bodyPr/>
          <a:lstStyle/>
          <a:p>
            <a:pPr>
              <a:defRPr/>
            </a:pPr>
            <a:r>
              <a:rPr lang="en-US" smtClean="0"/>
              <a:t>Sept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27</a:t>
            </a:fld>
            <a:endParaRPr lang="en-US"/>
          </a:p>
        </p:txBody>
      </p:sp>
    </p:spTree>
    <p:extLst>
      <p:ext uri="{BB962C8B-B14F-4D97-AF65-F5344CB8AC3E}">
        <p14:creationId xmlns:p14="http://schemas.microsoft.com/office/powerpoint/2010/main" val="656284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xfrm>
            <a:off x="4395788" y="6475413"/>
            <a:ext cx="428625" cy="182562"/>
          </a:xfrm>
          <a:noFill/>
        </p:spPr>
        <p:txBody>
          <a:bodyPr/>
          <a:lstStyle/>
          <a:p>
            <a:r>
              <a:rPr lang="en-US" smtClean="0"/>
              <a:t>Slide </a:t>
            </a:r>
            <a:fld id="{A9C0966F-FF4E-453D-A652-D2F3414DF627}" type="slidenum">
              <a:rPr lang="en-US" smtClean="0"/>
              <a:pPr/>
              <a:t>3</a:t>
            </a:fld>
            <a:endParaRPr lang="en-US" smtClean="0"/>
          </a:p>
        </p:txBody>
      </p:sp>
      <p:sp>
        <p:nvSpPr>
          <p:cNvPr id="17411" name="Rectangle 2"/>
          <p:cNvSpPr>
            <a:spLocks noGrp="1" noChangeArrowheads="1"/>
          </p:cNvSpPr>
          <p:nvPr>
            <p:ph type="title"/>
          </p:nvPr>
        </p:nvSpPr>
        <p:spPr>
          <a:xfrm>
            <a:off x="685800" y="685800"/>
            <a:ext cx="7772400" cy="685800"/>
          </a:xfrm>
        </p:spPr>
        <p:txBody>
          <a:bodyPr/>
          <a:lstStyle/>
          <a:p>
            <a:r>
              <a:rPr lang="en-US" dirty="0" smtClean="0"/>
              <a:t>Agenda for 2016-09-13</a:t>
            </a:r>
          </a:p>
        </p:txBody>
      </p:sp>
      <p:sp>
        <p:nvSpPr>
          <p:cNvPr id="17412" name="Rectangle 3"/>
          <p:cNvSpPr>
            <a:spLocks noGrp="1" noChangeArrowheads="1"/>
          </p:cNvSpPr>
          <p:nvPr>
            <p:ph type="body" idx="1"/>
          </p:nvPr>
        </p:nvSpPr>
        <p:spPr>
          <a:xfrm>
            <a:off x="685800" y="1752600"/>
            <a:ext cx="7772400" cy="4343400"/>
          </a:xfrm>
        </p:spPr>
        <p:txBody>
          <a:bodyPr/>
          <a:lstStyle/>
          <a:p>
            <a:r>
              <a:rPr lang="en-US" dirty="0" smtClean="0"/>
              <a:t>Roll Call / Contacts / Reflector</a:t>
            </a:r>
          </a:p>
          <a:p>
            <a:r>
              <a:rPr lang="en-US" dirty="0" smtClean="0"/>
              <a:t>Go round table and get brief status report</a:t>
            </a:r>
          </a:p>
          <a:p>
            <a:r>
              <a:rPr lang="en-US" dirty="0" smtClean="0"/>
              <a:t>Review publication process</a:t>
            </a:r>
          </a:p>
          <a:p>
            <a:r>
              <a:rPr lang="en-US" dirty="0" smtClean="0"/>
              <a:t>Discussion on </a:t>
            </a:r>
            <a:r>
              <a:rPr lang="en-US" dirty="0" err="1" smtClean="0"/>
              <a:t>TGah</a:t>
            </a:r>
            <a:r>
              <a:rPr lang="en-US" dirty="0" smtClean="0"/>
              <a:t> and </a:t>
            </a:r>
            <a:r>
              <a:rPr lang="en-US" dirty="0" err="1" smtClean="0"/>
              <a:t>TGai</a:t>
            </a:r>
            <a:r>
              <a:rPr lang="en-US" dirty="0" smtClean="0"/>
              <a:t> publication order</a:t>
            </a:r>
          </a:p>
          <a:p>
            <a:r>
              <a:rPr lang="en-US" dirty="0" smtClean="0"/>
              <a:t>ANA Status / Process / What is administered</a:t>
            </a:r>
          </a:p>
          <a:p>
            <a:r>
              <a:rPr lang="en-US" dirty="0" smtClean="0"/>
              <a:t>Numbering </a:t>
            </a:r>
            <a:r>
              <a:rPr lang="en-US" dirty="0"/>
              <a:t>Alignment process / </a:t>
            </a:r>
            <a:r>
              <a:rPr lang="en-US" dirty="0" smtClean="0"/>
              <a:t>Spreadsheet</a:t>
            </a:r>
          </a:p>
          <a:p>
            <a:r>
              <a:rPr lang="en-US" dirty="0" smtClean="0"/>
              <a:t>802.11 Mandatory Draft Review before SB</a:t>
            </a:r>
          </a:p>
          <a:p>
            <a:r>
              <a:rPr lang="en-US" dirty="0" smtClean="0"/>
              <a:t>WG Style </a:t>
            </a:r>
            <a:r>
              <a:rPr lang="en-US" dirty="0"/>
              <a:t>Guide for </a:t>
            </a:r>
            <a:r>
              <a:rPr lang="en-US" dirty="0" smtClean="0"/>
              <a:t>802.11 09/1034r11</a:t>
            </a:r>
          </a:p>
          <a:p>
            <a:r>
              <a:rPr lang="en-US" dirty="0" smtClean="0"/>
              <a:t>Additional discussion topics</a:t>
            </a:r>
          </a:p>
          <a:p>
            <a:pPr>
              <a:buFontTx/>
              <a:buNone/>
            </a:pPr>
            <a:endParaRPr lang="en-US" dirty="0" smtClean="0"/>
          </a:p>
        </p:txBody>
      </p:sp>
      <p:sp>
        <p:nvSpPr>
          <p:cNvPr id="17413" name="Footer Placeholder 5"/>
          <p:cNvSpPr>
            <a:spLocks noGrp="1"/>
          </p:cNvSpPr>
          <p:nvPr>
            <p:ph type="ftr" sz="quarter" idx="11"/>
          </p:nvPr>
        </p:nvSpPr>
        <p:spPr>
          <a:noFill/>
        </p:spPr>
        <p:txBody>
          <a:bodyPr/>
          <a:lstStyle/>
          <a:p>
            <a:r>
              <a:rPr lang="en-US" smtClean="0"/>
              <a:t>Peter Ecclesine (Cisco Systems)</a:t>
            </a:r>
          </a:p>
        </p:txBody>
      </p:sp>
      <p:sp>
        <p:nvSpPr>
          <p:cNvPr id="17414" name="Date Placeholder 5"/>
          <p:cNvSpPr>
            <a:spLocks noGrp="1"/>
          </p:cNvSpPr>
          <p:nvPr>
            <p:ph type="dt" sz="quarter" idx="10"/>
          </p:nvPr>
        </p:nvSpPr>
        <p:spPr>
          <a:noFill/>
        </p:spPr>
        <p:txBody>
          <a:bodyPr/>
          <a:lstStyle/>
          <a:p>
            <a:r>
              <a:rPr lang="en-US" smtClean="0"/>
              <a:t>Sept 2016</a:t>
            </a:r>
          </a:p>
        </p:txBody>
      </p:sp>
    </p:spTree>
    <p:extLst>
      <p:ext uri="{BB962C8B-B14F-4D97-AF65-F5344CB8AC3E}">
        <p14:creationId xmlns:p14="http://schemas.microsoft.com/office/powerpoint/2010/main" val="17443330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xfrm>
            <a:off x="4395788" y="6475413"/>
            <a:ext cx="428625" cy="182562"/>
          </a:xfrm>
          <a:noFill/>
        </p:spPr>
        <p:txBody>
          <a:bodyPr/>
          <a:lstStyle/>
          <a:p>
            <a:r>
              <a:rPr lang="en-US" smtClean="0"/>
              <a:t>Slide </a:t>
            </a:r>
            <a:fld id="{47E796F5-5253-41EA-82B0-28826C328533}" type="slidenum">
              <a:rPr lang="en-US" smtClean="0"/>
              <a:pPr/>
              <a:t>4</a:t>
            </a:fld>
            <a:endParaRPr lang="en-US" smtClean="0"/>
          </a:p>
        </p:txBody>
      </p:sp>
      <p:sp>
        <p:nvSpPr>
          <p:cNvPr id="18435" name="Rectangle 2"/>
          <p:cNvSpPr>
            <a:spLocks noGrp="1" noChangeArrowheads="1"/>
          </p:cNvSpPr>
          <p:nvPr>
            <p:ph type="title"/>
          </p:nvPr>
        </p:nvSpPr>
        <p:spPr>
          <a:xfrm>
            <a:off x="685800" y="381000"/>
            <a:ext cx="7772400" cy="1066800"/>
          </a:xfrm>
        </p:spPr>
        <p:txBody>
          <a:bodyPr/>
          <a:lstStyle/>
          <a:p>
            <a:r>
              <a:rPr lang="en-US" dirty="0" smtClean="0"/>
              <a:t>Roll Call – 2016-09-13</a:t>
            </a:r>
          </a:p>
        </p:txBody>
      </p:sp>
      <p:sp>
        <p:nvSpPr>
          <p:cNvPr id="18436" name="Rectangle 3"/>
          <p:cNvSpPr>
            <a:spLocks noGrp="1" noChangeArrowheads="1"/>
          </p:cNvSpPr>
          <p:nvPr>
            <p:ph type="body" idx="1"/>
          </p:nvPr>
        </p:nvSpPr>
        <p:spPr>
          <a:xfrm>
            <a:off x="685800" y="1143000"/>
            <a:ext cx="7772400" cy="5715000"/>
          </a:xfrm>
        </p:spPr>
        <p:txBody>
          <a:bodyPr/>
          <a:lstStyle/>
          <a:p>
            <a:pPr>
              <a:lnSpc>
                <a:spcPct val="80000"/>
              </a:lnSpc>
              <a:defRPr/>
            </a:pPr>
            <a:r>
              <a:rPr lang="en-US" sz="1400" dirty="0" smtClean="0"/>
              <a:t>802.11 Editor’s Present</a:t>
            </a:r>
          </a:p>
          <a:p>
            <a:pPr lvl="1">
              <a:lnSpc>
                <a:spcPct val="80000"/>
              </a:lnSpc>
              <a:buFontTx/>
              <a:buChar char="•"/>
              <a:defRPr/>
            </a:pPr>
            <a:r>
              <a:rPr lang="en-US" sz="1400" dirty="0" smtClean="0"/>
              <a:t>P802.11REVmc – </a:t>
            </a:r>
            <a:r>
              <a:rPr lang="en-US" sz="1400" dirty="0"/>
              <a:t> </a:t>
            </a:r>
            <a:r>
              <a:rPr lang="en-US" sz="1400" dirty="0" smtClean="0"/>
              <a:t>Adrian Stephens, Edward </a:t>
            </a:r>
            <a:r>
              <a:rPr lang="en-US" sz="1400" dirty="0"/>
              <a:t>Au, Emily </a:t>
            </a:r>
            <a:r>
              <a:rPr lang="en-US" sz="1400" dirty="0" smtClean="0"/>
              <a:t>Qi</a:t>
            </a:r>
          </a:p>
          <a:p>
            <a:pPr lvl="1">
              <a:lnSpc>
                <a:spcPct val="80000"/>
              </a:lnSpc>
              <a:buFontTx/>
              <a:buChar char="•"/>
              <a:defRPr/>
            </a:pPr>
            <a:r>
              <a:rPr lang="en-US" sz="1400" dirty="0" smtClean="0"/>
              <a:t>P802.11ah </a:t>
            </a:r>
            <a:r>
              <a:rPr lang="en-US" sz="1400" dirty="0"/>
              <a:t>Amendment (S1G) </a:t>
            </a:r>
            <a:r>
              <a:rPr lang="en-US" sz="1400" dirty="0" smtClean="0"/>
              <a:t>–Yongho Seok</a:t>
            </a:r>
          </a:p>
          <a:p>
            <a:pPr lvl="1">
              <a:lnSpc>
                <a:spcPct val="80000"/>
              </a:lnSpc>
              <a:buFontTx/>
              <a:buChar char="•"/>
              <a:defRPr/>
            </a:pPr>
            <a:r>
              <a:rPr lang="en-US" sz="1400" dirty="0" smtClean="0"/>
              <a:t>P802.11ak Amendment (GLK) – Donald Eastlake</a:t>
            </a:r>
          </a:p>
          <a:p>
            <a:pPr lvl="1">
              <a:lnSpc>
                <a:spcPct val="80000"/>
              </a:lnSpc>
              <a:buFontTx/>
              <a:buChar char="•"/>
              <a:defRPr/>
            </a:pPr>
            <a:r>
              <a:rPr lang="en-US" sz="1400" dirty="0" smtClean="0"/>
              <a:t>P802.11ax </a:t>
            </a:r>
            <a:r>
              <a:rPr lang="en-US" sz="1400" dirty="0"/>
              <a:t>Amendment (HEW) – Robert </a:t>
            </a:r>
            <a:r>
              <a:rPr lang="en-US" sz="1400" dirty="0" smtClean="0"/>
              <a:t>Stacey</a:t>
            </a:r>
          </a:p>
          <a:p>
            <a:pPr lvl="1">
              <a:lnSpc>
                <a:spcPct val="80000"/>
              </a:lnSpc>
              <a:buFontTx/>
              <a:buChar char="•"/>
              <a:defRPr/>
            </a:pPr>
            <a:r>
              <a:rPr lang="en-US" sz="1400" dirty="0" smtClean="0"/>
              <a:t>P802.11az Amendment (NGP) – Chao Chun Wang</a:t>
            </a:r>
          </a:p>
          <a:p>
            <a:pPr>
              <a:lnSpc>
                <a:spcPct val="80000"/>
              </a:lnSpc>
              <a:buFontTx/>
              <a:buNone/>
              <a:defRPr/>
            </a:pPr>
            <a:endParaRPr lang="en-US" sz="1000" dirty="0" smtClean="0"/>
          </a:p>
          <a:p>
            <a:pPr>
              <a:lnSpc>
                <a:spcPct val="80000"/>
              </a:lnSpc>
              <a:buFont typeface="Arial" panose="020B0604020202020204" pitchFamily="34" charset="0"/>
              <a:buChar char="•"/>
              <a:defRPr/>
            </a:pPr>
            <a:r>
              <a:rPr lang="en-US" sz="1400" dirty="0"/>
              <a:t>802.11 Editor’s </a:t>
            </a:r>
            <a:r>
              <a:rPr lang="en-US" sz="1400" dirty="0" smtClean="0"/>
              <a:t>Not Present</a:t>
            </a:r>
            <a:endParaRPr lang="en-US" sz="1400" dirty="0"/>
          </a:p>
          <a:p>
            <a:pPr lvl="1">
              <a:lnSpc>
                <a:spcPct val="80000"/>
              </a:lnSpc>
              <a:buFont typeface="Arial" panose="020B0604020202020204" pitchFamily="34" charset="0"/>
              <a:buChar char="•"/>
              <a:defRPr/>
            </a:pPr>
            <a:r>
              <a:rPr lang="en-US" sz="1400" dirty="0" smtClean="0"/>
              <a:t>P802.11ai </a:t>
            </a:r>
            <a:r>
              <a:rPr lang="en-US" sz="1400" dirty="0"/>
              <a:t>Amendment (FILS) – Lee </a:t>
            </a:r>
            <a:r>
              <a:rPr lang="en-US" sz="1400" dirty="0" smtClean="0"/>
              <a:t>Armstrong</a:t>
            </a:r>
          </a:p>
          <a:p>
            <a:pPr lvl="1">
              <a:lnSpc>
                <a:spcPct val="80000"/>
              </a:lnSpc>
              <a:buFont typeface="Arial" panose="020B0604020202020204" pitchFamily="34" charset="0"/>
              <a:buChar char="•"/>
              <a:defRPr/>
            </a:pPr>
            <a:r>
              <a:rPr lang="en-US" sz="1400" dirty="0"/>
              <a:t>P802.11ai Amendment (FILS) – Ping FANG</a:t>
            </a:r>
          </a:p>
          <a:p>
            <a:pPr lvl="1">
              <a:lnSpc>
                <a:spcPct val="80000"/>
              </a:lnSpc>
              <a:buFont typeface="Arial" panose="020B0604020202020204" pitchFamily="34" charset="0"/>
              <a:buChar char="•"/>
              <a:defRPr/>
            </a:pPr>
            <a:r>
              <a:rPr lang="en-US" sz="1400" dirty="0" smtClean="0"/>
              <a:t>P802.11aq </a:t>
            </a:r>
            <a:r>
              <a:rPr lang="en-US" sz="1400" dirty="0"/>
              <a:t>Amendment (PAD) – Lee </a:t>
            </a:r>
            <a:r>
              <a:rPr lang="en-US" sz="1400" dirty="0" smtClean="0"/>
              <a:t>Armstrong</a:t>
            </a:r>
          </a:p>
          <a:p>
            <a:pPr lvl="1">
              <a:lnSpc>
                <a:spcPct val="80000"/>
              </a:lnSpc>
              <a:buFontTx/>
              <a:buChar char="•"/>
              <a:defRPr/>
            </a:pPr>
            <a:r>
              <a:rPr lang="en-US" sz="1400" dirty="0"/>
              <a:t>P802.11ah Amendment (S1G) –Alfred </a:t>
            </a:r>
            <a:r>
              <a:rPr lang="en-US" sz="1400" dirty="0" err="1" smtClean="0"/>
              <a:t>Asterjadhi</a:t>
            </a:r>
            <a:endParaRPr lang="en-US" sz="1400" dirty="0"/>
          </a:p>
          <a:p>
            <a:pPr lvl="1">
              <a:lnSpc>
                <a:spcPct val="80000"/>
              </a:lnSpc>
              <a:buFontTx/>
              <a:buChar char="•"/>
              <a:defRPr/>
            </a:pPr>
            <a:r>
              <a:rPr lang="en-US" sz="1400" dirty="0" smtClean="0"/>
              <a:t>P802.11aj </a:t>
            </a:r>
            <a:r>
              <a:rPr lang="en-US" sz="1400" dirty="0"/>
              <a:t>Amendment (CMMW) – </a:t>
            </a:r>
            <a:r>
              <a:rPr lang="en-US" sz="1400" dirty="0" err="1"/>
              <a:t>Jiamin</a:t>
            </a:r>
            <a:r>
              <a:rPr lang="en-US" sz="1400" dirty="0"/>
              <a:t> CHEN</a:t>
            </a:r>
          </a:p>
          <a:p>
            <a:pPr lvl="1">
              <a:lnSpc>
                <a:spcPct val="80000"/>
              </a:lnSpc>
              <a:buFontTx/>
              <a:buChar char="•"/>
              <a:defRPr/>
            </a:pPr>
            <a:r>
              <a:rPr lang="en-US" sz="1400" dirty="0" smtClean="0"/>
              <a:t>P802.11aj </a:t>
            </a:r>
            <a:r>
              <a:rPr lang="en-US" sz="1400" dirty="0"/>
              <a:t>Amendment (CMMW) – </a:t>
            </a:r>
            <a:r>
              <a:rPr lang="en-US" sz="1400" dirty="0" err="1" smtClean="0"/>
              <a:t>Shiwen</a:t>
            </a:r>
            <a:r>
              <a:rPr lang="en-US" sz="1400" dirty="0" smtClean="0"/>
              <a:t> HE</a:t>
            </a:r>
          </a:p>
          <a:p>
            <a:pPr lvl="1">
              <a:lnSpc>
                <a:spcPct val="80000"/>
              </a:lnSpc>
              <a:buFontTx/>
              <a:buChar char="•"/>
              <a:defRPr/>
            </a:pPr>
            <a:r>
              <a:rPr lang="en-US" sz="1400" dirty="0"/>
              <a:t>P802.11ay Amendment (NG60) – Carlos </a:t>
            </a:r>
            <a:r>
              <a:rPr lang="en-US" sz="1400" dirty="0" err="1" smtClean="0"/>
              <a:t>Cordeiro</a:t>
            </a:r>
            <a:endParaRPr lang="en-US" sz="1400" dirty="0" smtClean="0"/>
          </a:p>
          <a:p>
            <a:pPr marL="342900" lvl="2" indent="0">
              <a:lnSpc>
                <a:spcPct val="80000"/>
              </a:lnSpc>
              <a:buNone/>
              <a:defRPr/>
            </a:pPr>
            <a:endParaRPr lang="en-US" sz="1000" dirty="0" smtClean="0"/>
          </a:p>
          <a:p>
            <a:pPr>
              <a:lnSpc>
                <a:spcPct val="80000"/>
              </a:lnSpc>
              <a:defRPr/>
            </a:pPr>
            <a:r>
              <a:rPr lang="en-US" sz="1200" dirty="0" smtClean="0"/>
              <a:t>Also present:</a:t>
            </a:r>
          </a:p>
          <a:p>
            <a:pPr lvl="1">
              <a:lnSpc>
                <a:spcPct val="80000"/>
              </a:lnSpc>
              <a:buFont typeface="Arial" panose="020B0604020202020204" pitchFamily="34" charset="0"/>
              <a:buChar char="•"/>
              <a:defRPr/>
            </a:pPr>
            <a:r>
              <a:rPr lang="en-US" sz="1100" dirty="0" err="1" smtClean="0"/>
              <a:t>Yasu</a:t>
            </a:r>
            <a:r>
              <a:rPr lang="en-US" sz="1100" dirty="0"/>
              <a:t> </a:t>
            </a:r>
            <a:r>
              <a:rPr lang="en-US" sz="1100" dirty="0" smtClean="0"/>
              <a:t>Inoue	</a:t>
            </a:r>
            <a:r>
              <a:rPr lang="en-US" sz="1100" dirty="0" err="1" smtClean="0"/>
              <a:t>Fumihide</a:t>
            </a:r>
            <a:r>
              <a:rPr lang="en-US" sz="1100" dirty="0" smtClean="0"/>
              <a:t> Kojima	Mark Hamilton	Marc Emmelmann	Jim </a:t>
            </a:r>
            <a:r>
              <a:rPr lang="en-US" sz="1100" dirty="0" err="1" smtClean="0"/>
              <a:t>Petranovich</a:t>
            </a:r>
            <a:endParaRPr lang="en-US" sz="1100" dirty="0" smtClean="0"/>
          </a:p>
          <a:p>
            <a:pPr>
              <a:lnSpc>
                <a:spcPct val="80000"/>
              </a:lnSpc>
              <a:defRPr/>
            </a:pPr>
            <a:endParaRPr lang="en-US" sz="1200" dirty="0" smtClean="0"/>
          </a:p>
          <a:p>
            <a:pPr>
              <a:lnSpc>
                <a:spcPct val="80000"/>
              </a:lnSpc>
              <a:defRPr/>
            </a:pPr>
            <a:r>
              <a:rPr lang="en-US" sz="1200" dirty="0" smtClean="0"/>
              <a:t>IEEE Staff present and always welcome! </a:t>
            </a:r>
          </a:p>
          <a:p>
            <a:pPr>
              <a:lnSpc>
                <a:spcPct val="80000"/>
              </a:lnSpc>
              <a:defRPr/>
            </a:pPr>
            <a:r>
              <a:rPr lang="en-US" sz="1200" dirty="0" smtClean="0"/>
              <a:t>IEEE Staff not present and always welcome! </a:t>
            </a:r>
          </a:p>
          <a:p>
            <a:pPr marL="0" indent="0">
              <a:lnSpc>
                <a:spcPct val="80000"/>
              </a:lnSpc>
              <a:buNone/>
              <a:defRPr/>
            </a:pPr>
            <a:endParaRPr lang="en-US" sz="1200" dirty="0" smtClean="0"/>
          </a:p>
          <a:p>
            <a:pPr>
              <a:lnSpc>
                <a:spcPct val="80000"/>
              </a:lnSpc>
              <a:defRPr/>
            </a:pPr>
            <a:r>
              <a:rPr lang="en-US" sz="1200" dirty="0" smtClean="0"/>
              <a:t>Note: editors request that an IEEE staff member should be present at least during Plenary meetings</a:t>
            </a:r>
          </a:p>
        </p:txBody>
      </p:sp>
      <p:sp>
        <p:nvSpPr>
          <p:cNvPr id="18437"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8438" name="Footer Placeholder 6"/>
          <p:cNvSpPr>
            <a:spLocks noGrp="1"/>
          </p:cNvSpPr>
          <p:nvPr>
            <p:ph type="ftr" sz="quarter" idx="11"/>
          </p:nvPr>
        </p:nvSpPr>
        <p:spPr>
          <a:noFill/>
        </p:spPr>
        <p:txBody>
          <a:bodyPr/>
          <a:lstStyle/>
          <a:p>
            <a:r>
              <a:rPr lang="en-US" smtClean="0"/>
              <a:t>Peter Ecclesine (Cisco Systems)</a:t>
            </a:r>
          </a:p>
        </p:txBody>
      </p:sp>
      <p:sp>
        <p:nvSpPr>
          <p:cNvPr id="18439" name="Date Placeholder 6"/>
          <p:cNvSpPr>
            <a:spLocks noGrp="1"/>
          </p:cNvSpPr>
          <p:nvPr>
            <p:ph type="dt" sz="quarter" idx="10"/>
          </p:nvPr>
        </p:nvSpPr>
        <p:spPr>
          <a:noFill/>
        </p:spPr>
        <p:txBody>
          <a:bodyPr/>
          <a:lstStyle/>
          <a:p>
            <a:r>
              <a:rPr lang="en-US" smtClean="0"/>
              <a:t>Sept 2016</a:t>
            </a:r>
          </a:p>
        </p:txBody>
      </p:sp>
    </p:spTree>
    <p:extLst>
      <p:ext uri="{BB962C8B-B14F-4D97-AF65-F5344CB8AC3E}">
        <p14:creationId xmlns:p14="http://schemas.microsoft.com/office/powerpoint/2010/main" val="41992363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9459" name="Slide Number Placeholder 5"/>
          <p:cNvSpPr>
            <a:spLocks noGrp="1"/>
          </p:cNvSpPr>
          <p:nvPr>
            <p:ph type="sldNum" sz="quarter" idx="12"/>
          </p:nvPr>
        </p:nvSpPr>
        <p:spPr>
          <a:xfrm>
            <a:off x="4395788" y="6475413"/>
            <a:ext cx="428625" cy="182562"/>
          </a:xfrm>
          <a:noFill/>
        </p:spPr>
        <p:txBody>
          <a:bodyPr/>
          <a:lstStyle/>
          <a:p>
            <a:r>
              <a:rPr lang="en-US" smtClean="0"/>
              <a:t>Slide </a:t>
            </a:r>
            <a:fld id="{AF256CC3-709F-4B73-B483-640656AD6A99}" type="slidenum">
              <a:rPr lang="en-US" smtClean="0"/>
              <a:pPr/>
              <a:t>5</a:t>
            </a:fld>
            <a:endParaRPr lang="en-US" smtClean="0"/>
          </a:p>
        </p:txBody>
      </p:sp>
      <p:sp>
        <p:nvSpPr>
          <p:cNvPr id="19460" name="Rectangle 2"/>
          <p:cNvSpPr>
            <a:spLocks noGrp="1" noChangeArrowheads="1"/>
          </p:cNvSpPr>
          <p:nvPr>
            <p:ph type="title"/>
          </p:nvPr>
        </p:nvSpPr>
        <p:spPr>
          <a:xfrm>
            <a:off x="685800" y="457200"/>
            <a:ext cx="7772400" cy="1066800"/>
          </a:xfrm>
        </p:spPr>
        <p:txBody>
          <a:bodyPr/>
          <a:lstStyle/>
          <a:p>
            <a:r>
              <a:rPr lang="en-US" smtClean="0"/>
              <a:t>Volunteer Editor Contacts</a:t>
            </a:r>
          </a:p>
        </p:txBody>
      </p:sp>
      <p:sp>
        <p:nvSpPr>
          <p:cNvPr id="19461" name="Rectangle 3"/>
          <p:cNvSpPr>
            <a:spLocks noGrp="1" noChangeArrowheads="1"/>
          </p:cNvSpPr>
          <p:nvPr>
            <p:ph type="body" idx="1"/>
          </p:nvPr>
        </p:nvSpPr>
        <p:spPr>
          <a:xfrm>
            <a:off x="685800" y="1295400"/>
            <a:ext cx="7772400" cy="5181600"/>
          </a:xfrm>
          <a:noFill/>
        </p:spPr>
        <p:txBody>
          <a:bodyPr/>
          <a:lstStyle/>
          <a:p>
            <a:r>
              <a:rPr lang="en-US" sz="1600" dirty="0" err="1" smtClean="0"/>
              <a:t>TGmc</a:t>
            </a:r>
            <a:r>
              <a:rPr lang="en-US" sz="1600" dirty="0" smtClean="0"/>
              <a:t> – Adrian Stephens </a:t>
            </a:r>
            <a:r>
              <a:rPr lang="en-US" sz="1600" b="0" dirty="0" smtClean="0"/>
              <a:t>– adrian.p.stephens@ieee.org </a:t>
            </a:r>
            <a:r>
              <a:rPr lang="en-US" sz="1600" dirty="0" smtClean="0"/>
              <a:t>, Edward Au – </a:t>
            </a:r>
            <a:r>
              <a:rPr lang="en-US" sz="1600" b="0" u="sng" dirty="0">
                <a:hlinkClick r:id="rId3"/>
              </a:rPr>
              <a:t>edward.ks.au@huawei.com</a:t>
            </a:r>
            <a:r>
              <a:rPr lang="en-US" sz="1600" dirty="0" smtClean="0"/>
              <a:t>, Emily Qi – </a:t>
            </a:r>
            <a:r>
              <a:rPr lang="en-US" sz="1600" b="0" dirty="0" smtClean="0">
                <a:hlinkClick r:id="rId4"/>
              </a:rPr>
              <a:t>emily.h.qi@intel.com</a:t>
            </a:r>
            <a:r>
              <a:rPr lang="en-US" sz="1600" b="0" dirty="0" smtClean="0"/>
              <a:t> </a:t>
            </a:r>
            <a:endParaRPr lang="en-US" sz="1600" dirty="0" smtClean="0"/>
          </a:p>
          <a:p>
            <a:r>
              <a:rPr lang="en-US" sz="1600" dirty="0" err="1" smtClean="0"/>
              <a:t>TGah</a:t>
            </a:r>
            <a:r>
              <a:rPr lang="en-US" sz="1600" dirty="0" smtClean="0"/>
              <a:t> – Yongho Seok </a:t>
            </a:r>
            <a:r>
              <a:rPr lang="en-US" sz="1600" b="0" dirty="0" smtClean="0">
                <a:hlinkClick r:id="rId5"/>
              </a:rPr>
              <a:t>yongho.seok@gmail.com</a:t>
            </a:r>
            <a:r>
              <a:rPr lang="en-US" sz="1600" b="0" dirty="0" smtClean="0"/>
              <a:t>,  </a:t>
            </a:r>
            <a:r>
              <a:rPr lang="en-US" sz="1600" dirty="0" smtClean="0"/>
              <a:t>Alfred </a:t>
            </a:r>
            <a:r>
              <a:rPr lang="en-US" sz="1600" dirty="0" err="1" smtClean="0"/>
              <a:t>Asterjadhi</a:t>
            </a:r>
            <a:r>
              <a:rPr lang="en-US" sz="1600" dirty="0" smtClean="0"/>
              <a:t> – </a:t>
            </a:r>
            <a:r>
              <a:rPr lang="en-US" sz="1600" b="0" dirty="0" smtClean="0">
                <a:hlinkClick r:id="rId6"/>
              </a:rPr>
              <a:t>aasterja@qti.qualcomm.com</a:t>
            </a:r>
            <a:r>
              <a:rPr lang="en-US" sz="1600" b="0" dirty="0" smtClean="0"/>
              <a:t>   </a:t>
            </a:r>
          </a:p>
          <a:p>
            <a:r>
              <a:rPr lang="en-US" sz="1600" dirty="0" err="1" smtClean="0"/>
              <a:t>TGai</a:t>
            </a:r>
            <a:r>
              <a:rPr lang="en-US" sz="1600" dirty="0" smtClean="0"/>
              <a:t> – Lee Armstrong – </a:t>
            </a:r>
            <a:r>
              <a:rPr lang="en-US" sz="1600" b="0" dirty="0" smtClean="0">
                <a:hlinkClick r:id="rId7"/>
              </a:rPr>
              <a:t>LRA@tiac.net</a:t>
            </a:r>
            <a:r>
              <a:rPr lang="en-US" sz="1600" b="0" dirty="0" smtClean="0"/>
              <a:t>, </a:t>
            </a:r>
            <a:r>
              <a:rPr lang="en-US" sz="1600" dirty="0" smtClean="0"/>
              <a:t>Ping FANG </a:t>
            </a:r>
            <a:r>
              <a:rPr lang="en-US" sz="1600" b="0" dirty="0" smtClean="0">
                <a:hlinkClick r:id="rId8"/>
              </a:rPr>
              <a:t>Ping.FANG@huawei.com</a:t>
            </a:r>
            <a:endParaRPr lang="en-US" sz="1600" b="0" dirty="0" smtClean="0"/>
          </a:p>
          <a:p>
            <a:r>
              <a:rPr lang="en-US" sz="1600" dirty="0" err="1" smtClean="0"/>
              <a:t>TGaj</a:t>
            </a:r>
            <a:r>
              <a:rPr lang="en-US" sz="1600" dirty="0" smtClean="0"/>
              <a:t> – </a:t>
            </a:r>
            <a:r>
              <a:rPr lang="en-US" sz="1600" dirty="0" err="1" smtClean="0"/>
              <a:t>Jiamin</a:t>
            </a:r>
            <a:r>
              <a:rPr lang="en-US" sz="1600" dirty="0" smtClean="0"/>
              <a:t> CHEN – </a:t>
            </a:r>
            <a:r>
              <a:rPr lang="en-US" sz="1600" b="0" dirty="0" smtClean="0">
                <a:hlinkClick r:id="rId9"/>
              </a:rPr>
              <a:t>jiamin.chen@mail01.huawei.com</a:t>
            </a:r>
            <a:r>
              <a:rPr lang="en-US" sz="1600" b="0" dirty="0" smtClean="0"/>
              <a:t> , </a:t>
            </a:r>
            <a:r>
              <a:rPr lang="en-US" sz="1600" dirty="0" err="1" smtClean="0"/>
              <a:t>Shiwen</a:t>
            </a:r>
            <a:r>
              <a:rPr lang="en-US" sz="1600" dirty="0" smtClean="0"/>
              <a:t> </a:t>
            </a:r>
            <a:r>
              <a:rPr lang="en-US" sz="1600" dirty="0"/>
              <a:t>He – </a:t>
            </a:r>
            <a:r>
              <a:rPr lang="en-US" sz="1600" b="0" u="sng" dirty="0">
                <a:hlinkClick r:id="rId10"/>
              </a:rPr>
              <a:t>shiwenhe@seu.edu.cn</a:t>
            </a:r>
            <a:endParaRPr lang="en-US" sz="1600" b="0" dirty="0" smtClean="0"/>
          </a:p>
          <a:p>
            <a:r>
              <a:rPr lang="en-US" sz="1600" dirty="0" err="1" smtClean="0"/>
              <a:t>TGak</a:t>
            </a:r>
            <a:r>
              <a:rPr lang="en-US" sz="1600" dirty="0" smtClean="0"/>
              <a:t> – Donald Eastlake – </a:t>
            </a:r>
            <a:r>
              <a:rPr lang="en-US" sz="1600" b="0" dirty="0" smtClean="0">
                <a:hlinkClick r:id="rId11"/>
              </a:rPr>
              <a:t>d3e3e3@gmail.com</a:t>
            </a:r>
            <a:r>
              <a:rPr lang="en-US" sz="1600" b="0" dirty="0" smtClean="0"/>
              <a:t>, </a:t>
            </a:r>
            <a:r>
              <a:rPr lang="en-US" sz="1600" dirty="0" smtClean="0"/>
              <a:t>Norm Finn – </a:t>
            </a:r>
            <a:r>
              <a:rPr lang="en-US" sz="1600" b="0" dirty="0" smtClean="0"/>
              <a:t>?</a:t>
            </a:r>
          </a:p>
          <a:p>
            <a:r>
              <a:rPr lang="en-US" sz="1600" dirty="0" err="1" smtClean="0"/>
              <a:t>TGaq</a:t>
            </a:r>
            <a:r>
              <a:rPr lang="en-US" sz="1600" dirty="0" smtClean="0"/>
              <a:t> – Lee Armstrong – </a:t>
            </a:r>
            <a:r>
              <a:rPr lang="en-US" sz="1600" b="0" dirty="0" smtClean="0">
                <a:hlinkClick r:id="rId7"/>
              </a:rPr>
              <a:t>LRA@tiac.net</a:t>
            </a:r>
            <a:r>
              <a:rPr lang="en-US" sz="1600" b="0" dirty="0" smtClean="0"/>
              <a:t> </a:t>
            </a:r>
          </a:p>
          <a:p>
            <a:pPr marL="342900" lvl="1" indent="-342900">
              <a:buFontTx/>
              <a:buChar char="•"/>
            </a:pPr>
            <a:r>
              <a:rPr lang="en-US" sz="1600" b="1" dirty="0" err="1" smtClean="0"/>
              <a:t>TGax</a:t>
            </a:r>
            <a:r>
              <a:rPr lang="en-US" sz="1600" b="1" dirty="0" smtClean="0"/>
              <a:t> </a:t>
            </a:r>
            <a:r>
              <a:rPr lang="en-US" sz="1600" b="1" dirty="0"/>
              <a:t>– </a:t>
            </a:r>
            <a:r>
              <a:rPr lang="en-US" sz="1600" b="1" dirty="0" smtClean="0"/>
              <a:t>Robert Stacey </a:t>
            </a:r>
            <a:r>
              <a:rPr lang="en-US" sz="1600" dirty="0" smtClean="0"/>
              <a:t>– </a:t>
            </a:r>
            <a:r>
              <a:rPr lang="en-US" sz="1600" dirty="0">
                <a:hlinkClick r:id="rId12"/>
              </a:rPr>
              <a:t>robert.stacey@intel.com</a:t>
            </a:r>
            <a:r>
              <a:rPr lang="en-US" sz="1600" dirty="0"/>
              <a:t> </a:t>
            </a:r>
            <a:r>
              <a:rPr lang="en-US" sz="1600" b="0" dirty="0" smtClean="0"/>
              <a:t> </a:t>
            </a:r>
          </a:p>
          <a:p>
            <a:pPr marL="342900" lvl="1" indent="-342900">
              <a:buFontTx/>
              <a:buChar char="•"/>
            </a:pPr>
            <a:r>
              <a:rPr lang="en-US" sz="1600" b="1" dirty="0" err="1" smtClean="0"/>
              <a:t>TGay</a:t>
            </a:r>
            <a:r>
              <a:rPr lang="en-US" sz="1600" b="1" dirty="0" smtClean="0"/>
              <a:t> </a:t>
            </a:r>
            <a:r>
              <a:rPr lang="en-US" sz="1600" b="1" dirty="0"/>
              <a:t>– Carlos </a:t>
            </a:r>
            <a:r>
              <a:rPr lang="en-US" sz="1600" b="1" dirty="0" err="1"/>
              <a:t>Cordeiro</a:t>
            </a:r>
            <a:r>
              <a:rPr lang="en-US" sz="1600" b="1" dirty="0"/>
              <a:t> </a:t>
            </a:r>
            <a:r>
              <a:rPr lang="en-US" sz="1600" dirty="0"/>
              <a:t>– </a:t>
            </a:r>
            <a:r>
              <a:rPr lang="en-US" sz="1600" dirty="0">
                <a:hlinkClick r:id="rId13"/>
              </a:rPr>
              <a:t>carlos.cordeiro@intel.com</a:t>
            </a:r>
            <a:r>
              <a:rPr lang="en-US" sz="1600" dirty="0"/>
              <a:t>  </a:t>
            </a:r>
            <a:endParaRPr lang="en-US" sz="1600" dirty="0" smtClean="0"/>
          </a:p>
          <a:p>
            <a:pPr marL="342900" lvl="1" indent="-342900">
              <a:buFontTx/>
              <a:buChar char="•"/>
            </a:pPr>
            <a:r>
              <a:rPr lang="en-US" sz="1600" b="1" dirty="0" err="1" smtClean="0"/>
              <a:t>TGaz</a:t>
            </a:r>
            <a:r>
              <a:rPr lang="en-US" sz="1600" b="1" dirty="0" smtClean="0"/>
              <a:t> – Chao Chun Wang </a:t>
            </a:r>
            <a:r>
              <a:rPr lang="en-US" sz="1600" dirty="0"/>
              <a:t>– </a:t>
            </a:r>
            <a:r>
              <a:rPr lang="en-US" sz="1600" dirty="0" smtClean="0">
                <a:hlinkClick r:id="rId14"/>
              </a:rPr>
              <a:t>chaochun.wang@mediatek.com</a:t>
            </a:r>
            <a:r>
              <a:rPr lang="en-US" sz="1600" dirty="0" smtClean="0"/>
              <a:t> </a:t>
            </a:r>
            <a:endParaRPr lang="en-US" sz="1600" dirty="0"/>
          </a:p>
          <a:p>
            <a:pPr marL="342900" lvl="1" indent="-342900">
              <a:buFontTx/>
              <a:buChar char="•"/>
            </a:pPr>
            <a:r>
              <a:rPr lang="en-US" sz="1600" dirty="0" smtClean="0"/>
              <a:t>Editors Emeritus:</a:t>
            </a:r>
          </a:p>
          <a:p>
            <a:pPr lvl="1"/>
            <a:r>
              <a:rPr lang="en-US" sz="1400" dirty="0" err="1"/>
              <a:t>TGaa</a:t>
            </a:r>
            <a:r>
              <a:rPr lang="en-US" sz="1400" dirty="0"/>
              <a:t> – Alex Ashley – </a:t>
            </a:r>
            <a:r>
              <a:rPr lang="en-US" sz="1400" dirty="0" smtClean="0">
                <a:hlinkClick r:id="rId15"/>
              </a:rPr>
              <a:t>alex.ashley@hotmail.co.uk</a:t>
            </a:r>
            <a:endParaRPr lang="en-US" sz="1400" dirty="0" smtClean="0"/>
          </a:p>
          <a:p>
            <a:pPr lvl="1"/>
            <a:r>
              <a:rPr lang="en-US" sz="1400" dirty="0" err="1" smtClean="0"/>
              <a:t>TGac</a:t>
            </a:r>
            <a:r>
              <a:rPr lang="en-US" sz="1400" dirty="0" smtClean="0"/>
              <a:t> – Robert Stacey – </a:t>
            </a:r>
            <a:r>
              <a:rPr lang="en-US" sz="1400" dirty="0" smtClean="0">
                <a:hlinkClick r:id="rId12"/>
              </a:rPr>
              <a:t>robert.stacey@intel.com</a:t>
            </a:r>
            <a:r>
              <a:rPr lang="en-US" sz="1400" dirty="0" smtClean="0"/>
              <a:t> </a:t>
            </a:r>
          </a:p>
          <a:p>
            <a:pPr lvl="1"/>
            <a:r>
              <a:rPr lang="en-US" sz="1400" dirty="0" err="1"/>
              <a:t>TGad</a:t>
            </a:r>
            <a:r>
              <a:rPr lang="en-US" sz="1400" dirty="0"/>
              <a:t> – Carlos Cordeiro – </a:t>
            </a:r>
            <a:r>
              <a:rPr lang="en-US" sz="1400" dirty="0">
                <a:hlinkClick r:id="rId13"/>
              </a:rPr>
              <a:t>carlos.cordeiro@intel.com</a:t>
            </a:r>
            <a:r>
              <a:rPr lang="en-US" sz="1400" dirty="0"/>
              <a:t> </a:t>
            </a:r>
            <a:r>
              <a:rPr lang="en-US" sz="1400" dirty="0" smtClean="0"/>
              <a:t> </a:t>
            </a:r>
          </a:p>
          <a:p>
            <a:pPr lvl="1"/>
            <a:r>
              <a:rPr lang="en-US" sz="1400" dirty="0" err="1" smtClean="0"/>
              <a:t>TGae</a:t>
            </a:r>
            <a:r>
              <a:rPr lang="en-US" sz="1400" dirty="0" smtClean="0"/>
              <a:t> – Henry </a:t>
            </a:r>
            <a:r>
              <a:rPr lang="en-US" sz="1400" dirty="0" err="1" smtClean="0"/>
              <a:t>Ptasinski</a:t>
            </a:r>
            <a:r>
              <a:rPr lang="en-US" sz="1400" dirty="0" smtClean="0"/>
              <a:t> – </a:t>
            </a:r>
            <a:r>
              <a:rPr lang="en-US" sz="1400" dirty="0" smtClean="0">
                <a:hlinkClick r:id="rId16"/>
              </a:rPr>
              <a:t>henry@LOGOUT.COM</a:t>
            </a:r>
            <a:r>
              <a:rPr lang="en-US" sz="1400" dirty="0" smtClean="0"/>
              <a:t> </a:t>
            </a:r>
          </a:p>
          <a:p>
            <a:pPr lvl="1"/>
            <a:r>
              <a:rPr lang="en-US" sz="1400" dirty="0" err="1" smtClean="0"/>
              <a:t>TGaf</a:t>
            </a:r>
            <a:r>
              <a:rPr lang="en-US" sz="1400" dirty="0" smtClean="0"/>
              <a:t> – Peter Ecclesine – </a:t>
            </a:r>
            <a:r>
              <a:rPr lang="en-US" sz="1400" dirty="0" smtClean="0">
                <a:hlinkClick r:id="rId17"/>
              </a:rPr>
              <a:t>petere@ieee.org</a:t>
            </a:r>
            <a:r>
              <a:rPr lang="en-US" sz="1400" dirty="0" smtClean="0"/>
              <a:t>  </a:t>
            </a:r>
            <a:endParaRPr lang="en-US" sz="1400" dirty="0"/>
          </a:p>
          <a:p>
            <a:pPr lvl="1"/>
            <a:r>
              <a:rPr lang="en-US" sz="1400" dirty="0" err="1" smtClean="0"/>
              <a:t>TGaq</a:t>
            </a:r>
            <a:r>
              <a:rPr lang="en-US" sz="1400" dirty="0" smtClean="0"/>
              <a:t> </a:t>
            </a:r>
            <a:r>
              <a:rPr lang="en-US" sz="1400" dirty="0"/>
              <a:t>– </a:t>
            </a:r>
            <a:r>
              <a:rPr lang="en-US" sz="1400" dirty="0" smtClean="0"/>
              <a:t>Dan Gal </a:t>
            </a:r>
            <a:r>
              <a:rPr lang="en-US" sz="1400" dirty="0"/>
              <a:t>– </a:t>
            </a:r>
            <a:r>
              <a:rPr lang="en-US" sz="1400" dirty="0" smtClean="0"/>
              <a:t> </a:t>
            </a:r>
            <a:r>
              <a:rPr lang="en-US" sz="1400" dirty="0" smtClean="0">
                <a:hlinkClick r:id="rId18"/>
              </a:rPr>
              <a:t>ddrgal@gmail.com</a:t>
            </a:r>
            <a:r>
              <a:rPr lang="en-US" sz="1400" dirty="0" smtClean="0"/>
              <a:t> </a:t>
            </a:r>
          </a:p>
          <a:p>
            <a:pPr lvl="1"/>
            <a:endParaRPr lang="en-US" sz="1600" dirty="0" smtClean="0"/>
          </a:p>
        </p:txBody>
      </p:sp>
      <p:sp>
        <p:nvSpPr>
          <p:cNvPr id="19462" name="Footer Placeholder 6"/>
          <p:cNvSpPr>
            <a:spLocks noGrp="1"/>
          </p:cNvSpPr>
          <p:nvPr>
            <p:ph type="ftr" sz="quarter" idx="11"/>
          </p:nvPr>
        </p:nvSpPr>
        <p:spPr>
          <a:noFill/>
        </p:spPr>
        <p:txBody>
          <a:bodyPr/>
          <a:lstStyle/>
          <a:p>
            <a:r>
              <a:rPr lang="en-US" smtClean="0"/>
              <a:t>Peter Ecclesine (Cisco Systems)</a:t>
            </a:r>
          </a:p>
        </p:txBody>
      </p:sp>
      <p:sp>
        <p:nvSpPr>
          <p:cNvPr id="19463" name="Date Placeholder 6"/>
          <p:cNvSpPr>
            <a:spLocks noGrp="1"/>
          </p:cNvSpPr>
          <p:nvPr>
            <p:ph type="dt" sz="quarter" idx="10"/>
          </p:nvPr>
        </p:nvSpPr>
        <p:spPr>
          <a:noFill/>
        </p:spPr>
        <p:txBody>
          <a:bodyPr/>
          <a:lstStyle/>
          <a:p>
            <a:r>
              <a:rPr lang="en-US" smtClean="0"/>
              <a:t>Sept 2016</a:t>
            </a:r>
          </a:p>
        </p:txBody>
      </p:sp>
    </p:spTree>
    <p:extLst>
      <p:ext uri="{BB962C8B-B14F-4D97-AF65-F5344CB8AC3E}">
        <p14:creationId xmlns:p14="http://schemas.microsoft.com/office/powerpoint/2010/main" val="31824226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dirty="0" smtClean="0"/>
              <a:t>Sept 13</a:t>
            </a:r>
            <a:r>
              <a:rPr lang="en-GB" baseline="30000" dirty="0" smtClean="0"/>
              <a:t>th</a:t>
            </a:r>
            <a:r>
              <a:rPr lang="en-GB" dirty="0" smtClean="0"/>
              <a:t> Round table status report</a:t>
            </a:r>
          </a:p>
        </p:txBody>
      </p:sp>
      <p:sp>
        <p:nvSpPr>
          <p:cNvPr id="20483" name="Rectangle 3"/>
          <p:cNvSpPr>
            <a:spLocks noGrp="1" noChangeArrowheads="1"/>
          </p:cNvSpPr>
          <p:nvPr>
            <p:ph type="body" idx="1"/>
          </p:nvPr>
        </p:nvSpPr>
        <p:spPr>
          <a:xfrm>
            <a:off x="685800" y="1752600"/>
            <a:ext cx="7772400" cy="4648200"/>
          </a:xfrm>
        </p:spPr>
        <p:txBody>
          <a:bodyPr/>
          <a:lstStyle/>
          <a:p>
            <a:r>
              <a:rPr lang="en-GB" sz="1600" dirty="0" err="1" smtClean="0"/>
              <a:t>REVmc</a:t>
            </a:r>
            <a:r>
              <a:rPr lang="en-GB" sz="1600" dirty="0" smtClean="0"/>
              <a:t> –  Resolved all comments from </a:t>
            </a:r>
            <a:r>
              <a:rPr lang="en-GB" sz="1600" dirty="0" err="1" smtClean="0"/>
              <a:t>recirc</a:t>
            </a:r>
            <a:r>
              <a:rPr lang="en-GB" sz="1600" dirty="0" smtClean="0"/>
              <a:t> of D8.0. Approved 2 motions: submit report to EC, forward draft to REVCOM</a:t>
            </a:r>
            <a:endParaRPr lang="en-GB" sz="1600" b="0" dirty="0" smtClean="0"/>
          </a:p>
          <a:p>
            <a:r>
              <a:rPr lang="en-GB" sz="1600" dirty="0" smtClean="0"/>
              <a:t>11ah –  Resolved comment. Approved </a:t>
            </a:r>
            <a:r>
              <a:rPr lang="en-GB" sz="1600" dirty="0" err="1" smtClean="0"/>
              <a:t>recirc</a:t>
            </a:r>
            <a:r>
              <a:rPr lang="en-GB" sz="1600" dirty="0" smtClean="0"/>
              <a:t> of D10. Approved report to EC and forward draft to REVCOM</a:t>
            </a:r>
          </a:p>
          <a:p>
            <a:r>
              <a:rPr lang="en-GB" sz="1600" dirty="0" smtClean="0"/>
              <a:t>11ai –  Have resolutions ready for motion. Probably remove PKEX feature. Leave empty </a:t>
            </a:r>
            <a:r>
              <a:rPr lang="en-GB" sz="1600" dirty="0" err="1" smtClean="0"/>
              <a:t>subclause</a:t>
            </a:r>
            <a:r>
              <a:rPr lang="en-GB" sz="1600" dirty="0" smtClean="0"/>
              <a:t> with editorial note for pub editor to remove </a:t>
            </a:r>
            <a:endParaRPr lang="en-GB" sz="1600" b="0" dirty="0" smtClean="0"/>
          </a:p>
          <a:p>
            <a:r>
              <a:rPr lang="en-GB" sz="1600" dirty="0" smtClean="0"/>
              <a:t>11aj –  Not present because of visa issue. Can’t </a:t>
            </a:r>
            <a:r>
              <a:rPr lang="en-GB" sz="1600" dirty="0" err="1" smtClean="0"/>
              <a:t>recirc</a:t>
            </a:r>
            <a:r>
              <a:rPr lang="en-GB" sz="1600" dirty="0" smtClean="0"/>
              <a:t> out of this meeting</a:t>
            </a:r>
            <a:endParaRPr lang="en-GB" sz="1600" b="0" dirty="0" smtClean="0"/>
          </a:p>
          <a:p>
            <a:pPr lvl="0"/>
            <a:r>
              <a:rPr lang="en-GB" sz="1600" dirty="0" smtClean="0"/>
              <a:t>11ak –  Working on comment resolution. Go to </a:t>
            </a:r>
            <a:r>
              <a:rPr lang="en-GB" sz="1600" dirty="0" err="1" smtClean="0"/>
              <a:t>FrameMaker</a:t>
            </a:r>
            <a:r>
              <a:rPr lang="en-GB" sz="1600" dirty="0" smtClean="0"/>
              <a:t> for D3.0. Not sure if will </a:t>
            </a:r>
            <a:r>
              <a:rPr lang="en-GB" sz="1600" dirty="0" err="1" smtClean="0"/>
              <a:t>recirc</a:t>
            </a:r>
            <a:r>
              <a:rPr lang="en-GB" sz="1600" dirty="0" smtClean="0"/>
              <a:t> out of this meeting.</a:t>
            </a:r>
            <a:endParaRPr lang="en-GB" sz="1600" b="0" dirty="0" smtClean="0"/>
          </a:p>
          <a:p>
            <a:pPr lvl="0"/>
            <a:r>
              <a:rPr lang="en-GB" sz="1600" dirty="0" smtClean="0"/>
              <a:t>11aq –  Latest draft D7.0 </a:t>
            </a:r>
            <a:r>
              <a:rPr lang="en-GB" sz="1600" dirty="0" err="1" smtClean="0"/>
              <a:t>recirced</a:t>
            </a:r>
            <a:r>
              <a:rPr lang="en-GB" sz="1600" dirty="0" smtClean="0"/>
              <a:t> Sept 10. This meeting request conditional approval for SB.</a:t>
            </a:r>
          </a:p>
          <a:p>
            <a:r>
              <a:rPr lang="en-GB" sz="1600" dirty="0" smtClean="0"/>
              <a:t>11ax </a:t>
            </a:r>
            <a:r>
              <a:rPr lang="en-US" sz="1600" dirty="0"/>
              <a:t>–</a:t>
            </a:r>
            <a:r>
              <a:rPr lang="en-GB" sz="1600" dirty="0" smtClean="0"/>
              <a:t>   Released D0.4. Still working on comment resolution. Expect to go WG ballot out of November meeting.</a:t>
            </a:r>
            <a:endParaRPr lang="en-GB" sz="1600" b="0" dirty="0" smtClean="0"/>
          </a:p>
          <a:p>
            <a:r>
              <a:rPr lang="en-GB" sz="1600" dirty="0" smtClean="0"/>
              <a:t>11ay –  Carlos not present.</a:t>
            </a:r>
          </a:p>
          <a:p>
            <a:r>
              <a:rPr lang="en-GB" sz="1600" dirty="0" smtClean="0"/>
              <a:t>11az </a:t>
            </a:r>
            <a:r>
              <a:rPr lang="en-GB" sz="1600" dirty="0"/>
              <a:t>–</a:t>
            </a:r>
            <a:r>
              <a:rPr lang="en-GB" sz="1600" dirty="0" smtClean="0"/>
              <a:t>  Very little progress. Still completing </a:t>
            </a:r>
            <a:r>
              <a:rPr lang="en-GB" sz="1600" dirty="0" err="1" smtClean="0"/>
              <a:t>func</a:t>
            </a:r>
            <a:r>
              <a:rPr lang="en-GB" sz="1600" dirty="0" smtClean="0"/>
              <a:t> requirements.</a:t>
            </a:r>
          </a:p>
        </p:txBody>
      </p:sp>
      <p:sp>
        <p:nvSpPr>
          <p:cNvPr id="20484" name="Slide Number Placeholder 5"/>
          <p:cNvSpPr>
            <a:spLocks noGrp="1"/>
          </p:cNvSpPr>
          <p:nvPr>
            <p:ph type="sldNum" sz="quarter" idx="12"/>
          </p:nvPr>
        </p:nvSpPr>
        <p:spPr>
          <a:noFill/>
        </p:spPr>
        <p:txBody>
          <a:bodyPr/>
          <a:lstStyle/>
          <a:p>
            <a:r>
              <a:rPr lang="en-US" smtClean="0"/>
              <a:t>Slide </a:t>
            </a:r>
            <a:fld id="{CBFB0970-0318-4E35-AEDF-341F41E712EB}" type="slidenum">
              <a:rPr lang="en-US" smtClean="0"/>
              <a:pPr/>
              <a:t>6</a:t>
            </a:fld>
            <a:endParaRPr lang="en-US" smtClean="0"/>
          </a:p>
        </p:txBody>
      </p:sp>
      <p:sp>
        <p:nvSpPr>
          <p:cNvPr id="20485" name="Footer Placeholder 5"/>
          <p:cNvSpPr>
            <a:spLocks noGrp="1"/>
          </p:cNvSpPr>
          <p:nvPr>
            <p:ph type="ftr" sz="quarter" idx="11"/>
          </p:nvPr>
        </p:nvSpPr>
        <p:spPr>
          <a:noFill/>
        </p:spPr>
        <p:txBody>
          <a:bodyPr/>
          <a:lstStyle/>
          <a:p>
            <a:r>
              <a:rPr lang="en-US" smtClean="0"/>
              <a:t>Peter Ecclesine (Cisco Systems)</a:t>
            </a:r>
          </a:p>
        </p:txBody>
      </p:sp>
      <p:sp>
        <p:nvSpPr>
          <p:cNvPr id="20486" name="Date Placeholder 5"/>
          <p:cNvSpPr>
            <a:spLocks noGrp="1"/>
          </p:cNvSpPr>
          <p:nvPr>
            <p:ph type="dt" sz="quarter" idx="10"/>
          </p:nvPr>
        </p:nvSpPr>
        <p:spPr>
          <a:noFill/>
        </p:spPr>
        <p:txBody>
          <a:bodyPr/>
          <a:lstStyle/>
          <a:p>
            <a:r>
              <a:rPr lang="en-US" smtClean="0"/>
              <a:t>Sept 2016</a:t>
            </a:r>
          </a:p>
        </p:txBody>
      </p:sp>
    </p:spTree>
    <p:extLst>
      <p:ext uri="{BB962C8B-B14F-4D97-AF65-F5344CB8AC3E}">
        <p14:creationId xmlns:p14="http://schemas.microsoft.com/office/powerpoint/2010/main" val="8021921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a:t>
            </a:r>
            <a:r>
              <a:rPr lang="en-US" dirty="0" err="1" smtClean="0"/>
              <a:t>TGai</a:t>
            </a:r>
            <a:r>
              <a:rPr lang="en-US" dirty="0" smtClean="0"/>
              <a:t> and </a:t>
            </a:r>
            <a:r>
              <a:rPr lang="en-US" dirty="0" err="1" smtClean="0"/>
              <a:t>TGah</a:t>
            </a:r>
            <a:r>
              <a:rPr lang="en-US" dirty="0" smtClean="0"/>
              <a:t> order</a:t>
            </a:r>
            <a:endParaRPr lang="en-US" dirty="0"/>
          </a:p>
        </p:txBody>
      </p:sp>
      <p:sp>
        <p:nvSpPr>
          <p:cNvPr id="3" name="Content Placeholder 2"/>
          <p:cNvSpPr>
            <a:spLocks noGrp="1"/>
          </p:cNvSpPr>
          <p:nvPr>
            <p:ph idx="1"/>
          </p:nvPr>
        </p:nvSpPr>
        <p:spPr/>
        <p:txBody>
          <a:bodyPr/>
          <a:lstStyle/>
          <a:p>
            <a:r>
              <a:rPr lang="en-US" sz="2000" dirty="0" smtClean="0"/>
              <a:t>Marc:</a:t>
            </a:r>
          </a:p>
          <a:p>
            <a:pPr lvl="1"/>
            <a:r>
              <a:rPr lang="en-US" sz="1800" dirty="0" smtClean="0"/>
              <a:t>No real technical changes from comments of the last round</a:t>
            </a:r>
          </a:p>
          <a:p>
            <a:r>
              <a:rPr lang="en-US" sz="2000" dirty="0" smtClean="0"/>
              <a:t>Might get a lot of comments in next round because of the attention given to security issue</a:t>
            </a:r>
          </a:p>
          <a:p>
            <a:r>
              <a:rPr lang="en-US" sz="2000" dirty="0" smtClean="0"/>
              <a:t>Risk of errors is high if we reverse the order</a:t>
            </a:r>
          </a:p>
          <a:p>
            <a:r>
              <a:rPr lang="en-US" sz="2000" dirty="0" smtClean="0"/>
              <a:t>Changing the order has technical implication:</a:t>
            </a:r>
          </a:p>
          <a:p>
            <a:pPr lvl="1"/>
            <a:r>
              <a:rPr lang="en-US" sz="1800" dirty="0" smtClean="0"/>
              <a:t>Will someone build a FILS S1G STA?</a:t>
            </a:r>
          </a:p>
          <a:p>
            <a:r>
              <a:rPr lang="en-US" sz="2000" dirty="0" smtClean="0"/>
              <a:t>Dan Harkins has 4 pages of changes to </a:t>
            </a:r>
            <a:r>
              <a:rPr lang="en-US" sz="2000" dirty="0" err="1" smtClean="0"/>
              <a:t>TGai</a:t>
            </a:r>
            <a:endParaRPr lang="en-US" sz="2000" dirty="0" smtClean="0"/>
          </a:p>
          <a:p>
            <a:pPr lvl="1"/>
            <a:r>
              <a:rPr lang="en-US" sz="1800" dirty="0" smtClean="0"/>
              <a:t>Remove security feature. Does not seem to be an objection to this.</a:t>
            </a:r>
          </a:p>
          <a:p>
            <a:r>
              <a:rPr lang="en-US" sz="2000" dirty="0" smtClean="0"/>
              <a:t>No objection to keeping current order</a:t>
            </a:r>
          </a:p>
          <a:p>
            <a:r>
              <a:rPr lang="en-US" sz="2000" dirty="0" smtClean="0"/>
              <a:t>The group accepts the risk of </a:t>
            </a:r>
            <a:r>
              <a:rPr lang="en-US" sz="2000" dirty="0" err="1" smtClean="0"/>
              <a:t>TGai</a:t>
            </a:r>
            <a:r>
              <a:rPr lang="en-US" sz="2000" dirty="0" smtClean="0"/>
              <a:t> pushing out </a:t>
            </a:r>
            <a:r>
              <a:rPr lang="en-US" sz="2000" dirty="0" err="1" smtClean="0"/>
              <a:t>TGah</a:t>
            </a:r>
            <a:r>
              <a:rPr lang="en-US" sz="2000" dirty="0" smtClean="0"/>
              <a:t> publication</a:t>
            </a:r>
          </a:p>
        </p:txBody>
      </p:sp>
      <p:sp>
        <p:nvSpPr>
          <p:cNvPr id="4" name="Date Placeholder 3"/>
          <p:cNvSpPr>
            <a:spLocks noGrp="1"/>
          </p:cNvSpPr>
          <p:nvPr>
            <p:ph type="dt" sz="half" idx="10"/>
          </p:nvPr>
        </p:nvSpPr>
        <p:spPr/>
        <p:txBody>
          <a:bodyPr/>
          <a:lstStyle/>
          <a:p>
            <a:pPr>
              <a:defRPr/>
            </a:pPr>
            <a:r>
              <a:rPr lang="en-US" smtClean="0"/>
              <a:t>Sept 2016</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7</a:t>
            </a:fld>
            <a:endParaRPr lang="en-US"/>
          </a:p>
        </p:txBody>
      </p:sp>
    </p:spTree>
    <p:extLst>
      <p:ext uri="{BB962C8B-B14F-4D97-AF65-F5344CB8AC3E}">
        <p14:creationId xmlns:p14="http://schemas.microsoft.com/office/powerpoint/2010/main" val="636909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Reflector Updates</a:t>
            </a:r>
          </a:p>
        </p:txBody>
      </p:sp>
      <p:sp>
        <p:nvSpPr>
          <p:cNvPr id="21507" name="Content Placeholder 2"/>
          <p:cNvSpPr>
            <a:spLocks noGrp="1"/>
          </p:cNvSpPr>
          <p:nvPr>
            <p:ph idx="1"/>
          </p:nvPr>
        </p:nvSpPr>
        <p:spPr/>
        <p:txBody>
          <a:bodyPr/>
          <a:lstStyle/>
          <a:p>
            <a:r>
              <a:rPr lang="en-US" dirty="0" smtClean="0"/>
              <a:t>Each editor is expected to be on the reflector and current.</a:t>
            </a:r>
          </a:p>
          <a:p>
            <a:r>
              <a:rPr lang="en-US" dirty="0" smtClean="0"/>
              <a:t>If you didn’t receive the meeting notice from the reflector, please send email to </a:t>
            </a:r>
            <a:r>
              <a:rPr lang="en-US" dirty="0" smtClean="0">
                <a:hlinkClick r:id="rId3"/>
              </a:rPr>
              <a:t>adrian.p.stephens@ieee.org</a:t>
            </a:r>
            <a:r>
              <a:rPr lang="en-US" dirty="0" smtClean="0"/>
              <a:t>  </a:t>
            </a:r>
          </a:p>
          <a:p>
            <a:r>
              <a:rPr lang="en-US" dirty="0" smtClean="0"/>
              <a:t>To be updated:</a:t>
            </a:r>
          </a:p>
          <a:p>
            <a:pPr lvl="1"/>
            <a:r>
              <a:rPr lang="en-US" dirty="0" smtClean="0"/>
              <a:t>None</a:t>
            </a:r>
          </a:p>
          <a:p>
            <a:endParaRPr lang="en-US" dirty="0" smtClean="0"/>
          </a:p>
        </p:txBody>
      </p:sp>
      <p:sp>
        <p:nvSpPr>
          <p:cNvPr id="2150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1509" name="Slide Number Placeholder 5"/>
          <p:cNvSpPr>
            <a:spLocks noGrp="1"/>
          </p:cNvSpPr>
          <p:nvPr>
            <p:ph type="sldNum" sz="quarter" idx="12"/>
          </p:nvPr>
        </p:nvSpPr>
        <p:spPr>
          <a:xfrm>
            <a:off x="4395788" y="6475413"/>
            <a:ext cx="428625" cy="182562"/>
          </a:xfrm>
          <a:noFill/>
        </p:spPr>
        <p:txBody>
          <a:bodyPr/>
          <a:lstStyle/>
          <a:p>
            <a:r>
              <a:rPr lang="en-US" smtClean="0"/>
              <a:t>Slide </a:t>
            </a:r>
            <a:fld id="{482AA55E-C9C8-4875-84FE-144AC5034762}" type="slidenum">
              <a:rPr lang="en-US" smtClean="0"/>
              <a:pPr/>
              <a:t>8</a:t>
            </a:fld>
            <a:endParaRPr lang="en-US" smtClean="0"/>
          </a:p>
        </p:txBody>
      </p:sp>
      <p:sp>
        <p:nvSpPr>
          <p:cNvPr id="21510" name="Footer Placeholder 6"/>
          <p:cNvSpPr>
            <a:spLocks noGrp="1"/>
          </p:cNvSpPr>
          <p:nvPr>
            <p:ph type="ftr" sz="quarter" idx="11"/>
          </p:nvPr>
        </p:nvSpPr>
        <p:spPr>
          <a:noFill/>
        </p:spPr>
        <p:txBody>
          <a:bodyPr/>
          <a:lstStyle/>
          <a:p>
            <a:r>
              <a:rPr lang="en-US" smtClean="0"/>
              <a:t>Peter Ecclesine (Cisco Systems)</a:t>
            </a:r>
          </a:p>
        </p:txBody>
      </p:sp>
      <p:sp>
        <p:nvSpPr>
          <p:cNvPr id="21511" name="Date Placeholder 6"/>
          <p:cNvSpPr>
            <a:spLocks noGrp="1"/>
          </p:cNvSpPr>
          <p:nvPr>
            <p:ph type="dt" sz="quarter" idx="10"/>
          </p:nvPr>
        </p:nvSpPr>
        <p:spPr>
          <a:noFill/>
        </p:spPr>
        <p:txBody>
          <a:bodyPr/>
          <a:lstStyle/>
          <a:p>
            <a:r>
              <a:rPr lang="en-US" smtClean="0"/>
              <a:t>Sept 2016</a:t>
            </a:r>
          </a:p>
        </p:txBody>
      </p:sp>
    </p:spTree>
    <p:extLst>
      <p:ext uri="{BB962C8B-B14F-4D97-AF65-F5344CB8AC3E}">
        <p14:creationId xmlns:p14="http://schemas.microsoft.com/office/powerpoint/2010/main" val="22166337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txBox="1">
            <a:spLocks noGrp="1"/>
          </p:cNvSpPr>
          <p:nvPr/>
        </p:nvSpPr>
        <p:spPr bwMode="auto">
          <a:xfrm>
            <a:off x="685800" y="30480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2531" name="Slide Number Placeholder 5"/>
          <p:cNvSpPr>
            <a:spLocks noGrp="1"/>
          </p:cNvSpPr>
          <p:nvPr>
            <p:ph type="sldNum" sz="quarter" idx="12"/>
          </p:nvPr>
        </p:nvSpPr>
        <p:spPr>
          <a:xfrm>
            <a:off x="4395788" y="6475413"/>
            <a:ext cx="428625" cy="182562"/>
          </a:xfrm>
          <a:noFill/>
        </p:spPr>
        <p:txBody>
          <a:bodyPr/>
          <a:lstStyle/>
          <a:p>
            <a:r>
              <a:rPr lang="en-US" smtClean="0"/>
              <a:t>Slide </a:t>
            </a:r>
            <a:fld id="{CC8EBD44-B100-43B4-BD40-43258D2B7579}" type="slidenum">
              <a:rPr lang="en-US" smtClean="0"/>
              <a:pPr/>
              <a:t>9</a:t>
            </a:fld>
            <a:endParaRPr lang="en-US" smtClean="0"/>
          </a:p>
        </p:txBody>
      </p:sp>
      <p:sp>
        <p:nvSpPr>
          <p:cNvPr id="22532" name="Rectangle 2"/>
          <p:cNvSpPr>
            <a:spLocks noGrp="1" noChangeArrowheads="1"/>
          </p:cNvSpPr>
          <p:nvPr>
            <p:ph type="title"/>
          </p:nvPr>
        </p:nvSpPr>
        <p:spPr/>
        <p:txBody>
          <a:bodyPr/>
          <a:lstStyle/>
          <a:p>
            <a:r>
              <a:rPr lang="en-US" smtClean="0"/>
              <a:t>IEEE Publication Status</a:t>
            </a:r>
          </a:p>
        </p:txBody>
      </p:sp>
      <p:sp>
        <p:nvSpPr>
          <p:cNvPr id="22533" name="Rectangle 3"/>
          <p:cNvSpPr>
            <a:spLocks noGrp="1" noChangeArrowheads="1"/>
          </p:cNvSpPr>
          <p:nvPr>
            <p:ph type="body" idx="1"/>
          </p:nvPr>
        </p:nvSpPr>
        <p:spPr>
          <a:xfrm>
            <a:off x="685800" y="1752600"/>
            <a:ext cx="7772400" cy="4648200"/>
          </a:xfrm>
        </p:spPr>
        <p:txBody>
          <a:bodyPr/>
          <a:lstStyle/>
          <a:p>
            <a:r>
              <a:rPr lang="en-US" dirty="0" smtClean="0"/>
              <a:t>Publication completed for 802.11-2012 March  30, 2012</a:t>
            </a:r>
          </a:p>
          <a:p>
            <a:r>
              <a:rPr lang="en-US" dirty="0" smtClean="0"/>
              <a:t>Publication of </a:t>
            </a:r>
            <a:r>
              <a:rPr lang="en-US" dirty="0" err="1" smtClean="0"/>
              <a:t>11ae</a:t>
            </a:r>
            <a:r>
              <a:rPr lang="en-US" dirty="0" smtClean="0"/>
              <a:t> announced April 10, 2012</a:t>
            </a:r>
          </a:p>
          <a:p>
            <a:r>
              <a:rPr lang="en-US" dirty="0" smtClean="0"/>
              <a:t>Publication of 11aa announced June 5, 2012</a:t>
            </a:r>
          </a:p>
          <a:p>
            <a:r>
              <a:rPr lang="en-US" dirty="0" smtClean="0"/>
              <a:t>Publication of 11ac announced December 18, 2013</a:t>
            </a:r>
          </a:p>
          <a:p>
            <a:r>
              <a:rPr lang="en-US" dirty="0" smtClean="0"/>
              <a:t>Publication of 11ad announced December 28, 2012</a:t>
            </a:r>
          </a:p>
          <a:p>
            <a:r>
              <a:rPr lang="en-US" dirty="0" smtClean="0"/>
              <a:t>Publication of 11af announced February 21, 2014</a:t>
            </a:r>
          </a:p>
          <a:p>
            <a:r>
              <a:rPr lang="en-US" dirty="0" smtClean="0"/>
              <a:t>Publication plans for </a:t>
            </a:r>
            <a:r>
              <a:rPr lang="en-US" dirty="0" err="1" smtClean="0"/>
              <a:t>REVmc</a:t>
            </a:r>
            <a:r>
              <a:rPr lang="en-US" dirty="0" smtClean="0"/>
              <a:t> D7.0 (Mid-August), 11ai (D7.0 needed before Sept), 11ah</a:t>
            </a:r>
          </a:p>
          <a:p>
            <a:r>
              <a:rPr lang="en-US" dirty="0" smtClean="0"/>
              <a:t>Probably publish </a:t>
            </a:r>
            <a:r>
              <a:rPr lang="en-US" dirty="0" err="1" smtClean="0"/>
              <a:t>REVmc</a:t>
            </a:r>
            <a:r>
              <a:rPr lang="en-US" dirty="0" smtClean="0"/>
              <a:t> in March, 2017, 11ai and 11ah in April</a:t>
            </a:r>
          </a:p>
          <a:p>
            <a:pPr>
              <a:buNone/>
            </a:pPr>
            <a:endParaRPr lang="en-US" baseline="30000" dirty="0" smtClean="0"/>
          </a:p>
          <a:p>
            <a:endParaRPr lang="en-US" baseline="30000" dirty="0" smtClean="0"/>
          </a:p>
          <a:p>
            <a:pPr>
              <a:buFontTx/>
              <a:buNone/>
            </a:pPr>
            <a:endParaRPr lang="en-US" dirty="0" smtClean="0"/>
          </a:p>
        </p:txBody>
      </p:sp>
      <p:sp>
        <p:nvSpPr>
          <p:cNvPr id="22534" name="Footer Placeholder 6"/>
          <p:cNvSpPr>
            <a:spLocks noGrp="1"/>
          </p:cNvSpPr>
          <p:nvPr>
            <p:ph type="ftr" sz="quarter" idx="11"/>
          </p:nvPr>
        </p:nvSpPr>
        <p:spPr>
          <a:noFill/>
        </p:spPr>
        <p:txBody>
          <a:bodyPr/>
          <a:lstStyle/>
          <a:p>
            <a:r>
              <a:rPr lang="en-US" smtClean="0"/>
              <a:t>Peter Ecclesine (Cisco Systems)</a:t>
            </a:r>
          </a:p>
        </p:txBody>
      </p:sp>
      <p:sp>
        <p:nvSpPr>
          <p:cNvPr id="22535" name="Date Placeholder 6"/>
          <p:cNvSpPr>
            <a:spLocks noGrp="1"/>
          </p:cNvSpPr>
          <p:nvPr>
            <p:ph type="dt" sz="quarter" idx="10"/>
          </p:nvPr>
        </p:nvSpPr>
        <p:spPr>
          <a:noFill/>
        </p:spPr>
        <p:txBody>
          <a:bodyPr/>
          <a:lstStyle/>
          <a:p>
            <a:r>
              <a:rPr lang="en-US" smtClean="0"/>
              <a:t>Sept 2016</a:t>
            </a:r>
          </a:p>
        </p:txBody>
      </p:sp>
    </p:spTree>
    <p:extLst>
      <p:ext uri="{BB962C8B-B14F-4D97-AF65-F5344CB8AC3E}">
        <p14:creationId xmlns:p14="http://schemas.microsoft.com/office/powerpoint/2010/main" val="166903370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2098</Words>
  <Application>Microsoft Office PowerPoint</Application>
  <PresentationFormat>On-screen Show (4:3)</PresentationFormat>
  <Paragraphs>438</Paragraphs>
  <Slides>27</Slides>
  <Notes>14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1" baseType="lpstr">
      <vt:lpstr>Arial</vt:lpstr>
      <vt:lpstr>Times New Roman</vt:lpstr>
      <vt:lpstr>Default Design</vt:lpstr>
      <vt:lpstr>Document</vt:lpstr>
      <vt:lpstr>802.11 WG Editor’s Meeting (Sept ‘16)</vt:lpstr>
      <vt:lpstr>Abstract</vt:lpstr>
      <vt:lpstr>Agenda for 2016-09-13</vt:lpstr>
      <vt:lpstr>Roll Call – 2016-09-13</vt:lpstr>
      <vt:lpstr>Volunteer Editor Contacts</vt:lpstr>
      <vt:lpstr>Sept 13th Round table status report</vt:lpstr>
      <vt:lpstr>Change TGai and TGah order</vt:lpstr>
      <vt:lpstr>Reflector Updates</vt:lpstr>
      <vt:lpstr>IEEE Publication Status</vt:lpstr>
      <vt:lpstr>Update on numbering process</vt:lpstr>
      <vt:lpstr>Amendment &amp; other ordering notes</vt:lpstr>
      <vt:lpstr>MDR Status</vt:lpstr>
      <vt:lpstr>802.11 Style Guide</vt:lpstr>
      <vt:lpstr>802.11 Editor’s Guide</vt:lpstr>
      <vt:lpstr>Editor Amendment Ordering</vt:lpstr>
      <vt:lpstr>Email Your Draft Status Updates</vt:lpstr>
      <vt:lpstr>Draft Development Snapshot</vt:lpstr>
      <vt:lpstr>IEEE Standards Central Desktop</vt:lpstr>
      <vt:lpstr>Build a list of Editor’s meeting discussion topics</vt:lpstr>
      <vt:lpstr>Editors Backup practices</vt:lpstr>
      <vt:lpstr>MIB style, Visio and Frame practices </vt:lpstr>
      <vt:lpstr>To prepare a MIB</vt:lpstr>
      <vt:lpstr>Two Technical Editors</vt:lpstr>
      <vt:lpstr>Pending Actions</vt:lpstr>
      <vt:lpstr>Backup/Background Slides</vt:lpstr>
      <vt:lpstr>Editors page</vt:lpstr>
      <vt:lpstr>New amendment style discussion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2012-11-02T16:14:11Z</dcterms:created>
  <dcterms:modified xsi:type="dcterms:W3CDTF">2016-09-16T03:14:51Z</dcterms:modified>
</cp:coreProperties>
</file>