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9"/>
  </p:notesMasterIdLst>
  <p:handoutMasterIdLst>
    <p:handoutMasterId r:id="rId30"/>
  </p:handoutMasterIdLst>
  <p:sldIdLst>
    <p:sldId id="295" r:id="rId2"/>
    <p:sldId id="356" r:id="rId3"/>
    <p:sldId id="357" r:id="rId4"/>
    <p:sldId id="358" r:id="rId5"/>
    <p:sldId id="359" r:id="rId6"/>
    <p:sldId id="360" r:id="rId7"/>
    <p:sldId id="383" r:id="rId8"/>
    <p:sldId id="361" r:id="rId9"/>
    <p:sldId id="362" r:id="rId10"/>
    <p:sldId id="363" r:id="rId11"/>
    <p:sldId id="364" r:id="rId12"/>
    <p:sldId id="365" r:id="rId13"/>
    <p:sldId id="366" r:id="rId14"/>
    <p:sldId id="367" r:id="rId15"/>
    <p:sldId id="381" r:id="rId16"/>
    <p:sldId id="369" r:id="rId17"/>
    <p:sldId id="370" r:id="rId18"/>
    <p:sldId id="371" r:id="rId19"/>
    <p:sldId id="372" r:id="rId20"/>
    <p:sldId id="373" r:id="rId21"/>
    <p:sldId id="374" r:id="rId22"/>
    <p:sldId id="375" r:id="rId23"/>
    <p:sldId id="376" r:id="rId24"/>
    <p:sldId id="377" r:id="rId25"/>
    <p:sldId id="378" r:id="rId26"/>
    <p:sldId id="379" r:id="rId27"/>
    <p:sldId id="382"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20" autoAdjust="0"/>
    <p:restoredTop sz="98157" autoAdjust="0"/>
  </p:normalViewPr>
  <p:slideViewPr>
    <p:cSldViewPr>
      <p:cViewPr>
        <p:scale>
          <a:sx n="90" d="100"/>
          <a:sy n="90" d="100"/>
        </p:scale>
        <p:origin x="876" y="-236"/>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1608" y="-63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Nov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Nov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211179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46973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Nov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15</a:t>
            </a:fld>
            <a:endParaRPr lang="en-US" smtClean="0"/>
          </a:p>
        </p:txBody>
      </p:sp>
    </p:spTree>
    <p:extLst>
      <p:ext uri="{BB962C8B-B14F-4D97-AF65-F5344CB8AC3E}">
        <p14:creationId xmlns:p14="http://schemas.microsoft.com/office/powerpoint/2010/main" val="3360400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Nov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16</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47356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17</a:t>
            </a:fld>
            <a:endParaRPr lang="en-US"/>
          </a:p>
        </p:txBody>
      </p:sp>
    </p:spTree>
    <p:extLst>
      <p:ext uri="{BB962C8B-B14F-4D97-AF65-F5344CB8AC3E}">
        <p14:creationId xmlns:p14="http://schemas.microsoft.com/office/powerpoint/2010/main" val="2169128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Nov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70053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Nov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8308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Nov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1295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Nov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26118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83405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Nov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8</a:t>
            </a:fld>
            <a:endParaRPr lang="en-US" smtClean="0"/>
          </a:p>
        </p:txBody>
      </p:sp>
    </p:spTree>
    <p:extLst>
      <p:ext uri="{BB962C8B-B14F-4D97-AF65-F5344CB8AC3E}">
        <p14:creationId xmlns:p14="http://schemas.microsoft.com/office/powerpoint/2010/main" val="2554178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Nov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9</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55602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Nov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32655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Sept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Sept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Sept 2016</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Sept 2016</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Sept 2016</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802.11-16/1139r1</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1/11-11-0875-04-0000-editor-s-guide.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Ping.FANG@huawei.com" TargetMode="External"/><Relationship Id="rId13" Type="http://schemas.openxmlformats.org/officeDocument/2006/relationships/hyperlink" Target="mailto:carlos.cordeiro@intel.com" TargetMode="External"/><Relationship Id="rId18" Type="http://schemas.openxmlformats.org/officeDocument/2006/relationships/hyperlink" Target="mailto:ddrgal@gmail.com" TargetMode="External"/><Relationship Id="rId3" Type="http://schemas.openxmlformats.org/officeDocument/2006/relationships/hyperlink" Target="mailto:edward.ks.au@huawei.com" TargetMode="External"/><Relationship Id="rId7" Type="http://schemas.openxmlformats.org/officeDocument/2006/relationships/hyperlink" Target="mailto:LRA@tiac.net" TargetMode="External"/><Relationship Id="rId12" Type="http://schemas.openxmlformats.org/officeDocument/2006/relationships/hyperlink" Target="mailto:robert.stacey@intel.com" TargetMode="External"/><Relationship Id="rId17" Type="http://schemas.openxmlformats.org/officeDocument/2006/relationships/hyperlink" Target="mailto:petere@ieee.org" TargetMode="External"/><Relationship Id="rId2" Type="http://schemas.openxmlformats.org/officeDocument/2006/relationships/notesSlide" Target="../notesSlides/notesSlide5.xml"/><Relationship Id="rId16" Type="http://schemas.openxmlformats.org/officeDocument/2006/relationships/hyperlink" Target="mailto:henry@LOGOUT.COM" TargetMode="External"/><Relationship Id="rId1" Type="http://schemas.openxmlformats.org/officeDocument/2006/relationships/slideLayout" Target="../slideLayouts/slideLayout2.xml"/><Relationship Id="rId6" Type="http://schemas.openxmlformats.org/officeDocument/2006/relationships/hyperlink" Target="mailto:aasterja@qti.qualcomm.com" TargetMode="External"/><Relationship Id="rId11" Type="http://schemas.openxmlformats.org/officeDocument/2006/relationships/hyperlink" Target="mailto:d3e3e3@gmail.com" TargetMode="External"/><Relationship Id="rId5" Type="http://schemas.openxmlformats.org/officeDocument/2006/relationships/hyperlink" Target="mailto:yongho.seok@gmail.com" TargetMode="External"/><Relationship Id="rId15" Type="http://schemas.openxmlformats.org/officeDocument/2006/relationships/hyperlink" Target="mailto:alex.ashley@hotmail.co.uk" TargetMode="External"/><Relationship Id="rId10" Type="http://schemas.openxmlformats.org/officeDocument/2006/relationships/hyperlink" Target="mailto:shiwenhe@seu.edu.cn" TargetMode="External"/><Relationship Id="rId4" Type="http://schemas.openxmlformats.org/officeDocument/2006/relationships/hyperlink" Target="mailto:emily.h.qi@intel.com" TargetMode="External"/><Relationship Id="rId9" Type="http://schemas.openxmlformats.org/officeDocument/2006/relationships/hyperlink" Target="mailto:jiamin.chen@mail01.huawei.com" TargetMode="External"/><Relationship Id="rId14" Type="http://schemas.openxmlformats.org/officeDocument/2006/relationships/hyperlink" Target="mailto:chaochun.wang@mediatek.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adrian.p.stephens@ieee.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(Sept ‘16)</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2016-09-07</a:t>
            </a:r>
          </a:p>
        </p:txBody>
      </p:sp>
      <p:graphicFrame>
        <p:nvGraphicFramePr>
          <p:cNvPr id="1026" name="Object 4"/>
          <p:cNvGraphicFramePr>
            <a:graphicFrameLocks noChangeAspect="1"/>
          </p:cNvGraphicFramePr>
          <p:nvPr>
            <p:extLst>
              <p:ext uri="{D42A27DB-BD31-4B8C-83A1-F6EECF244321}">
                <p14:modId xmlns:p14="http://schemas.microsoft.com/office/powerpoint/2010/main" val="886246123"/>
              </p:ext>
            </p:extLst>
          </p:nvPr>
        </p:nvGraphicFramePr>
        <p:xfrm>
          <a:off x="530225" y="2506663"/>
          <a:ext cx="7847013" cy="2566987"/>
        </p:xfrm>
        <a:graphic>
          <a:graphicData uri="http://schemas.openxmlformats.org/presentationml/2006/ole">
            <mc:AlternateContent xmlns:mc="http://schemas.openxmlformats.org/markup-compatibility/2006">
              <mc:Choice xmlns:v="urn:schemas-microsoft-com:vml" Requires="v">
                <p:oleObj spid="_x0000_s1555" name="Document" r:id="rId4" imgW="8593900" imgH="2813828" progId="Word.Document.8">
                  <p:embed/>
                </p:oleObj>
              </mc:Choice>
              <mc:Fallback>
                <p:oleObj name="Document" r:id="rId4" imgW="8593900" imgH="2813828" progId="Word.Document.8">
                  <p:embed/>
                  <p:pic>
                    <p:nvPicPr>
                      <p:cNvPr id="0" name="Picture 4"/>
                      <p:cNvPicPr>
                        <a:picLocks noChangeAspect="1" noChangeArrowheads="1"/>
                      </p:cNvPicPr>
                      <p:nvPr/>
                    </p:nvPicPr>
                    <p:blipFill>
                      <a:blip r:embed="rId5"/>
                      <a:srcRect/>
                      <a:stretch>
                        <a:fillRect/>
                      </a:stretch>
                    </p:blipFill>
                    <p:spPr bwMode="auto">
                      <a:xfrm>
                        <a:off x="530225" y="2506663"/>
                        <a:ext cx="7847013" cy="2566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Sept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numbering process</a:t>
            </a:r>
            <a:endParaRPr lang="en-US" dirty="0"/>
          </a:p>
        </p:txBody>
      </p:sp>
      <p:sp>
        <p:nvSpPr>
          <p:cNvPr id="3" name="Content Placeholder 2"/>
          <p:cNvSpPr>
            <a:spLocks noGrp="1"/>
          </p:cNvSpPr>
          <p:nvPr>
            <p:ph idx="1"/>
          </p:nvPr>
        </p:nvSpPr>
        <p:spPr/>
        <p:txBody>
          <a:bodyPr/>
          <a:lstStyle/>
          <a:p>
            <a:r>
              <a:rPr lang="en-US" dirty="0" smtClean="0"/>
              <a:t>Diane Lacey (from IEEE-SA) participates </a:t>
            </a:r>
          </a:p>
          <a:p>
            <a:r>
              <a:rPr lang="en-US" dirty="0" smtClean="0"/>
              <a:t>Document 11-11/1149r49 is posted, r50 draft is available. Numbering begins with </a:t>
            </a:r>
            <a:r>
              <a:rPr lang="en-US" dirty="0" err="1" smtClean="0"/>
              <a:t>REVmc</a:t>
            </a:r>
            <a:r>
              <a:rPr lang="en-US" dirty="0" smtClean="0"/>
              <a:t> Draft 6.0, 11ai D 7.0, 11ah D 8.0</a:t>
            </a:r>
          </a:p>
          <a:p>
            <a:r>
              <a:rPr lang="en-US" dirty="0" smtClean="0"/>
              <a:t>Updating of 1149 happens when a numbered draft is balloted, and occurs in parallel with balloting and comment resolution. The other updates are based on availability and will be posted by Adrian and announced to the Editors</a:t>
            </a:r>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10</a:t>
            </a:fld>
            <a:endParaRPr lang="en-US"/>
          </a:p>
        </p:txBody>
      </p:sp>
    </p:spTree>
    <p:extLst>
      <p:ext uri="{BB962C8B-B14F-4D97-AF65-F5344CB8AC3E}">
        <p14:creationId xmlns:p14="http://schemas.microsoft.com/office/powerpoint/2010/main" val="3327498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pPr marL="0" indent="0">
              <a:buNone/>
            </a:pPr>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11</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2050486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802.11-11/615r6 documents the process. MDR now in the 802.11 Operating Manual 802.11-14/0629r8. The process needs some change so the report is done after the editing is done. </a:t>
            </a:r>
          </a:p>
          <a:p>
            <a:r>
              <a:rPr lang="en-US" sz="1400" dirty="0" smtClean="0"/>
              <a:t>P802.11aa D5.0 went through Working Group Mandatory Editorial Coordination before July 2011</a:t>
            </a:r>
          </a:p>
          <a:p>
            <a:r>
              <a:rPr lang="en-US" sz="1400" dirty="0" smtClean="0"/>
              <a:t>P802.11ad D4.0 went through Working Group Mandatory Editorial Coordination before July 2011</a:t>
            </a:r>
          </a:p>
          <a:p>
            <a:r>
              <a:rPr lang="en-US" sz="1400" dirty="0" err="1" smtClean="0"/>
              <a:t>P802.11ae</a:t>
            </a:r>
            <a:r>
              <a:rPr lang="en-US" sz="1400" dirty="0" smtClean="0"/>
              <a:t> </a:t>
            </a:r>
            <a:r>
              <a:rPr lang="en-US" sz="1400" dirty="0" err="1" smtClean="0"/>
              <a:t>D4.0</a:t>
            </a:r>
            <a:r>
              <a:rPr lang="en-US" sz="1400" dirty="0" smtClean="0"/>
              <a:t> went through Working Group Mandatory Editorial Coordination before July 2011</a:t>
            </a:r>
          </a:p>
          <a:p>
            <a:r>
              <a:rPr lang="en-US" sz="1400" dirty="0" err="1" smtClean="0"/>
              <a:t>P802.11ac</a:t>
            </a:r>
            <a:r>
              <a:rPr lang="en-US" sz="1400" dirty="0" smtClean="0"/>
              <a:t> </a:t>
            </a:r>
            <a:r>
              <a:rPr lang="en-US" sz="1400" dirty="0" err="1" smtClean="0"/>
              <a:t>D4.0</a:t>
            </a:r>
            <a:r>
              <a:rPr lang="en-US" sz="1400" dirty="0" smtClean="0"/>
              <a:t> went through Working Group Mandatory Draft Review</a:t>
            </a:r>
            <a:r>
              <a:rPr lang="en-US" sz="1400" dirty="0"/>
              <a:t> </a:t>
            </a:r>
            <a:r>
              <a:rPr lang="en-US" sz="1400" dirty="0" smtClean="0"/>
              <a:t>before January 2013</a:t>
            </a:r>
          </a:p>
          <a:p>
            <a:r>
              <a:rPr lang="en-US" sz="1400" dirty="0" smtClean="0"/>
              <a:t>P802.11af D4.0 went through Working Group Mandatory Draft Review before May 18, 2013</a:t>
            </a:r>
          </a:p>
          <a:p>
            <a:r>
              <a:rPr lang="en-US" sz="1400" dirty="0" err="1" smtClean="0"/>
              <a:t>REVmc</a:t>
            </a:r>
            <a:r>
              <a:rPr lang="en-US" sz="1400" dirty="0" smtClean="0"/>
              <a:t> D3.0 went through MDR process </a:t>
            </a:r>
            <a:r>
              <a:rPr lang="en-US" sz="1400" dirty="0"/>
              <a:t>– </a:t>
            </a:r>
            <a:r>
              <a:rPr lang="en-US" sz="1400" dirty="0" smtClean="0"/>
              <a:t>802.11-14/781r11 dated Sept 19, 2014</a:t>
            </a:r>
          </a:p>
          <a:p>
            <a:r>
              <a:rPr lang="en-US" sz="1400" dirty="0" smtClean="0"/>
              <a:t>P802.11ah D4.0 went through MDR process – 802.11-15/247r3 dated Mar 12, 2015</a:t>
            </a:r>
          </a:p>
          <a:p>
            <a:r>
              <a:rPr lang="en-US" sz="1400" dirty="0" smtClean="0"/>
              <a:t>P802.11ai D4.0 went through MDR process – 802.11-15/248r4 dated May 14, 2015</a:t>
            </a:r>
          </a:p>
          <a:p>
            <a:r>
              <a:rPr lang="en-US" sz="1400" dirty="0" smtClean="0"/>
              <a:t>P802.11aq D4.0 went through MDR process – 802.11-16/801r0 dated June 22, 2016</a:t>
            </a:r>
          </a:p>
          <a:p>
            <a:r>
              <a:rPr lang="en-US" sz="1400" dirty="0" smtClean="0"/>
              <a:t>We need to start planning for P802.11ak – expect 11ak D4.0 to be ready in Nov.</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12</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266329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11-09-1034-11-0000-wg11-style-guide.doc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 expect a revision in March</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13</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3298382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mentor.ieee.org/802.11/dcn/11/11-11-0875-04-0000-editor-s-guide.docx</a:t>
            </a:r>
            <a:endParaRPr lang="en-GB" sz="2000" dirty="0" smtClean="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 Frame 12 is used at IEEE-SA.</a:t>
            </a:r>
            <a:endParaRPr lang="en-US" dirty="0" smtClean="0"/>
          </a:p>
          <a:p>
            <a:r>
              <a:rPr lang="en-US" dirty="0" smtClean="0"/>
              <a:t>Creating a Redline, Graphics, Numbering and ANA, Source Control. Sub-version server for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14</a:t>
            </a:fld>
            <a:endParaRPr lang="en-US"/>
          </a:p>
        </p:txBody>
      </p:sp>
    </p:spTree>
    <p:extLst>
      <p:ext uri="{BB962C8B-B14F-4D97-AF65-F5344CB8AC3E}">
        <p14:creationId xmlns:p14="http://schemas.microsoft.com/office/powerpoint/2010/main" val="287187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15</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dirty="0"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2517768562"/>
              </p:ext>
            </p:extLst>
          </p:nvPr>
        </p:nvGraphicFramePr>
        <p:xfrm>
          <a:off x="914400" y="2398816"/>
          <a:ext cx="7772400" cy="3757822"/>
        </p:xfrm>
        <a:graphic>
          <a:graphicData uri="http://schemas.openxmlformats.org/drawingml/2006/table">
            <a:tbl>
              <a:tblPr/>
              <a:tblGrid>
                <a:gridCol w="2894013"/>
                <a:gridCol w="2284412"/>
                <a:gridCol w="2593975"/>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- 3650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- 170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- 627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- 34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- 288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- 86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Sep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TGax - 317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7</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TGay</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Dec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8</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TGaz</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2020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Sept 2016</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July 2016, Editors changed the running order and will revisit in Mar 2017,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1524552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16</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1007183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1393785751"/>
              </p:ext>
            </p:extLst>
          </p:nvPr>
        </p:nvGraphicFramePr>
        <p:xfrm>
          <a:off x="457200" y="1371600"/>
          <a:ext cx="8262379" cy="4099560"/>
        </p:xfrm>
        <a:graphic>
          <a:graphicData uri="http://schemas.openxmlformats.org/drawingml/2006/table">
            <a:tbl>
              <a:tblPr/>
              <a:tblGrid>
                <a:gridCol w="325603"/>
                <a:gridCol w="402976"/>
                <a:gridCol w="338221"/>
                <a:gridCol w="347579"/>
                <a:gridCol w="338221"/>
                <a:gridCol w="457200"/>
                <a:gridCol w="457200"/>
                <a:gridCol w="381000"/>
                <a:gridCol w="457200"/>
                <a:gridCol w="152400"/>
                <a:gridCol w="152400"/>
                <a:gridCol w="609600"/>
                <a:gridCol w="457200"/>
                <a:gridCol w="609600"/>
                <a:gridCol w="1752600"/>
                <a:gridCol w="1023379"/>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10">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az</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2"/>
                          </a:solidFill>
                          <a:effectLst/>
                          <a:latin typeface="Times New Roman" pitchFamily="18" charset="0"/>
                        </a:rPr>
                        <a:t>8</a:t>
                      </a:r>
                      <a:endParaRPr kumimoji="0" lang="en-US"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26-Jul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8.0</a:t>
                      </a: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10</a:t>
                      </a: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25-Jul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8.0</a:t>
                      </a: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10</a:t>
                      </a: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9.0</a:t>
                      </a: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26-Jul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7.0</a:t>
                      </a: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Lee Armstrong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25-Jul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6.0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1.2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CC"/>
                          </a:solidFill>
                          <a:effectLst/>
                          <a:latin typeface="Times New Roman" pitchFamily="18" charset="0"/>
                        </a:rPr>
                        <a:t>2.4</a:t>
                      </a: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25-Jul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rgbClr val="0000CC"/>
                          </a:solidFill>
                        </a:rPr>
                        <a:t>5.4</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rgbClr val="0000CC"/>
                          </a:solidFill>
                        </a:rPr>
                        <a:t>6.2</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rgbClr val="0000CC"/>
                          </a:solidFill>
                        </a:rPr>
                        <a:t>5.0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CC"/>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CC"/>
                          </a:solidFill>
                          <a:effectLst/>
                          <a:latin typeface="Times New Roman" pitchFamily="18" charset="0"/>
                        </a:rPr>
                        <a:t>1.3</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0000CC"/>
                          </a:solidFill>
                          <a:effectLst/>
                          <a:latin typeface="Times New Roman" pitchFamily="18" charset="0"/>
                        </a:rPr>
                        <a:t>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Shiwen</a:t>
                      </a:r>
                      <a:r>
                        <a:rPr kumimoji="0" lang="en-US" sz="1200" b="0" i="0" u="none" strike="noStrike" cap="none" normalizeH="0" baseline="0" dirty="0" smtClean="0">
                          <a:ln>
                            <a:noFill/>
                          </a:ln>
                          <a:solidFill>
                            <a:schemeClr val="tx1"/>
                          </a:solidFill>
                          <a:effectLst/>
                          <a:latin typeface="Times New Roman" pitchFamily="18" charset="0"/>
                        </a:rPr>
                        <a:t> He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27-Jul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rgbClr val="0000CC"/>
                          </a:solidFill>
                        </a:rPr>
                        <a:t>6.0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rgbClr val="0000CC"/>
                          </a:solidFill>
                        </a:rPr>
                        <a:t>6.0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rgbClr val="0000CC"/>
                          </a:solidFill>
                        </a:rPr>
                        <a:t>5.0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rgbClr val="0000CC"/>
                          </a:solidFill>
                        </a:rPr>
                        <a:t>3.0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r>
                        <a:rPr lang="en-US" sz="1200" dirty="0" smtClean="0">
                          <a:solidFill>
                            <a:srgbClr val="0000CC"/>
                          </a:solidFill>
                        </a:rPr>
                        <a:t>1.0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rgbClr val="0000CC"/>
                          </a:solidFill>
                        </a:rPr>
                        <a:t>1.0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CC"/>
                          </a:solidFill>
                          <a:effectLst/>
                          <a:latin typeface="Times New Roman" pitchFamily="18" charset="0"/>
                        </a:rPr>
                        <a:t>0.4</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12-Sep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718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Carlos </a:t>
                      </a:r>
                      <a:r>
                        <a:rPr kumimoji="0" lang="en-US" sz="1200" b="0" i="0" u="none" strike="noStrike" cap="none" normalizeH="0" baseline="0" dirty="0" err="1" smtClean="0">
                          <a:ln>
                            <a:noFill/>
                          </a:ln>
                          <a:solidFill>
                            <a:schemeClr val="tx1"/>
                          </a:solidFill>
                          <a:effectLst/>
                          <a:latin typeface="Times New Roman" pitchFamily="18" charset="0"/>
                        </a:rPr>
                        <a:t>Cordeiro</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26-Jul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az</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Chao Chun Wang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26-Jul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17</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Sept 2016</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17</a:t>
            </a:fld>
            <a:endParaRPr lang="en-US" smtClean="0"/>
          </a:p>
        </p:txBody>
      </p:sp>
      <p:sp>
        <p:nvSpPr>
          <p:cNvPr id="31976" name="Footer Placeholder 10"/>
          <p:cNvSpPr>
            <a:spLocks noGrp="1"/>
          </p:cNvSpPr>
          <p:nvPr>
            <p:ph type="ftr" sz="quarter" idx="11"/>
          </p:nvPr>
        </p:nvSpPr>
        <p:spPr>
          <a:noFill/>
        </p:spPr>
        <p:txBody>
          <a:bodyPr/>
          <a:lstStyle/>
          <a:p>
            <a:r>
              <a:rPr lang="en-US" dirty="0" smtClean="0"/>
              <a:t>Peter Ecclesine (Cisco Systems)</a:t>
            </a:r>
          </a:p>
        </p:txBody>
      </p:sp>
      <p:sp>
        <p:nvSpPr>
          <p:cNvPr id="31977" name="Date Placeholder 10"/>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1258486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endParaRPr lang="en-US" dirty="0" smtClean="0"/>
          </a:p>
          <a:p>
            <a:r>
              <a:rPr lang="en-US" dirty="0" smtClean="0"/>
              <a:t>Also used to share emails and large files</a:t>
            </a:r>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14679118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a:t>
            </a:r>
            <a:r>
              <a:rPr lang="en-US" dirty="0" smtClean="0"/>
              <a:t>topics</a:t>
            </a:r>
            <a:endParaRPr lang="en-US" dirty="0"/>
          </a:p>
        </p:txBody>
      </p:sp>
      <p:sp>
        <p:nvSpPr>
          <p:cNvPr id="3" name="Content Placeholder 2"/>
          <p:cNvSpPr>
            <a:spLocks noGrp="1"/>
          </p:cNvSpPr>
          <p:nvPr>
            <p:ph idx="1"/>
          </p:nvPr>
        </p:nvSpPr>
        <p:spPr/>
        <p:txBody>
          <a:bodyPr/>
          <a:lstStyle/>
          <a:p>
            <a:endParaRPr lang="en-US" dirty="0" smtClean="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19</a:t>
            </a:fld>
            <a:endParaRPr lang="en-US"/>
          </a:p>
        </p:txBody>
      </p:sp>
    </p:spTree>
    <p:extLst>
      <p:ext uri="{BB962C8B-B14F-4D97-AF65-F5344CB8AC3E}">
        <p14:creationId xmlns:p14="http://schemas.microsoft.com/office/powerpoint/2010/main" val="4290154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1495494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736631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524000"/>
            <a:ext cx="7772400" cy="4953000"/>
          </a:xfrm>
        </p:spPr>
        <p:txBody>
          <a:bodyPr/>
          <a:lstStyle/>
          <a:p>
            <a:r>
              <a:rPr lang="en-GB" sz="2000" dirty="0" smtClean="0"/>
              <a:t>I’m going to suggest going forward we use a single style with appropriately set tabs,  and use leading</a:t>
            </a:r>
            <a:r>
              <a:rPr lang="en-US" sz="2000" dirty="0" smtClean="0"/>
              <a:t> </a:t>
            </a:r>
            <a:r>
              <a:rPr lang="en-GB" sz="2000" dirty="0" smtClean="0"/>
              <a:t>Tabs to distinguish the syntax and description parts. (Adrian Stephens Feb 9, 2010)</a:t>
            </a:r>
            <a:endParaRPr lang="en-US" sz="2000" dirty="0"/>
          </a:p>
          <a:p>
            <a:r>
              <a:rPr lang="en-GB" sz="2000" dirty="0">
                <a:solidFill>
                  <a:srgbClr val="FF0000"/>
                </a:solidFill>
              </a:rPr>
              <a:t>Two ways to format a figure &amp; its caption in frame:</a:t>
            </a:r>
            <a:endParaRPr lang="en-US" sz="2000" dirty="0">
              <a:solidFill>
                <a:srgbClr val="FF0000"/>
              </a:solidFill>
            </a:endParaRPr>
          </a:p>
          <a:p>
            <a:pPr lvl="1"/>
            <a:r>
              <a:rPr lang="en-GB" sz="1600" dirty="0">
                <a:solidFill>
                  <a:srgbClr val="FF0000"/>
                </a:solidFill>
              </a:rPr>
              <a:t>Insert a table.  Insert anchored frame inside table cell to hold graphics.  Use table caption as figure caption.</a:t>
            </a:r>
            <a:endParaRPr lang="en-US" sz="1600" dirty="0">
              <a:solidFill>
                <a:srgbClr val="FF0000"/>
              </a:solidFill>
            </a:endParaRPr>
          </a:p>
          <a:p>
            <a:pPr lvl="1"/>
            <a:r>
              <a:rPr lang="en-GB" sz="1600" dirty="0">
                <a:solidFill>
                  <a:srgbClr val="FF0000"/>
                </a:solidFill>
              </a:rPr>
              <a:t>Insert an anchored frame.  Insert caption inside a text frame inside the anchored frame.  Insert graphics inside the anchored frame.</a:t>
            </a:r>
            <a:endParaRPr lang="en-US" sz="1600" dirty="0">
              <a:solidFill>
                <a:srgbClr val="FF0000"/>
              </a:solidFill>
            </a:endParaRPr>
          </a:p>
          <a:p>
            <a:r>
              <a:rPr lang="en-GB" sz="2000" dirty="0" smtClean="0"/>
              <a:t> Keep embedded figures using </a:t>
            </a:r>
            <a:r>
              <a:rPr lang="en-GB" sz="2000" dirty="0" err="1" smtClean="0"/>
              <a:t>visio</a:t>
            </a:r>
            <a:r>
              <a:rPr lang="en-GB" sz="2000" dirty="0" smtClean="0"/>
              <a:t> as long as possible</a:t>
            </a:r>
            <a:endParaRPr lang="en-US" sz="2000" dirty="0" smtClean="0"/>
          </a:p>
          <a:p>
            <a:pPr lvl="1"/>
            <a:r>
              <a:rPr lang="en-GB" sz="1800" dirty="0" smtClean="0"/>
              <a:t>Near the end of sponsor ballot,  turn these all into .</a:t>
            </a:r>
            <a:r>
              <a:rPr lang="en-GB" sz="1800" dirty="0" err="1" smtClean="0"/>
              <a:t>wmf</a:t>
            </a:r>
            <a:r>
              <a:rPr lang="en-GB" sz="1800" dirty="0" smtClean="0"/>
              <a:t> (windows meta file) format files (you can do this from </a:t>
            </a:r>
            <a:r>
              <a:rPr lang="en-GB" sz="1800" dirty="0" err="1" smtClean="0"/>
              <a:t>visio</a:t>
            </a:r>
            <a:r>
              <a:rPr lang="en-GB" sz="1800" dirty="0" smtClean="0"/>
              <a:t> using “save as”).   Keep separate files for the .</a:t>
            </a:r>
            <a:r>
              <a:rPr lang="en-GB" sz="1800" dirty="0" err="1" smtClean="0"/>
              <a:t>vsd</a:t>
            </a:r>
            <a:r>
              <a:rPr lang="en-GB" sz="1800" dirty="0" smtClean="0"/>
              <a:t> source and the .</a:t>
            </a:r>
            <a:r>
              <a:rPr lang="en-GB" sz="1800" dirty="0" err="1" smtClean="0"/>
              <a:t>wmf</a:t>
            </a:r>
            <a:r>
              <a:rPr lang="en-GB" sz="1800" dirty="0" smtClean="0"/>
              <a:t> file that is linked to from frame. There is likelihood we should use .</a:t>
            </a:r>
            <a:r>
              <a:rPr lang="en-GB" sz="1800" dirty="0" err="1" smtClean="0"/>
              <a:t>emf</a:t>
            </a:r>
            <a:endParaRPr lang="en-GB" sz="1800" dirty="0" smtClean="0"/>
          </a:p>
          <a:p>
            <a:r>
              <a:rPr lang="en-GB" sz="2000" dirty="0" smtClean="0"/>
              <a:t>Frame templates for 11aa, 11ac, 11af</a:t>
            </a:r>
          </a:p>
        </p:txBody>
      </p:sp>
      <p:sp>
        <p:nvSpPr>
          <p:cNvPr id="32772" name="Date Placeholder 3"/>
          <p:cNvSpPr>
            <a:spLocks noGrp="1"/>
          </p:cNvSpPr>
          <p:nvPr>
            <p:ph type="dt" sz="quarter" idx="10"/>
          </p:nvPr>
        </p:nvSpPr>
        <p:spPr>
          <a:noFill/>
        </p:spPr>
        <p:txBody>
          <a:bodyPr/>
          <a:lstStyle/>
          <a:p>
            <a:r>
              <a:rPr lang="en-US" smtClean="0"/>
              <a:t>Sept 2016</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21</a:t>
            </a:fld>
            <a:endParaRPr lang="en-US" smtClean="0"/>
          </a:p>
        </p:txBody>
      </p:sp>
    </p:spTree>
    <p:extLst>
      <p:ext uri="{BB962C8B-B14F-4D97-AF65-F5344CB8AC3E}">
        <p14:creationId xmlns:p14="http://schemas.microsoft.com/office/powerpoint/2010/main" val="33766409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sz="2000" dirty="0" smtClean="0"/>
              <a:t>1</a:t>
            </a:r>
            <a:r>
              <a:rPr lang="en-GB" sz="2000" dirty="0"/>
              <a:t>.       Extract your  MIB</a:t>
            </a:r>
            <a:endParaRPr lang="en-US" sz="2000" dirty="0"/>
          </a:p>
          <a:p>
            <a:r>
              <a:rPr lang="en-GB" sz="2000" dirty="0"/>
              <a:t>2.       Strip any non-7-bit ASCII chars</a:t>
            </a:r>
            <a:endParaRPr lang="en-US" sz="2000" dirty="0"/>
          </a:p>
          <a:p>
            <a:r>
              <a:rPr lang="en-GB" sz="2000" dirty="0"/>
              <a:t>3.       Edit merge it with MIB from </a:t>
            </a:r>
            <a:r>
              <a:rPr lang="en-GB" sz="2000" dirty="0" err="1"/>
              <a:t>REVmc</a:t>
            </a:r>
            <a:r>
              <a:rPr lang="en-GB" sz="2000" dirty="0"/>
              <a:t>,  and ideally your amendment </a:t>
            </a:r>
            <a:r>
              <a:rPr lang="en-GB" sz="2000" dirty="0" smtClean="0"/>
              <a:t>precursors</a:t>
            </a:r>
          </a:p>
          <a:p>
            <a:pPr lvl="1"/>
            <a:r>
              <a:rPr lang="en-GB" sz="1800" dirty="0"/>
              <a:t>Text version of MIB is available (mcD5.4, ahD4.0, aiD4.0, aqD4.2</a:t>
            </a:r>
            <a:r>
              <a:rPr lang="en-GB" sz="1800" dirty="0" smtClean="0"/>
              <a:t>)</a:t>
            </a:r>
            <a:endParaRPr lang="en-US" sz="1800" dirty="0"/>
          </a:p>
          <a:p>
            <a:r>
              <a:rPr lang="en-GB" sz="2000" dirty="0"/>
              <a:t>4.       Run through MIB lint tool (see Annex C in </a:t>
            </a:r>
            <a:r>
              <a:rPr lang="en-GB" sz="2000" dirty="0" err="1"/>
              <a:t>REVmc</a:t>
            </a:r>
            <a:r>
              <a:rPr lang="en-GB" sz="2000" dirty="0"/>
              <a:t> for link)</a:t>
            </a:r>
            <a:endParaRPr lang="en-US" sz="2000" dirty="0"/>
          </a:p>
          <a:p>
            <a:r>
              <a:rPr lang="en-GB" sz="2000" dirty="0"/>
              <a:t>5.       Fix any errors in the </a:t>
            </a:r>
            <a:r>
              <a:rPr lang="en-GB" sz="2000" dirty="0" err="1"/>
              <a:t>ascii</a:t>
            </a:r>
            <a:r>
              <a:rPr lang="en-GB" sz="2000" dirty="0"/>
              <a:t> file</a:t>
            </a:r>
            <a:endParaRPr lang="en-US" sz="2000" dirty="0"/>
          </a:p>
          <a:p>
            <a:r>
              <a:rPr lang="en-GB" sz="2000" dirty="0"/>
              <a:t>6.       Do a diff of original (you did keep that didn’t you!) and good </a:t>
            </a:r>
            <a:r>
              <a:rPr lang="en-GB" sz="2000" dirty="0" err="1"/>
              <a:t>ascii</a:t>
            </a:r>
            <a:r>
              <a:rPr lang="en-GB" sz="2000" dirty="0"/>
              <a:t> file</a:t>
            </a:r>
            <a:endParaRPr lang="en-US" sz="2000" dirty="0"/>
          </a:p>
          <a:p>
            <a:r>
              <a:rPr lang="en-GB" sz="2000" dirty="0"/>
              <a:t>7.       Propagate those changes manually into your Annex C.</a:t>
            </a:r>
            <a:endParaRPr lang="en-US" sz="2000" dirty="0"/>
          </a:p>
          <a:p>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1054669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dirty="0" smtClean="0"/>
              <a:t>Peter Ecclesine will run the face to face meetings</a:t>
            </a:r>
          </a:p>
          <a:p>
            <a:r>
              <a:rPr lang="en-US" dirty="0" smtClean="0"/>
              <a:t>Robert Stacey will run the publication process</a:t>
            </a:r>
          </a:p>
          <a:p>
            <a:r>
              <a:rPr lang="en-US" dirty="0" smtClean="0"/>
              <a:t>Robert Stacey is the ANA administrator</a:t>
            </a:r>
          </a:p>
          <a:p>
            <a:r>
              <a:rPr lang="en-US" dirty="0" smtClean="0"/>
              <a:t>All are on the Editor’s email list.</a:t>
            </a:r>
          </a:p>
        </p:txBody>
      </p:sp>
      <p:sp>
        <p:nvSpPr>
          <p:cNvPr id="34820" name="Date Placeholder 3"/>
          <p:cNvSpPr>
            <a:spLocks noGrp="1"/>
          </p:cNvSpPr>
          <p:nvPr>
            <p:ph type="dt" sz="quarter" idx="10"/>
          </p:nvPr>
        </p:nvSpPr>
        <p:spPr>
          <a:noFill/>
        </p:spPr>
        <p:txBody>
          <a:bodyPr/>
          <a:lstStyle/>
          <a:p>
            <a:r>
              <a:rPr lang="en-US" smtClean="0"/>
              <a:t>Sept 2016</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23</a:t>
            </a:fld>
            <a:endParaRPr lang="en-US" smtClean="0"/>
          </a:p>
        </p:txBody>
      </p:sp>
    </p:spTree>
    <p:extLst>
      <p:ext uri="{BB962C8B-B14F-4D97-AF65-F5344CB8AC3E}">
        <p14:creationId xmlns:p14="http://schemas.microsoft.com/office/powerpoint/2010/main" val="245236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a:xfrm>
            <a:off x="650033" y="2044165"/>
            <a:ext cx="7772400" cy="4114800"/>
          </a:xfrm>
        </p:spPr>
        <p:txBody>
          <a:bodyPr/>
          <a:lstStyle/>
          <a:p>
            <a:pPr marL="0" indent="0">
              <a:buNone/>
            </a:pPr>
            <a:endParaRPr lang="en-US" dirty="0" smtClean="0"/>
          </a:p>
          <a:p>
            <a:r>
              <a:rPr lang="en-US" dirty="0" smtClean="0"/>
              <a:t>Michelle to report back on publication scheduling</a:t>
            </a:r>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24</a:t>
            </a:fld>
            <a:endParaRPr lang="en-US"/>
          </a:p>
        </p:txBody>
      </p:sp>
    </p:spTree>
    <p:extLst>
      <p:ext uri="{BB962C8B-B14F-4D97-AF65-F5344CB8AC3E}">
        <p14:creationId xmlns:p14="http://schemas.microsoft.com/office/powerpoint/2010/main" val="37623994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25</a:t>
            </a:fld>
            <a:endParaRPr lang="en-US"/>
          </a:p>
        </p:txBody>
      </p:sp>
    </p:spTree>
    <p:extLst>
      <p:ext uri="{BB962C8B-B14F-4D97-AF65-F5344CB8AC3E}">
        <p14:creationId xmlns:p14="http://schemas.microsoft.com/office/powerpoint/2010/main" val="3194367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Sept 2016</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26</a:t>
            </a:fld>
            <a:endParaRPr lang="en-US" smtClean="0"/>
          </a:p>
        </p:txBody>
      </p:sp>
    </p:spTree>
    <p:extLst>
      <p:ext uri="{BB962C8B-B14F-4D97-AF65-F5344CB8AC3E}">
        <p14:creationId xmlns:p14="http://schemas.microsoft.com/office/powerpoint/2010/main" val="6136847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amendment style discussion</a:t>
            </a:r>
            <a:endParaRPr lang="en-US" dirty="0"/>
          </a:p>
        </p:txBody>
      </p:sp>
      <p:sp>
        <p:nvSpPr>
          <p:cNvPr id="3" name="Content Placeholder 2"/>
          <p:cNvSpPr>
            <a:spLocks noGrp="1"/>
          </p:cNvSpPr>
          <p:nvPr>
            <p:ph idx="1"/>
          </p:nvPr>
        </p:nvSpPr>
        <p:spPr/>
        <p:txBody>
          <a:bodyPr/>
          <a:lstStyle/>
          <a:p>
            <a:r>
              <a:rPr lang="en-US" dirty="0" smtClean="0"/>
              <a:t>802.11-16-0035-00  January Strawpoll#1 12-0-0</a:t>
            </a:r>
          </a:p>
          <a:p>
            <a:r>
              <a:rPr lang="en-US" dirty="0" smtClean="0"/>
              <a:t>Robert Stacey volunteers to have 11ax try the new MAC style. Changes in control frames in multi-user behavior.</a:t>
            </a:r>
            <a:endParaRPr lang="en-US" dirty="0"/>
          </a:p>
          <a:p>
            <a:r>
              <a:rPr lang="en-US" dirty="0" smtClean="0"/>
              <a:t>D0.1 clause 25 is HE MAC behavior modifying clauses 10 and 11; clause 26 is HE PHY behavior. </a:t>
            </a:r>
          </a:p>
          <a:p>
            <a:r>
              <a:rPr lang="en-US" dirty="0" smtClean="0"/>
              <a:t>Comments on the new style are mixed. </a:t>
            </a:r>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27</a:t>
            </a:fld>
            <a:endParaRPr lang="en-US"/>
          </a:p>
        </p:txBody>
      </p:sp>
    </p:spTree>
    <p:extLst>
      <p:ext uri="{BB962C8B-B14F-4D97-AF65-F5344CB8AC3E}">
        <p14:creationId xmlns:p14="http://schemas.microsoft.com/office/powerpoint/2010/main" val="656284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2016-09-13</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Review publication process</a:t>
            </a:r>
          </a:p>
          <a:p>
            <a:r>
              <a:rPr lang="en-US" dirty="0" smtClean="0"/>
              <a:t>Discussion on </a:t>
            </a:r>
            <a:r>
              <a:rPr lang="en-US" dirty="0" err="1" smtClean="0"/>
              <a:t>TGah</a:t>
            </a:r>
            <a:r>
              <a:rPr lang="en-US" dirty="0" smtClean="0"/>
              <a:t> and </a:t>
            </a:r>
            <a:r>
              <a:rPr lang="en-US" dirty="0" err="1" smtClean="0"/>
              <a:t>TGai</a:t>
            </a:r>
            <a:r>
              <a:rPr lang="en-US" dirty="0" smtClean="0"/>
              <a:t> publication order</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802.11 Mandatory Draft Review before SB</a:t>
            </a:r>
          </a:p>
          <a:p>
            <a:r>
              <a:rPr lang="en-US" dirty="0" smtClean="0"/>
              <a:t>WG Style </a:t>
            </a:r>
            <a:r>
              <a:rPr lang="en-US" dirty="0"/>
              <a:t>Guide for </a:t>
            </a:r>
            <a:r>
              <a:rPr lang="en-US" dirty="0" smtClean="0"/>
              <a:t>802.11 09/1034r11</a:t>
            </a:r>
          </a:p>
          <a:p>
            <a:r>
              <a:rPr lang="en-US" dirty="0" smtClean="0"/>
              <a:t>Additional discussion topics</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1744333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2016-09-13</a:t>
            </a:r>
          </a:p>
        </p:txBody>
      </p:sp>
      <p:sp>
        <p:nvSpPr>
          <p:cNvPr id="18436" name="Rectangle 3"/>
          <p:cNvSpPr>
            <a:spLocks noGrp="1" noChangeArrowheads="1"/>
          </p:cNvSpPr>
          <p:nvPr>
            <p:ph type="body" idx="1"/>
          </p:nvPr>
        </p:nvSpPr>
        <p:spPr>
          <a:xfrm>
            <a:off x="685800" y="1143000"/>
            <a:ext cx="7772400" cy="57150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t>
            </a:r>
            <a:r>
              <a:rPr lang="en-US" sz="1400" dirty="0"/>
              <a:t>Au, Emily </a:t>
            </a:r>
            <a:r>
              <a:rPr lang="en-US" sz="1400" dirty="0" smtClean="0"/>
              <a:t>Qi</a:t>
            </a:r>
          </a:p>
          <a:p>
            <a:pPr lvl="1">
              <a:lnSpc>
                <a:spcPct val="80000"/>
              </a:lnSpc>
              <a:buFontTx/>
              <a:buChar char="•"/>
              <a:defRPr/>
            </a:pPr>
            <a:r>
              <a:rPr lang="en-US" sz="1400" dirty="0" smtClean="0"/>
              <a:t>P802.11ah </a:t>
            </a:r>
            <a:r>
              <a:rPr lang="en-US" sz="1400" dirty="0"/>
              <a:t>Amendment (S1G) </a:t>
            </a:r>
            <a:r>
              <a:rPr lang="en-US" sz="1400" dirty="0" smtClean="0"/>
              <a:t>–Yongho </a:t>
            </a:r>
            <a:r>
              <a:rPr lang="en-US" sz="1400" dirty="0" smtClean="0"/>
              <a:t>Seok</a:t>
            </a:r>
          </a:p>
          <a:p>
            <a:pPr lvl="1">
              <a:lnSpc>
                <a:spcPct val="80000"/>
              </a:lnSpc>
              <a:buFontTx/>
              <a:buChar char="•"/>
              <a:defRPr/>
            </a:pPr>
            <a:r>
              <a:rPr lang="en-US" sz="1400" dirty="0" smtClean="0"/>
              <a:t>P802.11ak </a:t>
            </a:r>
            <a:r>
              <a:rPr lang="en-US" sz="1400" dirty="0" smtClean="0"/>
              <a:t>Amendment (GLK) – Donald Eastlake</a:t>
            </a:r>
          </a:p>
          <a:p>
            <a:pPr lvl="1">
              <a:lnSpc>
                <a:spcPct val="80000"/>
              </a:lnSpc>
              <a:buFontTx/>
              <a:buChar char="•"/>
              <a:defRPr/>
            </a:pPr>
            <a:r>
              <a:rPr lang="en-US" sz="1400" dirty="0" smtClean="0"/>
              <a:t>P802.11ax </a:t>
            </a:r>
            <a:r>
              <a:rPr lang="en-US" sz="1400" dirty="0"/>
              <a:t>Amendment (HEW) – Robert </a:t>
            </a:r>
            <a:r>
              <a:rPr lang="en-US" sz="1400" dirty="0" smtClean="0"/>
              <a:t>Stacey</a:t>
            </a:r>
          </a:p>
          <a:p>
            <a:pPr lvl="1">
              <a:lnSpc>
                <a:spcPct val="80000"/>
              </a:lnSpc>
              <a:buFontTx/>
              <a:buChar char="•"/>
              <a:defRPr/>
            </a:pPr>
            <a:r>
              <a:rPr lang="en-US" sz="1400" dirty="0" smtClean="0"/>
              <a:t>P802.11az Amendment (NGP) – Chao Chun Wang</a:t>
            </a:r>
          </a:p>
          <a:p>
            <a:pPr>
              <a:lnSpc>
                <a:spcPct val="80000"/>
              </a:lnSpc>
              <a:buFontTx/>
              <a:buNone/>
              <a:defRPr/>
            </a:pPr>
            <a:endParaRPr lang="en-US" sz="1000" dirty="0" smtClean="0"/>
          </a:p>
          <a:p>
            <a:pPr>
              <a:lnSpc>
                <a:spcPct val="80000"/>
              </a:lnSpc>
              <a:buFont typeface="Arial" panose="020B0604020202020204" pitchFamily="34" charset="0"/>
              <a:buChar char="•"/>
              <a:defRPr/>
            </a:pPr>
            <a:r>
              <a:rPr lang="en-US" sz="1400" dirty="0"/>
              <a:t>802.11 Editor’s </a:t>
            </a:r>
            <a:r>
              <a:rPr lang="en-US" sz="1400" dirty="0" smtClean="0"/>
              <a:t>Not </a:t>
            </a:r>
            <a:r>
              <a:rPr lang="en-US" sz="1400" dirty="0" smtClean="0"/>
              <a:t>Present</a:t>
            </a:r>
            <a:endParaRPr lang="en-US" sz="1400" dirty="0"/>
          </a:p>
          <a:p>
            <a:pPr lvl="1">
              <a:lnSpc>
                <a:spcPct val="80000"/>
              </a:lnSpc>
              <a:buFont typeface="Arial" panose="020B0604020202020204" pitchFamily="34" charset="0"/>
              <a:buChar char="•"/>
              <a:defRPr/>
            </a:pPr>
            <a:r>
              <a:rPr lang="en-US" sz="1400" dirty="0" smtClean="0"/>
              <a:t>P802.11ai </a:t>
            </a:r>
            <a:r>
              <a:rPr lang="en-US" sz="1400" dirty="0"/>
              <a:t>Amendment (FILS) – Lee </a:t>
            </a:r>
            <a:r>
              <a:rPr lang="en-US" sz="1400" dirty="0" smtClean="0"/>
              <a:t>Armstrong</a:t>
            </a:r>
          </a:p>
          <a:p>
            <a:pPr lvl="1">
              <a:lnSpc>
                <a:spcPct val="80000"/>
              </a:lnSpc>
              <a:buFont typeface="Arial" panose="020B0604020202020204" pitchFamily="34" charset="0"/>
              <a:buChar char="•"/>
              <a:defRPr/>
            </a:pPr>
            <a:r>
              <a:rPr lang="en-US" sz="1400" dirty="0"/>
              <a:t>P802.11ai Amendment (FILS) – Ping FANG</a:t>
            </a:r>
          </a:p>
          <a:p>
            <a:pPr lvl="1">
              <a:lnSpc>
                <a:spcPct val="80000"/>
              </a:lnSpc>
              <a:buFont typeface="Arial" panose="020B0604020202020204" pitchFamily="34" charset="0"/>
              <a:buChar char="•"/>
              <a:defRPr/>
            </a:pPr>
            <a:r>
              <a:rPr lang="en-US" sz="1400" dirty="0" smtClean="0"/>
              <a:t>P802.11aq </a:t>
            </a:r>
            <a:r>
              <a:rPr lang="en-US" sz="1400" dirty="0"/>
              <a:t>Amendment (PAD) – Lee </a:t>
            </a:r>
            <a:r>
              <a:rPr lang="en-US" sz="1400" dirty="0" smtClean="0"/>
              <a:t>Armstrong</a:t>
            </a:r>
            <a:endParaRPr lang="en-US" sz="1400" dirty="0" smtClean="0"/>
          </a:p>
          <a:p>
            <a:pPr lvl="1">
              <a:lnSpc>
                <a:spcPct val="80000"/>
              </a:lnSpc>
              <a:buFontTx/>
              <a:buChar char="•"/>
              <a:defRPr/>
            </a:pPr>
            <a:r>
              <a:rPr lang="en-US" sz="1400" dirty="0"/>
              <a:t>P802.11ah Amendment (S1G) –Alfred </a:t>
            </a:r>
            <a:r>
              <a:rPr lang="en-US" sz="1400" dirty="0" err="1" smtClean="0"/>
              <a:t>Asterjadhi</a:t>
            </a:r>
            <a:endParaRPr lang="en-US" sz="1400" dirty="0"/>
          </a:p>
          <a:p>
            <a:pPr lvl="1">
              <a:lnSpc>
                <a:spcPct val="80000"/>
              </a:lnSpc>
              <a:buFontTx/>
              <a:buChar char="•"/>
              <a:defRPr/>
            </a:pPr>
            <a:r>
              <a:rPr lang="en-US" sz="1400" dirty="0" smtClean="0"/>
              <a:t>P802.11aj </a:t>
            </a:r>
            <a:r>
              <a:rPr lang="en-US" sz="1400" dirty="0"/>
              <a:t>Amendment (CMMW) – </a:t>
            </a:r>
            <a:r>
              <a:rPr lang="en-US" sz="1400" dirty="0" err="1"/>
              <a:t>Jiamin</a:t>
            </a:r>
            <a:r>
              <a:rPr lang="en-US" sz="1400" dirty="0"/>
              <a:t> CHEN</a:t>
            </a:r>
          </a:p>
          <a:p>
            <a:pPr lvl="1">
              <a:lnSpc>
                <a:spcPct val="80000"/>
              </a:lnSpc>
              <a:buFontTx/>
              <a:buChar char="•"/>
              <a:defRPr/>
            </a:pPr>
            <a:r>
              <a:rPr lang="en-US" sz="1400" dirty="0" smtClean="0"/>
              <a:t>P802.11aj </a:t>
            </a:r>
            <a:r>
              <a:rPr lang="en-US" sz="1400" dirty="0"/>
              <a:t>Amendment (CMMW) – </a:t>
            </a:r>
            <a:r>
              <a:rPr lang="en-US" sz="1400" dirty="0" err="1" smtClean="0"/>
              <a:t>Shiwen</a:t>
            </a:r>
            <a:r>
              <a:rPr lang="en-US" sz="1400" dirty="0" smtClean="0"/>
              <a:t> HE</a:t>
            </a:r>
          </a:p>
          <a:p>
            <a:pPr lvl="1">
              <a:lnSpc>
                <a:spcPct val="80000"/>
              </a:lnSpc>
              <a:buFontTx/>
              <a:buChar char="•"/>
              <a:defRPr/>
            </a:pPr>
            <a:r>
              <a:rPr lang="en-US" sz="1400" dirty="0"/>
              <a:t>P802.11ay Amendment (NG60) – Carlos </a:t>
            </a:r>
            <a:r>
              <a:rPr lang="en-US" sz="1400" dirty="0" err="1" smtClean="0"/>
              <a:t>Cordeiro</a:t>
            </a:r>
            <a:endParaRPr lang="en-US" sz="1400" dirty="0" smtClean="0"/>
          </a:p>
          <a:p>
            <a:pPr marL="342900" lvl="2" indent="0">
              <a:lnSpc>
                <a:spcPct val="80000"/>
              </a:lnSpc>
              <a:buNone/>
              <a:defRPr/>
            </a:pPr>
            <a:endParaRPr lang="en-US" sz="1000" dirty="0" smtClean="0"/>
          </a:p>
          <a:p>
            <a:pPr>
              <a:lnSpc>
                <a:spcPct val="80000"/>
              </a:lnSpc>
              <a:defRPr/>
            </a:pPr>
            <a:r>
              <a:rPr lang="en-US" sz="1200" dirty="0" smtClean="0"/>
              <a:t>Also present:</a:t>
            </a:r>
          </a:p>
          <a:p>
            <a:pPr lvl="1">
              <a:lnSpc>
                <a:spcPct val="80000"/>
              </a:lnSpc>
              <a:buFont typeface="Arial" panose="020B0604020202020204" pitchFamily="34" charset="0"/>
              <a:buChar char="•"/>
              <a:defRPr/>
            </a:pPr>
            <a:r>
              <a:rPr lang="en-US" sz="1100" dirty="0" err="1" smtClean="0"/>
              <a:t>Yasu</a:t>
            </a:r>
            <a:r>
              <a:rPr lang="en-US" sz="1100" dirty="0"/>
              <a:t> </a:t>
            </a:r>
            <a:r>
              <a:rPr lang="en-US" sz="1100" dirty="0" smtClean="0"/>
              <a:t>Inoue	</a:t>
            </a:r>
            <a:r>
              <a:rPr lang="en-US" sz="1100" dirty="0" err="1" smtClean="0"/>
              <a:t>Fumihide</a:t>
            </a:r>
            <a:r>
              <a:rPr lang="en-US" sz="1100" dirty="0" smtClean="0"/>
              <a:t> Kojima	Mark Hamilton	Marc Emmelmann	Jim </a:t>
            </a:r>
            <a:r>
              <a:rPr lang="en-US" sz="1100" dirty="0" err="1" smtClean="0"/>
              <a:t>Petranovich</a:t>
            </a:r>
            <a:endParaRPr lang="en-US" sz="1100" dirty="0" smtClean="0"/>
          </a:p>
          <a:p>
            <a:pPr>
              <a:lnSpc>
                <a:spcPct val="80000"/>
              </a:lnSpc>
              <a:defRPr/>
            </a:pPr>
            <a:endParaRPr lang="en-US" sz="1200" dirty="0" smtClean="0"/>
          </a:p>
          <a:p>
            <a:pPr>
              <a:lnSpc>
                <a:spcPct val="80000"/>
              </a:lnSpc>
              <a:defRPr/>
            </a:pPr>
            <a:r>
              <a:rPr lang="en-US" sz="1200" dirty="0" smtClean="0"/>
              <a:t>IEEE </a:t>
            </a:r>
            <a:r>
              <a:rPr lang="en-US" sz="1200" dirty="0" smtClean="0"/>
              <a:t>Staff present and always welcome! </a:t>
            </a:r>
          </a:p>
          <a:p>
            <a:pPr>
              <a:lnSpc>
                <a:spcPct val="80000"/>
              </a:lnSpc>
              <a:defRPr/>
            </a:pPr>
            <a:r>
              <a:rPr lang="en-US" sz="1200" dirty="0" smtClean="0"/>
              <a:t>IEEE Staff not present and always welcome! </a:t>
            </a:r>
          </a:p>
          <a:p>
            <a:pPr marL="0" indent="0">
              <a:lnSpc>
                <a:spcPct val="80000"/>
              </a:lnSpc>
              <a:buNone/>
              <a:defRPr/>
            </a:pPr>
            <a:endParaRPr lang="en-US" sz="1200" dirty="0" smtClean="0"/>
          </a:p>
          <a:p>
            <a:pPr>
              <a:lnSpc>
                <a:spcPct val="80000"/>
              </a:lnSpc>
              <a:defRPr/>
            </a:pPr>
            <a:r>
              <a:rPr lang="en-US" sz="1200" dirty="0" smtClean="0"/>
              <a:t>Note: editors request that an IEEE staff member should be present at least during Plenary </a:t>
            </a:r>
            <a:r>
              <a:rPr lang="en-US" sz="1200" dirty="0" smtClean="0"/>
              <a:t>meetings</a:t>
            </a:r>
            <a:endParaRPr lang="en-US" sz="12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4199236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adrian.p.stephens@ieee.org </a:t>
            </a:r>
            <a:r>
              <a:rPr lang="en-US" sz="1600" dirty="0" smtClean="0"/>
              <a:t>, Edward Au – </a:t>
            </a:r>
            <a:r>
              <a:rPr lang="en-US" sz="1600" b="0" u="sng" dirty="0">
                <a:hlinkClick r:id="rId3"/>
              </a:rPr>
              <a:t>edward.ks.au@huawei.com</a:t>
            </a:r>
            <a:r>
              <a:rPr lang="en-US" sz="1600" dirty="0" smtClean="0"/>
              <a:t>, Emily Qi – </a:t>
            </a:r>
            <a:r>
              <a:rPr lang="en-US" sz="1600" b="0" dirty="0" smtClean="0">
                <a:hlinkClick r:id="rId4"/>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5"/>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6"/>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7"/>
              </a:rPr>
              <a:t>LRA@tiac.net</a:t>
            </a:r>
            <a:r>
              <a:rPr lang="en-US" sz="1600" b="0" dirty="0" smtClean="0"/>
              <a:t>, </a:t>
            </a:r>
            <a:r>
              <a:rPr lang="en-US" sz="1600" dirty="0" smtClean="0"/>
              <a:t>Ping FANG </a:t>
            </a:r>
            <a:r>
              <a:rPr lang="en-US" sz="1600" b="0" dirty="0" smtClean="0">
                <a:hlinkClick r:id="rId8"/>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9"/>
              </a:rPr>
              <a:t>jiamin.chen@mail01.huawei.com</a:t>
            </a:r>
            <a:r>
              <a:rPr lang="en-US" sz="1600" b="0" dirty="0" smtClean="0"/>
              <a:t> , </a:t>
            </a:r>
            <a:r>
              <a:rPr lang="en-US" sz="1600" dirty="0" err="1" smtClean="0"/>
              <a:t>Shiwen</a:t>
            </a:r>
            <a:r>
              <a:rPr lang="en-US" sz="1600" dirty="0" smtClean="0"/>
              <a:t> </a:t>
            </a:r>
            <a:r>
              <a:rPr lang="en-US" sz="1600" dirty="0"/>
              <a:t>He – </a:t>
            </a:r>
            <a:r>
              <a:rPr lang="en-US" sz="1600" b="0" u="sng" dirty="0">
                <a:hlinkClick r:id="rId10"/>
              </a:rPr>
              <a:t>shiwenhe@seu.edu.cn</a:t>
            </a:r>
            <a:endParaRPr lang="en-US" sz="1600" b="0" dirty="0" smtClean="0"/>
          </a:p>
          <a:p>
            <a:r>
              <a:rPr lang="en-US" sz="1600" dirty="0" err="1" smtClean="0"/>
              <a:t>TGak</a:t>
            </a:r>
            <a:r>
              <a:rPr lang="en-US" sz="1600" dirty="0" smtClean="0"/>
              <a:t> – Donald Eastlake – </a:t>
            </a:r>
            <a:r>
              <a:rPr lang="en-US" sz="1600" b="0" dirty="0" smtClean="0">
                <a:hlinkClick r:id="rId11"/>
              </a:rPr>
              <a:t>d3e3e3@gmail.com</a:t>
            </a:r>
            <a:r>
              <a:rPr lang="en-US" sz="1600" b="0" dirty="0" smtClean="0"/>
              <a:t>, </a:t>
            </a:r>
            <a:r>
              <a:rPr lang="en-US" sz="1600" dirty="0" smtClean="0"/>
              <a:t>Norm Finn – </a:t>
            </a:r>
            <a:r>
              <a:rPr lang="en-US" sz="1600" b="0" dirty="0" smtClean="0"/>
              <a:t>?</a:t>
            </a:r>
          </a:p>
          <a:p>
            <a:r>
              <a:rPr lang="en-US" sz="1600" dirty="0" err="1" smtClean="0"/>
              <a:t>TGaq</a:t>
            </a:r>
            <a:r>
              <a:rPr lang="en-US" sz="1600" dirty="0" smtClean="0"/>
              <a:t> – Lee Armstrong – </a:t>
            </a:r>
            <a:r>
              <a:rPr lang="en-US" sz="1600" b="0" dirty="0" smtClean="0">
                <a:hlinkClick r:id="rId7"/>
              </a:rPr>
              <a:t>LRA@tiac.net</a:t>
            </a:r>
            <a:r>
              <a:rPr lang="en-US" sz="1600" b="0" dirty="0" smtClean="0"/>
              <a:t> </a:t>
            </a:r>
          </a:p>
          <a:p>
            <a:pPr marL="342900" lvl="1" indent="-342900">
              <a:buFontTx/>
              <a:buChar char="•"/>
            </a:pPr>
            <a:r>
              <a:rPr lang="en-US" sz="1600" b="1" dirty="0" err="1" smtClean="0"/>
              <a:t>TGax</a:t>
            </a:r>
            <a:r>
              <a:rPr lang="en-US" sz="1600" b="1" dirty="0" smtClean="0"/>
              <a:t> </a:t>
            </a:r>
            <a:r>
              <a:rPr lang="en-US" sz="1600" b="1" dirty="0"/>
              <a:t>– </a:t>
            </a:r>
            <a:r>
              <a:rPr lang="en-US" sz="1600" b="1" dirty="0" smtClean="0"/>
              <a:t>Robert Stacey </a:t>
            </a:r>
            <a:r>
              <a:rPr lang="en-US" sz="1600" dirty="0" smtClean="0"/>
              <a:t>– </a:t>
            </a:r>
            <a:r>
              <a:rPr lang="en-US" sz="1600" dirty="0">
                <a:hlinkClick r:id="rId12"/>
              </a:rPr>
              <a:t>robert.stacey@intel.com</a:t>
            </a:r>
            <a:r>
              <a:rPr lang="en-US" sz="1600" dirty="0"/>
              <a:t> </a:t>
            </a:r>
            <a:r>
              <a:rPr lang="en-US" sz="1600" b="0" dirty="0" smtClean="0"/>
              <a:t> </a:t>
            </a:r>
          </a:p>
          <a:p>
            <a:pPr marL="342900" lvl="1" indent="-342900">
              <a:buFontTx/>
              <a:buChar char="•"/>
            </a:pPr>
            <a:r>
              <a:rPr lang="en-US" sz="1600" b="1" dirty="0" err="1" smtClean="0"/>
              <a:t>TGay</a:t>
            </a:r>
            <a:r>
              <a:rPr lang="en-US" sz="1600" b="1" dirty="0" smtClean="0"/>
              <a:t> </a:t>
            </a:r>
            <a:r>
              <a:rPr lang="en-US" sz="1600" b="1" dirty="0"/>
              <a:t>– Carlos </a:t>
            </a:r>
            <a:r>
              <a:rPr lang="en-US" sz="1600" b="1" dirty="0" err="1"/>
              <a:t>Cordeiro</a:t>
            </a:r>
            <a:r>
              <a:rPr lang="en-US" sz="1600" b="1" dirty="0"/>
              <a:t> </a:t>
            </a:r>
            <a:r>
              <a:rPr lang="en-US" sz="1600" dirty="0"/>
              <a:t>– </a:t>
            </a:r>
            <a:r>
              <a:rPr lang="en-US" sz="1600" dirty="0">
                <a:hlinkClick r:id="rId13"/>
              </a:rPr>
              <a:t>carlos.cordeiro@intel.com</a:t>
            </a:r>
            <a:r>
              <a:rPr lang="en-US" sz="1600" dirty="0"/>
              <a:t>  </a:t>
            </a:r>
            <a:endParaRPr lang="en-US" sz="1600" dirty="0" smtClean="0"/>
          </a:p>
          <a:p>
            <a:pPr marL="342900" lvl="1" indent="-342900">
              <a:buFontTx/>
              <a:buChar char="•"/>
            </a:pPr>
            <a:r>
              <a:rPr lang="en-US" sz="1600" b="1" dirty="0" err="1" smtClean="0"/>
              <a:t>TGaz</a:t>
            </a:r>
            <a:r>
              <a:rPr lang="en-US" sz="1600" b="1" dirty="0" smtClean="0"/>
              <a:t> – Chao Chun Wang </a:t>
            </a:r>
            <a:r>
              <a:rPr lang="en-US" sz="1600" dirty="0"/>
              <a:t>– </a:t>
            </a:r>
            <a:r>
              <a:rPr lang="en-US" sz="1600" dirty="0" smtClean="0">
                <a:hlinkClick r:id="rId14"/>
              </a:rPr>
              <a:t>chaochun.wang@mediatek.com</a:t>
            </a:r>
            <a:r>
              <a:rPr lang="en-US" sz="1600" dirty="0" smtClean="0"/>
              <a:t> </a:t>
            </a:r>
            <a:endParaRPr lang="en-US" sz="1600" dirty="0"/>
          </a:p>
          <a:p>
            <a:pPr marL="342900" lvl="1" indent="-342900">
              <a:buFontTx/>
              <a:buChar char="•"/>
            </a:pPr>
            <a:r>
              <a:rPr lang="en-US" sz="1600" dirty="0" smtClean="0"/>
              <a:t>Editors Emeritus:</a:t>
            </a:r>
          </a:p>
          <a:p>
            <a:pPr lvl="1"/>
            <a:r>
              <a:rPr lang="en-US" sz="1400" dirty="0" err="1"/>
              <a:t>TGaa</a:t>
            </a:r>
            <a:r>
              <a:rPr lang="en-US" sz="1400" dirty="0"/>
              <a:t> – Alex Ashley – </a:t>
            </a:r>
            <a:r>
              <a:rPr lang="en-US" sz="1400" dirty="0" smtClean="0">
                <a:hlinkClick r:id="rId15"/>
              </a:rPr>
              <a:t>alex.ashley@hotmail.co.uk</a:t>
            </a:r>
            <a:endParaRPr lang="en-US" sz="1400" dirty="0" smtClean="0"/>
          </a:p>
          <a:p>
            <a:pPr lvl="1"/>
            <a:r>
              <a:rPr lang="en-US" sz="1400" dirty="0" err="1" smtClean="0"/>
              <a:t>TGac</a:t>
            </a:r>
            <a:r>
              <a:rPr lang="en-US" sz="1400" dirty="0" smtClean="0"/>
              <a:t> – Robert Stacey – </a:t>
            </a:r>
            <a:r>
              <a:rPr lang="en-US" sz="1400" dirty="0" smtClean="0">
                <a:hlinkClick r:id="rId12"/>
              </a:rPr>
              <a:t>robert.stacey@intel.com</a:t>
            </a:r>
            <a:r>
              <a:rPr lang="en-US" sz="1400" dirty="0" smtClean="0"/>
              <a:t> </a:t>
            </a:r>
          </a:p>
          <a:p>
            <a:pPr lvl="1"/>
            <a:r>
              <a:rPr lang="en-US" sz="1400" dirty="0" err="1"/>
              <a:t>TGad</a:t>
            </a:r>
            <a:r>
              <a:rPr lang="en-US" sz="1400" dirty="0"/>
              <a:t> – Carlos Cordeiro – </a:t>
            </a:r>
            <a:r>
              <a:rPr lang="en-US" sz="1400" dirty="0">
                <a:hlinkClick r:id="rId13"/>
              </a:rPr>
              <a:t>carlos.cordeiro@intel.com</a:t>
            </a:r>
            <a:r>
              <a:rPr lang="en-US" sz="1400" dirty="0"/>
              <a:t> </a:t>
            </a:r>
            <a:r>
              <a:rPr lang="en-US" sz="1400" dirty="0" smtClean="0"/>
              <a:t> </a:t>
            </a:r>
          </a:p>
          <a:p>
            <a:pPr lvl="1"/>
            <a:r>
              <a:rPr lang="en-US" sz="1400" dirty="0" err="1" smtClean="0"/>
              <a:t>TGae</a:t>
            </a:r>
            <a:r>
              <a:rPr lang="en-US" sz="1400" dirty="0" smtClean="0"/>
              <a:t> – Henry </a:t>
            </a:r>
            <a:r>
              <a:rPr lang="en-US" sz="1400" dirty="0" err="1" smtClean="0"/>
              <a:t>Ptasinski</a:t>
            </a:r>
            <a:r>
              <a:rPr lang="en-US" sz="1400" dirty="0" smtClean="0"/>
              <a:t> – </a:t>
            </a:r>
            <a:r>
              <a:rPr lang="en-US" sz="1400" dirty="0" smtClean="0">
                <a:hlinkClick r:id="rId16"/>
              </a:rPr>
              <a:t>henry@LOGOUT.COM</a:t>
            </a:r>
            <a:r>
              <a:rPr lang="en-US" sz="1400" dirty="0" smtClean="0"/>
              <a:t> </a:t>
            </a:r>
          </a:p>
          <a:p>
            <a:pPr lvl="1"/>
            <a:r>
              <a:rPr lang="en-US" sz="1400" dirty="0" err="1" smtClean="0"/>
              <a:t>TGaf</a:t>
            </a:r>
            <a:r>
              <a:rPr lang="en-US" sz="1400" dirty="0" smtClean="0"/>
              <a:t> – Peter Ecclesine – </a:t>
            </a:r>
            <a:r>
              <a:rPr lang="en-US" sz="1400" dirty="0" smtClean="0">
                <a:hlinkClick r:id="rId17"/>
              </a:rPr>
              <a:t>petere@ieee.org</a:t>
            </a:r>
            <a:r>
              <a:rPr lang="en-US" sz="1400" dirty="0" smtClean="0"/>
              <a:t>  </a:t>
            </a:r>
            <a:endParaRPr lang="en-US" sz="1400" dirty="0"/>
          </a:p>
          <a:p>
            <a:pPr lvl="1"/>
            <a:r>
              <a:rPr lang="en-US" sz="1400" dirty="0" err="1" smtClean="0"/>
              <a:t>TGaq</a:t>
            </a:r>
            <a:r>
              <a:rPr lang="en-US" sz="1400" dirty="0" smtClean="0"/>
              <a:t> </a:t>
            </a:r>
            <a:r>
              <a:rPr lang="en-US" sz="1400" dirty="0"/>
              <a:t>– </a:t>
            </a:r>
            <a:r>
              <a:rPr lang="en-US" sz="1400" dirty="0" smtClean="0"/>
              <a:t>Dan Gal </a:t>
            </a:r>
            <a:r>
              <a:rPr lang="en-US" sz="1400" dirty="0"/>
              <a:t>– </a:t>
            </a:r>
            <a:r>
              <a:rPr lang="en-US" sz="1400" dirty="0" smtClean="0"/>
              <a:t> </a:t>
            </a:r>
            <a:r>
              <a:rPr lang="en-US" sz="1400" dirty="0" smtClean="0">
                <a:hlinkClick r:id="rId18"/>
              </a:rPr>
              <a:t>ddrgal@gmail.com</a:t>
            </a:r>
            <a:r>
              <a:rPr lang="en-US" sz="1400" dirty="0" smtClean="0"/>
              <a:t> </a:t>
            </a:r>
          </a:p>
          <a:p>
            <a:pPr lvl="1"/>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3182422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Sept 13</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1600" dirty="0" err="1" smtClean="0"/>
              <a:t>REVmc</a:t>
            </a:r>
            <a:r>
              <a:rPr lang="en-GB" sz="1600" dirty="0" smtClean="0"/>
              <a:t> –  </a:t>
            </a:r>
            <a:r>
              <a:rPr lang="en-GB" sz="1600" dirty="0" smtClean="0"/>
              <a:t>Resolved all comments from </a:t>
            </a:r>
            <a:r>
              <a:rPr lang="en-GB" sz="1600" dirty="0" err="1" smtClean="0"/>
              <a:t>recirc</a:t>
            </a:r>
            <a:r>
              <a:rPr lang="en-GB" sz="1600" dirty="0" smtClean="0"/>
              <a:t> of D8.0. Approved 2 motions: submit report to EC, </a:t>
            </a:r>
            <a:r>
              <a:rPr lang="en-GB" sz="1600" dirty="0" smtClean="0"/>
              <a:t>forward draft </a:t>
            </a:r>
            <a:r>
              <a:rPr lang="en-GB" sz="1600" dirty="0" smtClean="0"/>
              <a:t>to REVCOM</a:t>
            </a:r>
            <a:endParaRPr lang="en-GB" sz="1600" b="0" dirty="0" smtClean="0"/>
          </a:p>
          <a:p>
            <a:r>
              <a:rPr lang="en-GB" sz="1600" dirty="0" smtClean="0"/>
              <a:t>11ah –  </a:t>
            </a:r>
            <a:r>
              <a:rPr lang="en-GB" sz="1600" dirty="0" smtClean="0"/>
              <a:t>Resolved comment. Approved </a:t>
            </a:r>
            <a:r>
              <a:rPr lang="en-GB" sz="1600" dirty="0" err="1" smtClean="0"/>
              <a:t>recirc</a:t>
            </a:r>
            <a:r>
              <a:rPr lang="en-GB" sz="1600" dirty="0" smtClean="0"/>
              <a:t> of D10. Approved report to EC and forward draft to REVCOM</a:t>
            </a:r>
            <a:endParaRPr lang="en-GB" sz="1600" dirty="0" smtClean="0"/>
          </a:p>
          <a:p>
            <a:r>
              <a:rPr lang="en-GB" sz="1600" dirty="0" smtClean="0"/>
              <a:t>11ai –  </a:t>
            </a:r>
            <a:r>
              <a:rPr lang="en-GB" sz="1600" dirty="0" smtClean="0"/>
              <a:t>Have resolutions ready for motion. Probably remove PKEX feature. Leave empty </a:t>
            </a:r>
            <a:r>
              <a:rPr lang="en-GB" sz="1600" dirty="0" err="1" smtClean="0"/>
              <a:t>subclause</a:t>
            </a:r>
            <a:r>
              <a:rPr lang="en-GB" sz="1600" dirty="0" smtClean="0"/>
              <a:t> with editorial note for pub editor to remove </a:t>
            </a:r>
            <a:endParaRPr lang="en-GB" sz="1600" b="0" dirty="0" smtClean="0"/>
          </a:p>
          <a:p>
            <a:r>
              <a:rPr lang="en-GB" sz="1600" dirty="0" smtClean="0"/>
              <a:t>11aj –  </a:t>
            </a:r>
            <a:r>
              <a:rPr lang="en-GB" sz="1600" dirty="0" smtClean="0"/>
              <a:t>Not present because of visa issue. Can’t </a:t>
            </a:r>
            <a:r>
              <a:rPr lang="en-GB" sz="1600" dirty="0" err="1" smtClean="0"/>
              <a:t>recirc</a:t>
            </a:r>
            <a:r>
              <a:rPr lang="en-GB" sz="1600" dirty="0" smtClean="0"/>
              <a:t> out of this meeting</a:t>
            </a:r>
            <a:endParaRPr lang="en-GB" sz="1600" b="0" dirty="0" smtClean="0"/>
          </a:p>
          <a:p>
            <a:pPr lvl="0"/>
            <a:r>
              <a:rPr lang="en-GB" sz="1600" dirty="0" smtClean="0"/>
              <a:t>11ak –  </a:t>
            </a:r>
            <a:r>
              <a:rPr lang="en-GB" sz="1600" dirty="0" smtClean="0"/>
              <a:t>Working on comment resolution. Go to </a:t>
            </a:r>
            <a:r>
              <a:rPr lang="en-GB" sz="1600" dirty="0" err="1" smtClean="0"/>
              <a:t>FrameMaker</a:t>
            </a:r>
            <a:r>
              <a:rPr lang="en-GB" sz="1600" dirty="0" smtClean="0"/>
              <a:t> for D3.0. Not sure if will </a:t>
            </a:r>
            <a:r>
              <a:rPr lang="en-GB" sz="1600" dirty="0" err="1" smtClean="0"/>
              <a:t>recirc</a:t>
            </a:r>
            <a:r>
              <a:rPr lang="en-GB" sz="1600" dirty="0" smtClean="0"/>
              <a:t> out of this meeting.</a:t>
            </a:r>
            <a:endParaRPr lang="en-GB" sz="1600" b="0" dirty="0" smtClean="0"/>
          </a:p>
          <a:p>
            <a:pPr lvl="0"/>
            <a:r>
              <a:rPr lang="en-GB" sz="1600" dirty="0" smtClean="0"/>
              <a:t>11aq – </a:t>
            </a:r>
            <a:r>
              <a:rPr lang="en-GB" sz="1600" dirty="0" smtClean="0"/>
              <a:t> Latest draft D7.0 </a:t>
            </a:r>
            <a:r>
              <a:rPr lang="en-GB" sz="1600" dirty="0" err="1" smtClean="0"/>
              <a:t>recirced</a:t>
            </a:r>
            <a:r>
              <a:rPr lang="en-GB" sz="1600" dirty="0" smtClean="0"/>
              <a:t> Sept 10. This meeting request conditional approval for SB.</a:t>
            </a:r>
            <a:endParaRPr lang="en-GB" sz="1600" dirty="0" smtClean="0"/>
          </a:p>
          <a:p>
            <a:r>
              <a:rPr lang="en-GB" sz="1600" dirty="0" smtClean="0"/>
              <a:t>11ax </a:t>
            </a:r>
            <a:r>
              <a:rPr lang="en-US" sz="1600" dirty="0"/>
              <a:t>–</a:t>
            </a:r>
            <a:r>
              <a:rPr lang="en-GB" sz="1600" dirty="0" smtClean="0"/>
              <a:t>   </a:t>
            </a:r>
            <a:r>
              <a:rPr lang="en-GB" sz="1600" dirty="0" smtClean="0"/>
              <a:t>Released D0.4. Stil</a:t>
            </a:r>
            <a:r>
              <a:rPr lang="en-GB" sz="1600" dirty="0" smtClean="0"/>
              <a:t>l working on comment resolution. Expect to go WG ballot out of November meeting.</a:t>
            </a:r>
            <a:endParaRPr lang="en-GB" sz="1600" b="0" dirty="0" smtClean="0"/>
          </a:p>
          <a:p>
            <a:r>
              <a:rPr lang="en-GB" sz="1600" dirty="0" smtClean="0"/>
              <a:t>11ay –  </a:t>
            </a:r>
            <a:r>
              <a:rPr lang="en-GB" sz="1600" dirty="0" smtClean="0"/>
              <a:t>Carlos not present.</a:t>
            </a:r>
            <a:endParaRPr lang="en-GB" sz="1600" dirty="0" smtClean="0"/>
          </a:p>
          <a:p>
            <a:r>
              <a:rPr lang="en-GB" sz="1600" dirty="0" smtClean="0"/>
              <a:t>11az </a:t>
            </a:r>
            <a:r>
              <a:rPr lang="en-GB" sz="1600" dirty="0"/>
              <a:t>–</a:t>
            </a:r>
            <a:r>
              <a:rPr lang="en-GB" sz="1600" dirty="0" smtClean="0"/>
              <a:t>  </a:t>
            </a:r>
            <a:r>
              <a:rPr lang="en-GB" sz="1600" dirty="0" smtClean="0"/>
              <a:t>Very little progress. Still completing </a:t>
            </a:r>
            <a:r>
              <a:rPr lang="en-GB" sz="1600" dirty="0" err="1" smtClean="0"/>
              <a:t>func</a:t>
            </a:r>
            <a:r>
              <a:rPr lang="en-GB" sz="1600" dirty="0" smtClean="0"/>
              <a:t> requirements.</a:t>
            </a:r>
            <a:endParaRPr lang="en-GB" sz="1600" dirty="0" smtClean="0"/>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802192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a:t>
            </a:r>
            <a:r>
              <a:rPr lang="en-US" dirty="0" err="1" smtClean="0"/>
              <a:t>TGai</a:t>
            </a:r>
            <a:r>
              <a:rPr lang="en-US" dirty="0" smtClean="0"/>
              <a:t> and </a:t>
            </a:r>
            <a:r>
              <a:rPr lang="en-US" dirty="0" err="1" smtClean="0"/>
              <a:t>TGah</a:t>
            </a:r>
            <a:r>
              <a:rPr lang="en-US" dirty="0" smtClean="0"/>
              <a:t> order</a:t>
            </a:r>
            <a:endParaRPr lang="en-US" dirty="0"/>
          </a:p>
        </p:txBody>
      </p:sp>
      <p:sp>
        <p:nvSpPr>
          <p:cNvPr id="3" name="Content Placeholder 2"/>
          <p:cNvSpPr>
            <a:spLocks noGrp="1"/>
          </p:cNvSpPr>
          <p:nvPr>
            <p:ph idx="1"/>
          </p:nvPr>
        </p:nvSpPr>
        <p:spPr/>
        <p:txBody>
          <a:bodyPr/>
          <a:lstStyle/>
          <a:p>
            <a:r>
              <a:rPr lang="en-US" sz="2000" dirty="0" smtClean="0"/>
              <a:t>Marc:</a:t>
            </a:r>
          </a:p>
          <a:p>
            <a:pPr lvl="1"/>
            <a:r>
              <a:rPr lang="en-US" sz="1800" dirty="0" smtClean="0"/>
              <a:t>No real technical changes from comments of the last round</a:t>
            </a:r>
          </a:p>
          <a:p>
            <a:r>
              <a:rPr lang="en-US" sz="2000" dirty="0" smtClean="0"/>
              <a:t>Might get a lot of comments in next round because of the attention given to security issue</a:t>
            </a:r>
          </a:p>
          <a:p>
            <a:r>
              <a:rPr lang="en-US" sz="2000" dirty="0" smtClean="0"/>
              <a:t>Risk of errors is high if we reverse the order</a:t>
            </a:r>
          </a:p>
          <a:p>
            <a:r>
              <a:rPr lang="en-US" sz="2000" dirty="0" smtClean="0"/>
              <a:t>Changing the order has technical implication:</a:t>
            </a:r>
          </a:p>
          <a:p>
            <a:pPr lvl="1"/>
            <a:r>
              <a:rPr lang="en-US" sz="1800" dirty="0" smtClean="0"/>
              <a:t>Will someone build a FILS S1G STA?</a:t>
            </a:r>
          </a:p>
          <a:p>
            <a:r>
              <a:rPr lang="en-US" sz="2000" dirty="0" smtClean="0"/>
              <a:t>Dan Harkins has 4 pages of changes to </a:t>
            </a:r>
            <a:r>
              <a:rPr lang="en-US" sz="2000" dirty="0" err="1" smtClean="0"/>
              <a:t>TGai</a:t>
            </a:r>
            <a:endParaRPr lang="en-US" sz="2000" dirty="0" smtClean="0"/>
          </a:p>
          <a:p>
            <a:pPr lvl="1"/>
            <a:r>
              <a:rPr lang="en-US" sz="1800" dirty="0" smtClean="0"/>
              <a:t>Remove security feature. Does not seem to be an objection to this.</a:t>
            </a:r>
          </a:p>
          <a:p>
            <a:r>
              <a:rPr lang="en-US" sz="2000" dirty="0" smtClean="0"/>
              <a:t>No objection to keeping current order</a:t>
            </a:r>
          </a:p>
          <a:p>
            <a:r>
              <a:rPr lang="en-US" sz="2000" dirty="0" smtClean="0"/>
              <a:t>The group accepts the risk of </a:t>
            </a:r>
            <a:r>
              <a:rPr lang="en-US" sz="2000" dirty="0" err="1" smtClean="0"/>
              <a:t>TGai</a:t>
            </a:r>
            <a:r>
              <a:rPr lang="en-US" sz="2000" dirty="0" smtClean="0"/>
              <a:t> pushing out </a:t>
            </a:r>
            <a:r>
              <a:rPr lang="en-US" sz="2000" dirty="0" err="1" smtClean="0"/>
              <a:t>TGah</a:t>
            </a:r>
            <a:r>
              <a:rPr lang="en-US" sz="2000" dirty="0" smtClean="0"/>
              <a:t> publication</a:t>
            </a:r>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7</a:t>
            </a:fld>
            <a:endParaRPr lang="en-US"/>
          </a:p>
        </p:txBody>
      </p:sp>
    </p:spTree>
    <p:extLst>
      <p:ext uri="{BB962C8B-B14F-4D97-AF65-F5344CB8AC3E}">
        <p14:creationId xmlns:p14="http://schemas.microsoft.com/office/powerpoint/2010/main" val="636909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dirty="0" smtClean="0"/>
              <a:t>Each editor is expected to be on the reflector and current.</a:t>
            </a:r>
          </a:p>
          <a:p>
            <a:r>
              <a:rPr lang="en-US" dirty="0" smtClean="0"/>
              <a:t>If you didn’t receive the meeting notice from the reflector, please send email to </a:t>
            </a:r>
            <a:r>
              <a:rPr lang="en-US" dirty="0" smtClean="0">
                <a:hlinkClick r:id="rId3"/>
              </a:rPr>
              <a:t>adrian.p.stephens@ieee.org</a:t>
            </a:r>
            <a:r>
              <a:rPr lang="en-US" dirty="0" smtClean="0"/>
              <a:t>  </a:t>
            </a:r>
          </a:p>
          <a:p>
            <a:r>
              <a:rPr lang="en-US" dirty="0" smtClean="0"/>
              <a:t>To be updated:</a:t>
            </a:r>
          </a:p>
          <a:p>
            <a:pPr lvl="1"/>
            <a:r>
              <a:rPr lang="en-US" dirty="0" smtClean="0"/>
              <a:t>None</a:t>
            </a:r>
          </a:p>
          <a:p>
            <a:endParaRPr lang="en-US" dirty="0"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8</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2216633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9</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r>
              <a:rPr lang="en-US" dirty="0" smtClean="0"/>
              <a:t>Publication plans for </a:t>
            </a:r>
            <a:r>
              <a:rPr lang="en-US" dirty="0" err="1" smtClean="0"/>
              <a:t>REVmc</a:t>
            </a:r>
            <a:r>
              <a:rPr lang="en-US" dirty="0" smtClean="0"/>
              <a:t> D7.0 (Mid-August), 11ai (D7.0 needed before Sept), 11ah</a:t>
            </a:r>
          </a:p>
          <a:p>
            <a:r>
              <a:rPr lang="en-US" dirty="0" smtClean="0"/>
              <a:t>Probably publish </a:t>
            </a:r>
            <a:r>
              <a:rPr lang="en-US" dirty="0" err="1" smtClean="0"/>
              <a:t>REVmc</a:t>
            </a:r>
            <a:r>
              <a:rPr lang="en-US" dirty="0" smtClean="0"/>
              <a:t> in March, 2017, 11ai and 11ah in April</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1669033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2099</Words>
  <Application>Microsoft Office PowerPoint</Application>
  <PresentationFormat>On-screen Show (4:3)</PresentationFormat>
  <Paragraphs>439</Paragraphs>
  <Slides>27</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1" baseType="lpstr">
      <vt:lpstr>Arial</vt:lpstr>
      <vt:lpstr>Times New Roman</vt:lpstr>
      <vt:lpstr>Default Design</vt:lpstr>
      <vt:lpstr>Document</vt:lpstr>
      <vt:lpstr>802.11 WG Editor’s Meeting (Sept ‘16)</vt:lpstr>
      <vt:lpstr>Abstract</vt:lpstr>
      <vt:lpstr>Agenda for 2016-09-13</vt:lpstr>
      <vt:lpstr>Roll Call – 2016-09-13</vt:lpstr>
      <vt:lpstr>Volunteer Editor Contacts</vt:lpstr>
      <vt:lpstr>Sept 13th Round table status report</vt:lpstr>
      <vt:lpstr>Change TGai and TGah order</vt:lpstr>
      <vt:lpstr>Reflector Updates</vt:lpstr>
      <vt:lpstr>IEEE Publication Status</vt:lpstr>
      <vt:lpstr>Update on numbering process</vt:lpstr>
      <vt:lpstr>Amendment &amp; other ordering notes</vt:lpstr>
      <vt:lpstr>MDR Status</vt:lpstr>
      <vt:lpstr>802.11 Style Guide</vt:lpstr>
      <vt:lpstr>802.11 Editor’s Guide</vt:lpstr>
      <vt:lpstr>Editor Amendment Ordering</vt:lpstr>
      <vt:lpstr>Email Your Draft Status Updates</vt:lpstr>
      <vt:lpstr>Draft Development Snapshot</vt:lpstr>
      <vt:lpstr>IEEE Standards Central Desktop</vt:lpstr>
      <vt:lpstr>Build a list of Editor’s meeting discussion topics</vt:lpstr>
      <vt:lpstr>Editors Backup practices</vt:lpstr>
      <vt:lpstr>MIB style, Visio and Frame practices </vt:lpstr>
      <vt:lpstr>To prepare a MIB</vt:lpstr>
      <vt:lpstr>Two Technical Editors</vt:lpstr>
      <vt:lpstr>Pending Actions</vt:lpstr>
      <vt:lpstr>Backup/Background Slides</vt:lpstr>
      <vt:lpstr>Editors page</vt:lpstr>
      <vt:lpstr>New amendment style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2016-09-13T10:03:18Z</dcterms:modified>
</cp:coreProperties>
</file>