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4"/>
  </p:notesMasterIdLst>
  <p:handoutMasterIdLst>
    <p:handoutMasterId r:id="rId125"/>
  </p:handoutMasterIdLst>
  <p:sldIdLst>
    <p:sldId id="269" r:id="rId2"/>
    <p:sldId id="270" r:id="rId3"/>
    <p:sldId id="271" r:id="rId4"/>
    <p:sldId id="272" r:id="rId5"/>
    <p:sldId id="273" r:id="rId6"/>
    <p:sldId id="274" r:id="rId7"/>
    <p:sldId id="275" r:id="rId8"/>
    <p:sldId id="365" r:id="rId9"/>
    <p:sldId id="366" r:id="rId10"/>
    <p:sldId id="367" r:id="rId11"/>
    <p:sldId id="368" r:id="rId12"/>
    <p:sldId id="369" r:id="rId13"/>
    <p:sldId id="370"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75" r:id="rId45"/>
    <p:sldId id="376" r:id="rId46"/>
    <p:sldId id="377" r:id="rId47"/>
    <p:sldId id="378" r:id="rId48"/>
    <p:sldId id="379" r:id="rId49"/>
    <p:sldId id="380" r:id="rId50"/>
    <p:sldId id="381" r:id="rId51"/>
    <p:sldId id="382" r:id="rId52"/>
    <p:sldId id="383" r:id="rId53"/>
    <p:sldId id="384" r:id="rId54"/>
    <p:sldId id="385" r:id="rId55"/>
    <p:sldId id="386" r:id="rId56"/>
    <p:sldId id="387"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88" r:id="rId97"/>
    <p:sldId id="389" r:id="rId98"/>
    <p:sldId id="390" r:id="rId99"/>
    <p:sldId id="371" r:id="rId100"/>
    <p:sldId id="372" r:id="rId101"/>
    <p:sldId id="373" r:id="rId102"/>
    <p:sldId id="374" r:id="rId103"/>
    <p:sldId id="345" r:id="rId104"/>
    <p:sldId id="346" r:id="rId105"/>
    <p:sldId id="347" r:id="rId106"/>
    <p:sldId id="348" r:id="rId107"/>
    <p:sldId id="349" r:id="rId108"/>
    <p:sldId id="350" r:id="rId109"/>
    <p:sldId id="351" r:id="rId110"/>
    <p:sldId id="352" r:id="rId111"/>
    <p:sldId id="353" r:id="rId112"/>
    <p:sldId id="354" r:id="rId113"/>
    <p:sldId id="355" r:id="rId114"/>
    <p:sldId id="356" r:id="rId115"/>
    <p:sldId id="357" r:id="rId116"/>
    <p:sldId id="358" r:id="rId117"/>
    <p:sldId id="359" r:id="rId118"/>
    <p:sldId id="360" r:id="rId119"/>
    <p:sldId id="361" r:id="rId120"/>
    <p:sldId id="362" r:id="rId121"/>
    <p:sldId id="363" r:id="rId122"/>
    <p:sldId id="364" r:id="rId123"/>
  </p:sldIdLst>
  <p:sldSz cx="9144000" cy="6858000" type="screen4x3"/>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63">
          <p15:clr>
            <a:srgbClr val="A4A3A4"/>
          </p15:clr>
        </p15:guide>
        <p15:guide id="2" pos="28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F9966"/>
    <a:srgbClr val="FF9933"/>
    <a:srgbClr val="FFFF00"/>
    <a:srgbClr val="66FFFF"/>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8849" autoAdjust="0"/>
  </p:normalViewPr>
  <p:slideViewPr>
    <p:cSldViewPr>
      <p:cViewPr>
        <p:scale>
          <a:sx n="90" d="100"/>
          <a:sy n="90" d="100"/>
        </p:scale>
        <p:origin x="-75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100" d="100"/>
          <a:sy n="100" d="100"/>
        </p:scale>
        <p:origin x="-2100" y="150"/>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29263"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802.11-16/1126r0</a:t>
            </a:r>
            <a:endParaRPr lang="en-US"/>
          </a:p>
        </p:txBody>
      </p:sp>
      <p:sp>
        <p:nvSpPr>
          <p:cNvPr id="3075" name="Rectangle 3"/>
          <p:cNvSpPr>
            <a:spLocks noGrp="1" noChangeArrowheads="1"/>
          </p:cNvSpPr>
          <p:nvPr>
            <p:ph type="dt" sz="quarter" idx="1"/>
          </p:nvPr>
        </p:nvSpPr>
        <p:spPr bwMode="auto">
          <a:xfrm>
            <a:off x="687388" y="177800"/>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September 2016</a:t>
            </a:r>
            <a:endParaRPr lang="en-US"/>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smtClean="0"/>
              <a:t>Adrian Stephens, Intel Corporation</a:t>
            </a:r>
            <a:endParaRPr lang="en-US"/>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t>Page </a:t>
            </a:r>
            <a:fld id="{38CC2637-1985-412C-994C-3901D4FC1647}" type="slidenum">
              <a:rPr lang="en-US"/>
              <a:pPr>
                <a:defRPr/>
              </a:pPr>
              <a:t>‹#›</a:t>
            </a:fld>
            <a:endParaRPr lang="en-US"/>
          </a:p>
        </p:txBody>
      </p:sp>
      <p:sp>
        <p:nvSpPr>
          <p:cNvPr id="151558"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51559" name="Rectangle 7"/>
          <p:cNvSpPr>
            <a:spLocks noChangeArrowheads="1"/>
          </p:cNvSpPr>
          <p:nvPr/>
        </p:nvSpPr>
        <p:spPr bwMode="auto">
          <a:xfrm>
            <a:off x="685800" y="8997950"/>
            <a:ext cx="703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8213"/>
            <a:r>
              <a:rPr lang="en-US" sz="1200" b="0"/>
              <a:t>Submission</a:t>
            </a:r>
          </a:p>
        </p:txBody>
      </p:sp>
      <p:sp>
        <p:nvSpPr>
          <p:cNvPr id="151560"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1882248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802.11-16/1126r0</a:t>
            </a:r>
            <a:endParaRPr lang="en-US"/>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September 2016</a:t>
            </a:r>
            <a:endParaRPr lang="en-US"/>
          </a:p>
        </p:txBody>
      </p:sp>
      <p:sp>
        <p:nvSpPr>
          <p:cNvPr id="97284" name="Rectangle 4"/>
          <p:cNvSpPr>
            <a:spLocks noGrp="1" noRot="1" noChangeAspect="1" noChangeArrowheads="1" noTextEdit="1"/>
          </p:cNvSpPr>
          <p:nvPr>
            <p:ph type="sldImg" idx="2"/>
          </p:nvPr>
        </p:nvSpPr>
        <p:spPr bwMode="auto">
          <a:xfrm>
            <a:off x="1112838" y="701675"/>
            <a:ext cx="463550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smtClean="0"/>
              <a:t>Adrian Stephens, Intel Corporation</a:t>
            </a:r>
            <a:endParaRPr lang="en-US"/>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Page </a:t>
            </a:r>
            <a:fld id="{0C4CDFAE-F895-48F6-BF6B-C54B41AC9E6C}" type="slidenum">
              <a:rPr lang="en-US"/>
              <a:pPr>
                <a:defRPr/>
              </a:pPr>
              <a:t>‹#›</a:t>
            </a:fld>
            <a:endParaRPr lang="en-US"/>
          </a:p>
        </p:txBody>
      </p:sp>
      <p:sp>
        <p:nvSpPr>
          <p:cNvPr id="97288" name="Rectangle 8"/>
          <p:cNvSpPr>
            <a:spLocks noChangeArrowheads="1"/>
          </p:cNvSpPr>
          <p:nvPr/>
        </p:nvSpPr>
        <p:spPr bwMode="auto">
          <a:xfrm>
            <a:off x="715963" y="9001125"/>
            <a:ext cx="7032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9163"/>
            <a:r>
              <a:rPr lang="en-US" sz="1200" b="0"/>
              <a:t>Submission</a:t>
            </a:r>
          </a:p>
        </p:txBody>
      </p:sp>
      <p:sp>
        <p:nvSpPr>
          <p:cNvPr id="97289"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97290"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93306816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802.11-16/1126r0</a:t>
            </a:r>
          </a:p>
        </p:txBody>
      </p:sp>
      <p:sp>
        <p:nvSpPr>
          <p:cNvPr id="983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September 2016</a:t>
            </a:r>
          </a:p>
        </p:txBody>
      </p:sp>
      <p:sp>
        <p:nvSpPr>
          <p:cNvPr id="983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Adrian Stephens, Intel Corporation</a:t>
            </a:r>
          </a:p>
        </p:txBody>
      </p:sp>
      <p:sp>
        <p:nvSpPr>
          <p:cNvPr id="983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193729FD-A0E3-43F9-BAB1-A5241DF7C04C}" type="slidenum">
              <a:rPr lang="en-US" sz="1200" b="0" smtClean="0"/>
              <a:pPr/>
              <a:t>1</a:t>
            </a:fld>
            <a:endParaRPr lang="en-US" sz="1200" b="0" smtClean="0"/>
          </a:p>
        </p:txBody>
      </p:sp>
      <p:sp>
        <p:nvSpPr>
          <p:cNvPr id="98310" name="Rectangle 2"/>
          <p:cNvSpPr>
            <a:spLocks noGrp="1" noRot="1" noChangeAspect="1" noChangeArrowheads="1" noTextEdit="1"/>
          </p:cNvSpPr>
          <p:nvPr>
            <p:ph type="sldImg"/>
          </p:nvPr>
        </p:nvSpPr>
        <p:spPr>
          <a:ln/>
        </p:spPr>
      </p:sp>
      <p:sp>
        <p:nvSpPr>
          <p:cNvPr id="983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2860756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802.11-16/01285r0</a:t>
            </a:r>
            <a:endParaRPr lang="en-US"/>
          </a:p>
        </p:txBody>
      </p:sp>
      <p:sp>
        <p:nvSpPr>
          <p:cNvPr id="5" name="Date Placeholder 4"/>
          <p:cNvSpPr>
            <a:spLocks noGrp="1"/>
          </p:cNvSpPr>
          <p:nvPr>
            <p:ph type="dt" idx="11"/>
          </p:nvPr>
        </p:nvSpPr>
        <p:spPr/>
        <p:txBody>
          <a:bodyPr/>
          <a:lstStyle/>
          <a:p>
            <a:pPr>
              <a:defRPr/>
            </a:pPr>
            <a:r>
              <a:rPr lang="en-US" smtClean="0"/>
              <a:t>September 2016</a:t>
            </a:r>
            <a:endParaRPr lang="en-US"/>
          </a:p>
        </p:txBody>
      </p:sp>
      <p:sp>
        <p:nvSpPr>
          <p:cNvPr id="6" name="Footer Placeholder 5"/>
          <p:cNvSpPr>
            <a:spLocks noGrp="1"/>
          </p:cNvSpPr>
          <p:nvPr>
            <p:ph type="ftr" sz="quarter" idx="12"/>
          </p:nvPr>
        </p:nvSpPr>
        <p:spPr/>
        <p:txBody>
          <a:bodyPr/>
          <a:lstStyle/>
          <a:p>
            <a:pPr lvl="4">
              <a:defRPr/>
            </a:pPr>
            <a:r>
              <a:rPr lang="en-US" smtClean="0"/>
              <a:t>Robert Stacey,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10</a:t>
            </a:fld>
            <a:endParaRPr lang="en-US"/>
          </a:p>
        </p:txBody>
      </p:sp>
    </p:spTree>
    <p:extLst>
      <p:ext uri="{BB962C8B-B14F-4D97-AF65-F5344CB8AC3E}">
        <p14:creationId xmlns:p14="http://schemas.microsoft.com/office/powerpoint/2010/main" val="149211398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4017617" y="95706"/>
            <a:ext cx="2195858" cy="215444"/>
          </a:xfrm>
        </p:spPr>
        <p:txBody>
          <a:bodyPr/>
          <a:lstStyle/>
          <a:p>
            <a:r>
              <a:rPr lang="en-US" smtClean="0"/>
              <a:t>doc.: IEEE 802.11-yy/xxxxr0</a:t>
            </a:r>
            <a:endParaRPr lang="en-US"/>
          </a:p>
        </p:txBody>
      </p:sp>
      <p:sp>
        <p:nvSpPr>
          <p:cNvPr id="5" name="Date Placeholder 4"/>
          <p:cNvSpPr>
            <a:spLocks noGrp="1"/>
          </p:cNvSpPr>
          <p:nvPr>
            <p:ph type="dt" idx="11"/>
          </p:nvPr>
        </p:nvSpPr>
        <p:spPr>
          <a:xfrm>
            <a:off x="646113" y="95706"/>
            <a:ext cx="916020" cy="215444"/>
          </a:xfrm>
        </p:spPr>
        <p:txBody>
          <a:bodyPr/>
          <a:lstStyle/>
          <a:p>
            <a:r>
              <a:rPr lang="en-US" smtClean="0"/>
              <a:t>Month Year</a:t>
            </a:r>
            <a:endParaRPr lang="en-US"/>
          </a:p>
        </p:txBody>
      </p:sp>
      <p:sp>
        <p:nvSpPr>
          <p:cNvPr id="6" name="Footer Placeholder 5"/>
          <p:cNvSpPr>
            <a:spLocks noGrp="1"/>
          </p:cNvSpPr>
          <p:nvPr>
            <p:ph type="ftr" idx="12"/>
          </p:nvPr>
        </p:nvSpPr>
        <p:spPr>
          <a:xfrm>
            <a:off x="5287963" y="9001125"/>
            <a:ext cx="3473708" cy="369332"/>
          </a:xfrm>
        </p:spPr>
        <p:txBody>
          <a:bodyPr/>
          <a:lstStyle/>
          <a:p>
            <a:r>
              <a:rPr lang="en-US" smtClean="0"/>
              <a:t>John Doe, Some Company</a:t>
            </a:r>
            <a:endParaRPr lang="en-US"/>
          </a:p>
        </p:txBody>
      </p:sp>
      <p:sp>
        <p:nvSpPr>
          <p:cNvPr id="7" name="Slide Number Placeholder 6"/>
          <p:cNvSpPr>
            <a:spLocks noGrp="1"/>
          </p:cNvSpPr>
          <p:nvPr>
            <p:ph type="sldNum" idx="13"/>
          </p:nvPr>
        </p:nvSpPr>
        <p:spPr>
          <a:xfrm>
            <a:off x="3278936" y="9001125"/>
            <a:ext cx="415177" cy="184666"/>
          </a:xfrm>
        </p:spPr>
        <p:txBody>
          <a:bodyPr/>
          <a:lstStyle/>
          <a:p>
            <a:r>
              <a:rPr lang="en-US" smtClean="0"/>
              <a:t>Page </a:t>
            </a:r>
            <a:fld id="{47A7FEEB-9CD2-43FE-843C-C5350BEACB45}" type="slidenum">
              <a:rPr lang="en-US" smtClean="0"/>
              <a:pPr/>
              <a:t>100</a:t>
            </a:fld>
            <a:endParaRPr lang="en-US"/>
          </a:p>
        </p:txBody>
      </p:sp>
    </p:spTree>
    <p:extLst>
      <p:ext uri="{BB962C8B-B14F-4D97-AF65-F5344CB8AC3E}">
        <p14:creationId xmlns:p14="http://schemas.microsoft.com/office/powerpoint/2010/main" val="166683695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4017617" y="95706"/>
            <a:ext cx="2195858" cy="215444"/>
          </a:xfrm>
        </p:spPr>
        <p:txBody>
          <a:bodyPr/>
          <a:lstStyle/>
          <a:p>
            <a:r>
              <a:rPr lang="en-US" smtClean="0"/>
              <a:t>doc.: IEEE 802.11-yy/xxxxr0</a:t>
            </a:r>
            <a:endParaRPr lang="en-US"/>
          </a:p>
        </p:txBody>
      </p:sp>
      <p:sp>
        <p:nvSpPr>
          <p:cNvPr id="5" name="Date Placeholder 4"/>
          <p:cNvSpPr>
            <a:spLocks noGrp="1"/>
          </p:cNvSpPr>
          <p:nvPr>
            <p:ph type="dt" idx="11"/>
          </p:nvPr>
        </p:nvSpPr>
        <p:spPr>
          <a:xfrm>
            <a:off x="646113" y="95706"/>
            <a:ext cx="916020" cy="215444"/>
          </a:xfrm>
        </p:spPr>
        <p:txBody>
          <a:bodyPr/>
          <a:lstStyle/>
          <a:p>
            <a:r>
              <a:rPr lang="en-US" smtClean="0"/>
              <a:t>Month Year</a:t>
            </a:r>
            <a:endParaRPr lang="en-US"/>
          </a:p>
        </p:txBody>
      </p:sp>
      <p:sp>
        <p:nvSpPr>
          <p:cNvPr id="6" name="Footer Placeholder 5"/>
          <p:cNvSpPr>
            <a:spLocks noGrp="1"/>
          </p:cNvSpPr>
          <p:nvPr>
            <p:ph type="ftr" idx="12"/>
          </p:nvPr>
        </p:nvSpPr>
        <p:spPr>
          <a:xfrm>
            <a:off x="5287963" y="9001125"/>
            <a:ext cx="3473708" cy="369332"/>
          </a:xfrm>
        </p:spPr>
        <p:txBody>
          <a:bodyPr/>
          <a:lstStyle/>
          <a:p>
            <a:r>
              <a:rPr lang="en-US" smtClean="0"/>
              <a:t>John Doe, Some Company</a:t>
            </a:r>
            <a:endParaRPr lang="en-US"/>
          </a:p>
        </p:txBody>
      </p:sp>
      <p:sp>
        <p:nvSpPr>
          <p:cNvPr id="7" name="Slide Number Placeholder 6"/>
          <p:cNvSpPr>
            <a:spLocks noGrp="1"/>
          </p:cNvSpPr>
          <p:nvPr>
            <p:ph type="sldNum" idx="13"/>
          </p:nvPr>
        </p:nvSpPr>
        <p:spPr>
          <a:xfrm>
            <a:off x="3278936" y="9001125"/>
            <a:ext cx="415177" cy="184666"/>
          </a:xfrm>
        </p:spPr>
        <p:txBody>
          <a:bodyPr/>
          <a:lstStyle/>
          <a:p>
            <a:r>
              <a:rPr lang="en-US" smtClean="0"/>
              <a:t>Page </a:t>
            </a:r>
            <a:fld id="{47A7FEEB-9CD2-43FE-843C-C5350BEACB45}" type="slidenum">
              <a:rPr lang="en-US" smtClean="0"/>
              <a:pPr/>
              <a:t>101</a:t>
            </a:fld>
            <a:endParaRPr lang="en-US"/>
          </a:p>
        </p:txBody>
      </p:sp>
    </p:spTree>
    <p:extLst>
      <p:ext uri="{BB962C8B-B14F-4D97-AF65-F5344CB8AC3E}">
        <p14:creationId xmlns:p14="http://schemas.microsoft.com/office/powerpoint/2010/main" val="222902256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7563" cy="347186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a:xfrm>
            <a:off x="4017617" y="95706"/>
            <a:ext cx="2195858" cy="215444"/>
          </a:xfrm>
        </p:spPr>
        <p:txBody>
          <a:bodyPr/>
          <a:lstStyle/>
          <a:p>
            <a:r>
              <a:rPr lang="en-US" smtClean="0"/>
              <a:t>doc.: IEEE 802.11-yy/xxxxr0</a:t>
            </a:r>
            <a:endParaRPr lang="en-US"/>
          </a:p>
        </p:txBody>
      </p:sp>
      <p:sp>
        <p:nvSpPr>
          <p:cNvPr id="5" name="Date Placeholder 4"/>
          <p:cNvSpPr>
            <a:spLocks noGrp="1"/>
          </p:cNvSpPr>
          <p:nvPr>
            <p:ph type="dt" idx="11"/>
          </p:nvPr>
        </p:nvSpPr>
        <p:spPr>
          <a:xfrm>
            <a:off x="646113" y="95706"/>
            <a:ext cx="916020" cy="215444"/>
          </a:xfrm>
        </p:spPr>
        <p:txBody>
          <a:bodyPr/>
          <a:lstStyle/>
          <a:p>
            <a:r>
              <a:rPr lang="en-US" smtClean="0"/>
              <a:t>Month Year</a:t>
            </a:r>
            <a:endParaRPr lang="en-US"/>
          </a:p>
        </p:txBody>
      </p:sp>
      <p:sp>
        <p:nvSpPr>
          <p:cNvPr id="6" name="Footer Placeholder 5"/>
          <p:cNvSpPr>
            <a:spLocks noGrp="1"/>
          </p:cNvSpPr>
          <p:nvPr>
            <p:ph type="ftr" idx="12"/>
          </p:nvPr>
        </p:nvSpPr>
        <p:spPr>
          <a:xfrm>
            <a:off x="5287963" y="9001125"/>
            <a:ext cx="3473708" cy="369332"/>
          </a:xfrm>
        </p:spPr>
        <p:txBody>
          <a:bodyPr/>
          <a:lstStyle/>
          <a:p>
            <a:r>
              <a:rPr lang="en-US" smtClean="0"/>
              <a:t>John Doe, Some Company</a:t>
            </a:r>
            <a:endParaRPr lang="en-US"/>
          </a:p>
        </p:txBody>
      </p:sp>
      <p:sp>
        <p:nvSpPr>
          <p:cNvPr id="7" name="Slide Number Placeholder 6"/>
          <p:cNvSpPr>
            <a:spLocks noGrp="1"/>
          </p:cNvSpPr>
          <p:nvPr>
            <p:ph type="sldNum" idx="13"/>
          </p:nvPr>
        </p:nvSpPr>
        <p:spPr>
          <a:xfrm>
            <a:off x="3278936" y="9001125"/>
            <a:ext cx="415177" cy="184666"/>
          </a:xfrm>
        </p:spPr>
        <p:txBody>
          <a:bodyPr/>
          <a:lstStyle/>
          <a:p>
            <a:r>
              <a:rPr lang="en-US" smtClean="0"/>
              <a:t>Page </a:t>
            </a:r>
            <a:fld id="{47A7FEEB-9CD2-43FE-843C-C5350BEACB45}" type="slidenum">
              <a:rPr lang="en-US" smtClean="0"/>
              <a:pPr/>
              <a:t>102</a:t>
            </a:fld>
            <a:endParaRPr lang="en-US"/>
          </a:p>
        </p:txBody>
      </p:sp>
    </p:spTree>
    <p:extLst>
      <p:ext uri="{BB962C8B-B14F-4D97-AF65-F5344CB8AC3E}">
        <p14:creationId xmlns:p14="http://schemas.microsoft.com/office/powerpoint/2010/main" val="60701868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27492" y="95706"/>
            <a:ext cx="218598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802.11-16/1153r0</a:t>
            </a:r>
          </a:p>
        </p:txBody>
      </p:sp>
      <p:sp>
        <p:nvSpPr>
          <p:cNvPr id="23555"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2016</a:t>
            </a:r>
          </a:p>
        </p:txBody>
      </p:sp>
      <p:sp>
        <p:nvSpPr>
          <p:cNvPr id="23556"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3557"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59DFE69E-7B67-423D-89E4-C946A1808069}" type="slidenum">
              <a:rPr lang="en-US" smtClean="0"/>
              <a:pPr/>
              <a:t>103</a:t>
            </a:fld>
            <a:endParaRPr lang="en-US" smtClean="0"/>
          </a:p>
        </p:txBody>
      </p:sp>
      <p:sp>
        <p:nvSpPr>
          <p:cNvPr id="23558" name="Rectangle 2"/>
          <p:cNvSpPr>
            <a:spLocks noGrp="1" noRot="1" noChangeAspect="1" noChangeArrowheads="1" noTextEdit="1"/>
          </p:cNvSpPr>
          <p:nvPr>
            <p:ph type="sldImg"/>
          </p:nvPr>
        </p:nvSpPr>
        <p:spPr>
          <a:xfrm>
            <a:off x="1114425" y="703263"/>
            <a:ext cx="4629150" cy="3473450"/>
          </a:xfrm>
          <a:ln/>
        </p:spPr>
      </p:sp>
      <p:sp>
        <p:nvSpPr>
          <p:cNvPr id="2355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27492" y="95706"/>
            <a:ext cx="218598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802.11-16/1153r0</a:t>
            </a:r>
          </a:p>
        </p:txBody>
      </p:sp>
      <p:sp>
        <p:nvSpPr>
          <p:cNvPr id="24579"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2016</a:t>
            </a:r>
          </a:p>
        </p:txBody>
      </p:sp>
      <p:sp>
        <p:nvSpPr>
          <p:cNvPr id="24580"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4581"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C2B2D208-67FA-4E74-9755-1AF3509BEB51}" type="slidenum">
              <a:rPr lang="en-US" smtClean="0"/>
              <a:pPr/>
              <a:t>104</a:t>
            </a:fld>
            <a:endParaRPr lang="en-US" smtClean="0"/>
          </a:p>
        </p:txBody>
      </p:sp>
      <p:sp>
        <p:nvSpPr>
          <p:cNvPr id="24582" name="Rectangle 2"/>
          <p:cNvSpPr>
            <a:spLocks noGrp="1" noRot="1" noChangeAspect="1" noChangeArrowheads="1" noTextEdit="1"/>
          </p:cNvSpPr>
          <p:nvPr>
            <p:ph type="sldImg"/>
          </p:nvPr>
        </p:nvSpPr>
        <p:spPr>
          <a:xfrm>
            <a:off x="1114425" y="703263"/>
            <a:ext cx="4629150" cy="3473450"/>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27492" y="95706"/>
            <a:ext cx="218598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802.11-16/1153r0</a:t>
            </a:r>
          </a:p>
        </p:txBody>
      </p:sp>
      <p:sp>
        <p:nvSpPr>
          <p:cNvPr id="4198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2016</a:t>
            </a:r>
          </a:p>
        </p:txBody>
      </p:sp>
      <p:sp>
        <p:nvSpPr>
          <p:cNvPr id="4198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198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105</a:t>
            </a:fld>
            <a:endParaRPr lang="en-US" smtClean="0"/>
          </a:p>
        </p:txBody>
      </p:sp>
      <p:sp>
        <p:nvSpPr>
          <p:cNvPr id="41990" name="Rectangle 2"/>
          <p:cNvSpPr>
            <a:spLocks noGrp="1" noRot="1" noChangeAspect="1" noChangeArrowheads="1" noTextEdit="1"/>
          </p:cNvSpPr>
          <p:nvPr>
            <p:ph type="sldImg"/>
          </p:nvPr>
        </p:nvSpPr>
        <p:spPr>
          <a:xfrm>
            <a:off x="1114425" y="703263"/>
            <a:ext cx="4629150" cy="3473450"/>
          </a:xfrm>
          <a:ln/>
        </p:spPr>
      </p:sp>
      <p:sp>
        <p:nvSpPr>
          <p:cNvPr id="419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27492" y="95706"/>
            <a:ext cx="218598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802.11-16/1153r0</a:t>
            </a:r>
          </a:p>
        </p:txBody>
      </p:sp>
      <p:sp>
        <p:nvSpPr>
          <p:cNvPr id="2662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106</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27492" y="95706"/>
            <a:ext cx="218598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802.11-16/1153r0</a:t>
            </a:r>
          </a:p>
        </p:txBody>
      </p:sp>
      <p:sp>
        <p:nvSpPr>
          <p:cNvPr id="2662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107</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27492" y="95706"/>
            <a:ext cx="218598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802.11-16/1153r0</a:t>
            </a:r>
          </a:p>
        </p:txBody>
      </p:sp>
      <p:sp>
        <p:nvSpPr>
          <p:cNvPr id="2662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108</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27492" y="95706"/>
            <a:ext cx="218598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802.11-16/1153r0</a:t>
            </a:r>
          </a:p>
        </p:txBody>
      </p:sp>
      <p:sp>
        <p:nvSpPr>
          <p:cNvPr id="2662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109</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xfrm>
            <a:off x="646113" y="95706"/>
            <a:ext cx="713337" cy="215444"/>
          </a:xfrm>
          <a:noFill/>
        </p:spPr>
        <p:txBody>
          <a:bodyPr/>
          <a:lstStyle/>
          <a:p>
            <a:r>
              <a:rPr lang="en-US" smtClean="0"/>
              <a:t>September 2016</a:t>
            </a:r>
            <a:endParaRPr lang="en-US" smtClean="0"/>
          </a:p>
        </p:txBody>
      </p:sp>
      <p:sp>
        <p:nvSpPr>
          <p:cNvPr id="51203" name="Rectangle 3"/>
          <p:cNvSpPr txBox="1">
            <a:spLocks noGrp="1" noChangeArrowheads="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51204" name="Rectangle 6"/>
          <p:cNvSpPr>
            <a:spLocks noGrp="1" noChangeArrowheads="1"/>
          </p:cNvSpPr>
          <p:nvPr>
            <p:ph type="ftr" sz="quarter" idx="4"/>
          </p:nvPr>
        </p:nvSpPr>
        <p:spPr>
          <a:xfrm>
            <a:off x="3756586" y="9000621"/>
            <a:ext cx="2456122" cy="184666"/>
          </a:xfrm>
          <a:noFill/>
        </p:spPr>
        <p:txBody>
          <a:bodyPr/>
          <a:lstStyle/>
          <a:p>
            <a:pPr lvl="4"/>
            <a:r>
              <a:rPr lang="en-US" smtClean="0"/>
              <a:t>Robert Stacey, Intel Corporation</a:t>
            </a:r>
            <a:endParaRPr lang="en-US" smtClean="0"/>
          </a:p>
        </p:txBody>
      </p:sp>
      <p:sp>
        <p:nvSpPr>
          <p:cNvPr id="51205" name="Rectangle 7"/>
          <p:cNvSpPr>
            <a:spLocks noGrp="1" noChangeArrowheads="1"/>
          </p:cNvSpPr>
          <p:nvPr>
            <p:ph type="sldNum" sz="quarter" idx="5"/>
          </p:nvPr>
        </p:nvSpPr>
        <p:spPr>
          <a:xfrm>
            <a:off x="3278936" y="9001125"/>
            <a:ext cx="415177" cy="184666"/>
          </a:xfrm>
          <a:noFill/>
        </p:spPr>
        <p:txBody>
          <a:bodyPr/>
          <a:lstStyle/>
          <a:p>
            <a:r>
              <a:rPr lang="en-US" smtClean="0"/>
              <a:t>Page </a:t>
            </a:r>
            <a:fld id="{2A966BB1-2648-428D-89B2-DEE69CF444F7}" type="slidenum">
              <a:rPr lang="en-US" smtClean="0"/>
              <a:pPr/>
              <a:t>11</a:t>
            </a:fld>
            <a:endParaRPr lang="en-US" smtClean="0"/>
          </a:p>
        </p:txBody>
      </p:sp>
      <p:sp>
        <p:nvSpPr>
          <p:cNvPr id="51206" name="Rectangle 2"/>
          <p:cNvSpPr>
            <a:spLocks noGrp="1" noRot="1" noChangeAspect="1" noChangeArrowheads="1" noTextEdit="1"/>
          </p:cNvSpPr>
          <p:nvPr>
            <p:ph type="sldImg"/>
          </p:nvPr>
        </p:nvSpPr>
        <p:spPr>
          <a:xfrm>
            <a:off x="1114425" y="703263"/>
            <a:ext cx="4629150" cy="3473450"/>
          </a:xfrm>
          <a:ln/>
        </p:spPr>
      </p:sp>
      <p:sp>
        <p:nvSpPr>
          <p:cNvPr id="51207"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326118428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27492" y="95706"/>
            <a:ext cx="218598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802.11-16/1153r0</a:t>
            </a:r>
          </a:p>
        </p:txBody>
      </p:sp>
      <p:sp>
        <p:nvSpPr>
          <p:cNvPr id="2662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110</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27492" y="95706"/>
            <a:ext cx="218598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802.11-16/1153r0</a:t>
            </a:r>
          </a:p>
        </p:txBody>
      </p:sp>
      <p:sp>
        <p:nvSpPr>
          <p:cNvPr id="4198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2016</a:t>
            </a:r>
          </a:p>
        </p:txBody>
      </p:sp>
      <p:sp>
        <p:nvSpPr>
          <p:cNvPr id="4198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1989"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111</a:t>
            </a:fld>
            <a:endParaRPr lang="en-US" smtClean="0"/>
          </a:p>
        </p:txBody>
      </p:sp>
      <p:sp>
        <p:nvSpPr>
          <p:cNvPr id="41990" name="Rectangle 2"/>
          <p:cNvSpPr>
            <a:spLocks noGrp="1" noRot="1" noChangeAspect="1" noChangeArrowheads="1" noTextEdit="1"/>
          </p:cNvSpPr>
          <p:nvPr>
            <p:ph type="sldImg"/>
          </p:nvPr>
        </p:nvSpPr>
        <p:spPr>
          <a:xfrm>
            <a:off x="1114425" y="703263"/>
            <a:ext cx="4629150" cy="3473450"/>
          </a:xfrm>
          <a:ln/>
        </p:spPr>
      </p:sp>
      <p:sp>
        <p:nvSpPr>
          <p:cNvPr id="419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27492" y="95706"/>
            <a:ext cx="218598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802.11-16/1153r0</a:t>
            </a:r>
          </a:p>
        </p:txBody>
      </p:sp>
      <p:sp>
        <p:nvSpPr>
          <p:cNvPr id="2662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112</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27492" y="95706"/>
            <a:ext cx="218598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802.11-16/1153r0</a:t>
            </a:r>
          </a:p>
        </p:txBody>
      </p:sp>
      <p:sp>
        <p:nvSpPr>
          <p:cNvPr id="4198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2016</a:t>
            </a:r>
          </a:p>
        </p:txBody>
      </p:sp>
      <p:sp>
        <p:nvSpPr>
          <p:cNvPr id="4198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1989" name="Rectangle 7"/>
          <p:cNvSpPr>
            <a:spLocks noGrp="1" noChangeArrowheads="1"/>
          </p:cNvSpPr>
          <p:nvPr>
            <p:ph type="sldNum" sz="quarter" idx="5"/>
          </p:nvPr>
        </p:nvSpPr>
        <p:spPr>
          <a:xfrm>
            <a:off x="3207698" y="9001125"/>
            <a:ext cx="486415"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113</a:t>
            </a:fld>
            <a:endParaRPr lang="en-US" smtClean="0"/>
          </a:p>
        </p:txBody>
      </p:sp>
      <p:sp>
        <p:nvSpPr>
          <p:cNvPr id="41990" name="Rectangle 2"/>
          <p:cNvSpPr>
            <a:spLocks noGrp="1" noRot="1" noChangeAspect="1" noChangeArrowheads="1" noTextEdit="1"/>
          </p:cNvSpPr>
          <p:nvPr>
            <p:ph type="sldImg"/>
          </p:nvPr>
        </p:nvSpPr>
        <p:spPr>
          <a:xfrm>
            <a:off x="1114425" y="703263"/>
            <a:ext cx="4629150" cy="3473450"/>
          </a:xfrm>
          <a:ln/>
        </p:spPr>
      </p:sp>
      <p:sp>
        <p:nvSpPr>
          <p:cNvPr id="419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27492" y="95706"/>
            <a:ext cx="218598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802.11-16/1153r0</a:t>
            </a:r>
          </a:p>
        </p:txBody>
      </p:sp>
      <p:sp>
        <p:nvSpPr>
          <p:cNvPr id="40963"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2016</a:t>
            </a:r>
          </a:p>
        </p:txBody>
      </p:sp>
      <p:sp>
        <p:nvSpPr>
          <p:cNvPr id="40964"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0965"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93E5D11F-20FA-4889-9D94-08C3D54988E1}" type="slidenum">
              <a:rPr lang="en-US" smtClean="0"/>
              <a:pPr/>
              <a:t>114</a:t>
            </a:fld>
            <a:endParaRPr lang="en-US" smtClean="0"/>
          </a:p>
        </p:txBody>
      </p:sp>
      <p:sp>
        <p:nvSpPr>
          <p:cNvPr id="40966" name="Rectangle 2"/>
          <p:cNvSpPr>
            <a:spLocks noGrp="1" noRot="1" noChangeAspect="1" noChangeArrowheads="1" noTextEdit="1"/>
          </p:cNvSpPr>
          <p:nvPr>
            <p:ph type="sldImg"/>
          </p:nvPr>
        </p:nvSpPr>
        <p:spPr>
          <a:xfrm>
            <a:off x="1114425" y="703263"/>
            <a:ext cx="4629150" cy="3473450"/>
          </a:xfrm>
          <a:ln/>
        </p:spPr>
      </p:sp>
      <p:sp>
        <p:nvSpPr>
          <p:cNvPr id="4096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xfrm>
            <a:off x="4027492" y="95706"/>
            <a:ext cx="218598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802.11-16/1153r0</a:t>
            </a:r>
          </a:p>
        </p:txBody>
      </p:sp>
      <p:sp>
        <p:nvSpPr>
          <p:cNvPr id="38915"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2016</a:t>
            </a:r>
          </a:p>
        </p:txBody>
      </p:sp>
      <p:sp>
        <p:nvSpPr>
          <p:cNvPr id="38916"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38917"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A734D471-6454-471D-A711-6EED3DF1D25E}" type="slidenum">
              <a:rPr lang="en-US" smtClean="0"/>
              <a:pPr/>
              <a:t>115</a:t>
            </a:fld>
            <a:endParaRPr lang="en-US" smtClean="0"/>
          </a:p>
        </p:txBody>
      </p:sp>
      <p:sp>
        <p:nvSpPr>
          <p:cNvPr id="38918" name="Rectangle 2"/>
          <p:cNvSpPr>
            <a:spLocks noGrp="1" noRot="1" noChangeAspect="1" noChangeArrowheads="1" noTextEdit="1"/>
          </p:cNvSpPr>
          <p:nvPr>
            <p:ph type="sldImg"/>
          </p:nvPr>
        </p:nvSpPr>
        <p:spPr>
          <a:xfrm>
            <a:off x="1114425" y="703263"/>
            <a:ext cx="4629150" cy="3473450"/>
          </a:xfrm>
          <a:ln/>
        </p:spPr>
      </p:sp>
      <p:sp>
        <p:nvSpPr>
          <p:cNvPr id="3891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27492" y="95706"/>
            <a:ext cx="218598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802.11-16/1153r0</a:t>
            </a:r>
          </a:p>
        </p:txBody>
      </p:sp>
      <p:sp>
        <p:nvSpPr>
          <p:cNvPr id="2662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116</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27492" y="95706"/>
            <a:ext cx="218598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802.11-16/1153r0</a:t>
            </a:r>
          </a:p>
        </p:txBody>
      </p:sp>
      <p:sp>
        <p:nvSpPr>
          <p:cNvPr id="2662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117</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27492" y="95706"/>
            <a:ext cx="218598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802.11-16/1153r0</a:t>
            </a:r>
          </a:p>
        </p:txBody>
      </p:sp>
      <p:sp>
        <p:nvSpPr>
          <p:cNvPr id="2662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118</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27492" y="95706"/>
            <a:ext cx="218598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802.11-16/1153r0</a:t>
            </a:r>
          </a:p>
        </p:txBody>
      </p:sp>
      <p:sp>
        <p:nvSpPr>
          <p:cNvPr id="2662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119</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r>
              <a:rPr lang="en-US" smtClean="0"/>
              <a:t>September 2016</a:t>
            </a:r>
            <a:endParaRPr lang="en-US" smtClean="0"/>
          </a:p>
        </p:txBody>
      </p:sp>
      <p:sp>
        <p:nvSpPr>
          <p:cNvPr id="59395" name="Slide Image Placeholder 1"/>
          <p:cNvSpPr>
            <a:spLocks noGrp="1" noRot="1" noChangeAspect="1" noTextEdit="1"/>
          </p:cNvSpPr>
          <p:nvPr>
            <p:ph type="sldImg"/>
          </p:nvPr>
        </p:nvSpPr>
        <p:spPr>
          <a:xfrm>
            <a:off x="1154113" y="701675"/>
            <a:ext cx="4625975" cy="3468688"/>
          </a:xfrm>
          <a:ln/>
        </p:spPr>
      </p:sp>
      <p:sp>
        <p:nvSpPr>
          <p:cNvPr id="59396" name="Notes Placeholder 2"/>
          <p:cNvSpPr>
            <a:spLocks noGrp="1"/>
          </p:cNvSpPr>
          <p:nvPr>
            <p:ph type="body" idx="1"/>
          </p:nvPr>
        </p:nvSpPr>
        <p:spPr>
          <a:noFill/>
          <a:ln/>
        </p:spPr>
        <p:txBody>
          <a:bodyPr/>
          <a:lstStyle/>
          <a:p>
            <a:endParaRPr lang="en-GB" smtClean="0"/>
          </a:p>
        </p:txBody>
      </p:sp>
      <p:sp>
        <p:nvSpPr>
          <p:cNvPr id="59397" name="Date Placeholder 3"/>
          <p:cNvSpPr txBox="1">
            <a:spLocks noGrp="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59398" name="Footer Placeholder 4"/>
          <p:cNvSpPr>
            <a:spLocks noGrp="1"/>
          </p:cNvSpPr>
          <p:nvPr>
            <p:ph type="ftr" sz="quarter" idx="4"/>
          </p:nvPr>
        </p:nvSpPr>
        <p:spPr>
          <a:xfrm>
            <a:off x="5357813" y="8985250"/>
            <a:ext cx="923925" cy="182563"/>
          </a:xfrm>
          <a:noFill/>
        </p:spPr>
        <p:txBody>
          <a:bodyPr/>
          <a:lstStyle/>
          <a:p>
            <a:pPr lvl="4"/>
            <a:r>
              <a:rPr lang="en-US" smtClean="0"/>
              <a:t>Robert Stacey, Intel Corporation</a:t>
            </a:r>
            <a:endParaRPr lang="en-US" smtClean="0"/>
          </a:p>
        </p:txBody>
      </p:sp>
      <p:sp>
        <p:nvSpPr>
          <p:cNvPr id="59399" name="Slide Number Placeholder 5"/>
          <p:cNvSpPr>
            <a:spLocks noGrp="1"/>
          </p:cNvSpPr>
          <p:nvPr>
            <p:ph type="sldNum" sz="quarter" idx="5"/>
          </p:nvPr>
        </p:nvSpPr>
        <p:spPr>
          <a:noFill/>
        </p:spPr>
        <p:txBody>
          <a:bodyPr/>
          <a:lstStyle/>
          <a:p>
            <a:r>
              <a:rPr lang="en-US" smtClean="0"/>
              <a:t>Page </a:t>
            </a:r>
            <a:fld id="{617E4734-E93D-4119-AD53-64F2B1E3BFF1}" type="slidenum">
              <a:rPr lang="en-US" smtClean="0"/>
              <a:pPr/>
              <a:t>12</a:t>
            </a:fld>
            <a:endParaRPr lang="en-US" smtClean="0"/>
          </a:p>
        </p:txBody>
      </p:sp>
    </p:spTree>
    <p:extLst>
      <p:ext uri="{BB962C8B-B14F-4D97-AF65-F5344CB8AC3E}">
        <p14:creationId xmlns:p14="http://schemas.microsoft.com/office/powerpoint/2010/main" val="64325936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27492" y="95706"/>
            <a:ext cx="218598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802.11-16/1153r0</a:t>
            </a:r>
          </a:p>
        </p:txBody>
      </p:sp>
      <p:sp>
        <p:nvSpPr>
          <p:cNvPr id="2662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120</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27492" y="95706"/>
            <a:ext cx="218598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802.11-16/1153r0</a:t>
            </a:r>
          </a:p>
        </p:txBody>
      </p:sp>
      <p:sp>
        <p:nvSpPr>
          <p:cNvPr id="2662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121</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27492" y="95706"/>
            <a:ext cx="2185983"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802.11-16/1153r0</a:t>
            </a:r>
          </a:p>
        </p:txBody>
      </p:sp>
      <p:sp>
        <p:nvSpPr>
          <p:cNvPr id="26627"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2016</a:t>
            </a:r>
          </a:p>
        </p:txBody>
      </p:sp>
      <p:sp>
        <p:nvSpPr>
          <p:cNvPr id="26628"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xfrm>
            <a:off x="3201992" y="9001125"/>
            <a:ext cx="492121"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122</a:t>
            </a:fld>
            <a:endParaRPr lang="en-US" smtClean="0"/>
          </a:p>
        </p:txBody>
      </p:sp>
      <p:sp>
        <p:nvSpPr>
          <p:cNvPr id="26630" name="Rectangle 2"/>
          <p:cNvSpPr>
            <a:spLocks noGrp="1" noRot="1" noChangeAspect="1" noChangeArrowheads="1" noTextEdit="1"/>
          </p:cNvSpPr>
          <p:nvPr>
            <p:ph type="sldImg"/>
          </p:nvPr>
        </p:nvSpPr>
        <p:spPr>
          <a:xfrm>
            <a:off x="1114425" y="703263"/>
            <a:ext cx="4629150" cy="3473450"/>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txBox="1">
            <a:spLocks noGrp="1" noChangeArrowheads="1"/>
          </p:cNvSpPr>
          <p:nvPr/>
        </p:nvSpPr>
        <p:spPr bwMode="auto">
          <a:xfrm>
            <a:off x="654050" y="98425"/>
            <a:ext cx="1552575" cy="212725"/>
          </a:xfrm>
          <a:prstGeom prst="rect">
            <a:avLst/>
          </a:prstGeom>
          <a:noFill/>
          <a:ln w="9525">
            <a:noFill/>
            <a:miter lim="800000"/>
            <a:headEnd/>
            <a:tailEnd/>
          </a:ln>
        </p:spPr>
        <p:txBody>
          <a:bodyPr wrap="none" lIns="0" tIns="0" rIns="0" bIns="0" anchor="b">
            <a:spAutoFit/>
          </a:bodyPr>
          <a:lstStyle/>
          <a:p>
            <a:pPr defTabSz="933450"/>
            <a:r>
              <a:rPr lang="en-US" sz="1400" b="1"/>
              <a:t>July 2009</a:t>
            </a:r>
          </a:p>
        </p:txBody>
      </p:sp>
      <p:sp>
        <p:nvSpPr>
          <p:cNvPr id="61443" name="Slide Image Placeholder 1"/>
          <p:cNvSpPr>
            <a:spLocks noGrp="1" noRot="1" noChangeAspect="1" noTextEdit="1"/>
          </p:cNvSpPr>
          <p:nvPr>
            <p:ph type="sldImg"/>
          </p:nvPr>
        </p:nvSpPr>
        <p:spPr>
          <a:xfrm>
            <a:off x="1154113" y="700088"/>
            <a:ext cx="4627562" cy="3470275"/>
          </a:xfrm>
          <a:ln/>
        </p:spPr>
      </p:sp>
      <p:sp>
        <p:nvSpPr>
          <p:cNvPr id="61444" name="Notes Placeholder 2"/>
          <p:cNvSpPr>
            <a:spLocks noGrp="1"/>
          </p:cNvSpPr>
          <p:nvPr>
            <p:ph type="body" idx="1"/>
          </p:nvPr>
        </p:nvSpPr>
        <p:spPr>
          <a:noFill/>
          <a:ln/>
        </p:spPr>
        <p:txBody>
          <a:bodyPr lIns="93646" tIns="46030" rIns="93646" bIns="46030"/>
          <a:lstStyle/>
          <a:p>
            <a:endParaRPr lang="en-GB" smtClean="0"/>
          </a:p>
        </p:txBody>
      </p:sp>
      <p:sp>
        <p:nvSpPr>
          <p:cNvPr id="61445" name="Date Placeholder 3"/>
          <p:cNvSpPr txBox="1">
            <a:spLocks noGrp="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61446" name="Footer Placeholder 4"/>
          <p:cNvSpPr txBox="1">
            <a:spLocks noGrp="1"/>
          </p:cNvSpPr>
          <p:nvPr/>
        </p:nvSpPr>
        <p:spPr bwMode="auto">
          <a:xfrm>
            <a:off x="5357813" y="8985250"/>
            <a:ext cx="923925" cy="182563"/>
          </a:xfrm>
          <a:prstGeom prst="rect">
            <a:avLst/>
          </a:prstGeom>
          <a:noFill/>
          <a:ln w="9525">
            <a:noFill/>
            <a:miter lim="800000"/>
            <a:headEnd/>
            <a:tailEnd/>
          </a:ln>
        </p:spPr>
        <p:txBody>
          <a:bodyPr wrap="none" lIns="0" tIns="0" rIns="0" bIns="0">
            <a:spAutoFit/>
          </a:bodyPr>
          <a:lstStyle/>
          <a:p>
            <a:pPr marL="457200" lvl="4" algn="r" defTabSz="933450"/>
            <a:r>
              <a:rPr lang="en-US"/>
              <a:t>Peter Ecclesine (Cisco Systems)</a:t>
            </a:r>
          </a:p>
        </p:txBody>
      </p:sp>
      <p:sp>
        <p:nvSpPr>
          <p:cNvPr id="61447" name="Slide Number Placeholder 5"/>
          <p:cNvSpPr txBox="1">
            <a:spLocks noGrp="1"/>
          </p:cNvSpPr>
          <p:nvPr/>
        </p:nvSpPr>
        <p:spPr bwMode="auto">
          <a:xfrm>
            <a:off x="3222625" y="8985250"/>
            <a:ext cx="512763" cy="182563"/>
          </a:xfrm>
          <a:prstGeom prst="rect">
            <a:avLst/>
          </a:prstGeom>
          <a:noFill/>
          <a:ln w="9525">
            <a:noFill/>
            <a:miter lim="800000"/>
            <a:headEnd/>
            <a:tailEnd/>
          </a:ln>
        </p:spPr>
        <p:txBody>
          <a:bodyPr wrap="none" lIns="0" tIns="0" rIns="0" bIns="0">
            <a:spAutoFit/>
          </a:bodyPr>
          <a:lstStyle/>
          <a:p>
            <a:pPr algn="r" defTabSz="933450"/>
            <a:r>
              <a:rPr lang="en-US"/>
              <a:t>Page </a:t>
            </a:r>
            <a:fld id="{21B25F91-49BD-4174-ABE5-DAB1B1B7A3E6}" type="slidenum">
              <a:rPr lang="en-US"/>
              <a:pPr algn="r" defTabSz="933450"/>
              <a:t>13</a:t>
            </a:fld>
            <a:endParaRPr lang="en-US"/>
          </a:p>
        </p:txBody>
      </p:sp>
    </p:spTree>
    <p:extLst>
      <p:ext uri="{BB962C8B-B14F-4D97-AF65-F5344CB8AC3E}">
        <p14:creationId xmlns:p14="http://schemas.microsoft.com/office/powerpoint/2010/main" val="395732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802.11-16/1126r0</a:t>
            </a:r>
            <a:endParaRPr lang="en-US"/>
          </a:p>
        </p:txBody>
      </p:sp>
      <p:sp>
        <p:nvSpPr>
          <p:cNvPr id="5" name="Date Placeholder 4"/>
          <p:cNvSpPr>
            <a:spLocks noGrp="1"/>
          </p:cNvSpPr>
          <p:nvPr>
            <p:ph type="dt" idx="11"/>
          </p:nvPr>
        </p:nvSpPr>
        <p:spPr/>
        <p:txBody>
          <a:bodyPr/>
          <a:lstStyle/>
          <a:p>
            <a:pPr>
              <a:defRPr/>
            </a:pPr>
            <a:r>
              <a:rPr lang="en-US" smtClean="0"/>
              <a:t>September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14</a:t>
            </a:fld>
            <a:endParaRPr lang="en-US"/>
          </a:p>
        </p:txBody>
      </p:sp>
    </p:spTree>
    <p:extLst>
      <p:ext uri="{BB962C8B-B14F-4D97-AF65-F5344CB8AC3E}">
        <p14:creationId xmlns:p14="http://schemas.microsoft.com/office/powerpoint/2010/main" val="4147554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802.11-16/1126r0</a:t>
            </a:r>
            <a:endParaRPr lang="en-US"/>
          </a:p>
        </p:txBody>
      </p:sp>
      <p:sp>
        <p:nvSpPr>
          <p:cNvPr id="5" name="Date Placeholder 4"/>
          <p:cNvSpPr>
            <a:spLocks noGrp="1"/>
          </p:cNvSpPr>
          <p:nvPr>
            <p:ph type="dt" idx="11"/>
          </p:nvPr>
        </p:nvSpPr>
        <p:spPr/>
        <p:txBody>
          <a:bodyPr/>
          <a:lstStyle/>
          <a:p>
            <a:pPr>
              <a:defRPr/>
            </a:pPr>
            <a:r>
              <a:rPr lang="en-US" smtClean="0"/>
              <a:t>September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15</a:t>
            </a:fld>
            <a:endParaRPr lang="en-US"/>
          </a:p>
        </p:txBody>
      </p:sp>
    </p:spTree>
    <p:extLst>
      <p:ext uri="{BB962C8B-B14F-4D97-AF65-F5344CB8AC3E}">
        <p14:creationId xmlns:p14="http://schemas.microsoft.com/office/powerpoint/2010/main" val="2597264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802.11-16/1126r0</a:t>
            </a:r>
            <a:endParaRPr lang="en-US"/>
          </a:p>
        </p:txBody>
      </p:sp>
      <p:sp>
        <p:nvSpPr>
          <p:cNvPr id="5" name="Date Placeholder 4"/>
          <p:cNvSpPr>
            <a:spLocks noGrp="1"/>
          </p:cNvSpPr>
          <p:nvPr>
            <p:ph type="dt" idx="11"/>
          </p:nvPr>
        </p:nvSpPr>
        <p:spPr/>
        <p:txBody>
          <a:bodyPr/>
          <a:lstStyle/>
          <a:p>
            <a:pPr>
              <a:defRPr/>
            </a:pPr>
            <a:r>
              <a:rPr lang="en-US" smtClean="0"/>
              <a:t>September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16</a:t>
            </a:fld>
            <a:endParaRPr lang="en-US"/>
          </a:p>
        </p:txBody>
      </p:sp>
    </p:spTree>
    <p:extLst>
      <p:ext uri="{BB962C8B-B14F-4D97-AF65-F5344CB8AC3E}">
        <p14:creationId xmlns:p14="http://schemas.microsoft.com/office/powerpoint/2010/main" val="4098624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xfrm>
            <a:off x="4017617" y="95706"/>
            <a:ext cx="2195858" cy="215444"/>
          </a:xfrm>
          <a:noFill/>
        </p:spPr>
        <p:txBody>
          <a:bodyPr/>
          <a:lstStyle/>
          <a:p>
            <a:r>
              <a:rPr lang="en-US"/>
              <a:t>doc.: IEEE 802.11-16/0190r0</a:t>
            </a:r>
          </a:p>
        </p:txBody>
      </p:sp>
      <p:sp>
        <p:nvSpPr>
          <p:cNvPr id="19459" name="Rectangle 3"/>
          <p:cNvSpPr>
            <a:spLocks noGrp="1" noChangeArrowheads="1"/>
          </p:cNvSpPr>
          <p:nvPr>
            <p:ph type="dt" sz="quarter" idx="1"/>
          </p:nvPr>
        </p:nvSpPr>
        <p:spPr>
          <a:xfrm>
            <a:off x="646113" y="95706"/>
            <a:ext cx="1041952" cy="215444"/>
          </a:xfrm>
          <a:noFill/>
        </p:spPr>
        <p:txBody>
          <a:bodyPr/>
          <a:lstStyle/>
          <a:p>
            <a:r>
              <a:rPr lang="en-US"/>
              <a:t>January 2016</a:t>
            </a:r>
          </a:p>
        </p:txBody>
      </p:sp>
      <p:sp>
        <p:nvSpPr>
          <p:cNvPr id="19460" name="Rectangle 6"/>
          <p:cNvSpPr>
            <a:spLocks noGrp="1" noChangeArrowheads="1"/>
          </p:cNvSpPr>
          <p:nvPr>
            <p:ph type="ftr" sz="quarter" idx="4"/>
          </p:nvPr>
        </p:nvSpPr>
        <p:spPr>
          <a:xfrm>
            <a:off x="4113220" y="9001125"/>
            <a:ext cx="2100255" cy="184666"/>
          </a:xfrm>
          <a:noFill/>
        </p:spPr>
        <p:txBody>
          <a:bodyPr/>
          <a:lstStyle/>
          <a:p>
            <a:pPr lvl="4"/>
            <a:r>
              <a:rPr lang="en-US"/>
              <a:t>Joseph Levy (InterDigital)</a:t>
            </a:r>
          </a:p>
        </p:txBody>
      </p:sp>
      <p:sp>
        <p:nvSpPr>
          <p:cNvPr id="19461" name="Rectangle 7"/>
          <p:cNvSpPr>
            <a:spLocks noGrp="1" noChangeArrowheads="1"/>
          </p:cNvSpPr>
          <p:nvPr>
            <p:ph type="sldNum" sz="quarter" idx="5"/>
          </p:nvPr>
        </p:nvSpPr>
        <p:spPr>
          <a:xfrm>
            <a:off x="3278936" y="9001125"/>
            <a:ext cx="415177" cy="184666"/>
          </a:xfrm>
          <a:noFill/>
        </p:spPr>
        <p:txBody>
          <a:bodyPr/>
          <a:lstStyle/>
          <a:p>
            <a:r>
              <a:rPr lang="en-US"/>
              <a:t>Page </a:t>
            </a:r>
            <a:fld id="{7441BA8B-EA44-4BCB-8894-4A698C9D9ECD}" type="slidenum">
              <a:rPr lang="en-US" smtClean="0"/>
              <a:pPr/>
              <a:t>17</a:t>
            </a:fld>
            <a:endParaRPr lang="en-US"/>
          </a:p>
        </p:txBody>
      </p:sp>
      <p:sp>
        <p:nvSpPr>
          <p:cNvPr id="19462" name="Rectangle 2"/>
          <p:cNvSpPr>
            <a:spLocks noGrp="1" noRot="1" noChangeAspect="1" noChangeArrowheads="1" noTextEdit="1"/>
          </p:cNvSpPr>
          <p:nvPr>
            <p:ph type="sldImg"/>
          </p:nvPr>
        </p:nvSpPr>
        <p:spPr>
          <a:xfrm>
            <a:off x="1114425" y="703263"/>
            <a:ext cx="4629150" cy="3473450"/>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6939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xfrm>
            <a:off x="4017617" y="95706"/>
            <a:ext cx="2195858" cy="215444"/>
          </a:xfrm>
          <a:noFill/>
        </p:spPr>
        <p:txBody>
          <a:bodyPr/>
          <a:lstStyle/>
          <a:p>
            <a:r>
              <a:rPr lang="en-US"/>
              <a:t>doc.: IEEE 802.11-16/0190r0</a:t>
            </a:r>
          </a:p>
        </p:txBody>
      </p:sp>
      <p:sp>
        <p:nvSpPr>
          <p:cNvPr id="20483" name="Rectangle 3"/>
          <p:cNvSpPr>
            <a:spLocks noGrp="1" noChangeArrowheads="1"/>
          </p:cNvSpPr>
          <p:nvPr>
            <p:ph type="dt" sz="quarter" idx="1"/>
          </p:nvPr>
        </p:nvSpPr>
        <p:spPr>
          <a:xfrm>
            <a:off x="646113" y="95706"/>
            <a:ext cx="1041952" cy="215444"/>
          </a:xfrm>
          <a:noFill/>
        </p:spPr>
        <p:txBody>
          <a:bodyPr/>
          <a:lstStyle/>
          <a:p>
            <a:r>
              <a:rPr lang="en-US"/>
              <a:t>January 2016</a:t>
            </a:r>
          </a:p>
        </p:txBody>
      </p:sp>
      <p:sp>
        <p:nvSpPr>
          <p:cNvPr id="20484" name="Rectangle 6"/>
          <p:cNvSpPr>
            <a:spLocks noGrp="1" noChangeArrowheads="1"/>
          </p:cNvSpPr>
          <p:nvPr>
            <p:ph type="ftr" sz="quarter" idx="4"/>
          </p:nvPr>
        </p:nvSpPr>
        <p:spPr>
          <a:xfrm>
            <a:off x="4113220" y="9001125"/>
            <a:ext cx="2100255" cy="184666"/>
          </a:xfrm>
          <a:noFill/>
        </p:spPr>
        <p:txBody>
          <a:bodyPr/>
          <a:lstStyle/>
          <a:p>
            <a:pPr lvl="4"/>
            <a:r>
              <a:rPr lang="en-US"/>
              <a:t>Joseph Levy (InterDigital)</a:t>
            </a:r>
          </a:p>
        </p:txBody>
      </p:sp>
      <p:sp>
        <p:nvSpPr>
          <p:cNvPr id="20485" name="Rectangle 7"/>
          <p:cNvSpPr>
            <a:spLocks noGrp="1" noChangeArrowheads="1"/>
          </p:cNvSpPr>
          <p:nvPr>
            <p:ph type="sldNum" sz="quarter" idx="5"/>
          </p:nvPr>
        </p:nvSpPr>
        <p:spPr>
          <a:xfrm>
            <a:off x="3278936" y="9001125"/>
            <a:ext cx="415177" cy="184666"/>
          </a:xfrm>
          <a:noFill/>
        </p:spPr>
        <p:txBody>
          <a:bodyPr/>
          <a:lstStyle/>
          <a:p>
            <a:r>
              <a:rPr lang="en-US"/>
              <a:t>Page </a:t>
            </a:r>
            <a:fld id="{F12C820A-A132-4231-BE0A-AC79B82FD720}" type="slidenum">
              <a:rPr lang="en-US" smtClean="0"/>
              <a:pPr/>
              <a:t>18</a:t>
            </a:fld>
            <a:endParaRPr lang="en-US"/>
          </a:p>
        </p:txBody>
      </p:sp>
      <p:sp>
        <p:nvSpPr>
          <p:cNvPr id="20486" name="Rectangle 2"/>
          <p:cNvSpPr>
            <a:spLocks noGrp="1" noRot="1" noChangeAspect="1" noChangeArrowheads="1" noTextEdit="1"/>
          </p:cNvSpPr>
          <p:nvPr>
            <p:ph type="sldImg"/>
          </p:nvPr>
        </p:nvSpPr>
        <p:spPr>
          <a:xfrm>
            <a:off x="1114425" y="703263"/>
            <a:ext cx="4629150" cy="3473450"/>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727891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14425" y="703263"/>
            <a:ext cx="4629150" cy="3473450"/>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xfrm>
            <a:off x="4017617" y="95706"/>
            <a:ext cx="2195858" cy="215444"/>
          </a:xfrm>
          <a:noFill/>
        </p:spPr>
        <p:txBody>
          <a:bodyPr/>
          <a:lstStyle/>
          <a:p>
            <a:r>
              <a:rPr lang="en-US"/>
              <a:t>doc.: IEEE 802.11-16/0190r0</a:t>
            </a:r>
          </a:p>
        </p:txBody>
      </p:sp>
      <p:sp>
        <p:nvSpPr>
          <p:cNvPr id="21509" name="Date Placeholder 4"/>
          <p:cNvSpPr>
            <a:spLocks noGrp="1"/>
          </p:cNvSpPr>
          <p:nvPr>
            <p:ph type="dt" sz="quarter" idx="1"/>
          </p:nvPr>
        </p:nvSpPr>
        <p:spPr>
          <a:xfrm>
            <a:off x="646113" y="95706"/>
            <a:ext cx="1041952" cy="215444"/>
          </a:xfrm>
          <a:noFill/>
        </p:spPr>
        <p:txBody>
          <a:bodyPr/>
          <a:lstStyle/>
          <a:p>
            <a:r>
              <a:rPr lang="en-US"/>
              <a:t>January 2016</a:t>
            </a:r>
          </a:p>
        </p:txBody>
      </p:sp>
      <p:sp>
        <p:nvSpPr>
          <p:cNvPr id="21510" name="Footer Placeholder 5"/>
          <p:cNvSpPr>
            <a:spLocks noGrp="1"/>
          </p:cNvSpPr>
          <p:nvPr>
            <p:ph type="ftr" sz="quarter" idx="4"/>
          </p:nvPr>
        </p:nvSpPr>
        <p:spPr>
          <a:xfrm>
            <a:off x="4113220" y="9001125"/>
            <a:ext cx="2100255" cy="184666"/>
          </a:xfrm>
          <a:noFill/>
        </p:spPr>
        <p:txBody>
          <a:bodyPr/>
          <a:lstStyle/>
          <a:p>
            <a:pPr lvl="4"/>
            <a:r>
              <a:rPr lang="en-US"/>
              <a:t>Joseph Levy (InterDigital)</a:t>
            </a:r>
          </a:p>
        </p:txBody>
      </p:sp>
      <p:sp>
        <p:nvSpPr>
          <p:cNvPr id="21511" name="Slide Number Placeholder 6"/>
          <p:cNvSpPr>
            <a:spLocks noGrp="1"/>
          </p:cNvSpPr>
          <p:nvPr>
            <p:ph type="sldNum" sz="quarter" idx="5"/>
          </p:nvPr>
        </p:nvSpPr>
        <p:spPr>
          <a:xfrm>
            <a:off x="3278936" y="9001125"/>
            <a:ext cx="415177" cy="184666"/>
          </a:xfrm>
          <a:noFill/>
        </p:spPr>
        <p:txBody>
          <a:bodyPr/>
          <a:lstStyle/>
          <a:p>
            <a:r>
              <a:rPr lang="en-US"/>
              <a:t>Page </a:t>
            </a:r>
            <a:fld id="{3D3FA66A-62ED-4644-A773-A96A93BA9B1D}" type="slidenum">
              <a:rPr lang="en-US" smtClean="0"/>
              <a:pPr/>
              <a:t>19</a:t>
            </a:fld>
            <a:endParaRPr lang="en-US"/>
          </a:p>
        </p:txBody>
      </p:sp>
    </p:spTree>
    <p:extLst>
      <p:ext uri="{BB962C8B-B14F-4D97-AF65-F5344CB8AC3E}">
        <p14:creationId xmlns:p14="http://schemas.microsoft.com/office/powerpoint/2010/main" val="591750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802.11-16/1126r0</a:t>
            </a:r>
          </a:p>
        </p:txBody>
      </p:sp>
      <p:sp>
        <p:nvSpPr>
          <p:cNvPr id="993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September 2016</a:t>
            </a:r>
          </a:p>
        </p:txBody>
      </p:sp>
      <p:sp>
        <p:nvSpPr>
          <p:cNvPr id="9933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Adrian Stephens, Intel Corporation</a:t>
            </a:r>
          </a:p>
        </p:txBody>
      </p:sp>
      <p:sp>
        <p:nvSpPr>
          <p:cNvPr id="993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D682FE07-470C-4031-9E56-D8466BE2566B}" type="slidenum">
              <a:rPr lang="en-US" sz="1200" b="0" smtClean="0"/>
              <a:pPr/>
              <a:t>2</a:t>
            </a:fld>
            <a:endParaRPr lang="en-US" sz="1200" b="0" smtClean="0"/>
          </a:p>
        </p:txBody>
      </p:sp>
      <p:sp>
        <p:nvSpPr>
          <p:cNvPr id="99334" name="Rectangle 2"/>
          <p:cNvSpPr>
            <a:spLocks noGrp="1" noRot="1" noChangeAspect="1" noChangeArrowheads="1" noTextEdit="1"/>
          </p:cNvSpPr>
          <p:nvPr>
            <p:ph type="sldImg"/>
          </p:nvPr>
        </p:nvSpPr>
        <p:spPr>
          <a:ln/>
        </p:spPr>
      </p:sp>
      <p:sp>
        <p:nvSpPr>
          <p:cNvPr id="993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1500083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14425" y="703263"/>
            <a:ext cx="4629150" cy="3473450"/>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xfrm>
            <a:off x="4017617" y="95706"/>
            <a:ext cx="2195858" cy="215444"/>
          </a:xfrm>
          <a:noFill/>
        </p:spPr>
        <p:txBody>
          <a:bodyPr/>
          <a:lstStyle/>
          <a:p>
            <a:r>
              <a:rPr lang="en-US"/>
              <a:t>doc.: IEEE 802.11-16/0190r0</a:t>
            </a:r>
          </a:p>
        </p:txBody>
      </p:sp>
      <p:sp>
        <p:nvSpPr>
          <p:cNvPr id="21509" name="Date Placeholder 4"/>
          <p:cNvSpPr>
            <a:spLocks noGrp="1"/>
          </p:cNvSpPr>
          <p:nvPr>
            <p:ph type="dt" sz="quarter" idx="1"/>
          </p:nvPr>
        </p:nvSpPr>
        <p:spPr>
          <a:xfrm>
            <a:off x="646113" y="95706"/>
            <a:ext cx="1041952" cy="215444"/>
          </a:xfrm>
          <a:noFill/>
        </p:spPr>
        <p:txBody>
          <a:bodyPr/>
          <a:lstStyle/>
          <a:p>
            <a:r>
              <a:rPr lang="en-US"/>
              <a:t>January 2016</a:t>
            </a:r>
          </a:p>
        </p:txBody>
      </p:sp>
      <p:sp>
        <p:nvSpPr>
          <p:cNvPr id="21510" name="Footer Placeholder 5"/>
          <p:cNvSpPr>
            <a:spLocks noGrp="1"/>
          </p:cNvSpPr>
          <p:nvPr>
            <p:ph type="ftr" sz="quarter" idx="4"/>
          </p:nvPr>
        </p:nvSpPr>
        <p:spPr>
          <a:xfrm>
            <a:off x="4113220" y="9001125"/>
            <a:ext cx="2100255" cy="184666"/>
          </a:xfrm>
          <a:noFill/>
        </p:spPr>
        <p:txBody>
          <a:bodyPr/>
          <a:lstStyle/>
          <a:p>
            <a:pPr lvl="4"/>
            <a:r>
              <a:rPr lang="en-US"/>
              <a:t>Joseph Levy (InterDigital)</a:t>
            </a:r>
          </a:p>
        </p:txBody>
      </p:sp>
      <p:sp>
        <p:nvSpPr>
          <p:cNvPr id="21511" name="Slide Number Placeholder 6"/>
          <p:cNvSpPr>
            <a:spLocks noGrp="1"/>
          </p:cNvSpPr>
          <p:nvPr>
            <p:ph type="sldNum" sz="quarter" idx="5"/>
          </p:nvPr>
        </p:nvSpPr>
        <p:spPr>
          <a:xfrm>
            <a:off x="3278936" y="9001125"/>
            <a:ext cx="415177" cy="184666"/>
          </a:xfrm>
          <a:noFill/>
        </p:spPr>
        <p:txBody>
          <a:bodyPr/>
          <a:lstStyle/>
          <a:p>
            <a:r>
              <a:rPr lang="en-US"/>
              <a:t>Page </a:t>
            </a:r>
            <a:fld id="{3D3FA66A-62ED-4644-A773-A96A93BA9B1D}" type="slidenum">
              <a:rPr lang="en-US" smtClean="0"/>
              <a:pPr/>
              <a:t>20</a:t>
            </a:fld>
            <a:endParaRPr lang="en-US"/>
          </a:p>
        </p:txBody>
      </p:sp>
    </p:spTree>
    <p:extLst>
      <p:ext uri="{BB962C8B-B14F-4D97-AF65-F5344CB8AC3E}">
        <p14:creationId xmlns:p14="http://schemas.microsoft.com/office/powerpoint/2010/main" val="2289952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14425" y="703263"/>
            <a:ext cx="4629150" cy="3473450"/>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xfrm>
            <a:off x="4017617" y="95706"/>
            <a:ext cx="2195858" cy="215444"/>
          </a:xfrm>
          <a:noFill/>
        </p:spPr>
        <p:txBody>
          <a:bodyPr/>
          <a:lstStyle/>
          <a:p>
            <a:r>
              <a:rPr lang="en-US"/>
              <a:t>doc.: IEEE 802.11-16/0190r0</a:t>
            </a:r>
          </a:p>
        </p:txBody>
      </p:sp>
      <p:sp>
        <p:nvSpPr>
          <p:cNvPr id="21509" name="Date Placeholder 4"/>
          <p:cNvSpPr>
            <a:spLocks noGrp="1"/>
          </p:cNvSpPr>
          <p:nvPr>
            <p:ph type="dt" sz="quarter" idx="1"/>
          </p:nvPr>
        </p:nvSpPr>
        <p:spPr>
          <a:xfrm>
            <a:off x="646113" y="95706"/>
            <a:ext cx="1041952" cy="215444"/>
          </a:xfrm>
          <a:noFill/>
        </p:spPr>
        <p:txBody>
          <a:bodyPr/>
          <a:lstStyle/>
          <a:p>
            <a:r>
              <a:rPr lang="en-US"/>
              <a:t>January 2016</a:t>
            </a:r>
          </a:p>
        </p:txBody>
      </p:sp>
      <p:sp>
        <p:nvSpPr>
          <p:cNvPr id="21510" name="Footer Placeholder 5"/>
          <p:cNvSpPr>
            <a:spLocks noGrp="1"/>
          </p:cNvSpPr>
          <p:nvPr>
            <p:ph type="ftr" sz="quarter" idx="4"/>
          </p:nvPr>
        </p:nvSpPr>
        <p:spPr>
          <a:xfrm>
            <a:off x="4113220" y="9001125"/>
            <a:ext cx="2100255" cy="184666"/>
          </a:xfrm>
          <a:noFill/>
        </p:spPr>
        <p:txBody>
          <a:bodyPr/>
          <a:lstStyle/>
          <a:p>
            <a:pPr lvl="4"/>
            <a:r>
              <a:rPr lang="en-US"/>
              <a:t>Joseph Levy (InterDigital)</a:t>
            </a:r>
          </a:p>
        </p:txBody>
      </p:sp>
      <p:sp>
        <p:nvSpPr>
          <p:cNvPr id="21511" name="Slide Number Placeholder 6"/>
          <p:cNvSpPr>
            <a:spLocks noGrp="1"/>
          </p:cNvSpPr>
          <p:nvPr>
            <p:ph type="sldNum" sz="quarter" idx="5"/>
          </p:nvPr>
        </p:nvSpPr>
        <p:spPr>
          <a:xfrm>
            <a:off x="3278936" y="9001125"/>
            <a:ext cx="415177" cy="184666"/>
          </a:xfrm>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1332617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14425" y="703263"/>
            <a:ext cx="4629150" cy="3473450"/>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xfrm>
            <a:off x="4017617" y="95706"/>
            <a:ext cx="2195858" cy="215444"/>
          </a:xfrm>
          <a:noFill/>
        </p:spPr>
        <p:txBody>
          <a:bodyPr/>
          <a:lstStyle/>
          <a:p>
            <a:r>
              <a:rPr lang="en-US"/>
              <a:t>doc.: IEEE 802.11-16/0190r0</a:t>
            </a:r>
          </a:p>
        </p:txBody>
      </p:sp>
      <p:sp>
        <p:nvSpPr>
          <p:cNvPr id="21509" name="Date Placeholder 4"/>
          <p:cNvSpPr>
            <a:spLocks noGrp="1"/>
          </p:cNvSpPr>
          <p:nvPr>
            <p:ph type="dt" sz="quarter" idx="1"/>
          </p:nvPr>
        </p:nvSpPr>
        <p:spPr>
          <a:xfrm>
            <a:off x="646113" y="95706"/>
            <a:ext cx="1041952" cy="215444"/>
          </a:xfrm>
          <a:noFill/>
        </p:spPr>
        <p:txBody>
          <a:bodyPr/>
          <a:lstStyle/>
          <a:p>
            <a:r>
              <a:rPr lang="en-US"/>
              <a:t>January 2016</a:t>
            </a:r>
          </a:p>
        </p:txBody>
      </p:sp>
      <p:sp>
        <p:nvSpPr>
          <p:cNvPr id="21510" name="Footer Placeholder 5"/>
          <p:cNvSpPr>
            <a:spLocks noGrp="1"/>
          </p:cNvSpPr>
          <p:nvPr>
            <p:ph type="ftr" sz="quarter" idx="4"/>
          </p:nvPr>
        </p:nvSpPr>
        <p:spPr>
          <a:xfrm>
            <a:off x="4113220" y="9001125"/>
            <a:ext cx="2100255" cy="184666"/>
          </a:xfrm>
          <a:noFill/>
        </p:spPr>
        <p:txBody>
          <a:bodyPr/>
          <a:lstStyle/>
          <a:p>
            <a:pPr lvl="4"/>
            <a:r>
              <a:rPr lang="en-US"/>
              <a:t>Joseph Levy (InterDigital)</a:t>
            </a:r>
          </a:p>
        </p:txBody>
      </p:sp>
      <p:sp>
        <p:nvSpPr>
          <p:cNvPr id="21511" name="Slide Number Placeholder 6"/>
          <p:cNvSpPr>
            <a:spLocks noGrp="1"/>
          </p:cNvSpPr>
          <p:nvPr>
            <p:ph type="sldNum" sz="quarter" idx="5"/>
          </p:nvPr>
        </p:nvSpPr>
        <p:spPr>
          <a:xfrm>
            <a:off x="3278936" y="9001125"/>
            <a:ext cx="415177" cy="184666"/>
          </a:xfrm>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1056700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14425" y="703263"/>
            <a:ext cx="4629150" cy="3473450"/>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xfrm>
            <a:off x="4017617" y="95706"/>
            <a:ext cx="2195858" cy="215444"/>
          </a:xfrm>
          <a:noFill/>
        </p:spPr>
        <p:txBody>
          <a:bodyPr/>
          <a:lstStyle/>
          <a:p>
            <a:r>
              <a:rPr lang="en-US"/>
              <a:t>doc.: IEEE 802.11-16/0190r0</a:t>
            </a:r>
          </a:p>
        </p:txBody>
      </p:sp>
      <p:sp>
        <p:nvSpPr>
          <p:cNvPr id="21509" name="Date Placeholder 4"/>
          <p:cNvSpPr>
            <a:spLocks noGrp="1"/>
          </p:cNvSpPr>
          <p:nvPr>
            <p:ph type="dt" sz="quarter" idx="1"/>
          </p:nvPr>
        </p:nvSpPr>
        <p:spPr>
          <a:xfrm>
            <a:off x="646113" y="95706"/>
            <a:ext cx="1041952" cy="215444"/>
          </a:xfrm>
          <a:noFill/>
        </p:spPr>
        <p:txBody>
          <a:bodyPr/>
          <a:lstStyle/>
          <a:p>
            <a:r>
              <a:rPr lang="en-US"/>
              <a:t>January 2016</a:t>
            </a:r>
          </a:p>
        </p:txBody>
      </p:sp>
      <p:sp>
        <p:nvSpPr>
          <p:cNvPr id="21510" name="Footer Placeholder 5"/>
          <p:cNvSpPr>
            <a:spLocks noGrp="1"/>
          </p:cNvSpPr>
          <p:nvPr>
            <p:ph type="ftr" sz="quarter" idx="4"/>
          </p:nvPr>
        </p:nvSpPr>
        <p:spPr>
          <a:xfrm>
            <a:off x="4113220" y="9001125"/>
            <a:ext cx="2100255" cy="184666"/>
          </a:xfrm>
          <a:noFill/>
        </p:spPr>
        <p:txBody>
          <a:bodyPr/>
          <a:lstStyle/>
          <a:p>
            <a:pPr lvl="4"/>
            <a:r>
              <a:rPr lang="en-US"/>
              <a:t>Joseph Levy (InterDigital)</a:t>
            </a:r>
          </a:p>
        </p:txBody>
      </p:sp>
      <p:sp>
        <p:nvSpPr>
          <p:cNvPr id="21511" name="Slide Number Placeholder 6"/>
          <p:cNvSpPr>
            <a:spLocks noGrp="1"/>
          </p:cNvSpPr>
          <p:nvPr>
            <p:ph type="sldNum" sz="quarter" idx="5"/>
          </p:nvPr>
        </p:nvSpPr>
        <p:spPr>
          <a:xfrm>
            <a:off x="3278936" y="9001125"/>
            <a:ext cx="415177" cy="184666"/>
          </a:xfrm>
          <a:noFill/>
        </p:spPr>
        <p:txBody>
          <a:bodyPr/>
          <a:lstStyle/>
          <a:p>
            <a:r>
              <a:rPr lang="en-US"/>
              <a:t>Page </a:t>
            </a:r>
            <a:fld id="{3D3FA66A-62ED-4644-A773-A96A93BA9B1D}" type="slidenum">
              <a:rPr lang="en-US" smtClean="0"/>
              <a:pPr/>
              <a:t>23</a:t>
            </a:fld>
            <a:endParaRPr lang="en-US"/>
          </a:p>
        </p:txBody>
      </p:sp>
    </p:spTree>
    <p:extLst>
      <p:ext uri="{BB962C8B-B14F-4D97-AF65-F5344CB8AC3E}">
        <p14:creationId xmlns:p14="http://schemas.microsoft.com/office/powerpoint/2010/main" val="2161758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14425" y="703263"/>
            <a:ext cx="4629150" cy="3473450"/>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xfrm>
            <a:off x="4017617" y="95706"/>
            <a:ext cx="2195858" cy="215444"/>
          </a:xfrm>
          <a:noFill/>
        </p:spPr>
        <p:txBody>
          <a:bodyPr/>
          <a:lstStyle/>
          <a:p>
            <a:r>
              <a:rPr lang="en-US"/>
              <a:t>doc.: IEEE 802.11-16/0190r0</a:t>
            </a:r>
          </a:p>
        </p:txBody>
      </p:sp>
      <p:sp>
        <p:nvSpPr>
          <p:cNvPr id="23557" name="Date Placeholder 4"/>
          <p:cNvSpPr>
            <a:spLocks noGrp="1"/>
          </p:cNvSpPr>
          <p:nvPr>
            <p:ph type="dt" sz="quarter" idx="1"/>
          </p:nvPr>
        </p:nvSpPr>
        <p:spPr>
          <a:xfrm>
            <a:off x="646113" y="95706"/>
            <a:ext cx="1041952" cy="215444"/>
          </a:xfrm>
          <a:noFill/>
        </p:spPr>
        <p:txBody>
          <a:bodyPr/>
          <a:lstStyle/>
          <a:p>
            <a:r>
              <a:rPr lang="en-US"/>
              <a:t>January 2016</a:t>
            </a:r>
          </a:p>
        </p:txBody>
      </p:sp>
      <p:sp>
        <p:nvSpPr>
          <p:cNvPr id="23558" name="Footer Placeholder 5"/>
          <p:cNvSpPr>
            <a:spLocks noGrp="1"/>
          </p:cNvSpPr>
          <p:nvPr>
            <p:ph type="ftr" sz="quarter" idx="4"/>
          </p:nvPr>
        </p:nvSpPr>
        <p:spPr>
          <a:xfrm>
            <a:off x="4113220" y="9001125"/>
            <a:ext cx="2100255" cy="184666"/>
          </a:xfrm>
          <a:noFill/>
        </p:spPr>
        <p:txBody>
          <a:bodyPr/>
          <a:lstStyle/>
          <a:p>
            <a:pPr lvl="4"/>
            <a:r>
              <a:rPr lang="en-US"/>
              <a:t>Joseph Levy (InterDigital)</a:t>
            </a:r>
          </a:p>
        </p:txBody>
      </p:sp>
      <p:sp>
        <p:nvSpPr>
          <p:cNvPr id="23559" name="Slide Number Placeholder 6"/>
          <p:cNvSpPr>
            <a:spLocks noGrp="1"/>
          </p:cNvSpPr>
          <p:nvPr>
            <p:ph type="sldNum" sz="quarter" idx="5"/>
          </p:nvPr>
        </p:nvSpPr>
        <p:spPr>
          <a:xfrm>
            <a:off x="3278936" y="9001125"/>
            <a:ext cx="415177" cy="184666"/>
          </a:xfrm>
          <a:noFill/>
        </p:spPr>
        <p:txBody>
          <a:bodyPr/>
          <a:lstStyle/>
          <a:p>
            <a:r>
              <a:rPr lang="en-US"/>
              <a:t>Page </a:t>
            </a:r>
            <a:fld id="{0BDA00EA-C510-44A9-980E-C8DBCAD60F3A}" type="slidenum">
              <a:rPr lang="en-US" smtClean="0"/>
              <a:pPr/>
              <a:t>24</a:t>
            </a:fld>
            <a:endParaRPr lang="en-US"/>
          </a:p>
        </p:txBody>
      </p:sp>
    </p:spTree>
    <p:extLst>
      <p:ext uri="{BB962C8B-B14F-4D97-AF65-F5344CB8AC3E}">
        <p14:creationId xmlns:p14="http://schemas.microsoft.com/office/powerpoint/2010/main" val="4037739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14425" y="703263"/>
            <a:ext cx="4629150" cy="3473450"/>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xfrm>
            <a:off x="4017617" y="95706"/>
            <a:ext cx="2195858" cy="215444"/>
          </a:xfrm>
          <a:noFill/>
        </p:spPr>
        <p:txBody>
          <a:bodyPr/>
          <a:lstStyle/>
          <a:p>
            <a:r>
              <a:rPr lang="en-US"/>
              <a:t>doc.: IEEE 802.11-16/0190r0</a:t>
            </a:r>
          </a:p>
        </p:txBody>
      </p:sp>
      <p:sp>
        <p:nvSpPr>
          <p:cNvPr id="23557" name="Date Placeholder 4"/>
          <p:cNvSpPr>
            <a:spLocks noGrp="1"/>
          </p:cNvSpPr>
          <p:nvPr>
            <p:ph type="dt" sz="quarter" idx="1"/>
          </p:nvPr>
        </p:nvSpPr>
        <p:spPr>
          <a:xfrm>
            <a:off x="646113" y="95706"/>
            <a:ext cx="1041952" cy="215444"/>
          </a:xfrm>
          <a:noFill/>
        </p:spPr>
        <p:txBody>
          <a:bodyPr/>
          <a:lstStyle/>
          <a:p>
            <a:r>
              <a:rPr lang="en-US"/>
              <a:t>January 2016</a:t>
            </a:r>
          </a:p>
        </p:txBody>
      </p:sp>
      <p:sp>
        <p:nvSpPr>
          <p:cNvPr id="23558" name="Footer Placeholder 5"/>
          <p:cNvSpPr>
            <a:spLocks noGrp="1"/>
          </p:cNvSpPr>
          <p:nvPr>
            <p:ph type="ftr" sz="quarter" idx="4"/>
          </p:nvPr>
        </p:nvSpPr>
        <p:spPr>
          <a:xfrm>
            <a:off x="4113220" y="9001125"/>
            <a:ext cx="2100255" cy="184666"/>
          </a:xfrm>
          <a:noFill/>
        </p:spPr>
        <p:txBody>
          <a:bodyPr/>
          <a:lstStyle/>
          <a:p>
            <a:pPr lvl="4"/>
            <a:r>
              <a:rPr lang="en-US"/>
              <a:t>Joseph Levy (InterDigital)</a:t>
            </a:r>
          </a:p>
        </p:txBody>
      </p:sp>
      <p:sp>
        <p:nvSpPr>
          <p:cNvPr id="23559" name="Slide Number Placeholder 6"/>
          <p:cNvSpPr>
            <a:spLocks noGrp="1"/>
          </p:cNvSpPr>
          <p:nvPr>
            <p:ph type="sldNum" sz="quarter" idx="5"/>
          </p:nvPr>
        </p:nvSpPr>
        <p:spPr>
          <a:xfrm>
            <a:off x="3278936" y="9001125"/>
            <a:ext cx="415177" cy="184666"/>
          </a:xfrm>
          <a:noFill/>
        </p:spPr>
        <p:txBody>
          <a:bodyPr/>
          <a:lstStyle/>
          <a:p>
            <a:r>
              <a:rPr lang="en-US"/>
              <a:t>Page </a:t>
            </a:r>
            <a:fld id="{0BDA00EA-C510-44A9-980E-C8DBCAD60F3A}" type="slidenum">
              <a:rPr lang="en-US" smtClean="0"/>
              <a:pPr/>
              <a:t>25</a:t>
            </a:fld>
            <a:endParaRPr lang="en-US"/>
          </a:p>
        </p:txBody>
      </p:sp>
    </p:spTree>
    <p:extLst>
      <p:ext uri="{BB962C8B-B14F-4D97-AF65-F5344CB8AC3E}">
        <p14:creationId xmlns:p14="http://schemas.microsoft.com/office/powerpoint/2010/main" val="2366532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xfrm>
            <a:off x="4007743" y="95706"/>
            <a:ext cx="2205732" cy="215444"/>
          </a:xfrm>
        </p:spPr>
        <p:txBody>
          <a:bodyPr/>
          <a:lstStyle/>
          <a:p>
            <a:pPr>
              <a:defRPr/>
            </a:pPr>
            <a:r>
              <a:rPr lang="en-US" smtClean="0"/>
              <a:t>doc.: IEEE 802.19-09/xxxxr0</a:t>
            </a:r>
          </a:p>
        </p:txBody>
      </p:sp>
      <p:sp>
        <p:nvSpPr>
          <p:cNvPr id="15363" name="Rectangle 3"/>
          <p:cNvSpPr>
            <a:spLocks noGrp="1" noChangeArrowheads="1"/>
          </p:cNvSpPr>
          <p:nvPr>
            <p:ph type="dt" sz="quarter" idx="1"/>
          </p:nvPr>
        </p:nvSpPr>
        <p:spPr>
          <a:xfrm>
            <a:off x="646113" y="95706"/>
            <a:ext cx="812723" cy="215444"/>
          </a:xfrm>
        </p:spPr>
        <p:txBody>
          <a:bodyPr/>
          <a:lstStyle/>
          <a:p>
            <a:pPr>
              <a:defRPr/>
            </a:pPr>
            <a:r>
              <a:rPr lang="en-US" smtClean="0"/>
              <a:t>April 2009</a:t>
            </a:r>
          </a:p>
        </p:txBody>
      </p:sp>
      <p:sp>
        <p:nvSpPr>
          <p:cNvPr id="15364" name="Rectangle 6"/>
          <p:cNvSpPr>
            <a:spLocks noGrp="1" noChangeArrowheads="1"/>
          </p:cNvSpPr>
          <p:nvPr>
            <p:ph type="ftr" sz="quarter" idx="4"/>
          </p:nvPr>
        </p:nvSpPr>
        <p:spPr>
          <a:xfrm>
            <a:off x="3571790" y="9001125"/>
            <a:ext cx="2641685" cy="184666"/>
          </a:xfrm>
        </p:spPr>
        <p:txBody>
          <a:bodyPr/>
          <a:lstStyle/>
          <a:p>
            <a:pPr lvl="4">
              <a:defRPr/>
            </a:pPr>
            <a:r>
              <a:rPr lang="en-US" smtClean="0"/>
              <a:t>Rich Kennedy, Research In Motion</a:t>
            </a:r>
          </a:p>
        </p:txBody>
      </p:sp>
      <p:sp>
        <p:nvSpPr>
          <p:cNvPr id="28676"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AC30D68-B388-CC41-9257-1344FD822173}" type="slidenum">
              <a:rPr lang="en-US"/>
              <a:pPr/>
              <a:t>26</a:t>
            </a:fld>
            <a:endParaRPr lang="en-US"/>
          </a:p>
        </p:txBody>
      </p:sp>
      <p:sp>
        <p:nvSpPr>
          <p:cNvPr id="28677" name="Rectangle 2"/>
          <p:cNvSpPr>
            <a:spLocks noGrp="1" noRot="1" noChangeAspect="1" noChangeArrowheads="1" noTextEdit="1"/>
          </p:cNvSpPr>
          <p:nvPr>
            <p:ph type="sldImg"/>
          </p:nvPr>
        </p:nvSpPr>
        <p:spPr>
          <a:xfrm>
            <a:off x="1114425" y="703263"/>
            <a:ext cx="4629150" cy="3473450"/>
          </a:xfrm>
          <a:ln/>
        </p:spPr>
      </p:sp>
      <p:sp>
        <p:nvSpPr>
          <p:cNvPr id="286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extLst>
      <p:ext uri="{BB962C8B-B14F-4D97-AF65-F5344CB8AC3E}">
        <p14:creationId xmlns:p14="http://schemas.microsoft.com/office/powerpoint/2010/main" val="1984437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xfrm>
            <a:off x="4007743" y="95706"/>
            <a:ext cx="2205732" cy="215444"/>
          </a:xfrm>
        </p:spPr>
        <p:txBody>
          <a:bodyPr/>
          <a:lstStyle/>
          <a:p>
            <a:pPr>
              <a:defRPr/>
            </a:pPr>
            <a:r>
              <a:rPr lang="en-US" smtClean="0"/>
              <a:t>doc.: IEEE 802.19-09/xxxxr0</a:t>
            </a:r>
          </a:p>
        </p:txBody>
      </p:sp>
      <p:sp>
        <p:nvSpPr>
          <p:cNvPr id="16387" name="Rectangle 3"/>
          <p:cNvSpPr>
            <a:spLocks noGrp="1" noChangeArrowheads="1"/>
          </p:cNvSpPr>
          <p:nvPr>
            <p:ph type="dt" sz="quarter" idx="1"/>
          </p:nvPr>
        </p:nvSpPr>
        <p:spPr>
          <a:xfrm>
            <a:off x="646113" y="95706"/>
            <a:ext cx="812723" cy="215444"/>
          </a:xfrm>
        </p:spPr>
        <p:txBody>
          <a:bodyPr/>
          <a:lstStyle/>
          <a:p>
            <a:pPr>
              <a:defRPr/>
            </a:pPr>
            <a:r>
              <a:rPr lang="en-US" smtClean="0"/>
              <a:t>April 2009</a:t>
            </a:r>
          </a:p>
        </p:txBody>
      </p:sp>
      <p:sp>
        <p:nvSpPr>
          <p:cNvPr id="16388" name="Rectangle 6"/>
          <p:cNvSpPr>
            <a:spLocks noGrp="1" noChangeArrowheads="1"/>
          </p:cNvSpPr>
          <p:nvPr>
            <p:ph type="ftr" sz="quarter" idx="4"/>
          </p:nvPr>
        </p:nvSpPr>
        <p:spPr>
          <a:xfrm>
            <a:off x="3571790" y="9001125"/>
            <a:ext cx="2641685" cy="184666"/>
          </a:xfrm>
        </p:spPr>
        <p:txBody>
          <a:bodyPr/>
          <a:lstStyle/>
          <a:p>
            <a:pPr lvl="4">
              <a:defRPr/>
            </a:pPr>
            <a:r>
              <a:rPr lang="en-US" smtClean="0"/>
              <a:t>Rich Kennedy, Research In Motion</a:t>
            </a:r>
          </a:p>
        </p:txBody>
      </p:sp>
      <p:sp>
        <p:nvSpPr>
          <p:cNvPr id="30724"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214C0BA8-5355-5B4E-9412-71DD676DB540}" type="slidenum">
              <a:rPr lang="en-US"/>
              <a:pPr/>
              <a:t>27</a:t>
            </a:fld>
            <a:endParaRPr lang="en-US"/>
          </a:p>
        </p:txBody>
      </p:sp>
      <p:sp>
        <p:nvSpPr>
          <p:cNvPr id="30725" name="Rectangle 2"/>
          <p:cNvSpPr>
            <a:spLocks noGrp="1" noRot="1" noChangeAspect="1" noChangeArrowheads="1" noTextEdit="1"/>
          </p:cNvSpPr>
          <p:nvPr>
            <p:ph type="sldImg"/>
          </p:nvPr>
        </p:nvSpPr>
        <p:spPr>
          <a:xfrm>
            <a:off x="1114425" y="703263"/>
            <a:ext cx="4629150" cy="3473450"/>
          </a:xfrm>
          <a:ln cap="flat"/>
        </p:spPr>
      </p:sp>
      <p:sp>
        <p:nvSpPr>
          <p:cNvPr id="307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5250" rIns="95250"/>
          <a:lstStyle/>
          <a:p>
            <a:endParaRPr lang="en-US">
              <a:latin typeface="Times New Roman" charset="0"/>
            </a:endParaRPr>
          </a:p>
        </p:txBody>
      </p:sp>
    </p:spTree>
    <p:extLst>
      <p:ext uri="{BB962C8B-B14F-4D97-AF65-F5344CB8AC3E}">
        <p14:creationId xmlns:p14="http://schemas.microsoft.com/office/powerpoint/2010/main" val="4143741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07743" y="95706"/>
            <a:ext cx="2205732" cy="215444"/>
          </a:xfrm>
        </p:spPr>
        <p:txBody>
          <a:bodyPr/>
          <a:lstStyle/>
          <a:p>
            <a:pPr>
              <a:defRPr/>
            </a:pPr>
            <a:r>
              <a:rPr lang="en-US" smtClean="0"/>
              <a:t>doc.: IEEE 802.19-09/xxxxr0</a:t>
            </a:r>
            <a:endParaRPr lang="en-US"/>
          </a:p>
        </p:txBody>
      </p:sp>
      <p:sp>
        <p:nvSpPr>
          <p:cNvPr id="5" name="Date Placeholder 4"/>
          <p:cNvSpPr>
            <a:spLocks noGrp="1"/>
          </p:cNvSpPr>
          <p:nvPr>
            <p:ph type="dt" idx="11"/>
          </p:nvPr>
        </p:nvSpPr>
        <p:spPr>
          <a:xfrm>
            <a:off x="646113" y="95706"/>
            <a:ext cx="812723" cy="215444"/>
          </a:xfrm>
        </p:spPr>
        <p:txBody>
          <a:bodyPr/>
          <a:lstStyle/>
          <a:p>
            <a:pPr>
              <a:defRPr/>
            </a:pPr>
            <a:r>
              <a:rPr lang="en-US" smtClean="0"/>
              <a:t>April 2009</a:t>
            </a:r>
            <a:endParaRPr lang="en-US"/>
          </a:p>
        </p:txBody>
      </p:sp>
      <p:sp>
        <p:nvSpPr>
          <p:cNvPr id="6" name="Footer Placeholder 5"/>
          <p:cNvSpPr>
            <a:spLocks noGrp="1"/>
          </p:cNvSpPr>
          <p:nvPr>
            <p:ph type="ftr" sz="quarter" idx="12"/>
          </p:nvPr>
        </p:nvSpPr>
        <p:spPr>
          <a:xfrm>
            <a:off x="3571790" y="9001125"/>
            <a:ext cx="2641685" cy="184666"/>
          </a:xfrm>
        </p:spPr>
        <p:txBody>
          <a:bodyPr/>
          <a:lstStyle/>
          <a:p>
            <a:pPr lvl="4">
              <a:defRPr/>
            </a:pPr>
            <a:r>
              <a:rPr lang="en-US" smtClean="0"/>
              <a:t>Rich Kennedy, Research In Motion</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C9511DD4-8461-104F-9922-A2A8F7A4D3B4}" type="slidenum">
              <a:rPr lang="en-US" smtClean="0"/>
              <a:pPr>
                <a:defRPr/>
              </a:pPr>
              <a:t>28</a:t>
            </a:fld>
            <a:endParaRPr lang="en-US"/>
          </a:p>
        </p:txBody>
      </p:sp>
    </p:spTree>
    <p:extLst>
      <p:ext uri="{BB962C8B-B14F-4D97-AF65-F5344CB8AC3E}">
        <p14:creationId xmlns:p14="http://schemas.microsoft.com/office/powerpoint/2010/main" val="1135764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07743" y="95706"/>
            <a:ext cx="2205732" cy="215444"/>
          </a:xfrm>
        </p:spPr>
        <p:txBody>
          <a:bodyPr/>
          <a:lstStyle/>
          <a:p>
            <a:pPr>
              <a:defRPr/>
            </a:pPr>
            <a:r>
              <a:rPr lang="en-US" smtClean="0"/>
              <a:t>doc.: IEEE 802.19-09/xxxxr0</a:t>
            </a:r>
            <a:endParaRPr lang="en-US"/>
          </a:p>
        </p:txBody>
      </p:sp>
      <p:sp>
        <p:nvSpPr>
          <p:cNvPr id="5" name="Date Placeholder 4"/>
          <p:cNvSpPr>
            <a:spLocks noGrp="1"/>
          </p:cNvSpPr>
          <p:nvPr>
            <p:ph type="dt" idx="11"/>
          </p:nvPr>
        </p:nvSpPr>
        <p:spPr>
          <a:xfrm>
            <a:off x="646113" y="95706"/>
            <a:ext cx="812723" cy="215444"/>
          </a:xfrm>
        </p:spPr>
        <p:txBody>
          <a:bodyPr/>
          <a:lstStyle/>
          <a:p>
            <a:pPr>
              <a:defRPr/>
            </a:pPr>
            <a:r>
              <a:rPr lang="en-US" smtClean="0"/>
              <a:t>April 2009</a:t>
            </a:r>
            <a:endParaRPr lang="en-US"/>
          </a:p>
        </p:txBody>
      </p:sp>
      <p:sp>
        <p:nvSpPr>
          <p:cNvPr id="6" name="Footer Placeholder 5"/>
          <p:cNvSpPr>
            <a:spLocks noGrp="1"/>
          </p:cNvSpPr>
          <p:nvPr>
            <p:ph type="ftr" sz="quarter" idx="12"/>
          </p:nvPr>
        </p:nvSpPr>
        <p:spPr>
          <a:xfrm>
            <a:off x="3571790" y="9001125"/>
            <a:ext cx="2641685" cy="184666"/>
          </a:xfrm>
        </p:spPr>
        <p:txBody>
          <a:bodyPr/>
          <a:lstStyle/>
          <a:p>
            <a:pPr lvl="4">
              <a:defRPr/>
            </a:pPr>
            <a:r>
              <a:rPr lang="en-US" smtClean="0"/>
              <a:t>Rich Kennedy, Research In Motion</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C9511DD4-8461-104F-9922-A2A8F7A4D3B4}" type="slidenum">
              <a:rPr lang="en-US" smtClean="0"/>
              <a:pPr>
                <a:defRPr/>
              </a:pPr>
              <a:t>29</a:t>
            </a:fld>
            <a:endParaRPr lang="en-US"/>
          </a:p>
        </p:txBody>
      </p:sp>
    </p:spTree>
    <p:extLst>
      <p:ext uri="{BB962C8B-B14F-4D97-AF65-F5344CB8AC3E}">
        <p14:creationId xmlns:p14="http://schemas.microsoft.com/office/powerpoint/2010/main" val="2061991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a:t>
            </a:fld>
            <a:endParaRPr lang="en-US"/>
          </a:p>
        </p:txBody>
      </p:sp>
    </p:spTree>
    <p:extLst>
      <p:ext uri="{BB962C8B-B14F-4D97-AF65-F5344CB8AC3E}">
        <p14:creationId xmlns:p14="http://schemas.microsoft.com/office/powerpoint/2010/main" val="1608500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802.11-16/1126r0</a:t>
            </a:r>
            <a:endParaRPr lang="en-US"/>
          </a:p>
        </p:txBody>
      </p:sp>
      <p:sp>
        <p:nvSpPr>
          <p:cNvPr id="5" name="Date Placeholder 4"/>
          <p:cNvSpPr>
            <a:spLocks noGrp="1"/>
          </p:cNvSpPr>
          <p:nvPr>
            <p:ph type="dt" idx="11"/>
          </p:nvPr>
        </p:nvSpPr>
        <p:spPr/>
        <p:txBody>
          <a:bodyPr/>
          <a:lstStyle/>
          <a:p>
            <a:pPr>
              <a:defRPr/>
            </a:pPr>
            <a:r>
              <a:rPr lang="en-US" smtClean="0"/>
              <a:t>September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30</a:t>
            </a:fld>
            <a:endParaRPr lang="en-US"/>
          </a:p>
        </p:txBody>
      </p:sp>
    </p:spTree>
    <p:extLst>
      <p:ext uri="{BB962C8B-B14F-4D97-AF65-F5344CB8AC3E}">
        <p14:creationId xmlns:p14="http://schemas.microsoft.com/office/powerpoint/2010/main" val="1898170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07743" y="95706"/>
            <a:ext cx="2205732" cy="215444"/>
          </a:xfrm>
        </p:spPr>
        <p:txBody>
          <a:bodyPr/>
          <a:lstStyle/>
          <a:p>
            <a:pPr>
              <a:defRPr/>
            </a:pPr>
            <a:r>
              <a:rPr lang="en-US" smtClean="0"/>
              <a:t>doc.: IEEE 802.19-09/xxxxr0</a:t>
            </a:r>
            <a:endParaRPr lang="en-US"/>
          </a:p>
        </p:txBody>
      </p:sp>
      <p:sp>
        <p:nvSpPr>
          <p:cNvPr id="5" name="Date Placeholder 4"/>
          <p:cNvSpPr>
            <a:spLocks noGrp="1"/>
          </p:cNvSpPr>
          <p:nvPr>
            <p:ph type="dt" idx="11"/>
          </p:nvPr>
        </p:nvSpPr>
        <p:spPr>
          <a:xfrm>
            <a:off x="646113" y="95706"/>
            <a:ext cx="812723" cy="215444"/>
          </a:xfrm>
        </p:spPr>
        <p:txBody>
          <a:bodyPr/>
          <a:lstStyle/>
          <a:p>
            <a:pPr>
              <a:defRPr/>
            </a:pPr>
            <a:r>
              <a:rPr lang="en-US" smtClean="0"/>
              <a:t>April 2009</a:t>
            </a:r>
            <a:endParaRPr lang="en-US"/>
          </a:p>
        </p:txBody>
      </p:sp>
      <p:sp>
        <p:nvSpPr>
          <p:cNvPr id="6" name="Footer Placeholder 5"/>
          <p:cNvSpPr>
            <a:spLocks noGrp="1"/>
          </p:cNvSpPr>
          <p:nvPr>
            <p:ph type="ftr" sz="quarter" idx="12"/>
          </p:nvPr>
        </p:nvSpPr>
        <p:spPr>
          <a:xfrm>
            <a:off x="3571790" y="9001125"/>
            <a:ext cx="2641685" cy="184666"/>
          </a:xfrm>
        </p:spPr>
        <p:txBody>
          <a:bodyPr/>
          <a:lstStyle/>
          <a:p>
            <a:pPr lvl="4">
              <a:defRPr/>
            </a:pPr>
            <a:r>
              <a:rPr lang="en-US" smtClean="0"/>
              <a:t>Rich Kennedy, Research In Motion</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C9511DD4-8461-104F-9922-A2A8F7A4D3B4}" type="slidenum">
              <a:rPr lang="en-US" smtClean="0"/>
              <a:pPr>
                <a:defRPr/>
              </a:pPr>
              <a:t>31</a:t>
            </a:fld>
            <a:endParaRPr lang="en-US"/>
          </a:p>
        </p:txBody>
      </p:sp>
    </p:spTree>
    <p:extLst>
      <p:ext uri="{BB962C8B-B14F-4D97-AF65-F5344CB8AC3E}">
        <p14:creationId xmlns:p14="http://schemas.microsoft.com/office/powerpoint/2010/main" val="5374504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17617" y="95706"/>
            <a:ext cx="2195858" cy="215444"/>
          </a:xfrm>
          <a:noFill/>
        </p:spPr>
        <p:txBody>
          <a:bodyPr/>
          <a:lstStyle/>
          <a:p>
            <a:r>
              <a:rPr lang="en-US" smtClean="0"/>
              <a:t>doc.: IEEE 802.11-16/1262r0</a:t>
            </a:r>
          </a:p>
        </p:txBody>
      </p:sp>
      <p:sp>
        <p:nvSpPr>
          <p:cNvPr id="24579" name="Rectangle 3"/>
          <p:cNvSpPr>
            <a:spLocks noGrp="1" noChangeArrowheads="1"/>
          </p:cNvSpPr>
          <p:nvPr>
            <p:ph type="dt" sz="quarter" idx="1"/>
          </p:nvPr>
        </p:nvSpPr>
        <p:spPr>
          <a:xfrm>
            <a:off x="646113" y="95706"/>
            <a:ext cx="1227837" cy="215444"/>
          </a:xfrm>
          <a:noFill/>
        </p:spPr>
        <p:txBody>
          <a:bodyPr/>
          <a:lstStyle/>
          <a:p>
            <a:r>
              <a:rPr lang="en-US" smtClean="0"/>
              <a:t>September 2016</a:t>
            </a:r>
          </a:p>
        </p:txBody>
      </p:sp>
      <p:sp>
        <p:nvSpPr>
          <p:cNvPr id="24580" name="Rectangle 6"/>
          <p:cNvSpPr>
            <a:spLocks noGrp="1" noChangeArrowheads="1"/>
          </p:cNvSpPr>
          <p:nvPr>
            <p:ph type="ftr" sz="quarter" idx="4"/>
          </p:nvPr>
        </p:nvSpPr>
        <p:spPr>
          <a:xfrm>
            <a:off x="4378101" y="9001125"/>
            <a:ext cx="1835374" cy="184666"/>
          </a:xfrm>
          <a:noFill/>
        </p:spPr>
        <p:txBody>
          <a:bodyPr/>
          <a:lstStyle/>
          <a:p>
            <a:pPr lvl="4"/>
            <a:r>
              <a:rPr lang="en-US" smtClean="0"/>
              <a:t>Dorothy Stanley, HPE</a:t>
            </a:r>
          </a:p>
        </p:txBody>
      </p:sp>
      <p:sp>
        <p:nvSpPr>
          <p:cNvPr id="24581" name="Rectangle 7"/>
          <p:cNvSpPr>
            <a:spLocks noGrp="1" noChangeArrowheads="1"/>
          </p:cNvSpPr>
          <p:nvPr>
            <p:ph type="sldNum" sz="quarter" idx="5"/>
          </p:nvPr>
        </p:nvSpPr>
        <p:spPr>
          <a:xfrm>
            <a:off x="3278936" y="9001125"/>
            <a:ext cx="415177" cy="184666"/>
          </a:xfrm>
          <a:noFill/>
        </p:spPr>
        <p:txBody>
          <a:bodyPr/>
          <a:lstStyle/>
          <a:p>
            <a:r>
              <a:rPr lang="en-US" smtClean="0"/>
              <a:t>Page </a:t>
            </a:r>
            <a:fld id="{EAA737DE-91F0-4B7D-8A18-ED5F5E01B10B}" type="slidenum">
              <a:rPr lang="en-US" smtClean="0"/>
              <a:pPr/>
              <a:t>32</a:t>
            </a:fld>
            <a:endParaRPr lang="en-US" smtClean="0"/>
          </a:p>
        </p:txBody>
      </p:sp>
      <p:sp>
        <p:nvSpPr>
          <p:cNvPr id="24582" name="Rectangle 2"/>
          <p:cNvSpPr>
            <a:spLocks noGrp="1" noRot="1" noChangeAspect="1" noChangeArrowheads="1" noTextEdit="1"/>
          </p:cNvSpPr>
          <p:nvPr>
            <p:ph type="sldImg"/>
          </p:nvPr>
        </p:nvSpPr>
        <p:spPr>
          <a:xfrm>
            <a:off x="1114425" y="703263"/>
            <a:ext cx="4629150" cy="3473450"/>
          </a:xfrm>
          <a:ln/>
        </p:spPr>
      </p:sp>
      <p:sp>
        <p:nvSpPr>
          <p:cNvPr id="245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4017617"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802.11-16/1262r0</a:t>
            </a:r>
          </a:p>
        </p:txBody>
      </p:sp>
      <p:sp>
        <p:nvSpPr>
          <p:cNvPr id="10243" name="Rectangle 3"/>
          <p:cNvSpPr>
            <a:spLocks noGrp="1" noChangeArrowheads="1"/>
          </p:cNvSpPr>
          <p:nvPr>
            <p:ph type="dt" sz="quarter" idx="1"/>
          </p:nvPr>
        </p:nvSpPr>
        <p:spPr>
          <a:xfrm>
            <a:off x="646113"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September 2016</a:t>
            </a:r>
          </a:p>
        </p:txBody>
      </p:sp>
      <p:sp>
        <p:nvSpPr>
          <p:cNvPr id="10244" name="Rectangle 6"/>
          <p:cNvSpPr>
            <a:spLocks noGrp="1" noChangeArrowheads="1"/>
          </p:cNvSpPr>
          <p:nvPr>
            <p:ph type="ftr" sz="quarter" idx="4"/>
          </p:nvPr>
        </p:nvSpPr>
        <p:spPr>
          <a:xfrm>
            <a:off x="4380024" y="9001125"/>
            <a:ext cx="1833451"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10245" name="Rectangle 7"/>
          <p:cNvSpPr>
            <a:spLocks noGrp="1" noChangeArrowheads="1"/>
          </p:cNvSpPr>
          <p:nvPr>
            <p:ph type="sldNum" sz="quarter" idx="5"/>
          </p:nvPr>
        </p:nvSpPr>
        <p:spPr>
          <a:xfrm>
            <a:off x="3278936" y="9001125"/>
            <a:ext cx="415177" cy="184666"/>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9C4F4DAE-E60C-4253-B0B9-199258B0A6AD}" type="slidenum">
              <a:rPr lang="en-US" smtClean="0"/>
              <a:pPr/>
              <a:t>33</a:t>
            </a:fld>
            <a:endParaRPr lang="en-US" smtClean="0"/>
          </a:p>
        </p:txBody>
      </p:sp>
      <p:sp>
        <p:nvSpPr>
          <p:cNvPr id="10246" name="Rectangle 2"/>
          <p:cNvSpPr>
            <a:spLocks noGrp="1" noRot="1" noChangeAspect="1" noChangeArrowheads="1" noTextEdit="1"/>
          </p:cNvSpPr>
          <p:nvPr>
            <p:ph type="sldImg"/>
          </p:nvPr>
        </p:nvSpPr>
        <p:spPr>
          <a:xfrm>
            <a:off x="1114425" y="703263"/>
            <a:ext cx="4629150" cy="3473450"/>
          </a:xfrm>
          <a:ln cap="flat"/>
        </p:spPr>
      </p:sp>
      <p:sp>
        <p:nvSpPr>
          <p:cNvPr id="10247" name="Rectangle 3"/>
          <p:cNvSpPr>
            <a:spLocks noGrp="1" noChangeArrowheads="1"/>
          </p:cNvSpPr>
          <p:nvPr>
            <p:ph type="body" idx="1"/>
          </p:nvPr>
        </p:nvSpPr>
        <p:spPr>
          <a:noFill/>
        </p:spPr>
        <p:txBody>
          <a:bodyPr lIns="95250" rIns="95250"/>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4017617" y="95706"/>
            <a:ext cx="2195858" cy="215444"/>
          </a:xfrm>
        </p:spPr>
        <p:txBody>
          <a:bodyPr/>
          <a:lstStyle/>
          <a:p>
            <a:pPr>
              <a:defRPr/>
            </a:pPr>
            <a:r>
              <a:rPr lang="en-US" smtClean="0"/>
              <a:t>doc.: IEEE 802.11-16/1262r0</a:t>
            </a:r>
            <a:endParaRPr lang="en-US"/>
          </a:p>
        </p:txBody>
      </p:sp>
      <p:sp>
        <p:nvSpPr>
          <p:cNvPr id="5" name="Date Placeholder 4"/>
          <p:cNvSpPr>
            <a:spLocks noGrp="1"/>
          </p:cNvSpPr>
          <p:nvPr>
            <p:ph type="dt" idx="11"/>
          </p:nvPr>
        </p:nvSpPr>
        <p:spPr>
          <a:xfrm>
            <a:off x="646113" y="95706"/>
            <a:ext cx="1227837" cy="215444"/>
          </a:xfrm>
        </p:spPr>
        <p:txBody>
          <a:bodyPr/>
          <a:lstStyle/>
          <a:p>
            <a:pPr>
              <a:defRPr/>
            </a:pPr>
            <a:r>
              <a:rPr lang="en-US" smtClean="0"/>
              <a:t>September 2016</a:t>
            </a:r>
            <a:endParaRPr lang="en-US"/>
          </a:p>
        </p:txBody>
      </p:sp>
      <p:sp>
        <p:nvSpPr>
          <p:cNvPr id="6" name="Footer Placeholder 5"/>
          <p:cNvSpPr>
            <a:spLocks noGrp="1"/>
          </p:cNvSpPr>
          <p:nvPr>
            <p:ph type="ftr" sz="quarter" idx="12"/>
          </p:nvPr>
        </p:nvSpPr>
        <p:spPr>
          <a:xfrm>
            <a:off x="4378101" y="9001125"/>
            <a:ext cx="1835374" cy="184666"/>
          </a:xfrm>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7797EB75-BD9E-45DB-A35F-6C321BEA61EF}" type="slidenum">
              <a:rPr lang="en-US" smtClean="0"/>
              <a:pPr>
                <a:defRPr/>
              </a:pPr>
              <a:t>34</a:t>
            </a:fld>
            <a:endParaRPr lang="en-US"/>
          </a:p>
        </p:txBody>
      </p:sp>
    </p:spTree>
    <p:extLst>
      <p:ext uri="{BB962C8B-B14F-4D97-AF65-F5344CB8AC3E}">
        <p14:creationId xmlns:p14="http://schemas.microsoft.com/office/powerpoint/2010/main" val="41636561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27488" y="96838"/>
            <a:ext cx="2185987" cy="214312"/>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802.11-16/1262r0</a:t>
            </a:r>
          </a:p>
        </p:txBody>
      </p:sp>
      <p:sp>
        <p:nvSpPr>
          <p:cNvPr id="24579" name="Rectangle 3"/>
          <p:cNvSpPr>
            <a:spLocks noGrp="1" noChangeArrowheads="1"/>
          </p:cNvSpPr>
          <p:nvPr>
            <p:ph type="dt" sz="quarter" idx="1"/>
          </p:nvPr>
        </p:nvSpPr>
        <p:spPr>
          <a:xfrm>
            <a:off x="646114" y="95707"/>
            <a:ext cx="1227837" cy="215444"/>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September 2016</a:t>
            </a:r>
          </a:p>
        </p:txBody>
      </p:sp>
      <p:sp>
        <p:nvSpPr>
          <p:cNvPr id="24580" name="Rectangle 6"/>
          <p:cNvSpPr>
            <a:spLocks noGrp="1" noChangeArrowheads="1"/>
          </p:cNvSpPr>
          <p:nvPr>
            <p:ph type="ftr" sz="quarter" idx="4"/>
          </p:nvPr>
        </p:nvSpPr>
        <p:spPr>
          <a:xfrm>
            <a:off x="4380024" y="9001125"/>
            <a:ext cx="1833451" cy="184666"/>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HPE</a:t>
            </a:r>
          </a:p>
        </p:txBody>
      </p:sp>
      <p:sp>
        <p:nvSpPr>
          <p:cNvPr id="24581" name="Rectangle 7"/>
          <p:cNvSpPr>
            <a:spLocks noGrp="1" noChangeArrowheads="1"/>
          </p:cNvSpPr>
          <p:nvPr>
            <p:ph type="sldNum" sz="quarter" idx="5"/>
          </p:nvPr>
        </p:nvSpPr>
        <p:spPr>
          <a:xfrm>
            <a:off x="3279775" y="9001125"/>
            <a:ext cx="414338" cy="18415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F3F42982-5C51-4B0C-81ED-C6DD168AA414}" type="slidenum">
              <a:rPr lang="en-US" smtClean="0"/>
              <a:pPr>
                <a:defRPr/>
              </a:pPr>
              <a:t>35</a:t>
            </a:fld>
            <a:endParaRPr lang="en-US" smtClean="0"/>
          </a:p>
        </p:txBody>
      </p:sp>
      <p:sp>
        <p:nvSpPr>
          <p:cNvPr id="36870" name="Rectangle 2"/>
          <p:cNvSpPr txBox="1">
            <a:spLocks noGrp="1" noChangeArrowheads="1"/>
          </p:cNvSpPr>
          <p:nvPr/>
        </p:nvSpPr>
        <p:spPr bwMode="auto">
          <a:xfrm>
            <a:off x="4017964" y="95251"/>
            <a:ext cx="2195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ea typeface="MS PGothic" pitchFamily="34" charset="-128"/>
              </a:rPr>
              <a:t>doc.: IEEE 802.11-10/0503r4</a:t>
            </a:r>
          </a:p>
        </p:txBody>
      </p:sp>
      <p:sp>
        <p:nvSpPr>
          <p:cNvPr id="36871" name="Rectangle 3"/>
          <p:cNvSpPr txBox="1">
            <a:spLocks noGrp="1" noChangeArrowheads="1"/>
          </p:cNvSpPr>
          <p:nvPr/>
        </p:nvSpPr>
        <p:spPr bwMode="auto">
          <a:xfrm>
            <a:off x="646113" y="95251"/>
            <a:ext cx="7540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ea typeface="MS PGothic" pitchFamily="34" charset="-128"/>
              </a:rPr>
              <a:t>May 2010</a:t>
            </a:r>
          </a:p>
        </p:txBody>
      </p:sp>
      <p:sp>
        <p:nvSpPr>
          <p:cNvPr id="36872" name="Rectangle 6"/>
          <p:cNvSpPr txBox="1">
            <a:spLocks noGrp="1" noChangeArrowheads="1"/>
          </p:cNvSpPr>
          <p:nvPr/>
        </p:nvSpPr>
        <p:spPr bwMode="auto">
          <a:xfrm>
            <a:off x="2961687" y="9001125"/>
            <a:ext cx="32517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7200" defTabSz="933450" eaLnBrk="0" hangingPunct="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ea typeface="MS PGothic" pitchFamily="34" charset="-128"/>
              </a:rPr>
              <a:t>Michael Montemurro, Research in Motion</a:t>
            </a:r>
          </a:p>
        </p:txBody>
      </p:sp>
      <p:sp>
        <p:nvSpPr>
          <p:cNvPr id="36873" name="Rectangle 7"/>
          <p:cNvSpPr txBox="1">
            <a:spLocks noGrp="1" noChangeArrowheads="1"/>
          </p:cNvSpPr>
          <p:nvPr/>
        </p:nvSpPr>
        <p:spPr bwMode="auto">
          <a:xfrm>
            <a:off x="3261302" y="9001125"/>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6C7B453B-48E0-4477-A157-3A28621F65B5}" type="slidenum">
              <a:rPr lang="en-US" altLang="en-US"/>
              <a:pPr algn="r">
                <a:spcBef>
                  <a:spcPct val="0"/>
                </a:spcBef>
              </a:pPr>
              <a:t>35</a:t>
            </a:fld>
            <a:endParaRPr lang="en-US" altLang="en-US"/>
          </a:p>
        </p:txBody>
      </p:sp>
      <p:sp>
        <p:nvSpPr>
          <p:cNvPr id="36874" name="Rectangle 2"/>
          <p:cNvSpPr>
            <a:spLocks noGrp="1" noRot="1" noChangeAspect="1" noChangeArrowheads="1" noTextEdit="1"/>
          </p:cNvSpPr>
          <p:nvPr>
            <p:ph type="sldImg"/>
          </p:nvPr>
        </p:nvSpPr>
        <p:spPr>
          <a:xfrm>
            <a:off x="1104900" y="696913"/>
            <a:ext cx="4649788" cy="3487737"/>
          </a:xfrm>
          <a:ln/>
        </p:spPr>
      </p:sp>
      <p:sp>
        <p:nvSpPr>
          <p:cNvPr id="36875" name="Rectangle 3"/>
          <p:cNvSpPr>
            <a:spLocks noGrp="1" noChangeArrowheads="1"/>
          </p:cNvSpPr>
          <p:nvPr>
            <p:ph type="body" idx="1"/>
          </p:nvPr>
        </p:nvSpPr>
        <p:spPr>
          <a:xfrm>
            <a:off x="685800" y="4416426"/>
            <a:ext cx="5486400" cy="4183063"/>
          </a:xfrm>
          <a:noFill/>
        </p:spPr>
        <p:txBody>
          <a:bodyPr/>
          <a:lstStyle/>
          <a:p>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xfrm>
            <a:off x="4016850" y="96238"/>
            <a:ext cx="2195858" cy="215444"/>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802.11-16/1262r0</a:t>
            </a:r>
          </a:p>
        </p:txBody>
      </p:sp>
      <p:sp>
        <p:nvSpPr>
          <p:cNvPr id="28675" name="Rectangle 3"/>
          <p:cNvSpPr>
            <a:spLocks noGrp="1" noChangeArrowheads="1"/>
          </p:cNvSpPr>
          <p:nvPr>
            <p:ph type="dt" sz="quarter" idx="1"/>
          </p:nvPr>
        </p:nvSpPr>
        <p:spPr>
          <a:xfrm>
            <a:off x="646863" y="96238"/>
            <a:ext cx="1227837" cy="215444"/>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September 2016</a:t>
            </a:r>
          </a:p>
        </p:txBody>
      </p:sp>
      <p:sp>
        <p:nvSpPr>
          <p:cNvPr id="28676" name="Rectangle 6"/>
          <p:cNvSpPr>
            <a:spLocks noGrp="1" noChangeArrowheads="1"/>
          </p:cNvSpPr>
          <p:nvPr>
            <p:ph type="ftr" sz="quarter" idx="4"/>
          </p:nvPr>
        </p:nvSpPr>
        <p:spPr>
          <a:xfrm>
            <a:off x="4379257" y="9000620"/>
            <a:ext cx="1833451" cy="184666"/>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HPE</a:t>
            </a:r>
          </a:p>
        </p:txBody>
      </p:sp>
      <p:sp>
        <p:nvSpPr>
          <p:cNvPr id="28677" name="Rectangle 7"/>
          <p:cNvSpPr>
            <a:spLocks noGrp="1" noChangeArrowheads="1"/>
          </p:cNvSpPr>
          <p:nvPr>
            <p:ph type="sldNum" sz="quarter" idx="5"/>
          </p:nvPr>
        </p:nvSpPr>
        <p:spPr>
          <a:xfrm>
            <a:off x="3279163" y="9000620"/>
            <a:ext cx="415177" cy="184666"/>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B0490C72-9D1F-4F71-BAF4-D65F148C9A45}" type="slidenum">
              <a:rPr lang="en-US" smtClean="0"/>
              <a:pPr>
                <a:defRPr/>
              </a:pPr>
              <a:t>36</a:t>
            </a:fld>
            <a:endParaRPr lang="en-US" smtClean="0"/>
          </a:p>
        </p:txBody>
      </p:sp>
      <p:sp>
        <p:nvSpPr>
          <p:cNvPr id="53254" name="Rectangle 2"/>
          <p:cNvSpPr>
            <a:spLocks noGrp="1" noRot="1" noChangeAspect="1" noChangeArrowheads="1" noTextEdit="1"/>
          </p:cNvSpPr>
          <p:nvPr>
            <p:ph type="sldImg"/>
          </p:nvPr>
        </p:nvSpPr>
        <p:spPr>
          <a:xfrm>
            <a:off x="1114425" y="703263"/>
            <a:ext cx="4629150" cy="3473450"/>
          </a:xfrm>
          <a:ln/>
        </p:spPr>
      </p:sp>
      <p:sp>
        <p:nvSpPr>
          <p:cNvPr id="53255"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xfrm>
            <a:off x="4016850" y="96238"/>
            <a:ext cx="2195858" cy="215444"/>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802.11-16/1262r0</a:t>
            </a:r>
          </a:p>
        </p:txBody>
      </p:sp>
      <p:sp>
        <p:nvSpPr>
          <p:cNvPr id="28675" name="Rectangle 3"/>
          <p:cNvSpPr>
            <a:spLocks noGrp="1" noChangeArrowheads="1"/>
          </p:cNvSpPr>
          <p:nvPr>
            <p:ph type="dt" sz="quarter" idx="1"/>
          </p:nvPr>
        </p:nvSpPr>
        <p:spPr>
          <a:xfrm>
            <a:off x="646863" y="96238"/>
            <a:ext cx="1227837" cy="215444"/>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September 2016</a:t>
            </a:r>
          </a:p>
        </p:txBody>
      </p:sp>
      <p:sp>
        <p:nvSpPr>
          <p:cNvPr id="28676" name="Rectangle 6"/>
          <p:cNvSpPr>
            <a:spLocks noGrp="1" noChangeArrowheads="1"/>
          </p:cNvSpPr>
          <p:nvPr>
            <p:ph type="ftr" sz="quarter" idx="4"/>
          </p:nvPr>
        </p:nvSpPr>
        <p:spPr>
          <a:xfrm>
            <a:off x="4379257" y="9000620"/>
            <a:ext cx="1833451" cy="184666"/>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HPE</a:t>
            </a:r>
          </a:p>
        </p:txBody>
      </p:sp>
      <p:sp>
        <p:nvSpPr>
          <p:cNvPr id="28677" name="Rectangle 7"/>
          <p:cNvSpPr>
            <a:spLocks noGrp="1" noChangeArrowheads="1"/>
          </p:cNvSpPr>
          <p:nvPr>
            <p:ph type="sldNum" sz="quarter" idx="5"/>
          </p:nvPr>
        </p:nvSpPr>
        <p:spPr>
          <a:xfrm>
            <a:off x="3279163" y="9000620"/>
            <a:ext cx="415177" cy="184666"/>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B0490C72-9D1F-4F71-BAF4-D65F148C9A45}" type="slidenum">
              <a:rPr lang="en-US" smtClean="0"/>
              <a:pPr>
                <a:defRPr/>
              </a:pPr>
              <a:t>37</a:t>
            </a:fld>
            <a:endParaRPr lang="en-US" smtClean="0"/>
          </a:p>
        </p:txBody>
      </p:sp>
      <p:sp>
        <p:nvSpPr>
          <p:cNvPr id="53254" name="Rectangle 2"/>
          <p:cNvSpPr>
            <a:spLocks noGrp="1" noRot="1" noChangeAspect="1" noChangeArrowheads="1" noTextEdit="1"/>
          </p:cNvSpPr>
          <p:nvPr>
            <p:ph type="sldImg"/>
          </p:nvPr>
        </p:nvSpPr>
        <p:spPr>
          <a:xfrm>
            <a:off x="1114425" y="703263"/>
            <a:ext cx="4629150" cy="3473450"/>
          </a:xfrm>
          <a:ln/>
        </p:spPr>
      </p:sp>
      <p:sp>
        <p:nvSpPr>
          <p:cNvPr id="53255"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17617" y="95706"/>
            <a:ext cx="2195858" cy="215444"/>
          </a:xfrm>
          <a:noFill/>
        </p:spPr>
        <p:txBody>
          <a:bodyPr/>
          <a:lstStyle/>
          <a:p>
            <a:r>
              <a:rPr lang="en-US" smtClean="0"/>
              <a:t>doc.: IEEE 802.11-12/0455r0</a:t>
            </a:r>
          </a:p>
        </p:txBody>
      </p:sp>
      <p:sp>
        <p:nvSpPr>
          <p:cNvPr id="24579" name="Rectangle 3"/>
          <p:cNvSpPr>
            <a:spLocks noGrp="1" noChangeArrowheads="1"/>
          </p:cNvSpPr>
          <p:nvPr>
            <p:ph type="dt" sz="quarter" idx="1"/>
          </p:nvPr>
        </p:nvSpPr>
        <p:spPr>
          <a:xfrm>
            <a:off x="646113" y="95706"/>
            <a:ext cx="916020" cy="215444"/>
          </a:xfrm>
          <a:noFill/>
        </p:spPr>
        <p:txBody>
          <a:bodyPr/>
          <a:lstStyle/>
          <a:p>
            <a:r>
              <a:rPr lang="en-US" smtClean="0"/>
              <a:t>Month Year</a:t>
            </a:r>
          </a:p>
        </p:txBody>
      </p:sp>
      <p:sp>
        <p:nvSpPr>
          <p:cNvPr id="24580" name="Rectangle 6"/>
          <p:cNvSpPr>
            <a:spLocks noGrp="1" noChangeArrowheads="1"/>
          </p:cNvSpPr>
          <p:nvPr>
            <p:ph type="ftr" sz="quarter" idx="4"/>
          </p:nvPr>
        </p:nvSpPr>
        <p:spPr>
          <a:xfrm>
            <a:off x="3685219" y="9001125"/>
            <a:ext cx="2528256" cy="184666"/>
          </a:xfrm>
          <a:noFill/>
        </p:spPr>
        <p:txBody>
          <a:bodyPr/>
          <a:lstStyle/>
          <a:p>
            <a:pPr lvl="4"/>
            <a:r>
              <a:rPr lang="en-US" smtClean="0"/>
              <a:t>David Halasz, Motorola Mobility</a:t>
            </a:r>
          </a:p>
        </p:txBody>
      </p:sp>
      <p:sp>
        <p:nvSpPr>
          <p:cNvPr id="24581" name="Rectangle 7"/>
          <p:cNvSpPr>
            <a:spLocks noGrp="1" noChangeArrowheads="1"/>
          </p:cNvSpPr>
          <p:nvPr>
            <p:ph type="sldNum" sz="quarter" idx="5"/>
          </p:nvPr>
        </p:nvSpPr>
        <p:spPr>
          <a:xfrm>
            <a:off x="3278936" y="9001125"/>
            <a:ext cx="415177" cy="184666"/>
          </a:xfrm>
          <a:noFill/>
        </p:spPr>
        <p:txBody>
          <a:bodyPr/>
          <a:lstStyle/>
          <a:p>
            <a:r>
              <a:rPr lang="en-US" smtClean="0"/>
              <a:t>Page </a:t>
            </a:r>
            <a:fld id="{EAA737DE-91F0-4B7D-8A18-ED5F5E01B10B}" type="slidenum">
              <a:rPr lang="en-US" smtClean="0"/>
              <a:pPr/>
              <a:t>38</a:t>
            </a:fld>
            <a:endParaRPr lang="en-US" smtClean="0"/>
          </a:p>
        </p:txBody>
      </p:sp>
      <p:sp>
        <p:nvSpPr>
          <p:cNvPr id="24582" name="Rectangle 2"/>
          <p:cNvSpPr>
            <a:spLocks noGrp="1" noRot="1" noChangeAspect="1" noChangeArrowheads="1" noTextEdit="1"/>
          </p:cNvSpPr>
          <p:nvPr>
            <p:ph type="sldImg"/>
          </p:nvPr>
        </p:nvSpPr>
        <p:spPr>
          <a:xfrm>
            <a:off x="1114425" y="703263"/>
            <a:ext cx="4629150" cy="3473450"/>
          </a:xfrm>
          <a:ln/>
        </p:spPr>
      </p:sp>
      <p:sp>
        <p:nvSpPr>
          <p:cNvPr id="2458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018662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xfrm>
            <a:off x="4007743" y="95706"/>
            <a:ext cx="2205732" cy="215444"/>
          </a:xfrm>
        </p:spPr>
        <p:txBody>
          <a:bodyPr/>
          <a:lstStyle/>
          <a:p>
            <a:pPr>
              <a:defRPr/>
            </a:pPr>
            <a:r>
              <a:rPr lang="en-US" altLang="ja-JP">
                <a:latin typeface="Times New Roman" charset="0"/>
                <a:cs typeface="ＭＳ Ｐゴシック" charset="-128"/>
              </a:rPr>
              <a:t>doc.: IEEE 802.19-09/xxxxr0</a:t>
            </a:r>
          </a:p>
        </p:txBody>
      </p:sp>
      <p:sp>
        <p:nvSpPr>
          <p:cNvPr id="18435" name="Rectangle 3"/>
          <p:cNvSpPr>
            <a:spLocks noGrp="1" noChangeArrowheads="1"/>
          </p:cNvSpPr>
          <p:nvPr>
            <p:ph type="dt" sz="quarter" idx="1"/>
          </p:nvPr>
        </p:nvSpPr>
        <p:spPr>
          <a:xfrm>
            <a:off x="646113" y="95706"/>
            <a:ext cx="812723" cy="215444"/>
          </a:xfrm>
        </p:spPr>
        <p:txBody>
          <a:bodyPr/>
          <a:lstStyle/>
          <a:p>
            <a:pPr>
              <a:defRPr/>
            </a:pPr>
            <a:r>
              <a:rPr lang="en-US" altLang="ja-JP">
                <a:latin typeface="Times New Roman" charset="0"/>
                <a:cs typeface="ＭＳ Ｐゴシック" charset="-128"/>
              </a:rPr>
              <a:t>April 2009</a:t>
            </a:r>
          </a:p>
        </p:txBody>
      </p:sp>
      <p:sp>
        <p:nvSpPr>
          <p:cNvPr id="18436" name="Rectangle 6"/>
          <p:cNvSpPr>
            <a:spLocks noGrp="1" noChangeArrowheads="1"/>
          </p:cNvSpPr>
          <p:nvPr>
            <p:ph type="ftr" sz="quarter" idx="4"/>
          </p:nvPr>
        </p:nvSpPr>
        <p:spPr>
          <a:xfrm>
            <a:off x="3571790" y="9001125"/>
            <a:ext cx="2641685" cy="184666"/>
          </a:xfrm>
        </p:spPr>
        <p:txBody>
          <a:bodyPr/>
          <a:lstStyle/>
          <a:p>
            <a:pPr lvl="4">
              <a:defRPr/>
            </a:pPr>
            <a:r>
              <a:rPr lang="en-US" altLang="ja-JP">
                <a:latin typeface="Times New Roman" charset="0"/>
                <a:cs typeface="ＭＳ Ｐゴシック" charset="-128"/>
              </a:rPr>
              <a:t>Rich Kennedy, Research In Motion</a:t>
            </a:r>
          </a:p>
        </p:txBody>
      </p:sp>
      <p:sp>
        <p:nvSpPr>
          <p:cNvPr id="18437" name="Rectangle 7"/>
          <p:cNvSpPr>
            <a:spLocks noGrp="1" noChangeArrowheads="1"/>
          </p:cNvSpPr>
          <p:nvPr>
            <p:ph type="sldNum" sz="quarter" idx="5"/>
          </p:nvPr>
        </p:nvSpPr>
        <p:spPr>
          <a:xfrm>
            <a:off x="3278936" y="9001125"/>
            <a:ext cx="415177" cy="184666"/>
          </a:xfrm>
        </p:spPr>
        <p:txBody>
          <a:bodyPr/>
          <a:lstStyle/>
          <a:p>
            <a:pPr>
              <a:defRPr/>
            </a:pPr>
            <a:r>
              <a:rPr lang="en-US" altLang="ja-JP">
                <a:cs typeface="ＭＳ Ｐゴシック" charset="-128"/>
              </a:rPr>
              <a:t>Page </a:t>
            </a:r>
            <a:fld id="{24E42ACE-54C0-684C-BB9D-E50577322B6F}" type="slidenum">
              <a:rPr lang="en-US" altLang="ja-JP">
                <a:cs typeface="ＭＳ Ｐゴシック" charset="-128"/>
              </a:rPr>
              <a:pPr>
                <a:defRPr/>
              </a:pPr>
              <a:t>39</a:t>
            </a:fld>
            <a:endParaRPr lang="en-US" altLang="ja-JP">
              <a:cs typeface="ＭＳ Ｐゴシック" charset="-128"/>
            </a:endParaRPr>
          </a:p>
        </p:txBody>
      </p:sp>
      <p:sp>
        <p:nvSpPr>
          <p:cNvPr id="18438" name="Rectangle 2"/>
          <p:cNvSpPr>
            <a:spLocks noGrp="1" noRot="1" noChangeAspect="1" noChangeArrowheads="1" noTextEdit="1"/>
          </p:cNvSpPr>
          <p:nvPr>
            <p:ph type="sldImg"/>
          </p:nvPr>
        </p:nvSpPr>
        <p:spPr>
          <a:xfrm>
            <a:off x="1114425" y="703263"/>
            <a:ext cx="4629150" cy="3473450"/>
          </a:xfrm>
          <a:ln cap="flat"/>
        </p:spPr>
      </p:sp>
      <p:sp>
        <p:nvSpPr>
          <p:cNvPr id="18439" name="Rectangle 3"/>
          <p:cNvSpPr>
            <a:spLocks noGrp="1" noChangeArrowheads="1"/>
          </p:cNvSpPr>
          <p:nvPr>
            <p:ph type="body" idx="1"/>
          </p:nvPr>
        </p:nvSpPr>
        <p:spPr>
          <a:noFill/>
          <a:ln/>
        </p:spPr>
        <p:txBody>
          <a:bodyPr lIns="95250" rIns="95250"/>
          <a:lstStyle/>
          <a:p>
            <a:endParaRPr kumimoji="0" lang="ja-JP" altLang="en-US">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2647960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a:t>
            </a:fld>
            <a:endParaRPr lang="en-US"/>
          </a:p>
        </p:txBody>
      </p:sp>
    </p:spTree>
    <p:extLst>
      <p:ext uri="{BB962C8B-B14F-4D97-AF65-F5344CB8AC3E}">
        <p14:creationId xmlns:p14="http://schemas.microsoft.com/office/powerpoint/2010/main" val="25753784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802.11-16/1126r0</a:t>
            </a:r>
            <a:endParaRPr lang="en-US"/>
          </a:p>
        </p:txBody>
      </p:sp>
      <p:sp>
        <p:nvSpPr>
          <p:cNvPr id="5" name="Date Placeholder 4"/>
          <p:cNvSpPr>
            <a:spLocks noGrp="1"/>
          </p:cNvSpPr>
          <p:nvPr>
            <p:ph type="dt" idx="11"/>
          </p:nvPr>
        </p:nvSpPr>
        <p:spPr/>
        <p:txBody>
          <a:bodyPr/>
          <a:lstStyle/>
          <a:p>
            <a:pPr>
              <a:defRPr/>
            </a:pPr>
            <a:r>
              <a:rPr lang="en-US" smtClean="0"/>
              <a:t>September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40</a:t>
            </a:fld>
            <a:endParaRPr lang="en-US"/>
          </a:p>
        </p:txBody>
      </p:sp>
    </p:spTree>
    <p:extLst>
      <p:ext uri="{BB962C8B-B14F-4D97-AF65-F5344CB8AC3E}">
        <p14:creationId xmlns:p14="http://schemas.microsoft.com/office/powerpoint/2010/main" val="26390429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802.11-16/1126r0</a:t>
            </a:r>
            <a:endParaRPr lang="en-US"/>
          </a:p>
        </p:txBody>
      </p:sp>
      <p:sp>
        <p:nvSpPr>
          <p:cNvPr id="5" name="Date Placeholder 4"/>
          <p:cNvSpPr>
            <a:spLocks noGrp="1"/>
          </p:cNvSpPr>
          <p:nvPr>
            <p:ph type="dt" idx="11"/>
          </p:nvPr>
        </p:nvSpPr>
        <p:spPr/>
        <p:txBody>
          <a:bodyPr/>
          <a:lstStyle/>
          <a:p>
            <a:pPr>
              <a:defRPr/>
            </a:pPr>
            <a:r>
              <a:rPr lang="en-US" smtClean="0"/>
              <a:t>September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41</a:t>
            </a:fld>
            <a:endParaRPr lang="en-US"/>
          </a:p>
        </p:txBody>
      </p:sp>
    </p:spTree>
    <p:extLst>
      <p:ext uri="{BB962C8B-B14F-4D97-AF65-F5344CB8AC3E}">
        <p14:creationId xmlns:p14="http://schemas.microsoft.com/office/powerpoint/2010/main" val="24651628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802.11-16/1126r0</a:t>
            </a:r>
            <a:endParaRPr lang="en-US"/>
          </a:p>
        </p:txBody>
      </p:sp>
      <p:sp>
        <p:nvSpPr>
          <p:cNvPr id="5" name="Date Placeholder 4"/>
          <p:cNvSpPr>
            <a:spLocks noGrp="1"/>
          </p:cNvSpPr>
          <p:nvPr>
            <p:ph type="dt" idx="11"/>
          </p:nvPr>
        </p:nvSpPr>
        <p:spPr/>
        <p:txBody>
          <a:bodyPr/>
          <a:lstStyle/>
          <a:p>
            <a:pPr>
              <a:defRPr/>
            </a:pPr>
            <a:r>
              <a:rPr lang="en-US" smtClean="0"/>
              <a:t>September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42</a:t>
            </a:fld>
            <a:endParaRPr lang="en-US"/>
          </a:p>
        </p:txBody>
      </p:sp>
    </p:spTree>
    <p:extLst>
      <p:ext uri="{BB962C8B-B14F-4D97-AF65-F5344CB8AC3E}">
        <p14:creationId xmlns:p14="http://schemas.microsoft.com/office/powerpoint/2010/main" val="37042633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802.11-16/1126r0</a:t>
            </a:r>
            <a:endParaRPr lang="en-US"/>
          </a:p>
        </p:txBody>
      </p:sp>
      <p:sp>
        <p:nvSpPr>
          <p:cNvPr id="5" name="Date Placeholder 4"/>
          <p:cNvSpPr>
            <a:spLocks noGrp="1"/>
          </p:cNvSpPr>
          <p:nvPr>
            <p:ph type="dt" idx="11"/>
          </p:nvPr>
        </p:nvSpPr>
        <p:spPr/>
        <p:txBody>
          <a:bodyPr/>
          <a:lstStyle/>
          <a:p>
            <a:pPr>
              <a:defRPr/>
            </a:pPr>
            <a:r>
              <a:rPr lang="en-US" smtClean="0"/>
              <a:t>September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43</a:t>
            </a:fld>
            <a:endParaRPr lang="en-US"/>
          </a:p>
        </p:txBody>
      </p:sp>
    </p:spTree>
    <p:extLst>
      <p:ext uri="{BB962C8B-B14F-4D97-AF65-F5344CB8AC3E}">
        <p14:creationId xmlns:p14="http://schemas.microsoft.com/office/powerpoint/2010/main" val="34989349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xfrm>
            <a:off x="4007743" y="95706"/>
            <a:ext cx="2205732" cy="215444"/>
          </a:xfrm>
        </p:spPr>
        <p:txBody>
          <a:bodyPr/>
          <a:lstStyle/>
          <a:p>
            <a:pPr>
              <a:defRPr/>
            </a:pPr>
            <a:r>
              <a:rPr lang="en-US" altLang="ja-JP">
                <a:latin typeface="Times New Roman" charset="0"/>
                <a:cs typeface="ＭＳ Ｐゴシック" charset="-128"/>
              </a:rPr>
              <a:t>doc.: IEEE 802.19-09/xxxxr0</a:t>
            </a:r>
          </a:p>
        </p:txBody>
      </p:sp>
      <p:sp>
        <p:nvSpPr>
          <p:cNvPr id="16387" name="Rectangle 3"/>
          <p:cNvSpPr>
            <a:spLocks noGrp="1" noChangeArrowheads="1"/>
          </p:cNvSpPr>
          <p:nvPr>
            <p:ph type="dt" sz="quarter" idx="1"/>
          </p:nvPr>
        </p:nvSpPr>
        <p:spPr>
          <a:xfrm>
            <a:off x="646113" y="95706"/>
            <a:ext cx="812723" cy="215444"/>
          </a:xfrm>
        </p:spPr>
        <p:txBody>
          <a:bodyPr/>
          <a:lstStyle/>
          <a:p>
            <a:pPr>
              <a:defRPr/>
            </a:pPr>
            <a:r>
              <a:rPr lang="en-US" altLang="ja-JP">
                <a:latin typeface="Times New Roman" charset="0"/>
                <a:cs typeface="ＭＳ Ｐゴシック" charset="-128"/>
              </a:rPr>
              <a:t>April 2009</a:t>
            </a:r>
          </a:p>
        </p:txBody>
      </p:sp>
      <p:sp>
        <p:nvSpPr>
          <p:cNvPr id="16388" name="Rectangle 6"/>
          <p:cNvSpPr>
            <a:spLocks noGrp="1" noChangeArrowheads="1"/>
          </p:cNvSpPr>
          <p:nvPr>
            <p:ph type="ftr" sz="quarter" idx="4"/>
          </p:nvPr>
        </p:nvSpPr>
        <p:spPr>
          <a:xfrm>
            <a:off x="3571790" y="9001125"/>
            <a:ext cx="2641685" cy="184666"/>
          </a:xfrm>
        </p:spPr>
        <p:txBody>
          <a:bodyPr/>
          <a:lstStyle/>
          <a:p>
            <a:pPr lvl="4">
              <a:defRPr/>
            </a:pPr>
            <a:r>
              <a:rPr lang="en-US" altLang="ja-JP">
                <a:latin typeface="Times New Roman" charset="0"/>
                <a:cs typeface="ＭＳ Ｐゴシック" charset="-128"/>
              </a:rPr>
              <a:t>Rich Kennedy, Research In Motion</a:t>
            </a:r>
          </a:p>
        </p:txBody>
      </p:sp>
      <p:sp>
        <p:nvSpPr>
          <p:cNvPr id="16389" name="Rectangle 7"/>
          <p:cNvSpPr>
            <a:spLocks noGrp="1" noChangeArrowheads="1"/>
          </p:cNvSpPr>
          <p:nvPr>
            <p:ph type="sldNum" sz="quarter" idx="5"/>
          </p:nvPr>
        </p:nvSpPr>
        <p:spPr>
          <a:xfrm>
            <a:off x="3278936" y="9001125"/>
            <a:ext cx="415177" cy="184666"/>
          </a:xfrm>
        </p:spPr>
        <p:txBody>
          <a:bodyPr/>
          <a:lstStyle/>
          <a:p>
            <a:pPr>
              <a:defRPr/>
            </a:pPr>
            <a:r>
              <a:rPr lang="en-US" altLang="ja-JP">
                <a:cs typeface="ＭＳ Ｐゴシック" charset="-128"/>
              </a:rPr>
              <a:t>Page </a:t>
            </a:r>
            <a:fld id="{9B4F10BE-8640-3647-A390-79D9D5117F41}" type="slidenum">
              <a:rPr lang="en-US" altLang="ja-JP">
                <a:cs typeface="ＭＳ Ｐゴシック" charset="-128"/>
              </a:rPr>
              <a:pPr>
                <a:defRPr/>
              </a:pPr>
              <a:t>44</a:t>
            </a:fld>
            <a:endParaRPr lang="en-US" altLang="ja-JP">
              <a:cs typeface="ＭＳ Ｐゴシック" charset="-128"/>
            </a:endParaRPr>
          </a:p>
        </p:txBody>
      </p:sp>
      <p:sp>
        <p:nvSpPr>
          <p:cNvPr id="16390" name="Rectangle 2"/>
          <p:cNvSpPr>
            <a:spLocks noGrp="1" noRot="1" noChangeAspect="1" noChangeArrowheads="1" noTextEdit="1"/>
          </p:cNvSpPr>
          <p:nvPr>
            <p:ph type="sldImg"/>
          </p:nvPr>
        </p:nvSpPr>
        <p:spPr>
          <a:xfrm>
            <a:off x="1114425" y="703263"/>
            <a:ext cx="4629150" cy="3473450"/>
          </a:xfrm>
          <a:ln/>
        </p:spPr>
      </p:sp>
      <p:sp>
        <p:nvSpPr>
          <p:cNvPr id="16391" name="Rectangle 3"/>
          <p:cNvSpPr>
            <a:spLocks noGrp="1" noChangeArrowheads="1"/>
          </p:cNvSpPr>
          <p:nvPr>
            <p:ph type="body" idx="1"/>
          </p:nvPr>
        </p:nvSpPr>
        <p:spPr>
          <a:noFill/>
          <a:ln/>
        </p:spPr>
        <p:txBody>
          <a:bodyPr/>
          <a:lstStyle/>
          <a:p>
            <a:endParaRPr kumimoji="0" lang="ja-JP" altLang="en-US">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1186278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xfrm>
            <a:off x="4007743" y="95706"/>
            <a:ext cx="2205732" cy="215444"/>
          </a:xfrm>
        </p:spPr>
        <p:txBody>
          <a:bodyPr/>
          <a:lstStyle/>
          <a:p>
            <a:pPr>
              <a:defRPr/>
            </a:pPr>
            <a:r>
              <a:rPr lang="en-US" altLang="ja-JP">
                <a:latin typeface="Times New Roman" charset="0"/>
                <a:cs typeface="ＭＳ Ｐゴシック" charset="-128"/>
              </a:rPr>
              <a:t>doc.: IEEE 802.19-09/xxxxr0</a:t>
            </a:r>
          </a:p>
        </p:txBody>
      </p:sp>
      <p:sp>
        <p:nvSpPr>
          <p:cNvPr id="18435" name="Rectangle 3"/>
          <p:cNvSpPr>
            <a:spLocks noGrp="1" noChangeArrowheads="1"/>
          </p:cNvSpPr>
          <p:nvPr>
            <p:ph type="dt" sz="quarter" idx="1"/>
          </p:nvPr>
        </p:nvSpPr>
        <p:spPr>
          <a:xfrm>
            <a:off x="646113" y="95706"/>
            <a:ext cx="812723" cy="215444"/>
          </a:xfrm>
        </p:spPr>
        <p:txBody>
          <a:bodyPr/>
          <a:lstStyle/>
          <a:p>
            <a:pPr>
              <a:defRPr/>
            </a:pPr>
            <a:r>
              <a:rPr lang="en-US" altLang="ja-JP">
                <a:latin typeface="Times New Roman" charset="0"/>
                <a:cs typeface="ＭＳ Ｐゴシック" charset="-128"/>
              </a:rPr>
              <a:t>April 2009</a:t>
            </a:r>
          </a:p>
        </p:txBody>
      </p:sp>
      <p:sp>
        <p:nvSpPr>
          <p:cNvPr id="18436" name="Rectangle 6"/>
          <p:cNvSpPr>
            <a:spLocks noGrp="1" noChangeArrowheads="1"/>
          </p:cNvSpPr>
          <p:nvPr>
            <p:ph type="ftr" sz="quarter" idx="4"/>
          </p:nvPr>
        </p:nvSpPr>
        <p:spPr>
          <a:xfrm>
            <a:off x="3571790" y="9001125"/>
            <a:ext cx="2641685" cy="184666"/>
          </a:xfrm>
        </p:spPr>
        <p:txBody>
          <a:bodyPr/>
          <a:lstStyle/>
          <a:p>
            <a:pPr lvl="4">
              <a:defRPr/>
            </a:pPr>
            <a:r>
              <a:rPr lang="en-US" altLang="ja-JP">
                <a:latin typeface="Times New Roman" charset="0"/>
                <a:cs typeface="ＭＳ Ｐゴシック" charset="-128"/>
              </a:rPr>
              <a:t>Rich Kennedy, Research In Motion</a:t>
            </a:r>
          </a:p>
        </p:txBody>
      </p:sp>
      <p:sp>
        <p:nvSpPr>
          <p:cNvPr id="18437" name="Rectangle 7"/>
          <p:cNvSpPr>
            <a:spLocks noGrp="1" noChangeArrowheads="1"/>
          </p:cNvSpPr>
          <p:nvPr>
            <p:ph type="sldNum" sz="quarter" idx="5"/>
          </p:nvPr>
        </p:nvSpPr>
        <p:spPr>
          <a:xfrm>
            <a:off x="3278936" y="9001125"/>
            <a:ext cx="415177" cy="184666"/>
          </a:xfrm>
        </p:spPr>
        <p:txBody>
          <a:bodyPr/>
          <a:lstStyle/>
          <a:p>
            <a:pPr>
              <a:defRPr/>
            </a:pPr>
            <a:r>
              <a:rPr lang="en-US" altLang="ja-JP">
                <a:cs typeface="ＭＳ Ｐゴシック" charset="-128"/>
              </a:rPr>
              <a:t>Page </a:t>
            </a:r>
            <a:fld id="{24E42ACE-54C0-684C-BB9D-E50577322B6F}" type="slidenum">
              <a:rPr lang="en-US" altLang="ja-JP">
                <a:cs typeface="ＭＳ Ｐゴシック" charset="-128"/>
              </a:rPr>
              <a:pPr>
                <a:defRPr/>
              </a:pPr>
              <a:t>45</a:t>
            </a:fld>
            <a:endParaRPr lang="en-US" altLang="ja-JP">
              <a:cs typeface="ＭＳ Ｐゴシック" charset="-128"/>
            </a:endParaRPr>
          </a:p>
        </p:txBody>
      </p:sp>
      <p:sp>
        <p:nvSpPr>
          <p:cNvPr id="18438" name="Rectangle 2"/>
          <p:cNvSpPr>
            <a:spLocks noGrp="1" noRot="1" noChangeAspect="1" noChangeArrowheads="1" noTextEdit="1"/>
          </p:cNvSpPr>
          <p:nvPr>
            <p:ph type="sldImg"/>
          </p:nvPr>
        </p:nvSpPr>
        <p:spPr>
          <a:xfrm>
            <a:off x="1114425" y="703263"/>
            <a:ext cx="4629150" cy="3473450"/>
          </a:xfrm>
          <a:ln cap="flat"/>
        </p:spPr>
      </p:sp>
      <p:sp>
        <p:nvSpPr>
          <p:cNvPr id="18439" name="Rectangle 3"/>
          <p:cNvSpPr>
            <a:spLocks noGrp="1" noChangeArrowheads="1"/>
          </p:cNvSpPr>
          <p:nvPr>
            <p:ph type="body" idx="1"/>
          </p:nvPr>
        </p:nvSpPr>
        <p:spPr>
          <a:noFill/>
          <a:ln/>
        </p:spPr>
        <p:txBody>
          <a:bodyPr lIns="95250" rIns="95250"/>
          <a:lstStyle/>
          <a:p>
            <a:endParaRPr kumimoji="0" lang="ja-JP" altLang="en-US" dirty="0">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7102143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xfrm>
            <a:off x="4016851" y="96238"/>
            <a:ext cx="2195858" cy="215444"/>
          </a:xfrm>
          <a:noFill/>
        </p:spPr>
        <p:txBody>
          <a:bodyPr/>
          <a:lstStyle/>
          <a:p>
            <a:r>
              <a:rPr lang="en-US" altLang="ja-JP" dirty="0">
                <a:latin typeface="Times New Roman" pitchFamily="-65" charset="0"/>
                <a:cs typeface="ＭＳ Ｐゴシック" pitchFamily="-65" charset="-128"/>
              </a:rPr>
              <a:t>doc.: IEEE 802.11-09/xxxxr0</a:t>
            </a:r>
          </a:p>
        </p:txBody>
      </p:sp>
      <p:sp>
        <p:nvSpPr>
          <p:cNvPr id="16387" name="Rectangle 3"/>
          <p:cNvSpPr>
            <a:spLocks noGrp="1" noChangeArrowheads="1"/>
          </p:cNvSpPr>
          <p:nvPr>
            <p:ph type="dt" sz="quarter" idx="1"/>
          </p:nvPr>
        </p:nvSpPr>
        <p:spPr>
          <a:xfrm>
            <a:off x="646863" y="96238"/>
            <a:ext cx="753411" cy="215444"/>
          </a:xfrm>
          <a:noFill/>
        </p:spPr>
        <p:txBody>
          <a:bodyPr/>
          <a:lstStyle/>
          <a:p>
            <a:r>
              <a:rPr lang="en-US" altLang="ja-JP" dirty="0">
                <a:latin typeface="Times New Roman" pitchFamily="-65" charset="0"/>
                <a:cs typeface="ＭＳ Ｐゴシック" pitchFamily="-65" charset="-128"/>
              </a:rPr>
              <a:t>May 2008</a:t>
            </a:r>
          </a:p>
        </p:txBody>
      </p:sp>
      <p:sp>
        <p:nvSpPr>
          <p:cNvPr id="16388" name="Rectangle 6"/>
          <p:cNvSpPr>
            <a:spLocks noGrp="1" noChangeArrowheads="1"/>
          </p:cNvSpPr>
          <p:nvPr>
            <p:ph type="ftr" sz="quarter" idx="4"/>
          </p:nvPr>
        </p:nvSpPr>
        <p:spPr>
          <a:xfrm>
            <a:off x="4171766" y="9000620"/>
            <a:ext cx="2040943" cy="184666"/>
          </a:xfrm>
          <a:noFill/>
        </p:spPr>
        <p:txBody>
          <a:bodyPr/>
          <a:lstStyle/>
          <a:p>
            <a:pPr lvl="4"/>
            <a:r>
              <a:rPr lang="en-US" altLang="ja-JP" dirty="0">
                <a:latin typeface="Times New Roman" pitchFamily="-65" charset="0"/>
                <a:cs typeface="ＭＳ Ｐゴシック" pitchFamily="-65" charset="-128"/>
              </a:rPr>
              <a:t>Bruce Kraemer (Marvell)</a:t>
            </a:r>
          </a:p>
        </p:txBody>
      </p:sp>
      <p:sp>
        <p:nvSpPr>
          <p:cNvPr id="16389" name="Rectangle 7"/>
          <p:cNvSpPr>
            <a:spLocks noGrp="1" noChangeArrowheads="1"/>
          </p:cNvSpPr>
          <p:nvPr>
            <p:ph type="sldNum" sz="quarter" idx="5"/>
          </p:nvPr>
        </p:nvSpPr>
        <p:spPr>
          <a:xfrm>
            <a:off x="3279162" y="9000620"/>
            <a:ext cx="415178" cy="184666"/>
          </a:xfrm>
          <a:noFill/>
        </p:spPr>
        <p:txBody>
          <a:bodyPr/>
          <a:lstStyle/>
          <a:p>
            <a:r>
              <a:rPr lang="en-US" altLang="ja-JP" dirty="0">
                <a:latin typeface="Times New Roman" pitchFamily="-65" charset="0"/>
                <a:cs typeface="ＭＳ Ｐゴシック" pitchFamily="-65" charset="-128"/>
              </a:rPr>
              <a:t>Page </a:t>
            </a:r>
            <a:fld id="{4F3CD8BA-0884-4840-B956-EE9BA92DD1F2}" type="slidenum">
              <a:rPr lang="en-US" altLang="ja-JP">
                <a:latin typeface="Times New Roman" pitchFamily="-65" charset="0"/>
                <a:cs typeface="ＭＳ Ｐゴシック" pitchFamily="-65" charset="-128"/>
              </a:rPr>
              <a:pPr/>
              <a:t>46</a:t>
            </a:fld>
            <a:endParaRPr lang="en-US" altLang="ja-JP" dirty="0">
              <a:latin typeface="Times New Roman" pitchFamily="-65" charset="0"/>
              <a:cs typeface="ＭＳ Ｐゴシック" pitchFamily="-65" charset="-128"/>
            </a:endParaRPr>
          </a:p>
        </p:txBody>
      </p:sp>
      <p:sp>
        <p:nvSpPr>
          <p:cNvPr id="16390" name="Rectangle 2"/>
          <p:cNvSpPr>
            <a:spLocks noGrp="1" noRot="1" noChangeAspect="1" noChangeArrowheads="1" noTextEdit="1"/>
          </p:cNvSpPr>
          <p:nvPr>
            <p:ph type="sldImg"/>
          </p:nvPr>
        </p:nvSpPr>
        <p:spPr>
          <a:xfrm>
            <a:off x="1104900" y="698500"/>
            <a:ext cx="4648200" cy="3486150"/>
          </a:xfrm>
          <a:ln/>
        </p:spPr>
      </p:sp>
      <p:sp>
        <p:nvSpPr>
          <p:cNvPr id="16391" name="Rectangle 3"/>
          <p:cNvSpPr>
            <a:spLocks noGrp="1" noChangeArrowheads="1"/>
          </p:cNvSpPr>
          <p:nvPr>
            <p:ph type="body" idx="1"/>
          </p:nvPr>
        </p:nvSpPr>
        <p:spPr>
          <a:xfrm>
            <a:off x="685180" y="4415157"/>
            <a:ext cx="5487640" cy="4183696"/>
          </a:xfrm>
          <a:noFill/>
          <a:ln/>
        </p:spPr>
        <p:txBody>
          <a:bodyPr/>
          <a:lstStyle/>
          <a:p>
            <a:endParaRPr kumimoji="0" lang="en-GB" dirty="0">
              <a:latin typeface="Times New Roman"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0406569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14425" y="703263"/>
            <a:ext cx="4629150" cy="3473450"/>
          </a:xfrm>
        </p:spPr>
      </p:sp>
      <p:sp>
        <p:nvSpPr>
          <p:cNvPr id="3" name="Notizenplatzhalter 2"/>
          <p:cNvSpPr>
            <a:spLocks noGrp="1"/>
          </p:cNvSpPr>
          <p:nvPr>
            <p:ph type="body" idx="1"/>
          </p:nvPr>
        </p:nvSpPr>
        <p:spPr/>
        <p:txBody>
          <a:bodyPr>
            <a:normAutofit/>
          </a:bodyPr>
          <a:lstStyle/>
          <a:p>
            <a:endParaRPr lang="en-US" dirty="0"/>
          </a:p>
        </p:txBody>
      </p:sp>
      <p:sp>
        <p:nvSpPr>
          <p:cNvPr id="4" name="Kopfzeilenplatzhalter 3"/>
          <p:cNvSpPr>
            <a:spLocks noGrp="1"/>
          </p:cNvSpPr>
          <p:nvPr>
            <p:ph type="hdr" sz="quarter" idx="10"/>
          </p:nvPr>
        </p:nvSpPr>
        <p:spPr>
          <a:xfrm>
            <a:off x="4007743" y="95706"/>
            <a:ext cx="2205732" cy="215444"/>
          </a:xfrm>
        </p:spPr>
        <p:txBody>
          <a:bodyPr/>
          <a:lstStyle/>
          <a:p>
            <a:pPr>
              <a:defRPr/>
            </a:pPr>
            <a:r>
              <a:rPr lang="en-US" smtClean="0"/>
              <a:t>doc.: IEEE 802.19-09/xxxxr0</a:t>
            </a:r>
            <a:endParaRPr lang="en-US"/>
          </a:p>
        </p:txBody>
      </p:sp>
      <p:sp>
        <p:nvSpPr>
          <p:cNvPr id="5" name="Datumsplatzhalter 4"/>
          <p:cNvSpPr>
            <a:spLocks noGrp="1"/>
          </p:cNvSpPr>
          <p:nvPr>
            <p:ph type="dt" idx="11"/>
          </p:nvPr>
        </p:nvSpPr>
        <p:spPr>
          <a:xfrm>
            <a:off x="646113" y="95706"/>
            <a:ext cx="812723" cy="215444"/>
          </a:xfrm>
        </p:spPr>
        <p:txBody>
          <a:bodyPr/>
          <a:lstStyle/>
          <a:p>
            <a:pPr>
              <a:defRPr/>
            </a:pPr>
            <a:r>
              <a:rPr lang="en-US" smtClean="0"/>
              <a:t>April 2009</a:t>
            </a:r>
            <a:endParaRPr lang="en-US"/>
          </a:p>
        </p:txBody>
      </p:sp>
      <p:sp>
        <p:nvSpPr>
          <p:cNvPr id="6" name="Fußzeilenplatzhalter 5"/>
          <p:cNvSpPr>
            <a:spLocks noGrp="1"/>
          </p:cNvSpPr>
          <p:nvPr>
            <p:ph type="ftr" sz="quarter" idx="12"/>
          </p:nvPr>
        </p:nvSpPr>
        <p:spPr>
          <a:xfrm>
            <a:off x="3571790" y="9001125"/>
            <a:ext cx="2641685" cy="184666"/>
          </a:xfrm>
        </p:spPr>
        <p:txBody>
          <a:bodyPr/>
          <a:lstStyle/>
          <a:p>
            <a:pPr lvl="4">
              <a:defRPr/>
            </a:pPr>
            <a:r>
              <a:rPr lang="en-US" smtClean="0"/>
              <a:t>Rich Kennedy, Research In Motion</a:t>
            </a:r>
            <a:endParaRPr lang="en-US"/>
          </a:p>
        </p:txBody>
      </p:sp>
      <p:sp>
        <p:nvSpPr>
          <p:cNvPr id="7" name="Foliennummernplatzhalter 6"/>
          <p:cNvSpPr>
            <a:spLocks noGrp="1"/>
          </p:cNvSpPr>
          <p:nvPr>
            <p:ph type="sldNum" sz="quarter" idx="13"/>
          </p:nvPr>
        </p:nvSpPr>
        <p:spPr>
          <a:xfrm>
            <a:off x="3278936" y="9001125"/>
            <a:ext cx="415177" cy="184666"/>
          </a:xfrm>
        </p:spPr>
        <p:txBody>
          <a:bodyPr/>
          <a:lstStyle/>
          <a:p>
            <a:pPr>
              <a:defRPr/>
            </a:pPr>
            <a:r>
              <a:rPr lang="en-US" altLang="ja-JP" smtClean="0"/>
              <a:t>Page </a:t>
            </a:r>
            <a:fld id="{E04F12BE-F34E-1248-940B-8EC27E93B954}" type="slidenum">
              <a:rPr lang="en-US" altLang="ja-JP" smtClean="0"/>
              <a:pPr>
                <a:defRPr/>
              </a:pPr>
              <a:t>47</a:t>
            </a:fld>
            <a:endParaRPr lang="en-US" altLang="ja-JP"/>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07743" y="95706"/>
            <a:ext cx="2205732" cy="215444"/>
          </a:xfrm>
        </p:spPr>
        <p:txBody>
          <a:bodyPr/>
          <a:lstStyle/>
          <a:p>
            <a:pPr>
              <a:defRPr/>
            </a:pPr>
            <a:r>
              <a:rPr lang="en-US" smtClean="0"/>
              <a:t>doc.: IEEE 802.19-09/xxxxr0</a:t>
            </a:r>
            <a:endParaRPr lang="en-US"/>
          </a:p>
        </p:txBody>
      </p:sp>
      <p:sp>
        <p:nvSpPr>
          <p:cNvPr id="5" name="Date Placeholder 4"/>
          <p:cNvSpPr>
            <a:spLocks noGrp="1"/>
          </p:cNvSpPr>
          <p:nvPr>
            <p:ph type="dt" idx="11"/>
          </p:nvPr>
        </p:nvSpPr>
        <p:spPr>
          <a:xfrm>
            <a:off x="646113" y="95706"/>
            <a:ext cx="812723" cy="215444"/>
          </a:xfrm>
        </p:spPr>
        <p:txBody>
          <a:bodyPr/>
          <a:lstStyle/>
          <a:p>
            <a:pPr>
              <a:defRPr/>
            </a:pPr>
            <a:r>
              <a:rPr lang="en-US" smtClean="0"/>
              <a:t>April 2009</a:t>
            </a:r>
            <a:endParaRPr lang="en-US"/>
          </a:p>
        </p:txBody>
      </p:sp>
      <p:sp>
        <p:nvSpPr>
          <p:cNvPr id="6" name="Footer Placeholder 5"/>
          <p:cNvSpPr>
            <a:spLocks noGrp="1"/>
          </p:cNvSpPr>
          <p:nvPr>
            <p:ph type="ftr" sz="quarter" idx="12"/>
          </p:nvPr>
        </p:nvSpPr>
        <p:spPr>
          <a:xfrm>
            <a:off x="3571790" y="9001125"/>
            <a:ext cx="2641685" cy="184666"/>
          </a:xfrm>
        </p:spPr>
        <p:txBody>
          <a:bodyPr/>
          <a:lstStyle/>
          <a:p>
            <a:pPr lvl="4">
              <a:defRPr/>
            </a:pPr>
            <a:r>
              <a:rPr lang="en-US" smtClean="0"/>
              <a:t>Rich Kennedy, Research In Motion</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altLang="ja-JP" smtClean="0"/>
              <a:t>Page </a:t>
            </a:r>
            <a:fld id="{E04F12BE-F34E-1248-940B-8EC27E93B954}" type="slidenum">
              <a:rPr lang="en-US" altLang="ja-JP" smtClean="0"/>
              <a:pPr>
                <a:defRPr/>
              </a:pPr>
              <a:t>48</a:t>
            </a:fld>
            <a:endParaRPr lang="en-US" altLang="ja-JP"/>
          </a:p>
        </p:txBody>
      </p:sp>
    </p:spTree>
    <p:extLst>
      <p:ext uri="{BB962C8B-B14F-4D97-AF65-F5344CB8AC3E}">
        <p14:creationId xmlns:p14="http://schemas.microsoft.com/office/powerpoint/2010/main" val="23122810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07743" y="95706"/>
            <a:ext cx="2205732" cy="215444"/>
          </a:xfrm>
        </p:spPr>
        <p:txBody>
          <a:bodyPr/>
          <a:lstStyle/>
          <a:p>
            <a:pPr>
              <a:defRPr/>
            </a:pPr>
            <a:r>
              <a:rPr lang="en-US" smtClean="0"/>
              <a:t>doc.: IEEE 802.19-09/xxxxr0</a:t>
            </a:r>
            <a:endParaRPr lang="en-US"/>
          </a:p>
        </p:txBody>
      </p:sp>
      <p:sp>
        <p:nvSpPr>
          <p:cNvPr id="5" name="Date Placeholder 4"/>
          <p:cNvSpPr>
            <a:spLocks noGrp="1"/>
          </p:cNvSpPr>
          <p:nvPr>
            <p:ph type="dt" idx="11"/>
          </p:nvPr>
        </p:nvSpPr>
        <p:spPr>
          <a:xfrm>
            <a:off x="646113" y="95706"/>
            <a:ext cx="812723" cy="215444"/>
          </a:xfrm>
        </p:spPr>
        <p:txBody>
          <a:bodyPr/>
          <a:lstStyle/>
          <a:p>
            <a:pPr>
              <a:defRPr/>
            </a:pPr>
            <a:r>
              <a:rPr lang="en-US" smtClean="0"/>
              <a:t>April 2009</a:t>
            </a:r>
            <a:endParaRPr lang="en-US"/>
          </a:p>
        </p:txBody>
      </p:sp>
      <p:sp>
        <p:nvSpPr>
          <p:cNvPr id="6" name="Footer Placeholder 5"/>
          <p:cNvSpPr>
            <a:spLocks noGrp="1"/>
          </p:cNvSpPr>
          <p:nvPr>
            <p:ph type="ftr" sz="quarter" idx="12"/>
          </p:nvPr>
        </p:nvSpPr>
        <p:spPr>
          <a:xfrm>
            <a:off x="3571790" y="9001125"/>
            <a:ext cx="2641685" cy="184666"/>
          </a:xfrm>
        </p:spPr>
        <p:txBody>
          <a:bodyPr/>
          <a:lstStyle/>
          <a:p>
            <a:pPr lvl="4">
              <a:defRPr/>
            </a:pPr>
            <a:r>
              <a:rPr lang="en-US" smtClean="0"/>
              <a:t>Rich Kennedy, Research In Motion</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altLang="ja-JP" smtClean="0"/>
              <a:t>Page </a:t>
            </a:r>
            <a:fld id="{E04F12BE-F34E-1248-940B-8EC27E93B954}" type="slidenum">
              <a:rPr lang="en-US" altLang="ja-JP" smtClean="0"/>
              <a:pPr>
                <a:defRPr/>
              </a:pPr>
              <a:t>49</a:t>
            </a:fld>
            <a:endParaRPr lang="en-US" altLang="ja-JP"/>
          </a:p>
        </p:txBody>
      </p:sp>
    </p:spTree>
    <p:extLst>
      <p:ext uri="{BB962C8B-B14F-4D97-AF65-F5344CB8AC3E}">
        <p14:creationId xmlns:p14="http://schemas.microsoft.com/office/powerpoint/2010/main" val="1492311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a:t>
            </a:fld>
            <a:endParaRPr lang="en-US"/>
          </a:p>
        </p:txBody>
      </p:sp>
    </p:spTree>
    <p:extLst>
      <p:ext uri="{BB962C8B-B14F-4D97-AF65-F5344CB8AC3E}">
        <p14:creationId xmlns:p14="http://schemas.microsoft.com/office/powerpoint/2010/main" val="15363401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07743" y="95706"/>
            <a:ext cx="2205732" cy="215444"/>
          </a:xfrm>
        </p:spPr>
        <p:txBody>
          <a:bodyPr/>
          <a:lstStyle/>
          <a:p>
            <a:pPr>
              <a:defRPr/>
            </a:pPr>
            <a:r>
              <a:rPr lang="en-US" smtClean="0"/>
              <a:t>doc.: IEEE 802.19-09/xxxxr0</a:t>
            </a:r>
            <a:endParaRPr lang="en-US"/>
          </a:p>
        </p:txBody>
      </p:sp>
      <p:sp>
        <p:nvSpPr>
          <p:cNvPr id="5" name="Date Placeholder 4"/>
          <p:cNvSpPr>
            <a:spLocks noGrp="1"/>
          </p:cNvSpPr>
          <p:nvPr>
            <p:ph type="dt" idx="11"/>
          </p:nvPr>
        </p:nvSpPr>
        <p:spPr>
          <a:xfrm>
            <a:off x="646113" y="95706"/>
            <a:ext cx="812723" cy="215444"/>
          </a:xfrm>
        </p:spPr>
        <p:txBody>
          <a:bodyPr/>
          <a:lstStyle/>
          <a:p>
            <a:pPr>
              <a:defRPr/>
            </a:pPr>
            <a:r>
              <a:rPr lang="en-US" smtClean="0"/>
              <a:t>April 2009</a:t>
            </a:r>
            <a:endParaRPr lang="en-US"/>
          </a:p>
        </p:txBody>
      </p:sp>
      <p:sp>
        <p:nvSpPr>
          <p:cNvPr id="6" name="Footer Placeholder 5"/>
          <p:cNvSpPr>
            <a:spLocks noGrp="1"/>
          </p:cNvSpPr>
          <p:nvPr>
            <p:ph type="ftr" sz="quarter" idx="12"/>
          </p:nvPr>
        </p:nvSpPr>
        <p:spPr>
          <a:xfrm>
            <a:off x="3571790" y="9001125"/>
            <a:ext cx="2641685" cy="184666"/>
          </a:xfrm>
        </p:spPr>
        <p:txBody>
          <a:bodyPr/>
          <a:lstStyle/>
          <a:p>
            <a:pPr lvl="4">
              <a:defRPr/>
            </a:pPr>
            <a:r>
              <a:rPr lang="en-US" smtClean="0"/>
              <a:t>Rich Kennedy, Research In Motion</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altLang="ja-JP" smtClean="0"/>
              <a:t>Page </a:t>
            </a:r>
            <a:fld id="{E04F12BE-F34E-1248-940B-8EC27E93B954}" type="slidenum">
              <a:rPr lang="en-US" altLang="ja-JP" smtClean="0"/>
              <a:pPr>
                <a:defRPr/>
              </a:pPr>
              <a:t>50</a:t>
            </a:fld>
            <a:endParaRPr lang="en-US" altLang="ja-JP"/>
          </a:p>
        </p:txBody>
      </p:sp>
    </p:spTree>
    <p:extLst>
      <p:ext uri="{BB962C8B-B14F-4D97-AF65-F5344CB8AC3E}">
        <p14:creationId xmlns:p14="http://schemas.microsoft.com/office/powerpoint/2010/main" val="37069789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07743" y="95706"/>
            <a:ext cx="2205732" cy="215444"/>
          </a:xfrm>
        </p:spPr>
        <p:txBody>
          <a:bodyPr/>
          <a:lstStyle/>
          <a:p>
            <a:pPr>
              <a:defRPr/>
            </a:pPr>
            <a:r>
              <a:rPr lang="en-US" smtClean="0"/>
              <a:t>doc.: IEEE 802.19-09/xxxxr0</a:t>
            </a:r>
            <a:endParaRPr lang="en-US"/>
          </a:p>
        </p:txBody>
      </p:sp>
      <p:sp>
        <p:nvSpPr>
          <p:cNvPr id="5" name="Date Placeholder 4"/>
          <p:cNvSpPr>
            <a:spLocks noGrp="1"/>
          </p:cNvSpPr>
          <p:nvPr>
            <p:ph type="dt" idx="11"/>
          </p:nvPr>
        </p:nvSpPr>
        <p:spPr>
          <a:xfrm>
            <a:off x="646113" y="95706"/>
            <a:ext cx="812723" cy="215444"/>
          </a:xfrm>
        </p:spPr>
        <p:txBody>
          <a:bodyPr/>
          <a:lstStyle/>
          <a:p>
            <a:pPr>
              <a:defRPr/>
            </a:pPr>
            <a:r>
              <a:rPr lang="en-US" smtClean="0"/>
              <a:t>April 2009</a:t>
            </a:r>
            <a:endParaRPr lang="en-US"/>
          </a:p>
        </p:txBody>
      </p:sp>
      <p:sp>
        <p:nvSpPr>
          <p:cNvPr id="6" name="Footer Placeholder 5"/>
          <p:cNvSpPr>
            <a:spLocks noGrp="1"/>
          </p:cNvSpPr>
          <p:nvPr>
            <p:ph type="ftr" sz="quarter" idx="12"/>
          </p:nvPr>
        </p:nvSpPr>
        <p:spPr>
          <a:xfrm>
            <a:off x="3571790" y="9001125"/>
            <a:ext cx="2641685" cy="184666"/>
          </a:xfrm>
        </p:spPr>
        <p:txBody>
          <a:bodyPr/>
          <a:lstStyle/>
          <a:p>
            <a:pPr lvl="4">
              <a:defRPr/>
            </a:pPr>
            <a:r>
              <a:rPr lang="en-US" smtClean="0"/>
              <a:t>Rich Kennedy, Research In Motion</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altLang="ja-JP" smtClean="0"/>
              <a:t>Page </a:t>
            </a:r>
            <a:fld id="{E04F12BE-F34E-1248-940B-8EC27E93B954}" type="slidenum">
              <a:rPr lang="en-US" altLang="ja-JP" smtClean="0"/>
              <a:pPr>
                <a:defRPr/>
              </a:pPr>
              <a:t>51</a:t>
            </a:fld>
            <a:endParaRPr lang="en-US" altLang="ja-JP"/>
          </a:p>
        </p:txBody>
      </p:sp>
    </p:spTree>
    <p:extLst>
      <p:ext uri="{BB962C8B-B14F-4D97-AF65-F5344CB8AC3E}">
        <p14:creationId xmlns:p14="http://schemas.microsoft.com/office/powerpoint/2010/main" val="36364299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14425" y="703263"/>
            <a:ext cx="4629150" cy="3473450"/>
          </a:xfrm>
        </p:spPr>
      </p:sp>
      <p:sp>
        <p:nvSpPr>
          <p:cNvPr id="3" name="Notizenplatzhalter 2"/>
          <p:cNvSpPr>
            <a:spLocks noGrp="1"/>
          </p:cNvSpPr>
          <p:nvPr>
            <p:ph type="body" idx="1"/>
          </p:nvPr>
        </p:nvSpPr>
        <p:spPr/>
        <p:txBody>
          <a:bodyPr>
            <a:normAutofit/>
          </a:bodyPr>
          <a:lstStyle/>
          <a:p>
            <a:r>
              <a:rPr lang="en-US" dirty="0" smtClean="0"/>
              <a:t>Need</a:t>
            </a:r>
            <a:r>
              <a:rPr lang="en-US" baseline="0" dirty="0" smtClean="0"/>
              <a:t> to be in SB on Oct 17 final SB on draft unchanged.</a:t>
            </a:r>
          </a:p>
          <a:p>
            <a:pPr lvl="2"/>
            <a:r>
              <a:rPr lang="en-US" altLang="ja-JP" dirty="0" smtClean="0">
                <a:solidFill>
                  <a:srgbClr val="FF0000"/>
                </a:solidFill>
              </a:rPr>
              <a:t>Note: Aug16 </a:t>
            </a:r>
            <a:r>
              <a:rPr lang="en-US" altLang="ja-JP" dirty="0" err="1" smtClean="0">
                <a:solidFill>
                  <a:srgbClr val="FF0000"/>
                </a:solidFill>
              </a:rPr>
              <a:t>recirc</a:t>
            </a:r>
            <a:r>
              <a:rPr lang="en-US" altLang="ja-JP" dirty="0" smtClean="0">
                <a:solidFill>
                  <a:srgbClr val="FF0000"/>
                </a:solidFill>
              </a:rPr>
              <a:t> to make final technical changes (D9.0) based on comment resolutions this week</a:t>
            </a:r>
          </a:p>
          <a:p>
            <a:pPr lvl="2"/>
            <a:r>
              <a:rPr lang="en-US" altLang="ja-JP" dirty="0" smtClean="0">
                <a:solidFill>
                  <a:srgbClr val="FF0000"/>
                </a:solidFill>
              </a:rPr>
              <a:t>Sep 16 (D10.0) only changes due to merging </a:t>
            </a:r>
            <a:r>
              <a:rPr lang="en-US" altLang="ja-JP" dirty="0" err="1" smtClean="0">
                <a:solidFill>
                  <a:srgbClr val="FF0000"/>
                </a:solidFill>
              </a:rPr>
              <a:t>REVmc</a:t>
            </a:r>
            <a:endParaRPr lang="en-US" altLang="ja-JP" dirty="0" smtClean="0">
              <a:solidFill>
                <a:srgbClr val="FF0000"/>
              </a:solidFill>
            </a:endParaRPr>
          </a:p>
          <a:p>
            <a:pPr lvl="2"/>
            <a:r>
              <a:rPr lang="en-US" altLang="ja-JP" dirty="0" smtClean="0">
                <a:solidFill>
                  <a:srgbClr val="FF0000"/>
                </a:solidFill>
              </a:rPr>
              <a:t>Oct 16 (D10.0-unchanged) </a:t>
            </a:r>
            <a:r>
              <a:rPr lang="en-US" altLang="ja-JP" dirty="0" err="1" smtClean="0">
                <a:solidFill>
                  <a:srgbClr val="FF0000"/>
                </a:solidFill>
              </a:rPr>
              <a:t>recirc</a:t>
            </a:r>
            <a:r>
              <a:rPr lang="en-US" altLang="ja-JP" dirty="0" smtClean="0">
                <a:solidFill>
                  <a:srgbClr val="FF0000"/>
                </a:solidFill>
              </a:rPr>
              <a:t> of unchanged draft</a:t>
            </a:r>
          </a:p>
          <a:p>
            <a:endParaRPr lang="en-US" dirty="0"/>
          </a:p>
        </p:txBody>
      </p:sp>
      <p:sp>
        <p:nvSpPr>
          <p:cNvPr id="4" name="Kopfzeilenplatzhalter 3"/>
          <p:cNvSpPr>
            <a:spLocks noGrp="1"/>
          </p:cNvSpPr>
          <p:nvPr>
            <p:ph type="hdr" sz="quarter" idx="10"/>
          </p:nvPr>
        </p:nvSpPr>
        <p:spPr>
          <a:xfrm>
            <a:off x="4017617" y="95706"/>
            <a:ext cx="2195858" cy="215444"/>
          </a:xfrm>
        </p:spPr>
        <p:txBody>
          <a:bodyPr/>
          <a:lstStyle/>
          <a:p>
            <a:pPr>
              <a:defRPr/>
            </a:pPr>
            <a:r>
              <a:rPr lang="de-DE" smtClean="0"/>
              <a:t>doc.: IEEE 802.11-16/xxxxr0</a:t>
            </a:r>
            <a:endParaRPr lang="en-US"/>
          </a:p>
        </p:txBody>
      </p:sp>
      <p:sp>
        <p:nvSpPr>
          <p:cNvPr id="5" name="Datumsplatzhalter 4"/>
          <p:cNvSpPr>
            <a:spLocks noGrp="1"/>
          </p:cNvSpPr>
          <p:nvPr>
            <p:ph type="dt" idx="11"/>
          </p:nvPr>
        </p:nvSpPr>
        <p:spPr>
          <a:xfrm>
            <a:off x="646113" y="95706"/>
            <a:ext cx="732573" cy="215444"/>
          </a:xfrm>
        </p:spPr>
        <p:txBody>
          <a:bodyPr/>
          <a:lstStyle/>
          <a:p>
            <a:pPr>
              <a:defRPr/>
            </a:pPr>
            <a:r>
              <a:rPr lang="de-DE" smtClean="0"/>
              <a:t>July 2016</a:t>
            </a:r>
            <a:endParaRPr lang="en-US"/>
          </a:p>
        </p:txBody>
      </p:sp>
      <p:sp>
        <p:nvSpPr>
          <p:cNvPr id="6" name="Fußzeilenplatzhalter 5"/>
          <p:cNvSpPr>
            <a:spLocks noGrp="1"/>
          </p:cNvSpPr>
          <p:nvPr>
            <p:ph type="ftr" sz="quarter" idx="12"/>
          </p:nvPr>
        </p:nvSpPr>
        <p:spPr>
          <a:xfrm>
            <a:off x="4159708" y="9001125"/>
            <a:ext cx="2053767" cy="184666"/>
          </a:xfrm>
        </p:spPr>
        <p:txBody>
          <a:bodyPr/>
          <a:lstStyle/>
          <a:p>
            <a:pPr lvl="4">
              <a:defRPr/>
            </a:pPr>
            <a:r>
              <a:rPr lang="de-DE" smtClean="0"/>
              <a:t>Marc Emmelmann, SELF</a:t>
            </a:r>
            <a:endParaRPr lang="en-US"/>
          </a:p>
        </p:txBody>
      </p:sp>
      <p:sp>
        <p:nvSpPr>
          <p:cNvPr id="7" name="Foliennummernplatzhalter 6"/>
          <p:cNvSpPr>
            <a:spLocks noGrp="1"/>
          </p:cNvSpPr>
          <p:nvPr>
            <p:ph type="sldNum" sz="quarter" idx="13"/>
          </p:nvPr>
        </p:nvSpPr>
        <p:spPr>
          <a:xfrm>
            <a:off x="3278936" y="9001125"/>
            <a:ext cx="415177" cy="184666"/>
          </a:xfrm>
        </p:spPr>
        <p:txBody>
          <a:bodyPr/>
          <a:lstStyle/>
          <a:p>
            <a:pPr>
              <a:defRPr/>
            </a:pPr>
            <a:r>
              <a:rPr lang="en-US" altLang="ja-JP" smtClean="0"/>
              <a:t>Page </a:t>
            </a:r>
            <a:fld id="{658DDA19-48F8-D54F-B94A-B5244F20A2C8}" type="slidenum">
              <a:rPr lang="en-US" altLang="ja-JP" smtClean="0"/>
              <a:pPr>
                <a:defRPr/>
              </a:pPr>
              <a:t>52</a:t>
            </a:fld>
            <a:endParaRPr lang="en-US" altLang="ja-JP"/>
          </a:p>
        </p:txBody>
      </p:sp>
    </p:spTree>
    <p:extLst>
      <p:ext uri="{BB962C8B-B14F-4D97-AF65-F5344CB8AC3E}">
        <p14:creationId xmlns:p14="http://schemas.microsoft.com/office/powerpoint/2010/main" val="18661187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07743" y="95706"/>
            <a:ext cx="2205732" cy="215444"/>
          </a:xfrm>
        </p:spPr>
        <p:txBody>
          <a:bodyPr/>
          <a:lstStyle/>
          <a:p>
            <a:pPr>
              <a:defRPr/>
            </a:pPr>
            <a:r>
              <a:rPr lang="en-US" smtClean="0"/>
              <a:t>doc.: IEEE 802.19-09/xxxxr0</a:t>
            </a:r>
            <a:endParaRPr lang="en-US"/>
          </a:p>
        </p:txBody>
      </p:sp>
      <p:sp>
        <p:nvSpPr>
          <p:cNvPr id="5" name="Date Placeholder 4"/>
          <p:cNvSpPr>
            <a:spLocks noGrp="1"/>
          </p:cNvSpPr>
          <p:nvPr>
            <p:ph type="dt" idx="11"/>
          </p:nvPr>
        </p:nvSpPr>
        <p:spPr>
          <a:xfrm>
            <a:off x="646113" y="95706"/>
            <a:ext cx="812723" cy="215444"/>
          </a:xfrm>
        </p:spPr>
        <p:txBody>
          <a:bodyPr/>
          <a:lstStyle/>
          <a:p>
            <a:pPr>
              <a:defRPr/>
            </a:pPr>
            <a:r>
              <a:rPr lang="en-US" smtClean="0"/>
              <a:t>April 2009</a:t>
            </a:r>
            <a:endParaRPr lang="en-US"/>
          </a:p>
        </p:txBody>
      </p:sp>
      <p:sp>
        <p:nvSpPr>
          <p:cNvPr id="6" name="Footer Placeholder 5"/>
          <p:cNvSpPr>
            <a:spLocks noGrp="1"/>
          </p:cNvSpPr>
          <p:nvPr>
            <p:ph type="ftr" sz="quarter" idx="12"/>
          </p:nvPr>
        </p:nvSpPr>
        <p:spPr>
          <a:xfrm>
            <a:off x="3571790" y="9001125"/>
            <a:ext cx="2641685" cy="184666"/>
          </a:xfrm>
        </p:spPr>
        <p:txBody>
          <a:bodyPr/>
          <a:lstStyle/>
          <a:p>
            <a:pPr lvl="4">
              <a:defRPr/>
            </a:pPr>
            <a:r>
              <a:rPr lang="en-US" smtClean="0"/>
              <a:t>Rich Kennedy, Research In Motion</a:t>
            </a:r>
            <a:endParaRPr lang="en-US"/>
          </a:p>
        </p:txBody>
      </p:sp>
      <p:sp>
        <p:nvSpPr>
          <p:cNvPr id="7" name="Slide Number Placeholder 6"/>
          <p:cNvSpPr>
            <a:spLocks noGrp="1"/>
          </p:cNvSpPr>
          <p:nvPr>
            <p:ph type="sldNum" sz="quarter" idx="13"/>
          </p:nvPr>
        </p:nvSpPr>
        <p:spPr>
          <a:xfrm>
            <a:off x="3201992" y="9001125"/>
            <a:ext cx="492121" cy="184666"/>
          </a:xfrm>
        </p:spPr>
        <p:txBody>
          <a:bodyPr/>
          <a:lstStyle/>
          <a:p>
            <a:pPr>
              <a:defRPr/>
            </a:pPr>
            <a:r>
              <a:rPr lang="en-US" altLang="ja-JP" smtClean="0"/>
              <a:t>Page </a:t>
            </a:r>
            <a:fld id="{E04F12BE-F34E-1248-940B-8EC27E93B954}" type="slidenum">
              <a:rPr lang="en-US" altLang="ja-JP" smtClean="0"/>
              <a:pPr>
                <a:defRPr/>
              </a:pPr>
              <a:t>53</a:t>
            </a:fld>
            <a:endParaRPr lang="en-US" altLang="ja-JP"/>
          </a:p>
        </p:txBody>
      </p:sp>
    </p:spTree>
    <p:extLst>
      <p:ext uri="{BB962C8B-B14F-4D97-AF65-F5344CB8AC3E}">
        <p14:creationId xmlns:p14="http://schemas.microsoft.com/office/powerpoint/2010/main" val="14050821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xfrm>
            <a:off x="4016851" y="96238"/>
            <a:ext cx="2195858" cy="215444"/>
          </a:xfrm>
          <a:noFill/>
        </p:spPr>
        <p:txBody>
          <a:bodyPr/>
          <a:lstStyle/>
          <a:p>
            <a:r>
              <a:rPr lang="en-US" altLang="ja-JP" dirty="0">
                <a:latin typeface="Times New Roman" pitchFamily="-84" charset="0"/>
                <a:cs typeface="ＭＳ Ｐゴシック" pitchFamily="-84" charset="-128"/>
              </a:rPr>
              <a:t>doc.: IEEE 802.11-09/xxxxr0</a:t>
            </a:r>
          </a:p>
        </p:txBody>
      </p:sp>
      <p:sp>
        <p:nvSpPr>
          <p:cNvPr id="16387" name="Rectangle 3"/>
          <p:cNvSpPr>
            <a:spLocks noGrp="1" noChangeArrowheads="1"/>
          </p:cNvSpPr>
          <p:nvPr>
            <p:ph type="dt" sz="quarter" idx="1"/>
          </p:nvPr>
        </p:nvSpPr>
        <p:spPr>
          <a:xfrm>
            <a:off x="646863" y="96238"/>
            <a:ext cx="753411" cy="215444"/>
          </a:xfrm>
          <a:noFill/>
        </p:spPr>
        <p:txBody>
          <a:bodyPr/>
          <a:lstStyle/>
          <a:p>
            <a:r>
              <a:rPr lang="en-US" altLang="ja-JP" dirty="0">
                <a:latin typeface="Times New Roman" pitchFamily="-84" charset="0"/>
                <a:cs typeface="ＭＳ Ｐゴシック" pitchFamily="-84" charset="-128"/>
              </a:rPr>
              <a:t>May 2008</a:t>
            </a:r>
          </a:p>
        </p:txBody>
      </p:sp>
      <p:sp>
        <p:nvSpPr>
          <p:cNvPr id="16388" name="Rectangle 6"/>
          <p:cNvSpPr>
            <a:spLocks noGrp="1" noChangeArrowheads="1"/>
          </p:cNvSpPr>
          <p:nvPr>
            <p:ph type="ftr" sz="quarter" idx="4"/>
          </p:nvPr>
        </p:nvSpPr>
        <p:spPr>
          <a:xfrm>
            <a:off x="4171766" y="9000620"/>
            <a:ext cx="2040943" cy="184666"/>
          </a:xfrm>
          <a:noFill/>
        </p:spPr>
        <p:txBody>
          <a:bodyPr/>
          <a:lstStyle/>
          <a:p>
            <a:pPr lvl="4"/>
            <a:r>
              <a:rPr lang="en-US" altLang="ja-JP" dirty="0">
                <a:latin typeface="Times New Roman" pitchFamily="-84" charset="0"/>
                <a:cs typeface="ＭＳ Ｐゴシック" pitchFamily="-84" charset="-128"/>
              </a:rPr>
              <a:t>Bruce Kraemer (Marvell)</a:t>
            </a:r>
          </a:p>
        </p:txBody>
      </p:sp>
      <p:sp>
        <p:nvSpPr>
          <p:cNvPr id="16389" name="Rectangle 7"/>
          <p:cNvSpPr>
            <a:spLocks noGrp="1" noChangeArrowheads="1"/>
          </p:cNvSpPr>
          <p:nvPr>
            <p:ph type="sldNum" sz="quarter" idx="5"/>
          </p:nvPr>
        </p:nvSpPr>
        <p:spPr>
          <a:xfrm>
            <a:off x="3207925" y="9000620"/>
            <a:ext cx="486415" cy="184666"/>
          </a:xfrm>
          <a:noFill/>
        </p:spPr>
        <p:txBody>
          <a:bodyPr/>
          <a:lstStyle/>
          <a:p>
            <a:r>
              <a:rPr lang="en-US" altLang="ja-JP" dirty="0">
                <a:latin typeface="Times New Roman" pitchFamily="-84" charset="0"/>
                <a:cs typeface="ＭＳ Ｐゴシック" pitchFamily="-84" charset="-128"/>
              </a:rPr>
              <a:t>Page </a:t>
            </a:r>
            <a:fld id="{87BF803F-B4E9-DF4C-AC7F-01BAADF0F0A5}" type="slidenum">
              <a:rPr lang="en-US" altLang="ja-JP">
                <a:latin typeface="Times New Roman" pitchFamily="-84" charset="0"/>
                <a:cs typeface="ＭＳ Ｐゴシック" pitchFamily="-84" charset="-128"/>
              </a:rPr>
              <a:pPr/>
              <a:t>54</a:t>
            </a:fld>
            <a:endParaRPr lang="en-US" altLang="ja-JP" dirty="0">
              <a:latin typeface="Times New Roman" pitchFamily="-84" charset="0"/>
              <a:cs typeface="ＭＳ Ｐゴシック" pitchFamily="-84" charset="-128"/>
            </a:endParaRPr>
          </a:p>
        </p:txBody>
      </p:sp>
      <p:sp>
        <p:nvSpPr>
          <p:cNvPr id="16390" name="Rectangle 2"/>
          <p:cNvSpPr>
            <a:spLocks noGrp="1" noRot="1" noChangeAspect="1" noChangeArrowheads="1" noTextEdit="1"/>
          </p:cNvSpPr>
          <p:nvPr>
            <p:ph type="sldImg"/>
          </p:nvPr>
        </p:nvSpPr>
        <p:spPr>
          <a:xfrm>
            <a:off x="1104900" y="698500"/>
            <a:ext cx="4648200" cy="3486150"/>
          </a:xfrm>
          <a:ln/>
        </p:spPr>
      </p:sp>
      <p:sp>
        <p:nvSpPr>
          <p:cNvPr id="16391" name="Rectangle 3"/>
          <p:cNvSpPr>
            <a:spLocks noGrp="1" noChangeArrowheads="1"/>
          </p:cNvSpPr>
          <p:nvPr>
            <p:ph type="body" idx="1"/>
          </p:nvPr>
        </p:nvSpPr>
        <p:spPr>
          <a:xfrm>
            <a:off x="685180" y="4415157"/>
            <a:ext cx="5487640" cy="4183696"/>
          </a:xfrm>
          <a:noFill/>
          <a:ln/>
        </p:spPr>
        <p:txBody>
          <a:bodyPr/>
          <a:lstStyle/>
          <a:p>
            <a:endParaRPr kumimoji="0" lang="en-GB" dirty="0">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21109616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07743" y="95706"/>
            <a:ext cx="2205732" cy="215444"/>
          </a:xfrm>
        </p:spPr>
        <p:txBody>
          <a:bodyPr/>
          <a:lstStyle/>
          <a:p>
            <a:pPr>
              <a:defRPr/>
            </a:pPr>
            <a:r>
              <a:rPr lang="en-US" smtClean="0"/>
              <a:t>doc.: IEEE 802.19-09/xxxxr0</a:t>
            </a:r>
            <a:endParaRPr lang="en-US"/>
          </a:p>
        </p:txBody>
      </p:sp>
      <p:sp>
        <p:nvSpPr>
          <p:cNvPr id="5" name="Date Placeholder 4"/>
          <p:cNvSpPr>
            <a:spLocks noGrp="1"/>
          </p:cNvSpPr>
          <p:nvPr>
            <p:ph type="dt" idx="11"/>
          </p:nvPr>
        </p:nvSpPr>
        <p:spPr>
          <a:xfrm>
            <a:off x="646113" y="95706"/>
            <a:ext cx="812723" cy="215444"/>
          </a:xfrm>
        </p:spPr>
        <p:txBody>
          <a:bodyPr/>
          <a:lstStyle/>
          <a:p>
            <a:pPr>
              <a:defRPr/>
            </a:pPr>
            <a:r>
              <a:rPr lang="en-US" smtClean="0"/>
              <a:t>April 2009</a:t>
            </a:r>
            <a:endParaRPr lang="en-US"/>
          </a:p>
        </p:txBody>
      </p:sp>
      <p:sp>
        <p:nvSpPr>
          <p:cNvPr id="6" name="Footer Placeholder 5"/>
          <p:cNvSpPr>
            <a:spLocks noGrp="1"/>
          </p:cNvSpPr>
          <p:nvPr>
            <p:ph type="ftr" sz="quarter" idx="12"/>
          </p:nvPr>
        </p:nvSpPr>
        <p:spPr>
          <a:xfrm>
            <a:off x="3571790" y="9001125"/>
            <a:ext cx="2641685" cy="184666"/>
          </a:xfrm>
        </p:spPr>
        <p:txBody>
          <a:bodyPr/>
          <a:lstStyle/>
          <a:p>
            <a:pPr lvl="4">
              <a:defRPr/>
            </a:pPr>
            <a:r>
              <a:rPr lang="en-US" smtClean="0"/>
              <a:t>Rich Kennedy, Research In Motion</a:t>
            </a:r>
            <a:endParaRPr lang="en-US"/>
          </a:p>
        </p:txBody>
      </p:sp>
      <p:sp>
        <p:nvSpPr>
          <p:cNvPr id="7" name="Slide Number Placeholder 6"/>
          <p:cNvSpPr>
            <a:spLocks noGrp="1"/>
          </p:cNvSpPr>
          <p:nvPr>
            <p:ph type="sldNum" sz="quarter" idx="13"/>
          </p:nvPr>
        </p:nvSpPr>
        <p:spPr>
          <a:xfrm>
            <a:off x="3201992" y="9001125"/>
            <a:ext cx="492121" cy="184666"/>
          </a:xfrm>
        </p:spPr>
        <p:txBody>
          <a:bodyPr/>
          <a:lstStyle/>
          <a:p>
            <a:pPr>
              <a:defRPr/>
            </a:pPr>
            <a:r>
              <a:rPr lang="en-US" altLang="ja-JP" smtClean="0"/>
              <a:t>Page </a:t>
            </a:r>
            <a:fld id="{E04F12BE-F34E-1248-940B-8EC27E93B954}" type="slidenum">
              <a:rPr lang="en-US" altLang="ja-JP" smtClean="0"/>
              <a:pPr>
                <a:defRPr/>
              </a:pPr>
              <a:t>55</a:t>
            </a:fld>
            <a:endParaRPr lang="en-US" altLang="ja-JP"/>
          </a:p>
        </p:txBody>
      </p:sp>
    </p:spTree>
    <p:extLst>
      <p:ext uri="{BB962C8B-B14F-4D97-AF65-F5344CB8AC3E}">
        <p14:creationId xmlns:p14="http://schemas.microsoft.com/office/powerpoint/2010/main" val="19291467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07743" y="95706"/>
            <a:ext cx="2205732" cy="215444"/>
          </a:xfrm>
        </p:spPr>
        <p:txBody>
          <a:bodyPr/>
          <a:lstStyle/>
          <a:p>
            <a:pPr>
              <a:defRPr/>
            </a:pPr>
            <a:r>
              <a:rPr lang="en-US" smtClean="0"/>
              <a:t>doc.: IEEE 802.19-09/xxxxr0</a:t>
            </a:r>
            <a:endParaRPr lang="en-US"/>
          </a:p>
        </p:txBody>
      </p:sp>
      <p:sp>
        <p:nvSpPr>
          <p:cNvPr id="5" name="Date Placeholder 4"/>
          <p:cNvSpPr>
            <a:spLocks noGrp="1"/>
          </p:cNvSpPr>
          <p:nvPr>
            <p:ph type="dt" idx="11"/>
          </p:nvPr>
        </p:nvSpPr>
        <p:spPr>
          <a:xfrm>
            <a:off x="646113" y="95706"/>
            <a:ext cx="812723" cy="215444"/>
          </a:xfrm>
        </p:spPr>
        <p:txBody>
          <a:bodyPr/>
          <a:lstStyle/>
          <a:p>
            <a:pPr>
              <a:defRPr/>
            </a:pPr>
            <a:r>
              <a:rPr lang="en-US" smtClean="0"/>
              <a:t>April 2009</a:t>
            </a:r>
            <a:endParaRPr lang="en-US"/>
          </a:p>
        </p:txBody>
      </p:sp>
      <p:sp>
        <p:nvSpPr>
          <p:cNvPr id="6" name="Footer Placeholder 5"/>
          <p:cNvSpPr>
            <a:spLocks noGrp="1"/>
          </p:cNvSpPr>
          <p:nvPr>
            <p:ph type="ftr" sz="quarter" idx="12"/>
          </p:nvPr>
        </p:nvSpPr>
        <p:spPr>
          <a:xfrm>
            <a:off x="3571790" y="9001125"/>
            <a:ext cx="2641685" cy="184666"/>
          </a:xfrm>
        </p:spPr>
        <p:txBody>
          <a:bodyPr/>
          <a:lstStyle/>
          <a:p>
            <a:pPr lvl="4">
              <a:defRPr/>
            </a:pPr>
            <a:r>
              <a:rPr lang="en-US" smtClean="0"/>
              <a:t>Rich Kennedy, Research In Motion</a:t>
            </a:r>
            <a:endParaRPr lang="en-US"/>
          </a:p>
        </p:txBody>
      </p:sp>
      <p:sp>
        <p:nvSpPr>
          <p:cNvPr id="7" name="Slide Number Placeholder 6"/>
          <p:cNvSpPr>
            <a:spLocks noGrp="1"/>
          </p:cNvSpPr>
          <p:nvPr>
            <p:ph type="sldNum" sz="quarter" idx="13"/>
          </p:nvPr>
        </p:nvSpPr>
        <p:spPr>
          <a:xfrm>
            <a:off x="3201992" y="9001125"/>
            <a:ext cx="492121" cy="184666"/>
          </a:xfrm>
        </p:spPr>
        <p:txBody>
          <a:bodyPr/>
          <a:lstStyle/>
          <a:p>
            <a:pPr>
              <a:defRPr/>
            </a:pPr>
            <a:r>
              <a:rPr lang="en-US" altLang="ja-JP" smtClean="0"/>
              <a:t>Page </a:t>
            </a:r>
            <a:fld id="{E04F12BE-F34E-1248-940B-8EC27E93B954}" type="slidenum">
              <a:rPr lang="en-US" altLang="ja-JP" smtClean="0"/>
              <a:pPr>
                <a:defRPr/>
              </a:pPr>
              <a:t>56</a:t>
            </a:fld>
            <a:endParaRPr lang="en-US" altLang="ja-JP"/>
          </a:p>
        </p:txBody>
      </p:sp>
    </p:spTree>
    <p:extLst>
      <p:ext uri="{BB962C8B-B14F-4D97-AF65-F5344CB8AC3E}">
        <p14:creationId xmlns:p14="http://schemas.microsoft.com/office/powerpoint/2010/main" val="17413435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xfrm>
            <a:off x="4017617" y="95706"/>
            <a:ext cx="2195858" cy="215444"/>
          </a:xfrm>
          <a:noFill/>
        </p:spPr>
        <p:txBody>
          <a:bodyPr/>
          <a:lstStyle/>
          <a:p>
            <a:r>
              <a:rPr lang="hr-HR" smtClean="0"/>
              <a:t>doc.: IEEE 802.11-16/1279r0</a:t>
            </a:r>
            <a:endParaRPr lang="en-US" smtClean="0"/>
          </a:p>
        </p:txBody>
      </p:sp>
      <p:sp>
        <p:nvSpPr>
          <p:cNvPr id="19459" name="Rectangle 3"/>
          <p:cNvSpPr>
            <a:spLocks noGrp="1" noChangeArrowheads="1"/>
          </p:cNvSpPr>
          <p:nvPr>
            <p:ph type="dt" sz="quarter" idx="1"/>
          </p:nvPr>
        </p:nvSpPr>
        <p:spPr>
          <a:xfrm>
            <a:off x="646113" y="95706"/>
            <a:ext cx="732573" cy="215444"/>
          </a:xfrm>
          <a:noFill/>
        </p:spPr>
        <p:txBody>
          <a:bodyPr/>
          <a:lstStyle/>
          <a:p>
            <a:r>
              <a:rPr lang="en-US" smtClean="0"/>
              <a:t>July 2016</a:t>
            </a:r>
          </a:p>
        </p:txBody>
      </p:sp>
      <p:sp>
        <p:nvSpPr>
          <p:cNvPr id="19460" name="Rectangle 6"/>
          <p:cNvSpPr>
            <a:spLocks noGrp="1" noChangeArrowheads="1"/>
          </p:cNvSpPr>
          <p:nvPr>
            <p:ph type="ftr" sz="quarter" idx="4"/>
          </p:nvPr>
        </p:nvSpPr>
        <p:spPr>
          <a:xfrm>
            <a:off x="3320439" y="9001125"/>
            <a:ext cx="2893036" cy="184666"/>
          </a:xfrm>
          <a:noFill/>
        </p:spPr>
        <p:txBody>
          <a:bodyPr/>
          <a:lstStyle/>
          <a:p>
            <a:pPr lvl="4"/>
            <a:r>
              <a:rPr lang="en-US" smtClean="0"/>
              <a:t>Donald Eastlake, Huawei Technologies</a:t>
            </a:r>
          </a:p>
        </p:txBody>
      </p:sp>
      <p:sp>
        <p:nvSpPr>
          <p:cNvPr id="19461" name="Rectangle 7"/>
          <p:cNvSpPr>
            <a:spLocks noGrp="1" noChangeArrowheads="1"/>
          </p:cNvSpPr>
          <p:nvPr>
            <p:ph type="sldNum" sz="quarter" idx="5"/>
          </p:nvPr>
        </p:nvSpPr>
        <p:spPr>
          <a:xfrm>
            <a:off x="3278936" y="9001125"/>
            <a:ext cx="415177" cy="184666"/>
          </a:xfrm>
          <a:noFill/>
        </p:spPr>
        <p:txBody>
          <a:bodyPr/>
          <a:lstStyle/>
          <a:p>
            <a:r>
              <a:rPr lang="en-US" smtClean="0"/>
              <a:t>Page </a:t>
            </a:r>
            <a:fld id="{7441BA8B-EA44-4BCB-8894-4A698C9D9ECD}" type="slidenum">
              <a:rPr lang="en-US" smtClean="0"/>
              <a:pPr/>
              <a:t>57</a:t>
            </a:fld>
            <a:endParaRPr lang="en-US" smtClean="0"/>
          </a:p>
        </p:txBody>
      </p:sp>
      <p:sp>
        <p:nvSpPr>
          <p:cNvPr id="19462" name="Rectangle 2"/>
          <p:cNvSpPr>
            <a:spLocks noGrp="1" noRot="1" noChangeAspect="1" noChangeArrowheads="1" noTextEdit="1"/>
          </p:cNvSpPr>
          <p:nvPr>
            <p:ph type="sldImg"/>
          </p:nvPr>
        </p:nvSpPr>
        <p:spPr>
          <a:xfrm>
            <a:off x="1114425" y="703263"/>
            <a:ext cx="4629150" cy="3473450"/>
          </a:xfrm>
          <a:ln/>
        </p:spPr>
      </p:sp>
      <p:sp>
        <p:nvSpPr>
          <p:cNvPr id="194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xfrm>
            <a:off x="4017617" y="95706"/>
            <a:ext cx="2195858" cy="215444"/>
          </a:xfrm>
          <a:noFill/>
        </p:spPr>
        <p:txBody>
          <a:bodyPr/>
          <a:lstStyle/>
          <a:p>
            <a:r>
              <a:rPr lang="hr-HR" smtClean="0"/>
              <a:t>doc.: IEEE 802.11-16/1279r0</a:t>
            </a:r>
            <a:endParaRPr lang="en-US" smtClean="0"/>
          </a:p>
        </p:txBody>
      </p:sp>
      <p:sp>
        <p:nvSpPr>
          <p:cNvPr id="20483" name="Rectangle 3"/>
          <p:cNvSpPr>
            <a:spLocks noGrp="1" noChangeArrowheads="1"/>
          </p:cNvSpPr>
          <p:nvPr>
            <p:ph type="dt" sz="quarter" idx="1"/>
          </p:nvPr>
        </p:nvSpPr>
        <p:spPr>
          <a:xfrm>
            <a:off x="646113" y="95706"/>
            <a:ext cx="732573" cy="215444"/>
          </a:xfrm>
          <a:noFill/>
        </p:spPr>
        <p:txBody>
          <a:bodyPr/>
          <a:lstStyle/>
          <a:p>
            <a:r>
              <a:rPr lang="en-US" smtClean="0"/>
              <a:t>July 2016</a:t>
            </a:r>
          </a:p>
        </p:txBody>
      </p:sp>
      <p:sp>
        <p:nvSpPr>
          <p:cNvPr id="20484" name="Rectangle 6"/>
          <p:cNvSpPr>
            <a:spLocks noGrp="1" noChangeArrowheads="1"/>
          </p:cNvSpPr>
          <p:nvPr>
            <p:ph type="ftr" sz="quarter" idx="4"/>
          </p:nvPr>
        </p:nvSpPr>
        <p:spPr>
          <a:xfrm>
            <a:off x="3320439" y="9001125"/>
            <a:ext cx="2893036" cy="184666"/>
          </a:xfrm>
          <a:noFill/>
        </p:spPr>
        <p:txBody>
          <a:bodyPr/>
          <a:lstStyle/>
          <a:p>
            <a:pPr lvl="4"/>
            <a:r>
              <a:rPr lang="en-US" smtClean="0"/>
              <a:t>Donald Eastlake, Huawei Technologies</a:t>
            </a:r>
          </a:p>
        </p:txBody>
      </p:sp>
      <p:sp>
        <p:nvSpPr>
          <p:cNvPr id="20485" name="Rectangle 7"/>
          <p:cNvSpPr>
            <a:spLocks noGrp="1" noChangeArrowheads="1"/>
          </p:cNvSpPr>
          <p:nvPr>
            <p:ph type="sldNum" sz="quarter" idx="5"/>
          </p:nvPr>
        </p:nvSpPr>
        <p:spPr>
          <a:xfrm>
            <a:off x="3278936" y="9001125"/>
            <a:ext cx="415177" cy="184666"/>
          </a:xfrm>
          <a:noFill/>
        </p:spPr>
        <p:txBody>
          <a:bodyPr/>
          <a:lstStyle/>
          <a:p>
            <a:r>
              <a:rPr lang="en-US" smtClean="0"/>
              <a:t>Page </a:t>
            </a:r>
            <a:fld id="{F12C820A-A132-4231-BE0A-AC79B82FD720}" type="slidenum">
              <a:rPr lang="en-US" smtClean="0"/>
              <a:pPr/>
              <a:t>58</a:t>
            </a:fld>
            <a:endParaRPr lang="en-US" smtClean="0"/>
          </a:p>
        </p:txBody>
      </p:sp>
      <p:sp>
        <p:nvSpPr>
          <p:cNvPr id="20486" name="Rectangle 2"/>
          <p:cNvSpPr>
            <a:spLocks noGrp="1" noRot="1" noChangeAspect="1" noChangeArrowheads="1" noTextEdit="1"/>
          </p:cNvSpPr>
          <p:nvPr>
            <p:ph type="sldImg"/>
          </p:nvPr>
        </p:nvSpPr>
        <p:spPr>
          <a:xfrm>
            <a:off x="1114425" y="703263"/>
            <a:ext cx="4629150" cy="3473450"/>
          </a:xfrm>
          <a:ln cap="flat"/>
        </p:spPr>
      </p:sp>
      <p:sp>
        <p:nvSpPr>
          <p:cNvPr id="20487" name="Rectangle 3"/>
          <p:cNvSpPr>
            <a:spLocks noGrp="1" noChangeArrowheads="1"/>
          </p:cNvSpPr>
          <p:nvPr>
            <p:ph type="body" idx="1"/>
          </p:nvPr>
        </p:nvSpPr>
        <p:spPr>
          <a:noFill/>
          <a:ln/>
        </p:spPr>
        <p:txBody>
          <a:bodyPr lIns="95250" rIns="95250"/>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17617" y="95706"/>
            <a:ext cx="2195858" cy="215444"/>
          </a:xfrm>
          <a:ln/>
        </p:spPr>
        <p:txBody>
          <a:bodyPr/>
          <a:lstStyle/>
          <a:p>
            <a:r>
              <a:rPr lang="hr-HR" smtClean="0"/>
              <a:t>doc.: IEEE 802.11-16/1279r0</a:t>
            </a:r>
            <a:endParaRPr lang="en-US"/>
          </a:p>
        </p:txBody>
      </p:sp>
      <p:sp>
        <p:nvSpPr>
          <p:cNvPr id="5" name="Rectangle 3"/>
          <p:cNvSpPr>
            <a:spLocks noGrp="1" noChangeArrowheads="1"/>
          </p:cNvSpPr>
          <p:nvPr>
            <p:ph type="dt"/>
          </p:nvPr>
        </p:nvSpPr>
        <p:spPr>
          <a:xfrm>
            <a:off x="646113" y="95706"/>
            <a:ext cx="732573" cy="215444"/>
          </a:xfrm>
          <a:ln/>
        </p:spPr>
        <p:txBody>
          <a:bodyPr/>
          <a:lstStyle/>
          <a:p>
            <a:r>
              <a:rPr lang="en-US" smtClean="0"/>
              <a:t>July 2016</a:t>
            </a:r>
            <a:endParaRPr lang="en-US"/>
          </a:p>
        </p:txBody>
      </p:sp>
      <p:sp>
        <p:nvSpPr>
          <p:cNvPr id="6" name="Rectangle 6"/>
          <p:cNvSpPr>
            <a:spLocks noGrp="1" noChangeArrowheads="1"/>
          </p:cNvSpPr>
          <p:nvPr>
            <p:ph type="ftr"/>
          </p:nvPr>
        </p:nvSpPr>
        <p:spPr>
          <a:xfrm>
            <a:off x="5287963" y="9001125"/>
            <a:ext cx="5078121" cy="369332"/>
          </a:xfrm>
          <a:ln/>
        </p:spPr>
        <p:txBody>
          <a:bodyPr/>
          <a:lstStyle/>
          <a:p>
            <a:r>
              <a:rPr lang="en-US" smtClean="0"/>
              <a:t>Donald Eastlake, Huawei Technologies</a:t>
            </a:r>
            <a:endParaRPr lang="en-US"/>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35E0D7E8-EBB2-4683-98FD-8E18BC106EDA}" type="slidenum">
              <a:rPr lang="en-US"/>
              <a:pPr/>
              <a:t>59</a:t>
            </a:fld>
            <a:endParaRPr lang="en-US"/>
          </a:p>
        </p:txBody>
      </p:sp>
      <p:sp>
        <p:nvSpPr>
          <p:cNvPr id="18433" name="Rectangle 1"/>
          <p:cNvSpPr txBox="1">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13772" y="4416029"/>
            <a:ext cx="5030456" cy="4277680"/>
          </a:xfrm>
          <a:prstGeom prst="rect">
            <a:avLst/>
          </a:prstGeom>
          <a:noFill/>
          <a:ln>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6</a:t>
            </a:fld>
            <a:endParaRPr lang="en-US"/>
          </a:p>
        </p:txBody>
      </p:sp>
    </p:spTree>
    <p:extLst>
      <p:ext uri="{BB962C8B-B14F-4D97-AF65-F5344CB8AC3E}">
        <p14:creationId xmlns:p14="http://schemas.microsoft.com/office/powerpoint/2010/main" val="42655781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17617" y="95706"/>
            <a:ext cx="2195858" cy="215444"/>
          </a:xfrm>
          <a:ln/>
        </p:spPr>
        <p:txBody>
          <a:bodyPr/>
          <a:lstStyle/>
          <a:p>
            <a:r>
              <a:rPr lang="hr-HR" smtClean="0"/>
              <a:t>doc.: IEEE 802.11-16/1279r0</a:t>
            </a:r>
            <a:endParaRPr lang="en-US"/>
          </a:p>
        </p:txBody>
      </p:sp>
      <p:sp>
        <p:nvSpPr>
          <p:cNvPr id="5" name="Rectangle 3"/>
          <p:cNvSpPr>
            <a:spLocks noGrp="1" noChangeArrowheads="1"/>
          </p:cNvSpPr>
          <p:nvPr>
            <p:ph type="dt"/>
          </p:nvPr>
        </p:nvSpPr>
        <p:spPr>
          <a:xfrm>
            <a:off x="646113" y="95706"/>
            <a:ext cx="732573" cy="215444"/>
          </a:xfrm>
          <a:ln/>
        </p:spPr>
        <p:txBody>
          <a:bodyPr/>
          <a:lstStyle/>
          <a:p>
            <a:r>
              <a:rPr lang="en-US" smtClean="0"/>
              <a:t>July 2016</a:t>
            </a:r>
            <a:endParaRPr lang="en-US"/>
          </a:p>
        </p:txBody>
      </p:sp>
      <p:sp>
        <p:nvSpPr>
          <p:cNvPr id="6" name="Rectangle 6"/>
          <p:cNvSpPr>
            <a:spLocks noGrp="1" noChangeArrowheads="1"/>
          </p:cNvSpPr>
          <p:nvPr>
            <p:ph type="ftr"/>
          </p:nvPr>
        </p:nvSpPr>
        <p:spPr>
          <a:xfrm>
            <a:off x="5287963" y="9001125"/>
            <a:ext cx="5078121" cy="369332"/>
          </a:xfrm>
          <a:ln/>
        </p:spPr>
        <p:txBody>
          <a:bodyPr/>
          <a:lstStyle/>
          <a:p>
            <a:r>
              <a:rPr lang="en-US" smtClean="0"/>
              <a:t>Donald Eastlake, Huawei Technologies</a:t>
            </a:r>
            <a:endParaRPr lang="en-US"/>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35E0D7E8-EBB2-4683-98FD-8E18BC106EDA}" type="slidenum">
              <a:rPr lang="en-US"/>
              <a:pPr/>
              <a:t>60</a:t>
            </a:fld>
            <a:endParaRPr lang="en-US"/>
          </a:p>
        </p:txBody>
      </p:sp>
      <p:sp>
        <p:nvSpPr>
          <p:cNvPr id="18433" name="Rectangle 1"/>
          <p:cNvSpPr txBox="1">
            <a:spLocks noGrp="1" noRot="1" noChangeAspect="1" noChangeArrowheads="1"/>
          </p:cNvSpPr>
          <p:nvPr>
            <p:ph type="sldImg"/>
          </p:nvPr>
        </p:nvSpPr>
        <p:spPr bwMode="auto">
          <a:xfrm>
            <a:off x="1114425" y="703263"/>
            <a:ext cx="4629150" cy="347345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13772" y="4416029"/>
            <a:ext cx="5030456" cy="4277680"/>
          </a:xfrm>
          <a:prstGeom prst="rect">
            <a:avLst/>
          </a:prstGeom>
          <a:noFill/>
          <a:ln>
            <a:round/>
            <a:headEnd/>
            <a:tailEnd/>
          </a:ln>
        </p:spPr>
        <p:txBody>
          <a:bodyPr wrap="none" anchor="ct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a:t>doc.: IEEE 802.11-16/1268r0</a:t>
            </a:r>
          </a:p>
        </p:txBody>
      </p:sp>
      <p:sp>
        <p:nvSpPr>
          <p:cNvPr id="6147" name="Rectangle 3"/>
          <p:cNvSpPr>
            <a:spLocks noGrp="1" noChangeArrowheads="1"/>
          </p:cNvSpPr>
          <p:nvPr>
            <p:ph type="dt" sz="quarter" idx="1"/>
          </p:nvPr>
        </p:nvSpPr>
        <p:spPr>
          <a:xfrm>
            <a:off x="646113" y="95706"/>
            <a:ext cx="1227837"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2016</a:t>
            </a:r>
            <a:endParaRPr lang="en-GB" sz="1400"/>
          </a:p>
        </p:txBody>
      </p:sp>
      <p:sp>
        <p:nvSpPr>
          <p:cNvPr id="6148" name="Rectangle 6"/>
          <p:cNvSpPr>
            <a:spLocks noGrp="1" noChangeArrowheads="1"/>
          </p:cNvSpPr>
          <p:nvPr>
            <p:ph type="ftr" sz="quarter" idx="4"/>
          </p:nvPr>
        </p:nvSpPr>
        <p:spPr>
          <a:xfrm>
            <a:off x="3895212" y="9001125"/>
            <a:ext cx="23182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a:t>Stephen McCann, BlackBerry</a:t>
            </a:r>
          </a:p>
        </p:txBody>
      </p:sp>
      <p:sp>
        <p:nvSpPr>
          <p:cNvPr id="6149"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a:t>Page </a:t>
            </a:r>
            <a:fld id="{1FA0DF2A-4090-463A-968B-4ABD6F561DCD}" type="slidenum">
              <a:rPr lang="en-GB" smtClean="0"/>
              <a:pPr/>
              <a:t>61</a:t>
            </a:fld>
            <a:endParaRPr lang="en-GB"/>
          </a:p>
        </p:txBody>
      </p:sp>
      <p:sp>
        <p:nvSpPr>
          <p:cNvPr id="6150" name="Rectangle 2"/>
          <p:cNvSpPr>
            <a:spLocks noGrp="1" noRot="1" noChangeAspect="1" noChangeArrowheads="1" noTextEdit="1"/>
          </p:cNvSpPr>
          <p:nvPr>
            <p:ph type="sldImg"/>
          </p:nvPr>
        </p:nvSpPr>
        <p:spPr>
          <a:xfrm>
            <a:off x="1112838" y="703263"/>
            <a:ext cx="4632325" cy="3473450"/>
          </a:xfrm>
          <a:ln/>
        </p:spPr>
      </p:sp>
      <p:sp>
        <p:nvSpPr>
          <p:cNvPr id="61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a:t>doc.: IEEE 802.11-16/1268r0</a:t>
            </a:r>
          </a:p>
        </p:txBody>
      </p:sp>
      <p:sp>
        <p:nvSpPr>
          <p:cNvPr id="7171" name="Rectangle 3"/>
          <p:cNvSpPr>
            <a:spLocks noGrp="1" noChangeArrowheads="1"/>
          </p:cNvSpPr>
          <p:nvPr>
            <p:ph type="dt" sz="quarter" idx="1"/>
          </p:nvPr>
        </p:nvSpPr>
        <p:spPr>
          <a:xfrm>
            <a:off x="646113" y="95706"/>
            <a:ext cx="1227837"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2016</a:t>
            </a:r>
            <a:endParaRPr lang="en-GB" sz="1400"/>
          </a:p>
        </p:txBody>
      </p:sp>
      <p:sp>
        <p:nvSpPr>
          <p:cNvPr id="7172" name="Rectangle 6"/>
          <p:cNvSpPr>
            <a:spLocks noGrp="1" noChangeArrowheads="1"/>
          </p:cNvSpPr>
          <p:nvPr>
            <p:ph type="ftr" sz="quarter" idx="4"/>
          </p:nvPr>
        </p:nvSpPr>
        <p:spPr>
          <a:xfrm>
            <a:off x="3895212" y="9001125"/>
            <a:ext cx="23182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a:t>Stephen McCann, BlackBerry</a:t>
            </a:r>
          </a:p>
        </p:txBody>
      </p:sp>
      <p:sp>
        <p:nvSpPr>
          <p:cNvPr id="7173"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a:t>Page </a:t>
            </a:r>
            <a:fld id="{FC90757E-C0E7-4B96-A93C-95E1D9823341}" type="slidenum">
              <a:rPr lang="en-GB" smtClean="0"/>
              <a:pPr/>
              <a:t>62</a:t>
            </a:fld>
            <a:endParaRPr lang="en-GB"/>
          </a:p>
        </p:txBody>
      </p:sp>
      <p:sp>
        <p:nvSpPr>
          <p:cNvPr id="7174" name="Rectangle 2"/>
          <p:cNvSpPr>
            <a:spLocks noGrp="1" noRot="1" noChangeAspect="1" noChangeArrowheads="1" noTextEdit="1"/>
          </p:cNvSpPr>
          <p:nvPr>
            <p:ph type="sldImg"/>
          </p:nvPr>
        </p:nvSpPr>
        <p:spPr>
          <a:xfrm>
            <a:off x="1112838" y="703263"/>
            <a:ext cx="4632325" cy="3473450"/>
          </a:xfrm>
          <a:ln cap="flat"/>
        </p:spPr>
      </p:sp>
      <p:sp>
        <p:nvSpPr>
          <p:cNvPr id="7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a:t>doc.: IEEE 802.11-16/1268r0</a:t>
            </a:r>
          </a:p>
        </p:txBody>
      </p:sp>
      <p:sp>
        <p:nvSpPr>
          <p:cNvPr id="8195" name="Rectangle 3"/>
          <p:cNvSpPr>
            <a:spLocks noGrp="1" noChangeArrowheads="1"/>
          </p:cNvSpPr>
          <p:nvPr>
            <p:ph type="dt" sz="quarter" idx="1"/>
          </p:nvPr>
        </p:nvSpPr>
        <p:spPr>
          <a:xfrm>
            <a:off x="646113" y="95706"/>
            <a:ext cx="1227837"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September 2016</a:t>
            </a:r>
            <a:endParaRPr lang="en-GB" sz="1400"/>
          </a:p>
        </p:txBody>
      </p:sp>
      <p:sp>
        <p:nvSpPr>
          <p:cNvPr id="8196" name="Rectangle 6"/>
          <p:cNvSpPr>
            <a:spLocks noGrp="1" noChangeArrowheads="1"/>
          </p:cNvSpPr>
          <p:nvPr>
            <p:ph type="ftr" sz="quarter" idx="4"/>
          </p:nvPr>
        </p:nvSpPr>
        <p:spPr>
          <a:xfrm>
            <a:off x="3895212" y="9001125"/>
            <a:ext cx="23182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a:t>Stephen McCann, BlackBerry</a:t>
            </a:r>
          </a:p>
        </p:txBody>
      </p:sp>
      <p:sp>
        <p:nvSpPr>
          <p:cNvPr id="8197"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a:t>Page </a:t>
            </a:r>
            <a:fld id="{A7B95730-A268-494D-91A1-2AFF9480B191}" type="slidenum">
              <a:rPr lang="en-GB" smtClean="0"/>
              <a:pPr/>
              <a:t>63</a:t>
            </a:fld>
            <a:endParaRPr lang="en-GB"/>
          </a:p>
        </p:txBody>
      </p:sp>
      <p:sp>
        <p:nvSpPr>
          <p:cNvPr id="8198" name="Rectangle 2"/>
          <p:cNvSpPr>
            <a:spLocks noGrp="1" noRot="1" noChangeAspect="1" noChangeArrowheads="1" noTextEdit="1"/>
          </p:cNvSpPr>
          <p:nvPr>
            <p:ph type="sldImg"/>
          </p:nvPr>
        </p:nvSpPr>
        <p:spPr>
          <a:ln cap="flat"/>
        </p:spPr>
      </p:sp>
      <p:sp>
        <p:nvSpPr>
          <p:cNvPr id="8199" name="Rectangle 3"/>
          <p:cNvSpPr>
            <a:spLocks noGrp="1" noChangeArrowheads="1"/>
          </p:cNvSpPr>
          <p:nvPr>
            <p:ph type="body" idx="1"/>
          </p:nvPr>
        </p:nvSpPr>
        <p:spPr>
          <a:xfrm>
            <a:off x="913332" y="4416385"/>
            <a:ext cx="5031336" cy="41830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30" tIns="46028" rIns="95230" bIns="46028"/>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xfrm>
            <a:off x="4027492" y="95706"/>
            <a:ext cx="2185983" cy="215444"/>
          </a:xfrm>
          <a:noFill/>
        </p:spPr>
        <p:txBody>
          <a:bodyPr/>
          <a:lstStyle/>
          <a:p>
            <a:r>
              <a:rPr lang="en-US" smtClean="0"/>
              <a:t>doc.: IEEE 802.11-11/0xxxr0</a:t>
            </a:r>
          </a:p>
        </p:txBody>
      </p:sp>
      <p:sp>
        <p:nvSpPr>
          <p:cNvPr id="13315"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3316"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xfrm>
            <a:off x="3278936" y="9001125"/>
            <a:ext cx="415177" cy="184666"/>
          </a:xfrm>
          <a:noFill/>
        </p:spPr>
        <p:txBody>
          <a:bodyPr/>
          <a:lstStyle/>
          <a:p>
            <a:r>
              <a:rPr lang="en-US" smtClean="0"/>
              <a:t>Page </a:t>
            </a:r>
            <a:fld id="{CC47AE6E-6830-4D66-A48E-1AB33BF56CB8}" type="slidenum">
              <a:rPr lang="en-US" smtClean="0"/>
              <a:pPr/>
              <a:t>64</a:t>
            </a:fld>
            <a:endParaRPr lang="en-US" smtClean="0"/>
          </a:p>
        </p:txBody>
      </p:sp>
      <p:sp>
        <p:nvSpPr>
          <p:cNvPr id="13318" name="Rectangle 2"/>
          <p:cNvSpPr>
            <a:spLocks noGrp="1" noRot="1" noChangeAspect="1" noChangeArrowheads="1" noTextEdit="1"/>
          </p:cNvSpPr>
          <p:nvPr>
            <p:ph type="sldImg"/>
          </p:nvPr>
        </p:nvSpPr>
        <p:spPr>
          <a:xfrm>
            <a:off x="1114425" y="703263"/>
            <a:ext cx="4629150" cy="3473450"/>
          </a:xfrm>
          <a:ln/>
        </p:spPr>
      </p:sp>
      <p:sp>
        <p:nvSpPr>
          <p:cNvPr id="133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834295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xfrm>
            <a:off x="4027492" y="95706"/>
            <a:ext cx="2185983" cy="215444"/>
          </a:xfrm>
          <a:noFill/>
        </p:spPr>
        <p:txBody>
          <a:bodyPr/>
          <a:lstStyle/>
          <a:p>
            <a:r>
              <a:rPr lang="en-US" smtClean="0"/>
              <a:t>doc.: IEEE 802.11-11/0xxxr0</a:t>
            </a:r>
          </a:p>
        </p:txBody>
      </p:sp>
      <p:sp>
        <p:nvSpPr>
          <p:cNvPr id="14339" name="Rectangle 3"/>
          <p:cNvSpPr>
            <a:spLocks noGrp="1" noChangeArrowheads="1"/>
          </p:cNvSpPr>
          <p:nvPr>
            <p:ph type="dt" sz="quarter" idx="1"/>
          </p:nvPr>
        </p:nvSpPr>
        <p:spPr>
          <a:xfrm>
            <a:off x="646113" y="95706"/>
            <a:ext cx="1189108" cy="215444"/>
          </a:xfrm>
          <a:noFill/>
        </p:spPr>
        <p:txBody>
          <a:bodyPr/>
          <a:lstStyle/>
          <a:p>
            <a:r>
              <a:rPr lang="en-US" smtClean="0"/>
              <a:t>November 2011</a:t>
            </a:r>
          </a:p>
        </p:txBody>
      </p:sp>
      <p:sp>
        <p:nvSpPr>
          <p:cNvPr id="14340" name="Rectangle 6"/>
          <p:cNvSpPr>
            <a:spLocks noGrp="1" noChangeArrowheads="1"/>
          </p:cNvSpPr>
          <p:nvPr>
            <p:ph type="ftr" sz="quarter" idx="4"/>
          </p:nvPr>
        </p:nvSpPr>
        <p:spPr>
          <a:xfrm>
            <a:off x="3791465" y="9001125"/>
            <a:ext cx="2422010" cy="184666"/>
          </a:xfrm>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xfrm>
            <a:off x="3278936" y="9001125"/>
            <a:ext cx="415177" cy="184666"/>
          </a:xfrm>
          <a:noFill/>
        </p:spPr>
        <p:txBody>
          <a:bodyPr/>
          <a:lstStyle/>
          <a:p>
            <a:r>
              <a:rPr lang="en-US" smtClean="0"/>
              <a:t>Page </a:t>
            </a:r>
            <a:fld id="{E45B7B12-CE07-4A54-96EB-35A50D49DB14}" type="slidenum">
              <a:rPr lang="en-US" smtClean="0"/>
              <a:pPr/>
              <a:t>65</a:t>
            </a:fld>
            <a:endParaRPr lang="en-US" smtClean="0"/>
          </a:p>
        </p:txBody>
      </p:sp>
      <p:sp>
        <p:nvSpPr>
          <p:cNvPr id="14342" name="Rectangle 2"/>
          <p:cNvSpPr>
            <a:spLocks noGrp="1" noRot="1" noChangeAspect="1" noChangeArrowheads="1" noTextEdit="1"/>
          </p:cNvSpPr>
          <p:nvPr>
            <p:ph type="sldImg"/>
          </p:nvPr>
        </p:nvSpPr>
        <p:spPr>
          <a:xfrm>
            <a:off x="1114425" y="703263"/>
            <a:ext cx="4629150" cy="3473450"/>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20985402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4027492" y="95706"/>
            <a:ext cx="2185983" cy="215444"/>
          </a:xfrm>
        </p:spPr>
        <p:txBody>
          <a:bodyPr/>
          <a:lstStyle/>
          <a:p>
            <a:pPr>
              <a:defRPr/>
            </a:pPr>
            <a:r>
              <a:rPr lang="en-US" smtClean="0"/>
              <a:t>doc.: IEEE 802.11-11/0xxxr0</a:t>
            </a:r>
            <a:endParaRPr lang="en-US"/>
          </a:p>
        </p:txBody>
      </p:sp>
      <p:sp>
        <p:nvSpPr>
          <p:cNvPr id="5" name="Date Placeholder 4"/>
          <p:cNvSpPr>
            <a:spLocks noGrp="1"/>
          </p:cNvSpPr>
          <p:nvPr>
            <p:ph type="dt" idx="11"/>
          </p:nvPr>
        </p:nvSpPr>
        <p:spPr>
          <a:xfrm>
            <a:off x="646113" y="95706"/>
            <a:ext cx="1189108" cy="215444"/>
          </a:xfrm>
        </p:spPr>
        <p:txBody>
          <a:bodyPr/>
          <a:lstStyle/>
          <a:p>
            <a:pPr>
              <a:defRPr/>
            </a:pPr>
            <a:r>
              <a:rPr lang="en-US" smtClean="0"/>
              <a:t>November 2011</a:t>
            </a:r>
            <a:endParaRPr lang="en-US"/>
          </a:p>
        </p:txBody>
      </p:sp>
      <p:sp>
        <p:nvSpPr>
          <p:cNvPr id="6" name="Footer Placeholder 5"/>
          <p:cNvSpPr>
            <a:spLocks noGrp="1"/>
          </p:cNvSpPr>
          <p:nvPr>
            <p:ph type="ftr" sz="quarter" idx="12"/>
          </p:nvPr>
        </p:nvSpPr>
        <p:spPr>
          <a:xfrm>
            <a:off x="3791465" y="9001125"/>
            <a:ext cx="2422010" cy="184666"/>
          </a:xfrm>
        </p:spPr>
        <p:txBody>
          <a:bodyPr/>
          <a:lstStyle/>
          <a:p>
            <a:pPr lvl="4">
              <a:defRPr/>
            </a:pPr>
            <a:r>
              <a:rPr lang="en-US" smtClean="0"/>
              <a:t>Osama Aboul-Magd (Samsung)</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pPr>
              <a:defRPr/>
            </a:pPr>
            <a:r>
              <a:rPr lang="en-US" smtClean="0"/>
              <a:t>Page </a:t>
            </a:r>
            <a:fld id="{8494B09C-02D3-414B-B0EE-19148CC64A93}" type="slidenum">
              <a:rPr lang="en-US" smtClean="0"/>
              <a:pPr>
                <a:defRPr/>
              </a:pPr>
              <a:t>66</a:t>
            </a:fld>
            <a:endParaRPr lang="en-US"/>
          </a:p>
        </p:txBody>
      </p:sp>
    </p:spTree>
    <p:extLst>
      <p:ext uri="{BB962C8B-B14F-4D97-AF65-F5344CB8AC3E}">
        <p14:creationId xmlns:p14="http://schemas.microsoft.com/office/powerpoint/2010/main" val="33747406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802.11-16/1126r0</a:t>
            </a:r>
            <a:endParaRPr lang="en-US"/>
          </a:p>
        </p:txBody>
      </p:sp>
      <p:sp>
        <p:nvSpPr>
          <p:cNvPr id="5" name="Date Placeholder 4"/>
          <p:cNvSpPr>
            <a:spLocks noGrp="1"/>
          </p:cNvSpPr>
          <p:nvPr>
            <p:ph type="dt" idx="11"/>
          </p:nvPr>
        </p:nvSpPr>
        <p:spPr/>
        <p:txBody>
          <a:bodyPr/>
          <a:lstStyle/>
          <a:p>
            <a:pPr>
              <a:defRPr/>
            </a:pPr>
            <a:r>
              <a:rPr lang="en-US" smtClean="0"/>
              <a:t>September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67</a:t>
            </a:fld>
            <a:endParaRPr lang="en-US"/>
          </a:p>
        </p:txBody>
      </p:sp>
    </p:spTree>
    <p:extLst>
      <p:ext uri="{BB962C8B-B14F-4D97-AF65-F5344CB8AC3E}">
        <p14:creationId xmlns:p14="http://schemas.microsoft.com/office/powerpoint/2010/main" val="2944480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14425" y="703263"/>
            <a:ext cx="4629150" cy="3473450"/>
          </a:xfrm>
          <a:ln/>
        </p:spPr>
      </p:sp>
      <p:sp>
        <p:nvSpPr>
          <p:cNvPr id="16387" name="Notes Placeholder 2"/>
          <p:cNvSpPr>
            <a:spLocks noGrp="1"/>
          </p:cNvSpPr>
          <p:nvPr>
            <p:ph type="body" idx="1"/>
          </p:nvPr>
        </p:nvSpPr>
        <p:spPr>
          <a:noFill/>
          <a:ln/>
        </p:spPr>
        <p:txBody>
          <a:bodyPr/>
          <a:lstStyle/>
          <a:p>
            <a:endParaRPr lang="en-US" smtClean="0"/>
          </a:p>
        </p:txBody>
      </p:sp>
      <p:sp>
        <p:nvSpPr>
          <p:cNvPr id="16388" name="Header Placeholder 3"/>
          <p:cNvSpPr>
            <a:spLocks noGrp="1"/>
          </p:cNvSpPr>
          <p:nvPr>
            <p:ph type="hdr" sz="quarter"/>
          </p:nvPr>
        </p:nvSpPr>
        <p:spPr>
          <a:xfrm>
            <a:off x="4027492" y="95706"/>
            <a:ext cx="2185983" cy="215444"/>
          </a:xfrm>
          <a:noFill/>
        </p:spPr>
        <p:txBody>
          <a:bodyPr/>
          <a:lstStyle/>
          <a:p>
            <a:r>
              <a:rPr lang="en-US" smtClean="0"/>
              <a:t>doc.: IEEE 802.11-11/0xxxr0</a:t>
            </a:r>
          </a:p>
        </p:txBody>
      </p:sp>
      <p:sp>
        <p:nvSpPr>
          <p:cNvPr id="16389" name="Date Placeholder 4"/>
          <p:cNvSpPr>
            <a:spLocks noGrp="1"/>
          </p:cNvSpPr>
          <p:nvPr>
            <p:ph type="dt" sz="quarter" idx="1"/>
          </p:nvPr>
        </p:nvSpPr>
        <p:spPr>
          <a:xfrm>
            <a:off x="646113" y="95706"/>
            <a:ext cx="1189108" cy="215444"/>
          </a:xfrm>
          <a:noFill/>
        </p:spPr>
        <p:txBody>
          <a:bodyPr/>
          <a:lstStyle/>
          <a:p>
            <a:r>
              <a:rPr lang="en-US" smtClean="0"/>
              <a:t>November 2011</a:t>
            </a:r>
          </a:p>
        </p:txBody>
      </p:sp>
      <p:sp>
        <p:nvSpPr>
          <p:cNvPr id="16390"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16391" name="Slide Number Placeholder 6"/>
          <p:cNvSpPr>
            <a:spLocks noGrp="1"/>
          </p:cNvSpPr>
          <p:nvPr>
            <p:ph type="sldNum" sz="quarter" idx="5"/>
          </p:nvPr>
        </p:nvSpPr>
        <p:spPr>
          <a:xfrm>
            <a:off x="3278936" y="9001125"/>
            <a:ext cx="415177" cy="184666"/>
          </a:xfrm>
          <a:noFill/>
        </p:spPr>
        <p:txBody>
          <a:bodyPr/>
          <a:lstStyle/>
          <a:p>
            <a:r>
              <a:rPr lang="en-US" smtClean="0"/>
              <a:t>Page </a:t>
            </a:r>
            <a:fld id="{C0FE0FD1-4DD9-4FB0-9C7C-C209A0639D2E}" type="slidenum">
              <a:rPr lang="en-US" smtClean="0"/>
              <a:pPr/>
              <a:t>68</a:t>
            </a:fld>
            <a:endParaRPr lang="en-US" smtClean="0"/>
          </a:p>
        </p:txBody>
      </p:sp>
    </p:spTree>
    <p:extLst>
      <p:ext uri="{BB962C8B-B14F-4D97-AF65-F5344CB8AC3E}">
        <p14:creationId xmlns:p14="http://schemas.microsoft.com/office/powerpoint/2010/main" val="16445252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14425" y="703263"/>
            <a:ext cx="4629150" cy="3473450"/>
          </a:xfrm>
          <a:ln/>
        </p:spPr>
      </p:sp>
      <p:sp>
        <p:nvSpPr>
          <p:cNvPr id="17411" name="Notes Placeholder 2"/>
          <p:cNvSpPr>
            <a:spLocks noGrp="1"/>
          </p:cNvSpPr>
          <p:nvPr>
            <p:ph type="body" idx="1"/>
          </p:nvPr>
        </p:nvSpPr>
        <p:spPr>
          <a:noFill/>
          <a:ln/>
        </p:spPr>
        <p:txBody>
          <a:bodyPr/>
          <a:lstStyle/>
          <a:p>
            <a:endParaRPr lang="en-US" smtClean="0"/>
          </a:p>
        </p:txBody>
      </p:sp>
      <p:sp>
        <p:nvSpPr>
          <p:cNvPr id="17412" name="Header Placeholder 3"/>
          <p:cNvSpPr>
            <a:spLocks noGrp="1"/>
          </p:cNvSpPr>
          <p:nvPr>
            <p:ph type="hdr" sz="quarter"/>
          </p:nvPr>
        </p:nvSpPr>
        <p:spPr>
          <a:xfrm>
            <a:off x="4027492" y="95706"/>
            <a:ext cx="2185983" cy="215444"/>
          </a:xfrm>
          <a:noFill/>
        </p:spPr>
        <p:txBody>
          <a:bodyPr/>
          <a:lstStyle/>
          <a:p>
            <a:r>
              <a:rPr lang="en-US" smtClean="0"/>
              <a:t>doc.: IEEE 802.11-11/0xxxr0</a:t>
            </a:r>
          </a:p>
        </p:txBody>
      </p:sp>
      <p:sp>
        <p:nvSpPr>
          <p:cNvPr id="17413" name="Date Placeholder 4"/>
          <p:cNvSpPr>
            <a:spLocks noGrp="1"/>
          </p:cNvSpPr>
          <p:nvPr>
            <p:ph type="dt" sz="quarter" idx="1"/>
          </p:nvPr>
        </p:nvSpPr>
        <p:spPr>
          <a:xfrm>
            <a:off x="646113" y="95706"/>
            <a:ext cx="1189108" cy="215444"/>
          </a:xfrm>
          <a:noFill/>
        </p:spPr>
        <p:txBody>
          <a:bodyPr/>
          <a:lstStyle/>
          <a:p>
            <a:r>
              <a:rPr lang="en-US" smtClean="0"/>
              <a:t>November 2011</a:t>
            </a:r>
          </a:p>
        </p:txBody>
      </p:sp>
      <p:sp>
        <p:nvSpPr>
          <p:cNvPr id="17414" name="Footer Placeholder 5"/>
          <p:cNvSpPr>
            <a:spLocks noGrp="1"/>
          </p:cNvSpPr>
          <p:nvPr>
            <p:ph type="ftr" sz="quarter" idx="4"/>
          </p:nvPr>
        </p:nvSpPr>
        <p:spPr>
          <a:xfrm>
            <a:off x="3791465" y="9001125"/>
            <a:ext cx="2422010" cy="184666"/>
          </a:xfrm>
          <a:noFill/>
        </p:spPr>
        <p:txBody>
          <a:bodyPr/>
          <a:lstStyle/>
          <a:p>
            <a:pPr lvl="4"/>
            <a:r>
              <a:rPr lang="en-US" smtClean="0"/>
              <a:t>Osama Aboul-Magd (Samsung)</a:t>
            </a:r>
          </a:p>
        </p:txBody>
      </p:sp>
      <p:sp>
        <p:nvSpPr>
          <p:cNvPr id="17415" name="Slide Number Placeholder 6"/>
          <p:cNvSpPr>
            <a:spLocks noGrp="1"/>
          </p:cNvSpPr>
          <p:nvPr>
            <p:ph type="sldNum" sz="quarter" idx="5"/>
          </p:nvPr>
        </p:nvSpPr>
        <p:spPr>
          <a:xfrm>
            <a:off x="3278936" y="9001125"/>
            <a:ext cx="415177" cy="184666"/>
          </a:xfrm>
          <a:noFill/>
        </p:spPr>
        <p:txBody>
          <a:bodyPr/>
          <a:lstStyle/>
          <a:p>
            <a:r>
              <a:rPr lang="en-US" smtClean="0"/>
              <a:t>Page </a:t>
            </a:r>
            <a:fld id="{B3F56AF8-3022-4909-9742-70455232F6CE}" type="slidenum">
              <a:rPr lang="en-US" smtClean="0"/>
              <a:pPr/>
              <a:t>69</a:t>
            </a:fld>
            <a:endParaRPr lang="en-US" smtClean="0"/>
          </a:p>
        </p:txBody>
      </p:sp>
    </p:spTree>
    <p:extLst>
      <p:ext uri="{BB962C8B-B14F-4D97-AF65-F5344CB8AC3E}">
        <p14:creationId xmlns:p14="http://schemas.microsoft.com/office/powerpoint/2010/main" val="147271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smtClean="0"/>
              <a:t>doc.: IEEE 802.11-15/1529r0</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7</a:t>
            </a:fld>
            <a:endParaRPr lang="en-US"/>
          </a:p>
        </p:txBody>
      </p:sp>
    </p:spTree>
    <p:extLst>
      <p:ext uri="{BB962C8B-B14F-4D97-AF65-F5344CB8AC3E}">
        <p14:creationId xmlns:p14="http://schemas.microsoft.com/office/powerpoint/2010/main" val="2305343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4017617" y="95706"/>
            <a:ext cx="2195858"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sz="1400" smtClean="0"/>
              <a:t>doc.: IEEE 802.11-15/0496r1</a:t>
            </a:r>
          </a:p>
        </p:txBody>
      </p:sp>
      <p:sp>
        <p:nvSpPr>
          <p:cNvPr id="12291" name="Rectangle 3"/>
          <p:cNvSpPr>
            <a:spLocks noGrp="1" noChangeArrowheads="1"/>
          </p:cNvSpPr>
          <p:nvPr>
            <p:ph type="dt" sz="quarter" idx="1"/>
          </p:nvPr>
        </p:nvSpPr>
        <p:spPr>
          <a:xfrm>
            <a:off x="646113" y="95706"/>
            <a:ext cx="753411"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sz="1400" smtClean="0"/>
              <a:t>May 2015</a:t>
            </a:r>
          </a:p>
        </p:txBody>
      </p:sp>
      <p:sp>
        <p:nvSpPr>
          <p:cNvPr id="12292" name="Rectangle 6"/>
          <p:cNvSpPr>
            <a:spLocks noGrp="1" noChangeArrowheads="1"/>
          </p:cNvSpPr>
          <p:nvPr>
            <p:ph type="ftr" sz="quarter" idx="4"/>
          </p:nvPr>
        </p:nvSpPr>
        <p:spPr>
          <a:xfrm>
            <a:off x="3451950" y="9001125"/>
            <a:ext cx="276152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457200" defTabSz="933450">
              <a:spcBef>
                <a:spcPct val="30000"/>
              </a:spcBef>
              <a:defRPr sz="1200">
                <a:solidFill>
                  <a:schemeClr val="tx1"/>
                </a:solidFill>
                <a:latin typeface="Times New Roman" pitchFamily="18" charset="0"/>
                <a:ea typeface="MS PGothic" pitchFamily="34" charset="-128"/>
              </a:defRPr>
            </a:lvl5pPr>
            <a:lvl6pPr marL="9144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1371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18288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22860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lvl="4">
              <a:spcBef>
                <a:spcPct val="0"/>
              </a:spcBef>
            </a:pPr>
            <a:r>
              <a:rPr lang="en-US" altLang="en-US" smtClean="0"/>
              <a:t>Edward Au (Marvell Semiconductor)</a:t>
            </a:r>
          </a:p>
        </p:txBody>
      </p:sp>
      <p:sp>
        <p:nvSpPr>
          <p:cNvPr id="12293"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a:t>Page </a:t>
            </a:r>
            <a:fld id="{A35A3CDE-53E0-498D-A149-AF65BB3B5FA0}" type="slidenum">
              <a:rPr lang="en-US" altLang="en-US"/>
              <a:pPr>
                <a:spcBef>
                  <a:spcPct val="0"/>
                </a:spcBef>
              </a:pPr>
              <a:t>70</a:t>
            </a:fld>
            <a:endParaRPr lang="en-US" altLang="en-US"/>
          </a:p>
        </p:txBody>
      </p:sp>
      <p:sp>
        <p:nvSpPr>
          <p:cNvPr id="12294" name="Rectangle 2"/>
          <p:cNvSpPr>
            <a:spLocks noGrp="1" noRot="1" noChangeAspect="1" noChangeArrowheads="1" noTextEdit="1"/>
          </p:cNvSpPr>
          <p:nvPr>
            <p:ph type="sldImg"/>
          </p:nvPr>
        </p:nvSpPr>
        <p:spPr>
          <a:xfrm>
            <a:off x="1114425" y="703263"/>
            <a:ext cx="4629150" cy="3473450"/>
          </a:xfrm>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xfrm>
            <a:off x="4027492" y="95706"/>
            <a:ext cx="2185983" cy="215444"/>
          </a:xfrm>
        </p:spPr>
        <p:txBody>
          <a:bodyPr/>
          <a:lstStyle/>
          <a:p>
            <a:pPr>
              <a:defRPr/>
            </a:pPr>
            <a:r>
              <a:rPr lang="en-US" smtClean="0"/>
              <a:t>doc.: IEEE 802.11-11/0xxxr0</a:t>
            </a:r>
          </a:p>
        </p:txBody>
      </p:sp>
      <p:sp>
        <p:nvSpPr>
          <p:cNvPr id="14339" name="Rectangle 3"/>
          <p:cNvSpPr>
            <a:spLocks noGrp="1" noChangeArrowheads="1"/>
          </p:cNvSpPr>
          <p:nvPr>
            <p:ph type="dt" sz="quarter" idx="1"/>
          </p:nvPr>
        </p:nvSpPr>
        <p:spPr>
          <a:xfrm>
            <a:off x="646113" y="95706"/>
            <a:ext cx="1189108" cy="215444"/>
          </a:xfrm>
        </p:spPr>
        <p:txBody>
          <a:bodyPr/>
          <a:lstStyle/>
          <a:p>
            <a:pPr>
              <a:defRPr/>
            </a:pPr>
            <a:r>
              <a:rPr lang="en-US" smtClean="0"/>
              <a:t>November 2011</a:t>
            </a:r>
          </a:p>
        </p:txBody>
      </p:sp>
      <p:sp>
        <p:nvSpPr>
          <p:cNvPr id="14340" name="Rectangle 6"/>
          <p:cNvSpPr>
            <a:spLocks noGrp="1" noChangeArrowheads="1"/>
          </p:cNvSpPr>
          <p:nvPr>
            <p:ph type="ftr" sz="quarter" idx="4"/>
          </p:nvPr>
        </p:nvSpPr>
        <p:spPr>
          <a:xfrm>
            <a:off x="3791465" y="9001125"/>
            <a:ext cx="2422010" cy="184666"/>
          </a:xfrm>
        </p:spPr>
        <p:txBody>
          <a:bodyPr/>
          <a:lstStyle/>
          <a:p>
            <a:pPr lvl="4">
              <a:defRPr/>
            </a:pPr>
            <a:r>
              <a:rPr lang="en-US" smtClean="0"/>
              <a:t>Osama Aboul-Magd (Samsung)</a:t>
            </a:r>
          </a:p>
        </p:txBody>
      </p:sp>
      <p:sp>
        <p:nvSpPr>
          <p:cNvPr id="14341"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a:t>Page </a:t>
            </a:r>
            <a:fld id="{B0C9F168-5349-4174-A832-F84C488A0939}" type="slidenum">
              <a:rPr lang="en-US" altLang="en-US"/>
              <a:pPr>
                <a:spcBef>
                  <a:spcPct val="0"/>
                </a:spcBef>
              </a:pPr>
              <a:t>71</a:t>
            </a:fld>
            <a:endParaRPr lang="en-US" altLang="en-US"/>
          </a:p>
        </p:txBody>
      </p:sp>
      <p:sp>
        <p:nvSpPr>
          <p:cNvPr id="14342" name="Rectangle 2"/>
          <p:cNvSpPr>
            <a:spLocks noGrp="1" noRot="1" noChangeAspect="1" noChangeArrowheads="1" noTextEdit="1"/>
          </p:cNvSpPr>
          <p:nvPr>
            <p:ph type="sldImg"/>
          </p:nvPr>
        </p:nvSpPr>
        <p:spPr>
          <a:xfrm>
            <a:off x="1114425" y="703263"/>
            <a:ext cx="4629150" cy="3473450"/>
          </a:xfrm>
          <a:ln cap="flat"/>
        </p:spPr>
      </p:sp>
      <p:sp>
        <p:nvSpPr>
          <p:cNvPr id="143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14425" y="703263"/>
            <a:ext cx="4629150" cy="3473450"/>
          </a:xfrm>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a:xfrm>
            <a:off x="4017617" y="95706"/>
            <a:ext cx="2195858" cy="215444"/>
          </a:xfrm>
        </p:spPr>
        <p:txBody>
          <a:bodyPr/>
          <a:lstStyle/>
          <a:p>
            <a:pPr>
              <a:defRPr/>
            </a:pPr>
            <a:r>
              <a:rPr lang="en-US"/>
              <a:t>doc.: IEEE 802.11-15/0496r1</a:t>
            </a:r>
          </a:p>
        </p:txBody>
      </p:sp>
      <p:sp>
        <p:nvSpPr>
          <p:cNvPr id="5" name="Date Placeholder 4"/>
          <p:cNvSpPr>
            <a:spLocks noGrp="1"/>
          </p:cNvSpPr>
          <p:nvPr>
            <p:ph type="dt" sz="quarter" idx="1"/>
          </p:nvPr>
        </p:nvSpPr>
        <p:spPr>
          <a:xfrm>
            <a:off x="646113" y="95706"/>
            <a:ext cx="753411" cy="215444"/>
          </a:xfrm>
        </p:spPr>
        <p:txBody>
          <a:bodyPr/>
          <a:lstStyle/>
          <a:p>
            <a:pPr>
              <a:defRPr/>
            </a:pPr>
            <a:r>
              <a:rPr lang="en-US"/>
              <a:t>May 2015</a:t>
            </a:r>
          </a:p>
        </p:txBody>
      </p:sp>
      <p:sp>
        <p:nvSpPr>
          <p:cNvPr id="6" name="Footer Placeholder 5"/>
          <p:cNvSpPr>
            <a:spLocks noGrp="1"/>
          </p:cNvSpPr>
          <p:nvPr>
            <p:ph type="ftr" sz="quarter" idx="4"/>
          </p:nvPr>
        </p:nvSpPr>
        <p:spPr>
          <a:xfrm>
            <a:off x="3450026" y="9001125"/>
            <a:ext cx="2763449" cy="184666"/>
          </a:xfrm>
        </p:spPr>
        <p:txBody>
          <a:bodyPr/>
          <a:lstStyle/>
          <a:p>
            <a:pPr lvl="4">
              <a:defRPr/>
            </a:pPr>
            <a:r>
              <a:rPr lang="en-US"/>
              <a:t>Edward Au (Marvell Semiconductor)</a:t>
            </a:r>
          </a:p>
        </p:txBody>
      </p:sp>
      <p:sp>
        <p:nvSpPr>
          <p:cNvPr id="16391" name="Slide Number Placeholder 6"/>
          <p:cNvSpPr>
            <a:spLocks noGrp="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a:t>Page </a:t>
            </a:r>
            <a:fld id="{4F86D562-67C7-4C20-B71C-2562B4678B25}" type="slidenum">
              <a:rPr lang="en-US" altLang="en-US"/>
              <a:pPr>
                <a:spcBef>
                  <a:spcPct val="0"/>
                </a:spcBef>
              </a:pPr>
              <a:t>72</a:t>
            </a:fld>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14425" y="703263"/>
            <a:ext cx="4629150" cy="3473450"/>
          </a:xfrm>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a:xfrm>
            <a:off x="4017617" y="95706"/>
            <a:ext cx="2195858" cy="215444"/>
          </a:xfrm>
        </p:spPr>
        <p:txBody>
          <a:bodyPr/>
          <a:lstStyle/>
          <a:p>
            <a:pPr>
              <a:defRPr/>
            </a:pPr>
            <a:r>
              <a:rPr lang="en-US"/>
              <a:t>doc.: IEEE 802.11-15/0496r1</a:t>
            </a:r>
          </a:p>
        </p:txBody>
      </p:sp>
      <p:sp>
        <p:nvSpPr>
          <p:cNvPr id="5" name="Date Placeholder 4"/>
          <p:cNvSpPr>
            <a:spLocks noGrp="1"/>
          </p:cNvSpPr>
          <p:nvPr>
            <p:ph type="dt" sz="quarter" idx="1"/>
          </p:nvPr>
        </p:nvSpPr>
        <p:spPr>
          <a:xfrm>
            <a:off x="646113" y="95706"/>
            <a:ext cx="753411" cy="215444"/>
          </a:xfrm>
        </p:spPr>
        <p:txBody>
          <a:bodyPr/>
          <a:lstStyle/>
          <a:p>
            <a:pPr>
              <a:defRPr/>
            </a:pPr>
            <a:r>
              <a:rPr lang="en-US"/>
              <a:t>May 2015</a:t>
            </a:r>
          </a:p>
        </p:txBody>
      </p:sp>
      <p:sp>
        <p:nvSpPr>
          <p:cNvPr id="6" name="Footer Placeholder 5"/>
          <p:cNvSpPr>
            <a:spLocks noGrp="1"/>
          </p:cNvSpPr>
          <p:nvPr>
            <p:ph type="ftr" sz="quarter" idx="4"/>
          </p:nvPr>
        </p:nvSpPr>
        <p:spPr>
          <a:xfrm>
            <a:off x="3450026" y="9001125"/>
            <a:ext cx="2763449" cy="184666"/>
          </a:xfrm>
        </p:spPr>
        <p:txBody>
          <a:bodyPr/>
          <a:lstStyle/>
          <a:p>
            <a:pPr lvl="4">
              <a:defRPr/>
            </a:pPr>
            <a:r>
              <a:rPr lang="en-US"/>
              <a:t>Edward Au (Marvell Semiconductor)</a:t>
            </a:r>
          </a:p>
        </p:txBody>
      </p:sp>
      <p:sp>
        <p:nvSpPr>
          <p:cNvPr id="18439" name="Slide Number Placeholder 6"/>
          <p:cNvSpPr>
            <a:spLocks noGrp="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a:t>Page </a:t>
            </a:r>
            <a:fld id="{3023CE5C-8845-476C-9B43-0967ACD4F57C}" type="slidenum">
              <a:rPr lang="en-US" altLang="en-US"/>
              <a:pPr>
                <a:spcBef>
                  <a:spcPct val="0"/>
                </a:spcBef>
              </a:pPr>
              <a:t>73</a:t>
            </a:fld>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14425" y="703263"/>
            <a:ext cx="4629150" cy="3473450"/>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a:xfrm>
            <a:off x="4017617" y="95706"/>
            <a:ext cx="2195858" cy="215444"/>
          </a:xfrm>
        </p:spPr>
        <p:txBody>
          <a:bodyPr/>
          <a:lstStyle/>
          <a:p>
            <a:pPr>
              <a:defRPr/>
            </a:pPr>
            <a:r>
              <a:rPr lang="en-US"/>
              <a:t>doc.: IEEE 802.11-15/0496r1</a:t>
            </a:r>
          </a:p>
        </p:txBody>
      </p:sp>
      <p:sp>
        <p:nvSpPr>
          <p:cNvPr id="5" name="Date Placeholder 4"/>
          <p:cNvSpPr>
            <a:spLocks noGrp="1"/>
          </p:cNvSpPr>
          <p:nvPr>
            <p:ph type="dt" sz="quarter" idx="1"/>
          </p:nvPr>
        </p:nvSpPr>
        <p:spPr>
          <a:xfrm>
            <a:off x="646113" y="95706"/>
            <a:ext cx="753411" cy="215444"/>
          </a:xfrm>
        </p:spPr>
        <p:txBody>
          <a:bodyPr/>
          <a:lstStyle/>
          <a:p>
            <a:pPr>
              <a:defRPr/>
            </a:pPr>
            <a:r>
              <a:rPr lang="en-US"/>
              <a:t>May 2015</a:t>
            </a:r>
          </a:p>
        </p:txBody>
      </p:sp>
      <p:sp>
        <p:nvSpPr>
          <p:cNvPr id="6" name="Footer Placeholder 5"/>
          <p:cNvSpPr>
            <a:spLocks noGrp="1"/>
          </p:cNvSpPr>
          <p:nvPr>
            <p:ph type="ftr" sz="quarter" idx="4"/>
          </p:nvPr>
        </p:nvSpPr>
        <p:spPr>
          <a:xfrm>
            <a:off x="3450026" y="9001125"/>
            <a:ext cx="2763449" cy="184666"/>
          </a:xfrm>
        </p:spPr>
        <p:txBody>
          <a:bodyPr/>
          <a:lstStyle/>
          <a:p>
            <a:pPr lvl="4">
              <a:defRPr/>
            </a:pPr>
            <a:r>
              <a:rPr lang="en-US"/>
              <a:t>Edward Au (Marvell Semiconductor)</a:t>
            </a:r>
          </a:p>
        </p:txBody>
      </p:sp>
      <p:sp>
        <p:nvSpPr>
          <p:cNvPr id="20487" name="Slide Number Placeholder 6"/>
          <p:cNvSpPr>
            <a:spLocks noGrp="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a:t>Page </a:t>
            </a:r>
            <a:fld id="{029AD235-D54E-4B8E-85D8-B113C3D9C5A5}" type="slidenum">
              <a:rPr lang="en-US" altLang="en-US"/>
              <a:pPr>
                <a:spcBef>
                  <a:spcPct val="0"/>
                </a:spcBef>
              </a:pPr>
              <a:t>74</a:t>
            </a:fld>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14425" y="703263"/>
            <a:ext cx="4629150" cy="3473450"/>
          </a:xfrm>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a:xfrm>
            <a:off x="4017617" y="95706"/>
            <a:ext cx="2195858" cy="215444"/>
          </a:xfrm>
        </p:spPr>
        <p:txBody>
          <a:bodyPr/>
          <a:lstStyle/>
          <a:p>
            <a:pPr>
              <a:defRPr/>
            </a:pPr>
            <a:r>
              <a:rPr lang="en-US"/>
              <a:t>doc.: IEEE 802.11-15/0496r1</a:t>
            </a:r>
          </a:p>
        </p:txBody>
      </p:sp>
      <p:sp>
        <p:nvSpPr>
          <p:cNvPr id="5" name="Date Placeholder 4"/>
          <p:cNvSpPr>
            <a:spLocks noGrp="1"/>
          </p:cNvSpPr>
          <p:nvPr>
            <p:ph type="dt" sz="quarter" idx="1"/>
          </p:nvPr>
        </p:nvSpPr>
        <p:spPr>
          <a:xfrm>
            <a:off x="646113" y="95706"/>
            <a:ext cx="753411" cy="215444"/>
          </a:xfrm>
        </p:spPr>
        <p:txBody>
          <a:bodyPr/>
          <a:lstStyle/>
          <a:p>
            <a:pPr>
              <a:defRPr/>
            </a:pPr>
            <a:r>
              <a:rPr lang="en-US"/>
              <a:t>May 2015</a:t>
            </a:r>
          </a:p>
        </p:txBody>
      </p:sp>
      <p:sp>
        <p:nvSpPr>
          <p:cNvPr id="6" name="Footer Placeholder 5"/>
          <p:cNvSpPr>
            <a:spLocks noGrp="1"/>
          </p:cNvSpPr>
          <p:nvPr>
            <p:ph type="ftr" sz="quarter" idx="4"/>
          </p:nvPr>
        </p:nvSpPr>
        <p:spPr>
          <a:xfrm>
            <a:off x="3450026" y="9001125"/>
            <a:ext cx="2763449" cy="184666"/>
          </a:xfrm>
        </p:spPr>
        <p:txBody>
          <a:bodyPr/>
          <a:lstStyle/>
          <a:p>
            <a:pPr lvl="4">
              <a:defRPr/>
            </a:pPr>
            <a:r>
              <a:rPr lang="en-US"/>
              <a:t>Edward Au (Marvell Semiconductor)</a:t>
            </a:r>
          </a:p>
        </p:txBody>
      </p:sp>
      <p:sp>
        <p:nvSpPr>
          <p:cNvPr id="22535" name="Slide Number Placeholder 6"/>
          <p:cNvSpPr>
            <a:spLocks noGrp="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a:t>Page </a:t>
            </a:r>
            <a:fld id="{8FC08840-E4CF-4FF6-A9E2-9E110A2724FF}" type="slidenum">
              <a:rPr lang="en-US" altLang="en-US"/>
              <a:pPr>
                <a:spcBef>
                  <a:spcPct val="0"/>
                </a:spcBef>
              </a:pPr>
              <a:t>75</a:t>
            </a:fld>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17617" y="95706"/>
            <a:ext cx="2195858" cy="215444"/>
          </a:xfrm>
          <a:ln/>
        </p:spPr>
        <p:txBody>
          <a:bodyPr/>
          <a:lstStyle/>
          <a:p>
            <a:r>
              <a:rPr lang="en-US" smtClean="0"/>
              <a:t>doc.: IEEE 802.11-15/1466r0</a:t>
            </a:r>
            <a:endParaRPr lang="en-US"/>
          </a:p>
        </p:txBody>
      </p:sp>
      <p:sp>
        <p:nvSpPr>
          <p:cNvPr id="5" name="Rectangle 3"/>
          <p:cNvSpPr>
            <a:spLocks noGrp="1" noChangeArrowheads="1"/>
          </p:cNvSpPr>
          <p:nvPr>
            <p:ph type="dt"/>
          </p:nvPr>
        </p:nvSpPr>
        <p:spPr>
          <a:xfrm>
            <a:off x="646113" y="95706"/>
            <a:ext cx="753411" cy="215444"/>
          </a:xfrm>
          <a:ln/>
        </p:spPr>
        <p:txBody>
          <a:bodyPr/>
          <a:lstStyle/>
          <a:p>
            <a:r>
              <a:rPr lang="en-US" dirty="0" smtClean="0"/>
              <a:t>May 2016</a:t>
            </a:r>
            <a:endParaRPr lang="en-US" dirty="0"/>
          </a:p>
        </p:txBody>
      </p:sp>
      <p:sp>
        <p:nvSpPr>
          <p:cNvPr id="6" name="Rectangle 6"/>
          <p:cNvSpPr>
            <a:spLocks noGrp="1" noChangeArrowheads="1"/>
          </p:cNvSpPr>
          <p:nvPr>
            <p:ph type="ftr"/>
          </p:nvPr>
        </p:nvSpPr>
        <p:spPr>
          <a:xfrm>
            <a:off x="5287963" y="9001125"/>
            <a:ext cx="4532331" cy="369332"/>
          </a:xfrm>
          <a:ln/>
        </p:spPr>
        <p:txBody>
          <a:bodyPr/>
          <a:lstStyle/>
          <a:p>
            <a:r>
              <a:rPr lang="en-US" dirty="0" smtClean="0"/>
              <a:t>Jonathan Segev, Intel Corporation</a:t>
            </a:r>
            <a:endParaRPr lang="en-US" dirty="0"/>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465D53FD-DB5F-4815-BF01-6488A8FBD189}" type="slidenum">
              <a:rPr lang="en-US"/>
              <a:pPr/>
              <a:t>76</a:t>
            </a:fld>
            <a:endParaRPr lang="en-US"/>
          </a:p>
        </p:txBody>
      </p:sp>
      <p:sp>
        <p:nvSpPr>
          <p:cNvPr id="12289" name="Text Box 1"/>
          <p:cNvSpPr txBox="1">
            <a:spLocks noChangeArrowheads="1"/>
          </p:cNvSpPr>
          <p:nvPr/>
        </p:nvSpPr>
        <p:spPr bwMode="auto">
          <a:xfrm>
            <a:off x="1141431" y="702875"/>
            <a:ext cx="4575140" cy="3474621"/>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13772" y="4416029"/>
            <a:ext cx="5030456" cy="427768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17617" y="95706"/>
            <a:ext cx="2195858" cy="215444"/>
          </a:xfrm>
          <a:ln/>
        </p:spPr>
        <p:txBody>
          <a:bodyPr/>
          <a:lstStyle/>
          <a:p>
            <a:r>
              <a:rPr lang="en-US" smtClean="0"/>
              <a:t>doc.: IEEE 802.11-15/1466r0</a:t>
            </a:r>
            <a:endParaRPr lang="en-US"/>
          </a:p>
        </p:txBody>
      </p:sp>
      <p:sp>
        <p:nvSpPr>
          <p:cNvPr id="5" name="Rectangle 3"/>
          <p:cNvSpPr>
            <a:spLocks noGrp="1" noChangeArrowheads="1"/>
          </p:cNvSpPr>
          <p:nvPr>
            <p:ph type="dt"/>
          </p:nvPr>
        </p:nvSpPr>
        <p:spPr>
          <a:xfrm>
            <a:off x="646113" y="95706"/>
            <a:ext cx="753411" cy="215444"/>
          </a:xfrm>
          <a:ln/>
        </p:spPr>
        <p:txBody>
          <a:bodyPr/>
          <a:lstStyle/>
          <a:p>
            <a:r>
              <a:rPr lang="en-US" dirty="0" smtClean="0"/>
              <a:t>May 2016</a:t>
            </a:r>
            <a:endParaRPr lang="en-US" dirty="0"/>
          </a:p>
        </p:txBody>
      </p:sp>
      <p:sp>
        <p:nvSpPr>
          <p:cNvPr id="6" name="Rectangle 6"/>
          <p:cNvSpPr>
            <a:spLocks noGrp="1" noChangeArrowheads="1"/>
          </p:cNvSpPr>
          <p:nvPr>
            <p:ph type="ftr"/>
          </p:nvPr>
        </p:nvSpPr>
        <p:spPr>
          <a:xfrm>
            <a:off x="5287963" y="9001125"/>
            <a:ext cx="4532331" cy="369332"/>
          </a:xfrm>
          <a:ln/>
        </p:spPr>
        <p:txBody>
          <a:bodyPr/>
          <a:lstStyle/>
          <a:p>
            <a:r>
              <a:rPr lang="en-US" dirty="0" smtClean="0"/>
              <a:t>Jonathan Segev, Intel Corporation</a:t>
            </a:r>
            <a:endParaRPr lang="en-US" dirty="0"/>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CA5AFF69-4AEE-4693-9CD6-98E2EBC076EC}" type="slidenum">
              <a:rPr lang="en-US"/>
              <a:pPr/>
              <a:t>77</a:t>
            </a:fld>
            <a:endParaRPr lang="en-US"/>
          </a:p>
        </p:txBody>
      </p:sp>
      <p:sp>
        <p:nvSpPr>
          <p:cNvPr id="13313" name="Text Box 1"/>
          <p:cNvSpPr txBox="1">
            <a:spLocks noChangeArrowheads="1"/>
          </p:cNvSpPr>
          <p:nvPr/>
        </p:nvSpPr>
        <p:spPr bwMode="auto">
          <a:xfrm>
            <a:off x="1141431" y="702875"/>
            <a:ext cx="4575140" cy="3474621"/>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13772" y="4416029"/>
            <a:ext cx="5030456" cy="427768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802.11-16/1126r0</a:t>
            </a:r>
            <a:endParaRPr lang="en-US"/>
          </a:p>
        </p:txBody>
      </p:sp>
      <p:sp>
        <p:nvSpPr>
          <p:cNvPr id="5" name="Date Placeholder 4"/>
          <p:cNvSpPr>
            <a:spLocks noGrp="1"/>
          </p:cNvSpPr>
          <p:nvPr>
            <p:ph type="dt" idx="11"/>
          </p:nvPr>
        </p:nvSpPr>
        <p:spPr/>
        <p:txBody>
          <a:bodyPr/>
          <a:lstStyle/>
          <a:p>
            <a:pPr>
              <a:defRPr/>
            </a:pPr>
            <a:r>
              <a:rPr lang="en-US" smtClean="0"/>
              <a:t>September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78</a:t>
            </a:fld>
            <a:endParaRPr lang="en-US"/>
          </a:p>
        </p:txBody>
      </p:sp>
    </p:spTree>
    <p:extLst>
      <p:ext uri="{BB962C8B-B14F-4D97-AF65-F5344CB8AC3E}">
        <p14:creationId xmlns:p14="http://schemas.microsoft.com/office/powerpoint/2010/main" val="75197861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802.11-16/1126r0</a:t>
            </a:r>
            <a:endParaRPr lang="en-US"/>
          </a:p>
        </p:txBody>
      </p:sp>
      <p:sp>
        <p:nvSpPr>
          <p:cNvPr id="5" name="Date Placeholder 4"/>
          <p:cNvSpPr>
            <a:spLocks noGrp="1"/>
          </p:cNvSpPr>
          <p:nvPr>
            <p:ph type="dt" idx="11"/>
          </p:nvPr>
        </p:nvSpPr>
        <p:spPr/>
        <p:txBody>
          <a:bodyPr/>
          <a:lstStyle/>
          <a:p>
            <a:pPr>
              <a:defRPr/>
            </a:pPr>
            <a:r>
              <a:rPr lang="en-US" smtClean="0"/>
              <a:t>September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79</a:t>
            </a:fld>
            <a:endParaRPr lang="en-US"/>
          </a:p>
        </p:txBody>
      </p:sp>
    </p:spTree>
    <p:extLst>
      <p:ext uri="{BB962C8B-B14F-4D97-AF65-F5344CB8AC3E}">
        <p14:creationId xmlns:p14="http://schemas.microsoft.com/office/powerpoint/2010/main" val="2388004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dt" sz="quarter" idx="1"/>
          </p:nvPr>
        </p:nvSpPr>
        <p:spPr>
          <a:xfrm>
            <a:off x="646113" y="95706"/>
            <a:ext cx="713337" cy="215444"/>
          </a:xfrm>
          <a:noFill/>
        </p:spPr>
        <p:txBody>
          <a:bodyPr/>
          <a:lstStyle/>
          <a:p>
            <a:r>
              <a:rPr lang="en-US" smtClean="0"/>
              <a:t>September 2016</a:t>
            </a:r>
            <a:endParaRPr lang="en-US" smtClean="0"/>
          </a:p>
        </p:txBody>
      </p:sp>
      <p:sp>
        <p:nvSpPr>
          <p:cNvPr id="47107" name="Rectangle 3"/>
          <p:cNvSpPr txBox="1">
            <a:spLocks noGrp="1" noChangeArrowheads="1"/>
          </p:cNvSpPr>
          <p:nvPr/>
        </p:nvSpPr>
        <p:spPr bwMode="auto">
          <a:xfrm>
            <a:off x="646863" y="96239"/>
            <a:ext cx="732573" cy="215444"/>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47108" name="Rectangle 6"/>
          <p:cNvSpPr>
            <a:spLocks noGrp="1" noChangeArrowheads="1"/>
          </p:cNvSpPr>
          <p:nvPr>
            <p:ph type="ftr" sz="quarter" idx="4"/>
          </p:nvPr>
        </p:nvSpPr>
        <p:spPr>
          <a:xfrm>
            <a:off x="3756586" y="9000621"/>
            <a:ext cx="2456122" cy="184666"/>
          </a:xfrm>
          <a:noFill/>
        </p:spPr>
        <p:txBody>
          <a:bodyPr/>
          <a:lstStyle/>
          <a:p>
            <a:pPr lvl="4"/>
            <a:r>
              <a:rPr lang="en-US" smtClean="0"/>
              <a:t>Robert Stacey, Intel Corporation</a:t>
            </a:r>
            <a:endParaRPr lang="en-US" smtClean="0"/>
          </a:p>
        </p:txBody>
      </p:sp>
      <p:sp>
        <p:nvSpPr>
          <p:cNvPr id="47109" name="Rectangle 7"/>
          <p:cNvSpPr>
            <a:spLocks noGrp="1" noChangeArrowheads="1"/>
          </p:cNvSpPr>
          <p:nvPr>
            <p:ph type="sldNum" sz="quarter" idx="5"/>
          </p:nvPr>
        </p:nvSpPr>
        <p:spPr>
          <a:xfrm>
            <a:off x="3278936" y="9001125"/>
            <a:ext cx="415177" cy="184666"/>
          </a:xfrm>
          <a:noFill/>
        </p:spPr>
        <p:txBody>
          <a:bodyPr/>
          <a:lstStyle/>
          <a:p>
            <a:r>
              <a:rPr lang="en-US" smtClean="0"/>
              <a:t>Page </a:t>
            </a:r>
            <a:fld id="{3554447F-A678-4ED9-8E54-D24F45F2B035}" type="slidenum">
              <a:rPr lang="en-US" smtClean="0"/>
              <a:pPr/>
              <a:t>8</a:t>
            </a:fld>
            <a:endParaRPr lang="en-US" smtClean="0"/>
          </a:p>
        </p:txBody>
      </p:sp>
      <p:sp>
        <p:nvSpPr>
          <p:cNvPr id="47110" name="Rectangle 2"/>
          <p:cNvSpPr>
            <a:spLocks noGrp="1" noRot="1" noChangeAspect="1" noChangeArrowheads="1" noTextEdit="1"/>
          </p:cNvSpPr>
          <p:nvPr>
            <p:ph type="sldImg"/>
          </p:nvPr>
        </p:nvSpPr>
        <p:spPr>
          <a:xfrm>
            <a:off x="1114425" y="703263"/>
            <a:ext cx="4629150" cy="3473450"/>
          </a:xfrm>
          <a:ln/>
        </p:spPr>
      </p:sp>
      <p:sp>
        <p:nvSpPr>
          <p:cNvPr id="47111"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150107108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802.11-16/1126r0</a:t>
            </a:r>
            <a:endParaRPr lang="en-US"/>
          </a:p>
        </p:txBody>
      </p:sp>
      <p:sp>
        <p:nvSpPr>
          <p:cNvPr id="5" name="Date Placeholder 4"/>
          <p:cNvSpPr>
            <a:spLocks noGrp="1"/>
          </p:cNvSpPr>
          <p:nvPr>
            <p:ph type="dt" idx="11"/>
          </p:nvPr>
        </p:nvSpPr>
        <p:spPr/>
        <p:txBody>
          <a:bodyPr/>
          <a:lstStyle/>
          <a:p>
            <a:pPr>
              <a:defRPr/>
            </a:pPr>
            <a:r>
              <a:rPr lang="en-US" smtClean="0"/>
              <a:t>September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80</a:t>
            </a:fld>
            <a:endParaRPr lang="en-US"/>
          </a:p>
        </p:txBody>
      </p:sp>
    </p:spTree>
    <p:extLst>
      <p:ext uri="{BB962C8B-B14F-4D97-AF65-F5344CB8AC3E}">
        <p14:creationId xmlns:p14="http://schemas.microsoft.com/office/powerpoint/2010/main" val="397751615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1114425" y="703263"/>
            <a:ext cx="4629150" cy="3473450"/>
          </a:xfrm>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a:xfrm>
            <a:off x="4017617" y="95706"/>
            <a:ext cx="2195858" cy="215444"/>
          </a:xfrm>
        </p:spPr>
        <p:txBody>
          <a:bodyPr/>
          <a:lstStyle/>
          <a:p>
            <a:pPr>
              <a:defRPr/>
            </a:pPr>
            <a:r>
              <a:rPr lang="en-US" smtClean="0"/>
              <a:t>doc.: IEEE 802.11-15/1472r0</a:t>
            </a:r>
            <a:endParaRPr lang="en-US"/>
          </a:p>
        </p:txBody>
      </p:sp>
      <p:sp>
        <p:nvSpPr>
          <p:cNvPr id="5" name="Date Placeholder 4"/>
          <p:cNvSpPr>
            <a:spLocks noGrp="1"/>
          </p:cNvSpPr>
          <p:nvPr>
            <p:ph type="dt" sz="quarter" idx="1"/>
          </p:nvPr>
        </p:nvSpPr>
        <p:spPr>
          <a:xfrm>
            <a:off x="646113" y="95706"/>
            <a:ext cx="1041952" cy="215444"/>
          </a:xfrm>
        </p:spPr>
        <p:txBody>
          <a:bodyPr/>
          <a:lstStyle/>
          <a:p>
            <a:pPr>
              <a:defRPr/>
            </a:pPr>
            <a:r>
              <a:rPr lang="en-US" smtClean="0"/>
              <a:t>January 2016</a:t>
            </a:r>
            <a:endParaRPr lang="en-US"/>
          </a:p>
        </p:txBody>
      </p:sp>
      <p:sp>
        <p:nvSpPr>
          <p:cNvPr id="6" name="Footer Placeholder 5"/>
          <p:cNvSpPr>
            <a:spLocks noGrp="1"/>
          </p:cNvSpPr>
          <p:nvPr>
            <p:ph type="ftr" sz="quarter" idx="4"/>
          </p:nvPr>
        </p:nvSpPr>
        <p:spPr>
          <a:xfrm>
            <a:off x="3575765" y="9001125"/>
            <a:ext cx="2637710" cy="184666"/>
          </a:xfrm>
        </p:spPr>
        <p:txBody>
          <a:bodyPr/>
          <a:lstStyle/>
          <a:p>
            <a:pPr lvl="4">
              <a:defRPr/>
            </a:pPr>
            <a:r>
              <a:rPr lang="en-US" smtClean="0"/>
              <a:t>Edward Au (Huawei Technologies)</a:t>
            </a:r>
            <a:endParaRPr lang="en-US"/>
          </a:p>
        </p:txBody>
      </p:sp>
      <p:sp>
        <p:nvSpPr>
          <p:cNvPr id="5127" name="Slide Number Placeholder 6"/>
          <p:cNvSpPr>
            <a:spLocks noGrp="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a:t>Page </a:t>
            </a:r>
            <a:fld id="{91726138-11D3-4AFA-B8F8-D7B60452E149}" type="slidenum">
              <a:rPr lang="en-US" altLang="en-US"/>
              <a:pPr>
                <a:spcBef>
                  <a:spcPct val="0"/>
                </a:spcBef>
              </a:pPr>
              <a:t>81</a:t>
            </a:fld>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17617" y="95706"/>
            <a:ext cx="2195858" cy="215444"/>
          </a:xfrm>
        </p:spPr>
        <p:txBody>
          <a:bodyPr/>
          <a:lstStyle/>
          <a:p>
            <a:pPr>
              <a:defRPr/>
            </a:pPr>
            <a:r>
              <a:rPr lang="en-US" smtClean="0"/>
              <a:t>doc.: IEEE 802.11-15/1472r0</a:t>
            </a:r>
            <a:endParaRPr lang="en-US"/>
          </a:p>
        </p:txBody>
      </p:sp>
      <p:sp>
        <p:nvSpPr>
          <p:cNvPr id="5" name="Date Placeholder 4"/>
          <p:cNvSpPr>
            <a:spLocks noGrp="1"/>
          </p:cNvSpPr>
          <p:nvPr>
            <p:ph type="dt" idx="11"/>
          </p:nvPr>
        </p:nvSpPr>
        <p:spPr>
          <a:xfrm>
            <a:off x="646113" y="95706"/>
            <a:ext cx="1041952" cy="215444"/>
          </a:xfrm>
        </p:spPr>
        <p:txBody>
          <a:bodyPr/>
          <a:lstStyle/>
          <a:p>
            <a:pPr>
              <a:defRPr/>
            </a:pPr>
            <a:r>
              <a:rPr lang="en-US" smtClean="0"/>
              <a:t>January 2016</a:t>
            </a:r>
            <a:endParaRPr lang="en-US"/>
          </a:p>
        </p:txBody>
      </p:sp>
      <p:sp>
        <p:nvSpPr>
          <p:cNvPr id="6" name="Footer Placeholder 5"/>
          <p:cNvSpPr>
            <a:spLocks noGrp="1"/>
          </p:cNvSpPr>
          <p:nvPr>
            <p:ph type="ftr" sz="quarter" idx="12"/>
          </p:nvPr>
        </p:nvSpPr>
        <p:spPr>
          <a:xfrm>
            <a:off x="3575765" y="9001125"/>
            <a:ext cx="2637710" cy="184666"/>
          </a:xfrm>
        </p:spPr>
        <p:txBody>
          <a:bodyPr/>
          <a:lstStyle/>
          <a:p>
            <a:pPr lvl="4">
              <a:defRPr/>
            </a:pPr>
            <a:r>
              <a:rPr lang="en-US" smtClean="0"/>
              <a:t>Edward Au (Huawei Technologies)</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r>
              <a:rPr lang="en-US" altLang="en-US" smtClean="0"/>
              <a:t>Page </a:t>
            </a:r>
            <a:fld id="{0CBF8569-8532-4578-B740-78630E063272}" type="slidenum">
              <a:rPr lang="en-US" altLang="en-US" smtClean="0"/>
              <a:pPr/>
              <a:t>82</a:t>
            </a:fld>
            <a:endParaRPr lang="en-US" altLang="en-US"/>
          </a:p>
        </p:txBody>
      </p:sp>
    </p:spTree>
    <p:extLst>
      <p:ext uri="{BB962C8B-B14F-4D97-AF65-F5344CB8AC3E}">
        <p14:creationId xmlns:p14="http://schemas.microsoft.com/office/powerpoint/2010/main" val="112380447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17617" y="95706"/>
            <a:ext cx="2195858" cy="215444"/>
          </a:xfrm>
        </p:spPr>
        <p:txBody>
          <a:bodyPr/>
          <a:lstStyle/>
          <a:p>
            <a:pPr>
              <a:defRPr/>
            </a:pPr>
            <a:r>
              <a:rPr lang="en-US" smtClean="0"/>
              <a:t>doc.: IEEE 802.11-15/1472r0</a:t>
            </a:r>
            <a:endParaRPr lang="en-US"/>
          </a:p>
        </p:txBody>
      </p:sp>
      <p:sp>
        <p:nvSpPr>
          <p:cNvPr id="5" name="Date Placeholder 4"/>
          <p:cNvSpPr>
            <a:spLocks noGrp="1"/>
          </p:cNvSpPr>
          <p:nvPr>
            <p:ph type="dt" idx="11"/>
          </p:nvPr>
        </p:nvSpPr>
        <p:spPr>
          <a:xfrm>
            <a:off x="646113" y="95706"/>
            <a:ext cx="1041952" cy="215444"/>
          </a:xfrm>
        </p:spPr>
        <p:txBody>
          <a:bodyPr/>
          <a:lstStyle/>
          <a:p>
            <a:pPr>
              <a:defRPr/>
            </a:pPr>
            <a:r>
              <a:rPr lang="en-US" smtClean="0"/>
              <a:t>January 2016</a:t>
            </a:r>
            <a:endParaRPr lang="en-US"/>
          </a:p>
        </p:txBody>
      </p:sp>
      <p:sp>
        <p:nvSpPr>
          <p:cNvPr id="6" name="Footer Placeholder 5"/>
          <p:cNvSpPr>
            <a:spLocks noGrp="1"/>
          </p:cNvSpPr>
          <p:nvPr>
            <p:ph type="ftr" sz="quarter" idx="12"/>
          </p:nvPr>
        </p:nvSpPr>
        <p:spPr>
          <a:xfrm>
            <a:off x="3575765" y="9001125"/>
            <a:ext cx="2637710" cy="184666"/>
          </a:xfrm>
        </p:spPr>
        <p:txBody>
          <a:bodyPr/>
          <a:lstStyle/>
          <a:p>
            <a:pPr lvl="4">
              <a:defRPr/>
            </a:pPr>
            <a:r>
              <a:rPr lang="en-US" smtClean="0"/>
              <a:t>Edward Au (Huawei Technologies)</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r>
              <a:rPr lang="en-US" altLang="en-US" smtClean="0"/>
              <a:t>Page </a:t>
            </a:r>
            <a:fld id="{0CBF8569-8532-4578-B740-78630E063272}" type="slidenum">
              <a:rPr lang="en-US" altLang="en-US" smtClean="0"/>
              <a:pPr/>
              <a:t>83</a:t>
            </a:fld>
            <a:endParaRPr lang="en-US" altLang="en-US"/>
          </a:p>
        </p:txBody>
      </p:sp>
    </p:spTree>
    <p:extLst>
      <p:ext uri="{BB962C8B-B14F-4D97-AF65-F5344CB8AC3E}">
        <p14:creationId xmlns:p14="http://schemas.microsoft.com/office/powerpoint/2010/main" val="172573421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073150" y="704850"/>
            <a:ext cx="4633913" cy="3476625"/>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a:xfrm>
            <a:off x="3973810" y="95413"/>
            <a:ext cx="2171385" cy="216269"/>
          </a:xfrm>
        </p:spPr>
        <p:txBody>
          <a:bodyPr/>
          <a:lstStyle/>
          <a:p>
            <a:pPr>
              <a:defRPr/>
            </a:pPr>
            <a:r>
              <a:rPr lang="en-US" smtClean="0"/>
              <a:t>doc.: IEEE 802.11-16/1125r1</a:t>
            </a:r>
            <a:endParaRPr lang="en-US" dirty="0"/>
          </a:p>
        </p:txBody>
      </p:sp>
      <p:sp>
        <p:nvSpPr>
          <p:cNvPr id="5" name="Date Placeholder 4"/>
          <p:cNvSpPr>
            <a:spLocks noGrp="1"/>
          </p:cNvSpPr>
          <p:nvPr>
            <p:ph type="dt" sz="quarter" idx="1"/>
          </p:nvPr>
        </p:nvSpPr>
        <p:spPr>
          <a:xfrm>
            <a:off x="639013" y="96238"/>
            <a:ext cx="1227837" cy="215444"/>
          </a:xfrm>
        </p:spPr>
        <p:txBody>
          <a:bodyPr/>
          <a:lstStyle/>
          <a:p>
            <a:pPr>
              <a:defRPr/>
            </a:pPr>
            <a:r>
              <a:rPr lang="en-US" smtClean="0"/>
              <a:t>September 2016</a:t>
            </a:r>
            <a:endParaRPr lang="en-US" dirty="0"/>
          </a:p>
        </p:txBody>
      </p:sp>
      <p:sp>
        <p:nvSpPr>
          <p:cNvPr id="9222" name="Footer Placeholder 5"/>
          <p:cNvSpPr>
            <a:spLocks noGrp="1"/>
          </p:cNvSpPr>
          <p:nvPr>
            <p:ph type="ftr" sz="quarter" idx="4"/>
          </p:nvPr>
        </p:nvSpPr>
        <p:spPr>
          <a:xfrm>
            <a:off x="5229854" y="9016522"/>
            <a:ext cx="173284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John Doe, Some Company</a:t>
            </a:r>
          </a:p>
        </p:txBody>
      </p:sp>
      <p:sp>
        <p:nvSpPr>
          <p:cNvPr id="9223" name="Slide Number Placeholder 6"/>
          <p:cNvSpPr>
            <a:spLocks noGrp="1"/>
          </p:cNvSpPr>
          <p:nvPr>
            <p:ph type="sldNum" sz="quarter" idx="5"/>
          </p:nvPr>
        </p:nvSpPr>
        <p:spPr>
          <a:xfrm>
            <a:off x="3242165" y="9016522"/>
            <a:ext cx="411354" cy="1844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a:t>Page </a:t>
            </a:r>
            <a:fld id="{05C0E006-A773-4DB2-AFE7-BC371B12DF03}" type="slidenum">
              <a:rPr lang="en-US" altLang="en-US"/>
              <a:pPr>
                <a:spcBef>
                  <a:spcPct val="0"/>
                </a:spcBef>
              </a:pPr>
              <a:t>84</a:t>
            </a:fld>
            <a:endParaRPr lang="en-US"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1073150" y="704850"/>
            <a:ext cx="4633913" cy="3476625"/>
          </a:xfrm>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a:xfrm>
            <a:off x="3973810" y="95413"/>
            <a:ext cx="2171385" cy="216269"/>
          </a:xfrm>
        </p:spPr>
        <p:txBody>
          <a:bodyPr/>
          <a:lstStyle/>
          <a:p>
            <a:pPr>
              <a:defRPr/>
            </a:pPr>
            <a:r>
              <a:rPr lang="en-US" smtClean="0"/>
              <a:t>doc.: IEEE 802.11-16/1125r1</a:t>
            </a:r>
            <a:endParaRPr lang="en-US" dirty="0"/>
          </a:p>
        </p:txBody>
      </p:sp>
      <p:sp>
        <p:nvSpPr>
          <p:cNvPr id="5" name="Date Placeholder 4"/>
          <p:cNvSpPr>
            <a:spLocks noGrp="1"/>
          </p:cNvSpPr>
          <p:nvPr>
            <p:ph type="dt" sz="quarter" idx="1"/>
          </p:nvPr>
        </p:nvSpPr>
        <p:spPr>
          <a:xfrm>
            <a:off x="639013" y="96238"/>
            <a:ext cx="1227837" cy="215444"/>
          </a:xfrm>
        </p:spPr>
        <p:txBody>
          <a:bodyPr/>
          <a:lstStyle/>
          <a:p>
            <a:pPr>
              <a:defRPr/>
            </a:pPr>
            <a:r>
              <a:rPr lang="en-US" smtClean="0"/>
              <a:t>September 2016</a:t>
            </a:r>
            <a:endParaRPr lang="en-US" dirty="0"/>
          </a:p>
        </p:txBody>
      </p:sp>
      <p:sp>
        <p:nvSpPr>
          <p:cNvPr id="11270" name="Footer Placeholder 5"/>
          <p:cNvSpPr>
            <a:spLocks noGrp="1"/>
          </p:cNvSpPr>
          <p:nvPr>
            <p:ph type="ftr" sz="quarter" idx="4"/>
          </p:nvPr>
        </p:nvSpPr>
        <p:spPr>
          <a:xfrm>
            <a:off x="5229854" y="9016522"/>
            <a:ext cx="173284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altLang="en-US"/>
              <a:t>John Doe, Some Company</a:t>
            </a:r>
          </a:p>
        </p:txBody>
      </p:sp>
      <p:sp>
        <p:nvSpPr>
          <p:cNvPr id="11271" name="Slide Number Placeholder 6"/>
          <p:cNvSpPr>
            <a:spLocks noGrp="1"/>
          </p:cNvSpPr>
          <p:nvPr>
            <p:ph type="sldNum" sz="quarter" idx="5"/>
          </p:nvPr>
        </p:nvSpPr>
        <p:spPr>
          <a:xfrm>
            <a:off x="3242165" y="9016522"/>
            <a:ext cx="411354" cy="1844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ea typeface="MS PGothic" pitchFamily="34" charset="-128"/>
              </a:defRPr>
            </a:lvl1pPr>
            <a:lvl2pPr marL="742950" indent="-285750" defTabSz="933450">
              <a:spcBef>
                <a:spcPct val="30000"/>
              </a:spcBef>
              <a:defRPr sz="1200">
                <a:solidFill>
                  <a:schemeClr val="tx1"/>
                </a:solidFill>
                <a:latin typeface="Times New Roman" pitchFamily="18" charset="0"/>
                <a:ea typeface="MS PGothic" pitchFamily="34" charset="-128"/>
              </a:defRPr>
            </a:lvl2pPr>
            <a:lvl3pPr marL="1143000" indent="-228600" defTabSz="933450">
              <a:spcBef>
                <a:spcPct val="30000"/>
              </a:spcBef>
              <a:defRPr sz="1200">
                <a:solidFill>
                  <a:schemeClr val="tx1"/>
                </a:solidFill>
                <a:latin typeface="Times New Roman" pitchFamily="18" charset="0"/>
                <a:ea typeface="MS PGothic" pitchFamily="34" charset="-128"/>
              </a:defRPr>
            </a:lvl3pPr>
            <a:lvl4pPr marL="1600200" indent="-228600" defTabSz="933450">
              <a:spcBef>
                <a:spcPct val="30000"/>
              </a:spcBef>
              <a:defRPr sz="1200">
                <a:solidFill>
                  <a:schemeClr val="tx1"/>
                </a:solidFill>
                <a:latin typeface="Times New Roman" pitchFamily="18" charset="0"/>
                <a:ea typeface="MS PGothic" pitchFamily="34" charset="-128"/>
              </a:defRPr>
            </a:lvl4pPr>
            <a:lvl5pPr marL="2057400" indent="-228600" defTabSz="933450">
              <a:spcBef>
                <a:spcPct val="30000"/>
              </a:spcBef>
              <a:defRPr sz="1200">
                <a:solidFill>
                  <a:schemeClr val="tx1"/>
                </a:solidFill>
                <a:latin typeface="Times New Roman" pitchFamily="18" charset="0"/>
                <a:ea typeface="MS PGothic" pitchFamily="34" charset="-128"/>
              </a:defRPr>
            </a:lvl5pPr>
            <a:lvl6pPr marL="25146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a:t>Page </a:t>
            </a:r>
            <a:fld id="{A51F50F8-0192-48DE-9014-65AF33DECDD2}" type="slidenum">
              <a:rPr lang="en-US" altLang="en-US"/>
              <a:pPr>
                <a:spcBef>
                  <a:spcPct val="0"/>
                </a:spcBef>
              </a:pPr>
              <a:t>85</a:t>
            </a:fld>
            <a:endParaRPr lang="en-US"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17617" y="95706"/>
            <a:ext cx="2195858" cy="215444"/>
          </a:xfrm>
        </p:spPr>
        <p:txBody>
          <a:bodyPr/>
          <a:lstStyle/>
          <a:p>
            <a:pPr>
              <a:defRPr/>
            </a:pPr>
            <a:r>
              <a:rPr lang="en-US" smtClean="0"/>
              <a:t>doc.: IEEE 802.11-15/1472r0</a:t>
            </a:r>
            <a:endParaRPr lang="en-US"/>
          </a:p>
        </p:txBody>
      </p:sp>
      <p:sp>
        <p:nvSpPr>
          <p:cNvPr id="5" name="Date Placeholder 4"/>
          <p:cNvSpPr>
            <a:spLocks noGrp="1"/>
          </p:cNvSpPr>
          <p:nvPr>
            <p:ph type="dt" idx="11"/>
          </p:nvPr>
        </p:nvSpPr>
        <p:spPr>
          <a:xfrm>
            <a:off x="646113" y="95706"/>
            <a:ext cx="1041952" cy="215444"/>
          </a:xfrm>
        </p:spPr>
        <p:txBody>
          <a:bodyPr/>
          <a:lstStyle/>
          <a:p>
            <a:pPr>
              <a:defRPr/>
            </a:pPr>
            <a:r>
              <a:rPr lang="en-US" smtClean="0"/>
              <a:t>January 2016</a:t>
            </a:r>
            <a:endParaRPr lang="en-US"/>
          </a:p>
        </p:txBody>
      </p:sp>
      <p:sp>
        <p:nvSpPr>
          <p:cNvPr id="6" name="Footer Placeholder 5"/>
          <p:cNvSpPr>
            <a:spLocks noGrp="1"/>
          </p:cNvSpPr>
          <p:nvPr>
            <p:ph type="ftr" sz="quarter" idx="12"/>
          </p:nvPr>
        </p:nvSpPr>
        <p:spPr>
          <a:xfrm>
            <a:off x="3575765" y="9001125"/>
            <a:ext cx="2637710" cy="184666"/>
          </a:xfrm>
        </p:spPr>
        <p:txBody>
          <a:bodyPr/>
          <a:lstStyle/>
          <a:p>
            <a:pPr lvl="4">
              <a:defRPr/>
            </a:pPr>
            <a:r>
              <a:rPr lang="en-US" smtClean="0"/>
              <a:t>Edward Au (Huawei Technologies)</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r>
              <a:rPr lang="en-US" altLang="en-US" smtClean="0"/>
              <a:t>Page </a:t>
            </a:r>
            <a:fld id="{0CBF8569-8532-4578-B740-78630E063272}" type="slidenum">
              <a:rPr lang="en-US" altLang="en-US" smtClean="0"/>
              <a:pPr/>
              <a:t>86</a:t>
            </a:fld>
            <a:endParaRPr lang="en-US" altLang="en-US"/>
          </a:p>
        </p:txBody>
      </p:sp>
    </p:spTree>
    <p:extLst>
      <p:ext uri="{BB962C8B-B14F-4D97-AF65-F5344CB8AC3E}">
        <p14:creationId xmlns:p14="http://schemas.microsoft.com/office/powerpoint/2010/main" val="275957831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17617" y="95706"/>
            <a:ext cx="2195858" cy="215444"/>
          </a:xfrm>
        </p:spPr>
        <p:txBody>
          <a:bodyPr/>
          <a:lstStyle/>
          <a:p>
            <a:pPr>
              <a:defRPr/>
            </a:pPr>
            <a:r>
              <a:rPr lang="en-US" smtClean="0"/>
              <a:t>doc.: IEEE 802.11-15/1472r0</a:t>
            </a:r>
            <a:endParaRPr lang="en-US"/>
          </a:p>
        </p:txBody>
      </p:sp>
      <p:sp>
        <p:nvSpPr>
          <p:cNvPr id="5" name="Date Placeholder 4"/>
          <p:cNvSpPr>
            <a:spLocks noGrp="1"/>
          </p:cNvSpPr>
          <p:nvPr>
            <p:ph type="dt" idx="11"/>
          </p:nvPr>
        </p:nvSpPr>
        <p:spPr>
          <a:xfrm>
            <a:off x="646113" y="95706"/>
            <a:ext cx="1041952" cy="215444"/>
          </a:xfrm>
        </p:spPr>
        <p:txBody>
          <a:bodyPr/>
          <a:lstStyle/>
          <a:p>
            <a:pPr>
              <a:defRPr/>
            </a:pPr>
            <a:r>
              <a:rPr lang="en-US" smtClean="0"/>
              <a:t>January 2016</a:t>
            </a:r>
            <a:endParaRPr lang="en-US"/>
          </a:p>
        </p:txBody>
      </p:sp>
      <p:sp>
        <p:nvSpPr>
          <p:cNvPr id="6" name="Footer Placeholder 5"/>
          <p:cNvSpPr>
            <a:spLocks noGrp="1"/>
          </p:cNvSpPr>
          <p:nvPr>
            <p:ph type="ftr" sz="quarter" idx="12"/>
          </p:nvPr>
        </p:nvSpPr>
        <p:spPr>
          <a:xfrm>
            <a:off x="3575765" y="9001125"/>
            <a:ext cx="2637710" cy="184666"/>
          </a:xfrm>
        </p:spPr>
        <p:txBody>
          <a:bodyPr/>
          <a:lstStyle/>
          <a:p>
            <a:pPr lvl="4">
              <a:defRPr/>
            </a:pPr>
            <a:r>
              <a:rPr lang="en-US" smtClean="0"/>
              <a:t>Edward Au (Huawei Technologies)</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r>
              <a:rPr lang="en-US" altLang="en-US" smtClean="0"/>
              <a:t>Page </a:t>
            </a:r>
            <a:fld id="{0CBF8569-8532-4578-B740-78630E063272}" type="slidenum">
              <a:rPr lang="en-US" altLang="en-US" smtClean="0"/>
              <a:pPr/>
              <a:t>87</a:t>
            </a:fld>
            <a:endParaRPr lang="en-US" altLang="en-US"/>
          </a:p>
        </p:txBody>
      </p:sp>
    </p:spTree>
    <p:extLst>
      <p:ext uri="{BB962C8B-B14F-4D97-AF65-F5344CB8AC3E}">
        <p14:creationId xmlns:p14="http://schemas.microsoft.com/office/powerpoint/2010/main" val="242612266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703263"/>
            <a:ext cx="4629150" cy="3473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4017617" y="95706"/>
            <a:ext cx="2195858" cy="215444"/>
          </a:xfrm>
        </p:spPr>
        <p:txBody>
          <a:bodyPr/>
          <a:lstStyle/>
          <a:p>
            <a:pPr>
              <a:defRPr/>
            </a:pPr>
            <a:r>
              <a:rPr lang="en-US" smtClean="0"/>
              <a:t>doc.: IEEE 802.11-15/1472r0</a:t>
            </a:r>
            <a:endParaRPr lang="en-US"/>
          </a:p>
        </p:txBody>
      </p:sp>
      <p:sp>
        <p:nvSpPr>
          <p:cNvPr id="5" name="Date Placeholder 4"/>
          <p:cNvSpPr>
            <a:spLocks noGrp="1"/>
          </p:cNvSpPr>
          <p:nvPr>
            <p:ph type="dt" idx="11"/>
          </p:nvPr>
        </p:nvSpPr>
        <p:spPr>
          <a:xfrm>
            <a:off x="646113" y="95706"/>
            <a:ext cx="1041952" cy="215444"/>
          </a:xfrm>
        </p:spPr>
        <p:txBody>
          <a:bodyPr/>
          <a:lstStyle/>
          <a:p>
            <a:pPr>
              <a:defRPr/>
            </a:pPr>
            <a:r>
              <a:rPr lang="en-US" smtClean="0"/>
              <a:t>January 2016</a:t>
            </a:r>
            <a:endParaRPr lang="en-US"/>
          </a:p>
        </p:txBody>
      </p:sp>
      <p:sp>
        <p:nvSpPr>
          <p:cNvPr id="6" name="Footer Placeholder 5"/>
          <p:cNvSpPr>
            <a:spLocks noGrp="1"/>
          </p:cNvSpPr>
          <p:nvPr>
            <p:ph type="ftr" sz="quarter" idx="12"/>
          </p:nvPr>
        </p:nvSpPr>
        <p:spPr>
          <a:xfrm>
            <a:off x="3575765" y="9001125"/>
            <a:ext cx="2637710" cy="184666"/>
          </a:xfrm>
        </p:spPr>
        <p:txBody>
          <a:bodyPr/>
          <a:lstStyle/>
          <a:p>
            <a:pPr lvl="4">
              <a:defRPr/>
            </a:pPr>
            <a:r>
              <a:rPr lang="en-US" smtClean="0"/>
              <a:t>Edward Au (Huawei Technologies)</a:t>
            </a:r>
            <a:endParaRPr lang="en-US"/>
          </a:p>
        </p:txBody>
      </p:sp>
      <p:sp>
        <p:nvSpPr>
          <p:cNvPr id="7" name="Slide Number Placeholder 6"/>
          <p:cNvSpPr>
            <a:spLocks noGrp="1"/>
          </p:cNvSpPr>
          <p:nvPr>
            <p:ph type="sldNum" sz="quarter" idx="13"/>
          </p:nvPr>
        </p:nvSpPr>
        <p:spPr>
          <a:xfrm>
            <a:off x="3278936" y="9001125"/>
            <a:ext cx="415177" cy="184666"/>
          </a:xfrm>
        </p:spPr>
        <p:txBody>
          <a:bodyPr/>
          <a:lstStyle/>
          <a:p>
            <a:r>
              <a:rPr lang="en-US" altLang="en-US" smtClean="0"/>
              <a:t>Page </a:t>
            </a:r>
            <a:fld id="{0CBF8569-8532-4578-B740-78630E063272}" type="slidenum">
              <a:rPr lang="en-US" altLang="en-US" smtClean="0"/>
              <a:pPr/>
              <a:t>88</a:t>
            </a:fld>
            <a:endParaRPr lang="en-US" altLang="en-US"/>
          </a:p>
        </p:txBody>
      </p:sp>
    </p:spTree>
    <p:extLst>
      <p:ext uri="{BB962C8B-B14F-4D97-AF65-F5344CB8AC3E}">
        <p14:creationId xmlns:p14="http://schemas.microsoft.com/office/powerpoint/2010/main" val="1495019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xfrm>
            <a:off x="4007743" y="95706"/>
            <a:ext cx="2205732" cy="215444"/>
          </a:xfrm>
        </p:spPr>
        <p:txBody>
          <a:bodyPr/>
          <a:lstStyle/>
          <a:p>
            <a:pPr>
              <a:defRPr/>
            </a:pPr>
            <a:r>
              <a:rPr lang="en-US" smtClean="0"/>
              <a:t>doc.: IEEE 802.19-09/xxxxr0</a:t>
            </a:r>
          </a:p>
        </p:txBody>
      </p:sp>
      <p:sp>
        <p:nvSpPr>
          <p:cNvPr id="15363" name="Rectangle 3"/>
          <p:cNvSpPr>
            <a:spLocks noGrp="1" noChangeArrowheads="1"/>
          </p:cNvSpPr>
          <p:nvPr>
            <p:ph type="dt" sz="quarter" idx="1"/>
          </p:nvPr>
        </p:nvSpPr>
        <p:spPr>
          <a:xfrm>
            <a:off x="646113" y="95706"/>
            <a:ext cx="812723" cy="215444"/>
          </a:xfrm>
        </p:spPr>
        <p:txBody>
          <a:bodyPr/>
          <a:lstStyle/>
          <a:p>
            <a:pPr>
              <a:defRPr/>
            </a:pPr>
            <a:r>
              <a:rPr lang="en-US" smtClean="0"/>
              <a:t>April 2009</a:t>
            </a:r>
          </a:p>
        </p:txBody>
      </p:sp>
      <p:sp>
        <p:nvSpPr>
          <p:cNvPr id="15364" name="Rectangle 6"/>
          <p:cNvSpPr>
            <a:spLocks noGrp="1" noChangeArrowheads="1"/>
          </p:cNvSpPr>
          <p:nvPr>
            <p:ph type="ftr" sz="quarter" idx="4"/>
          </p:nvPr>
        </p:nvSpPr>
        <p:spPr>
          <a:xfrm>
            <a:off x="3571790" y="9001125"/>
            <a:ext cx="2641685" cy="184666"/>
          </a:xfrm>
        </p:spPr>
        <p:txBody>
          <a:bodyPr/>
          <a:lstStyle/>
          <a:p>
            <a:pPr lvl="4">
              <a:defRPr/>
            </a:pPr>
            <a:r>
              <a:rPr lang="en-US" smtClean="0"/>
              <a:t>Rich Kennedy, Research In Motion</a:t>
            </a:r>
          </a:p>
        </p:txBody>
      </p:sp>
      <p:sp>
        <p:nvSpPr>
          <p:cNvPr id="28676" name="Rectangle 7"/>
          <p:cNvSpPr>
            <a:spLocks noGrp="1" noChangeArrowheads="1"/>
          </p:cNvSpPr>
          <p:nvPr>
            <p:ph type="sldNum" sz="quarter" idx="5"/>
          </p:nvPr>
        </p:nvSpPr>
        <p:spPr>
          <a:xfrm>
            <a:off x="3278936" y="9001125"/>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C7B547E0-ABC6-0142-8C0C-BBB2D05AE544}" type="slidenum">
              <a:rPr lang="en-US"/>
              <a:pPr/>
              <a:t>89</a:t>
            </a:fld>
            <a:endParaRPr lang="en-US"/>
          </a:p>
        </p:txBody>
      </p:sp>
      <p:sp>
        <p:nvSpPr>
          <p:cNvPr id="28677" name="Rectangle 2"/>
          <p:cNvSpPr>
            <a:spLocks noGrp="1" noRot="1" noChangeAspect="1" noChangeArrowheads="1" noTextEdit="1"/>
          </p:cNvSpPr>
          <p:nvPr>
            <p:ph type="sldImg"/>
          </p:nvPr>
        </p:nvSpPr>
        <p:spPr>
          <a:xfrm>
            <a:off x="1114425" y="703263"/>
            <a:ext cx="4629150" cy="3473450"/>
          </a:xfrm>
          <a:ln/>
        </p:spPr>
      </p:sp>
      <p:sp>
        <p:nvSpPr>
          <p:cNvPr id="286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extLst>
      <p:ext uri="{BB962C8B-B14F-4D97-AF65-F5344CB8AC3E}">
        <p14:creationId xmlns:p14="http://schemas.microsoft.com/office/powerpoint/2010/main" val="2355083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802.11-16/01285r0</a:t>
            </a:r>
            <a:endParaRPr lang="en-US"/>
          </a:p>
        </p:txBody>
      </p:sp>
      <p:sp>
        <p:nvSpPr>
          <p:cNvPr id="5" name="Date Placeholder 4"/>
          <p:cNvSpPr>
            <a:spLocks noGrp="1"/>
          </p:cNvSpPr>
          <p:nvPr>
            <p:ph type="dt" idx="11"/>
          </p:nvPr>
        </p:nvSpPr>
        <p:spPr/>
        <p:txBody>
          <a:bodyPr/>
          <a:lstStyle/>
          <a:p>
            <a:pPr>
              <a:defRPr/>
            </a:pPr>
            <a:r>
              <a:rPr lang="en-US" smtClean="0"/>
              <a:t>September 2016</a:t>
            </a:r>
            <a:endParaRPr lang="en-US"/>
          </a:p>
        </p:txBody>
      </p:sp>
      <p:sp>
        <p:nvSpPr>
          <p:cNvPr id="6" name="Footer Placeholder 5"/>
          <p:cNvSpPr>
            <a:spLocks noGrp="1"/>
          </p:cNvSpPr>
          <p:nvPr>
            <p:ph type="ftr" sz="quarter" idx="12"/>
          </p:nvPr>
        </p:nvSpPr>
        <p:spPr/>
        <p:txBody>
          <a:bodyPr/>
          <a:lstStyle/>
          <a:p>
            <a:pPr lvl="4">
              <a:defRPr/>
            </a:pPr>
            <a:r>
              <a:rPr lang="en-US" smtClean="0"/>
              <a:t>Robert Stacey,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a:t>
            </a:fld>
            <a:endParaRPr lang="en-US"/>
          </a:p>
        </p:txBody>
      </p:sp>
    </p:spTree>
    <p:extLst>
      <p:ext uri="{BB962C8B-B14F-4D97-AF65-F5344CB8AC3E}">
        <p14:creationId xmlns:p14="http://schemas.microsoft.com/office/powerpoint/2010/main" val="298777306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802.11-16/1126r0</a:t>
            </a:r>
            <a:endParaRPr lang="en-US"/>
          </a:p>
        </p:txBody>
      </p:sp>
      <p:sp>
        <p:nvSpPr>
          <p:cNvPr id="5" name="Date Placeholder 4"/>
          <p:cNvSpPr>
            <a:spLocks noGrp="1"/>
          </p:cNvSpPr>
          <p:nvPr>
            <p:ph type="dt" idx="11"/>
          </p:nvPr>
        </p:nvSpPr>
        <p:spPr/>
        <p:txBody>
          <a:bodyPr/>
          <a:lstStyle/>
          <a:p>
            <a:pPr>
              <a:defRPr/>
            </a:pPr>
            <a:r>
              <a:rPr lang="en-US" smtClean="0"/>
              <a:t>September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90</a:t>
            </a:fld>
            <a:endParaRPr lang="en-US"/>
          </a:p>
        </p:txBody>
      </p:sp>
    </p:spTree>
    <p:extLst>
      <p:ext uri="{BB962C8B-B14F-4D97-AF65-F5344CB8AC3E}">
        <p14:creationId xmlns:p14="http://schemas.microsoft.com/office/powerpoint/2010/main" val="407896107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802.11-16/1126r0</a:t>
            </a:r>
            <a:endParaRPr lang="en-US"/>
          </a:p>
        </p:txBody>
      </p:sp>
      <p:sp>
        <p:nvSpPr>
          <p:cNvPr id="5" name="Date Placeholder 4"/>
          <p:cNvSpPr>
            <a:spLocks noGrp="1"/>
          </p:cNvSpPr>
          <p:nvPr>
            <p:ph type="dt" idx="11"/>
          </p:nvPr>
        </p:nvSpPr>
        <p:spPr/>
        <p:txBody>
          <a:bodyPr/>
          <a:lstStyle/>
          <a:p>
            <a:pPr>
              <a:defRPr/>
            </a:pPr>
            <a:r>
              <a:rPr lang="en-US" smtClean="0"/>
              <a:t>September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91</a:t>
            </a:fld>
            <a:endParaRPr lang="en-US"/>
          </a:p>
        </p:txBody>
      </p:sp>
    </p:spTree>
    <p:extLst>
      <p:ext uri="{BB962C8B-B14F-4D97-AF65-F5344CB8AC3E}">
        <p14:creationId xmlns:p14="http://schemas.microsoft.com/office/powerpoint/2010/main" val="44142533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802.11-16/1126r0</a:t>
            </a:r>
            <a:endParaRPr lang="en-US"/>
          </a:p>
        </p:txBody>
      </p:sp>
      <p:sp>
        <p:nvSpPr>
          <p:cNvPr id="5" name="Date Placeholder 4"/>
          <p:cNvSpPr>
            <a:spLocks noGrp="1"/>
          </p:cNvSpPr>
          <p:nvPr>
            <p:ph type="dt" idx="11"/>
          </p:nvPr>
        </p:nvSpPr>
        <p:spPr/>
        <p:txBody>
          <a:bodyPr/>
          <a:lstStyle/>
          <a:p>
            <a:pPr>
              <a:defRPr/>
            </a:pPr>
            <a:r>
              <a:rPr lang="en-US" smtClean="0"/>
              <a:t>September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92</a:t>
            </a:fld>
            <a:endParaRPr lang="en-US"/>
          </a:p>
        </p:txBody>
      </p:sp>
    </p:spTree>
    <p:extLst>
      <p:ext uri="{BB962C8B-B14F-4D97-AF65-F5344CB8AC3E}">
        <p14:creationId xmlns:p14="http://schemas.microsoft.com/office/powerpoint/2010/main" val="70988307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802.11-16/1126r0</a:t>
            </a:r>
            <a:endParaRPr lang="en-US"/>
          </a:p>
        </p:txBody>
      </p:sp>
      <p:sp>
        <p:nvSpPr>
          <p:cNvPr id="5" name="Date Placeholder 4"/>
          <p:cNvSpPr>
            <a:spLocks noGrp="1"/>
          </p:cNvSpPr>
          <p:nvPr>
            <p:ph type="dt" idx="11"/>
          </p:nvPr>
        </p:nvSpPr>
        <p:spPr/>
        <p:txBody>
          <a:bodyPr/>
          <a:lstStyle/>
          <a:p>
            <a:pPr>
              <a:defRPr/>
            </a:pPr>
            <a:r>
              <a:rPr lang="en-US" smtClean="0"/>
              <a:t>September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93</a:t>
            </a:fld>
            <a:endParaRPr lang="en-US"/>
          </a:p>
        </p:txBody>
      </p:sp>
    </p:spTree>
    <p:extLst>
      <p:ext uri="{BB962C8B-B14F-4D97-AF65-F5344CB8AC3E}">
        <p14:creationId xmlns:p14="http://schemas.microsoft.com/office/powerpoint/2010/main" val="110555539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802.11-16/1126r0</a:t>
            </a:r>
            <a:endParaRPr lang="en-US"/>
          </a:p>
        </p:txBody>
      </p:sp>
      <p:sp>
        <p:nvSpPr>
          <p:cNvPr id="5" name="Date Placeholder 4"/>
          <p:cNvSpPr>
            <a:spLocks noGrp="1"/>
          </p:cNvSpPr>
          <p:nvPr>
            <p:ph type="dt" idx="11"/>
          </p:nvPr>
        </p:nvSpPr>
        <p:spPr/>
        <p:txBody>
          <a:bodyPr/>
          <a:lstStyle/>
          <a:p>
            <a:pPr>
              <a:defRPr/>
            </a:pPr>
            <a:r>
              <a:rPr lang="en-US" smtClean="0"/>
              <a:t>September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94</a:t>
            </a:fld>
            <a:endParaRPr lang="en-US"/>
          </a:p>
        </p:txBody>
      </p:sp>
    </p:spTree>
    <p:extLst>
      <p:ext uri="{BB962C8B-B14F-4D97-AF65-F5344CB8AC3E}">
        <p14:creationId xmlns:p14="http://schemas.microsoft.com/office/powerpoint/2010/main" val="417668764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802.11-16/1126r0</a:t>
            </a:r>
            <a:endParaRPr lang="en-US"/>
          </a:p>
        </p:txBody>
      </p:sp>
      <p:sp>
        <p:nvSpPr>
          <p:cNvPr id="5" name="Date Placeholder 4"/>
          <p:cNvSpPr>
            <a:spLocks noGrp="1"/>
          </p:cNvSpPr>
          <p:nvPr>
            <p:ph type="dt" idx="11"/>
          </p:nvPr>
        </p:nvSpPr>
        <p:spPr/>
        <p:txBody>
          <a:bodyPr/>
          <a:lstStyle/>
          <a:p>
            <a:pPr>
              <a:defRPr/>
            </a:pPr>
            <a:r>
              <a:rPr lang="en-US" smtClean="0"/>
              <a:t>September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95</a:t>
            </a:fld>
            <a:endParaRPr lang="en-US"/>
          </a:p>
        </p:txBody>
      </p:sp>
    </p:spTree>
    <p:extLst>
      <p:ext uri="{BB962C8B-B14F-4D97-AF65-F5344CB8AC3E}">
        <p14:creationId xmlns:p14="http://schemas.microsoft.com/office/powerpoint/2010/main" val="422994081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dt" sz="quarter" idx="1"/>
          </p:nvPr>
        </p:nvSpPr>
        <p:spPr>
          <a:xfrm>
            <a:off x="647345" y="99161"/>
            <a:ext cx="713337" cy="215444"/>
          </a:xfrm>
          <a:noFill/>
        </p:spPr>
        <p:txBody>
          <a:bodyPr/>
          <a:lstStyle/>
          <a:p>
            <a:r>
              <a:rPr lang="en-US"/>
              <a:t>Nov 2015</a:t>
            </a:r>
            <a:endParaRPr lang="en-GB" dirty="0"/>
          </a:p>
        </p:txBody>
      </p:sp>
      <p:sp>
        <p:nvSpPr>
          <p:cNvPr id="11268" name="Rectangle 6"/>
          <p:cNvSpPr>
            <a:spLocks noGrp="1" noChangeArrowheads="1"/>
          </p:cNvSpPr>
          <p:nvPr>
            <p:ph type="ftr" sz="quarter" idx="4"/>
          </p:nvPr>
        </p:nvSpPr>
        <p:spPr>
          <a:xfrm>
            <a:off x="4471267" y="9001125"/>
            <a:ext cx="1742208" cy="184666"/>
          </a:xfrm>
          <a:noFill/>
        </p:spPr>
        <p:txBody>
          <a:bodyPr/>
          <a:lstStyle/>
          <a:p>
            <a:pPr lvl="4"/>
            <a:r>
              <a:rPr lang="en-GB"/>
              <a:t>Tim Godfrey (EPRI)</a:t>
            </a:r>
          </a:p>
        </p:txBody>
      </p:sp>
      <p:sp>
        <p:nvSpPr>
          <p:cNvPr id="11269" name="Rectangle 7"/>
          <p:cNvSpPr>
            <a:spLocks noGrp="1" noChangeArrowheads="1"/>
          </p:cNvSpPr>
          <p:nvPr>
            <p:ph type="sldNum" sz="quarter" idx="5"/>
          </p:nvPr>
        </p:nvSpPr>
        <p:spPr>
          <a:xfrm>
            <a:off x="3278936" y="9001125"/>
            <a:ext cx="415177" cy="184666"/>
          </a:xfrm>
          <a:noFill/>
        </p:spPr>
        <p:txBody>
          <a:bodyPr/>
          <a:lstStyle/>
          <a:p>
            <a:r>
              <a:rPr lang="en-GB"/>
              <a:t>Page </a:t>
            </a:r>
            <a:fld id="{7F3AA8F3-0F4A-45BA-A64F-0DDB9B568E98}" type="slidenum">
              <a:rPr lang="en-GB" smtClean="0"/>
              <a:pPr/>
              <a:t>96</a:t>
            </a:fld>
            <a:endParaRPr lang="en-GB"/>
          </a:p>
        </p:txBody>
      </p:sp>
      <p:sp>
        <p:nvSpPr>
          <p:cNvPr id="11270" name="Rectangle 2"/>
          <p:cNvSpPr>
            <a:spLocks noGrp="1" noRot="1" noChangeAspect="1" noChangeArrowheads="1" noTextEdit="1"/>
          </p:cNvSpPr>
          <p:nvPr>
            <p:ph type="sldImg"/>
          </p:nvPr>
        </p:nvSpPr>
        <p:spPr>
          <a:xfrm>
            <a:off x="1112838" y="703263"/>
            <a:ext cx="4632325" cy="3473450"/>
          </a:xfrm>
          <a:ln/>
        </p:spPr>
      </p:sp>
      <p:sp>
        <p:nvSpPr>
          <p:cNvPr id="1127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1027014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646113" y="95706"/>
            <a:ext cx="713337" cy="215444"/>
          </a:xfrm>
        </p:spPr>
        <p:txBody>
          <a:bodyPr/>
          <a:lstStyle/>
          <a:p>
            <a:pPr>
              <a:defRPr/>
            </a:pPr>
            <a:r>
              <a:rPr lang="en-US" smtClean="0"/>
              <a:t>Nov 2015</a:t>
            </a:r>
            <a:endParaRPr lang="en-GB" dirty="0"/>
          </a:p>
        </p:txBody>
      </p:sp>
      <p:sp>
        <p:nvSpPr>
          <p:cNvPr id="5" name="Footer Placeholder 4"/>
          <p:cNvSpPr>
            <a:spLocks noGrp="1"/>
          </p:cNvSpPr>
          <p:nvPr>
            <p:ph type="ftr" sz="quarter" idx="11"/>
          </p:nvPr>
        </p:nvSpPr>
        <p:spPr>
          <a:xfrm>
            <a:off x="4471267" y="9001125"/>
            <a:ext cx="1742208" cy="184666"/>
          </a:xfrm>
        </p:spPr>
        <p:txBody>
          <a:bodyPr/>
          <a:lstStyle/>
          <a:p>
            <a:pPr lvl="4">
              <a:defRPr/>
            </a:pPr>
            <a:r>
              <a:rPr lang="en-GB" smtClean="0"/>
              <a:t>Tim Godfrey (EPRI)</a:t>
            </a:r>
            <a:endParaRPr lang="en-GB"/>
          </a:p>
        </p:txBody>
      </p:sp>
      <p:sp>
        <p:nvSpPr>
          <p:cNvPr id="6" name="Slide Number Placeholder 5"/>
          <p:cNvSpPr>
            <a:spLocks noGrp="1"/>
          </p:cNvSpPr>
          <p:nvPr>
            <p:ph type="sldNum" sz="quarter" idx="12"/>
          </p:nvPr>
        </p:nvSpPr>
        <p:spPr>
          <a:xfrm>
            <a:off x="3278936" y="9001125"/>
            <a:ext cx="415177" cy="184666"/>
          </a:xfrm>
        </p:spPr>
        <p:txBody>
          <a:bodyPr/>
          <a:lstStyle/>
          <a:p>
            <a:pPr>
              <a:defRPr/>
            </a:pPr>
            <a:r>
              <a:rPr lang="en-GB" smtClean="0"/>
              <a:t>Page </a:t>
            </a:r>
            <a:fld id="{54248732-CD16-416F-820C-F8F0BB28EAFD}" type="slidenum">
              <a:rPr lang="en-GB" smtClean="0"/>
              <a:pPr>
                <a:defRPr/>
              </a:pPr>
              <a:t>97</a:t>
            </a:fld>
            <a:endParaRPr lang="en-GB"/>
          </a:p>
        </p:txBody>
      </p:sp>
    </p:spTree>
    <p:extLst>
      <p:ext uri="{BB962C8B-B14F-4D97-AF65-F5344CB8AC3E}">
        <p14:creationId xmlns:p14="http://schemas.microsoft.com/office/powerpoint/2010/main" val="338201506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646113" y="95706"/>
            <a:ext cx="713337" cy="215444"/>
          </a:xfrm>
        </p:spPr>
        <p:txBody>
          <a:bodyPr/>
          <a:lstStyle/>
          <a:p>
            <a:pPr>
              <a:defRPr/>
            </a:pPr>
            <a:r>
              <a:rPr lang="en-US" smtClean="0"/>
              <a:t>Nov 2015</a:t>
            </a:r>
            <a:endParaRPr lang="en-GB" dirty="0"/>
          </a:p>
        </p:txBody>
      </p:sp>
      <p:sp>
        <p:nvSpPr>
          <p:cNvPr id="5" name="Footer Placeholder 4"/>
          <p:cNvSpPr>
            <a:spLocks noGrp="1"/>
          </p:cNvSpPr>
          <p:nvPr>
            <p:ph type="ftr" sz="quarter" idx="11"/>
          </p:nvPr>
        </p:nvSpPr>
        <p:spPr>
          <a:xfrm>
            <a:off x="4471267" y="9001125"/>
            <a:ext cx="1742208" cy="184666"/>
          </a:xfrm>
        </p:spPr>
        <p:txBody>
          <a:bodyPr/>
          <a:lstStyle/>
          <a:p>
            <a:pPr lvl="4">
              <a:defRPr/>
            </a:pPr>
            <a:r>
              <a:rPr lang="en-GB" smtClean="0"/>
              <a:t>Tim Godfrey (EPRI)</a:t>
            </a:r>
            <a:endParaRPr lang="en-GB"/>
          </a:p>
        </p:txBody>
      </p:sp>
      <p:sp>
        <p:nvSpPr>
          <p:cNvPr id="6" name="Slide Number Placeholder 5"/>
          <p:cNvSpPr>
            <a:spLocks noGrp="1"/>
          </p:cNvSpPr>
          <p:nvPr>
            <p:ph type="sldNum" sz="quarter" idx="12"/>
          </p:nvPr>
        </p:nvSpPr>
        <p:spPr>
          <a:xfrm>
            <a:off x="3278936" y="9001125"/>
            <a:ext cx="415177" cy="184666"/>
          </a:xfrm>
        </p:spPr>
        <p:txBody>
          <a:bodyPr/>
          <a:lstStyle/>
          <a:p>
            <a:pPr>
              <a:defRPr/>
            </a:pPr>
            <a:r>
              <a:rPr lang="en-GB" smtClean="0"/>
              <a:t>Page </a:t>
            </a:r>
            <a:fld id="{54248732-CD16-416F-820C-F8F0BB28EAFD}" type="slidenum">
              <a:rPr lang="en-GB" smtClean="0"/>
              <a:pPr>
                <a:defRPr/>
              </a:pPr>
              <a:t>98</a:t>
            </a:fld>
            <a:endParaRPr lang="en-GB"/>
          </a:p>
        </p:txBody>
      </p:sp>
    </p:spTree>
    <p:extLst>
      <p:ext uri="{BB962C8B-B14F-4D97-AF65-F5344CB8AC3E}">
        <p14:creationId xmlns:p14="http://schemas.microsoft.com/office/powerpoint/2010/main" val="373819812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4017617" y="95706"/>
            <a:ext cx="2195858" cy="215444"/>
          </a:xfrm>
          <a:ln/>
        </p:spPr>
        <p:txBody>
          <a:bodyPr/>
          <a:lstStyle/>
          <a:p>
            <a:r>
              <a:rPr lang="en-US"/>
              <a:t>doc.: IEEE 802.11-yy/xxxxr0</a:t>
            </a:r>
          </a:p>
        </p:txBody>
      </p:sp>
      <p:sp>
        <p:nvSpPr>
          <p:cNvPr id="5" name="Rectangle 3"/>
          <p:cNvSpPr>
            <a:spLocks noGrp="1" noChangeArrowheads="1"/>
          </p:cNvSpPr>
          <p:nvPr>
            <p:ph type="dt"/>
          </p:nvPr>
        </p:nvSpPr>
        <p:spPr>
          <a:xfrm>
            <a:off x="646113" y="95706"/>
            <a:ext cx="916020" cy="215444"/>
          </a:xfrm>
          <a:ln/>
        </p:spPr>
        <p:txBody>
          <a:bodyPr/>
          <a:lstStyle/>
          <a:p>
            <a:r>
              <a:rPr lang="en-US"/>
              <a:t>Month Year</a:t>
            </a:r>
          </a:p>
        </p:txBody>
      </p:sp>
      <p:sp>
        <p:nvSpPr>
          <p:cNvPr id="6" name="Rectangle 6"/>
          <p:cNvSpPr>
            <a:spLocks noGrp="1" noChangeArrowheads="1"/>
          </p:cNvSpPr>
          <p:nvPr>
            <p:ph type="ftr"/>
          </p:nvPr>
        </p:nvSpPr>
        <p:spPr>
          <a:xfrm>
            <a:off x="5287963" y="9001125"/>
            <a:ext cx="3473708" cy="369332"/>
          </a:xfrm>
          <a:ln/>
        </p:spPr>
        <p:txBody>
          <a:bodyPr/>
          <a:lstStyle/>
          <a:p>
            <a:r>
              <a:rPr lang="en-US"/>
              <a:t>John Doe, Some Company</a:t>
            </a:r>
          </a:p>
        </p:txBody>
      </p:sp>
      <p:sp>
        <p:nvSpPr>
          <p:cNvPr id="7" name="Rectangle 7"/>
          <p:cNvSpPr>
            <a:spLocks noGrp="1" noChangeArrowheads="1"/>
          </p:cNvSpPr>
          <p:nvPr>
            <p:ph type="sldNum"/>
          </p:nvPr>
        </p:nvSpPr>
        <p:spPr>
          <a:xfrm>
            <a:off x="3278936" y="9001125"/>
            <a:ext cx="415177" cy="184666"/>
          </a:xfrm>
          <a:ln/>
        </p:spPr>
        <p:txBody>
          <a:bodyPr/>
          <a:lstStyle/>
          <a:p>
            <a:r>
              <a:rPr lang="en-US"/>
              <a:t>Page </a:t>
            </a:r>
            <a:fld id="{465D53FD-DB5F-4815-BF01-6488A8FBD189}" type="slidenum">
              <a:rPr lang="en-US"/>
              <a:pPr/>
              <a:t>99</a:t>
            </a:fld>
            <a:endParaRPr lang="en-US"/>
          </a:p>
        </p:txBody>
      </p:sp>
      <p:sp>
        <p:nvSpPr>
          <p:cNvPr id="12289" name="Text Box 1"/>
          <p:cNvSpPr txBox="1">
            <a:spLocks noChangeArrowheads="1"/>
          </p:cNvSpPr>
          <p:nvPr/>
        </p:nvSpPr>
        <p:spPr bwMode="auto">
          <a:xfrm>
            <a:off x="1141431" y="702875"/>
            <a:ext cx="4575140" cy="3474621"/>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13772" y="4416029"/>
            <a:ext cx="5030456" cy="427768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2016</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FF75A2-6F5B-4D4B-A1CF-EDEEA4E4B5D9}" type="slidenum">
              <a:rPr lang="en-US"/>
              <a:pPr>
                <a:defRPr/>
              </a:pPr>
              <a:t>‹#›</a:t>
            </a:fld>
            <a:endParaRPr lang="en-US"/>
          </a:p>
        </p:txBody>
      </p:sp>
    </p:spTree>
    <p:extLst>
      <p:ext uri="{BB962C8B-B14F-4D97-AF65-F5344CB8AC3E}">
        <p14:creationId xmlns:p14="http://schemas.microsoft.com/office/powerpoint/2010/main" val="145100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2016</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AEE1C41-13CA-4068-AF87-F2963A445E35}" type="slidenum">
              <a:rPr lang="en-US"/>
              <a:pPr>
                <a:defRPr/>
              </a:pPr>
              <a:t>‹#›</a:t>
            </a:fld>
            <a:endParaRPr lang="en-US"/>
          </a:p>
        </p:txBody>
      </p:sp>
    </p:spTree>
    <p:extLst>
      <p:ext uri="{BB962C8B-B14F-4D97-AF65-F5344CB8AC3E}">
        <p14:creationId xmlns:p14="http://schemas.microsoft.com/office/powerpoint/2010/main" val="690707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2016</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6B1EE72-AEBD-4C27-8447-805D14E1A4F6}" type="slidenum">
              <a:rPr lang="en-US"/>
              <a:pPr>
                <a:defRPr/>
              </a:pPr>
              <a:t>‹#›</a:t>
            </a:fld>
            <a:endParaRPr lang="en-US"/>
          </a:p>
        </p:txBody>
      </p:sp>
    </p:spTree>
    <p:extLst>
      <p:ext uri="{BB962C8B-B14F-4D97-AF65-F5344CB8AC3E}">
        <p14:creationId xmlns:p14="http://schemas.microsoft.com/office/powerpoint/2010/main" val="499707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2016</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AC10F9D-9D4C-4E46-A08D-B0355AB774B1}" type="slidenum">
              <a:rPr lang="en-US"/>
              <a:pPr>
                <a:defRPr/>
              </a:pPr>
              <a:t>‹#›</a:t>
            </a:fld>
            <a:endParaRPr lang="en-US"/>
          </a:p>
        </p:txBody>
      </p:sp>
    </p:spTree>
    <p:extLst>
      <p:ext uri="{BB962C8B-B14F-4D97-AF65-F5344CB8AC3E}">
        <p14:creationId xmlns:p14="http://schemas.microsoft.com/office/powerpoint/2010/main" val="211801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r>
              <a:rPr lang="en-US" smtClean="0"/>
              <a:t>September 2016</a:t>
            </a: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02BD51C0-984A-42EB-B1D1-D00F04D39060}" type="slidenum">
              <a:rPr lang="en-US"/>
              <a:pPr>
                <a:defRPr/>
              </a:pPr>
              <a:t>‹#›</a:t>
            </a:fld>
            <a:endParaRPr lang="en-US"/>
          </a:p>
        </p:txBody>
      </p:sp>
    </p:spTree>
    <p:extLst>
      <p:ext uri="{BB962C8B-B14F-4D97-AF65-F5344CB8AC3E}">
        <p14:creationId xmlns:p14="http://schemas.microsoft.com/office/powerpoint/2010/main" val="1088197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2016</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19CDBFA-76A2-4597-AA38-8543ED035B58}" type="slidenum">
              <a:rPr lang="en-US"/>
              <a:pPr>
                <a:defRPr/>
              </a:pPr>
              <a:t>‹#›</a:t>
            </a:fld>
            <a:endParaRPr lang="en-US"/>
          </a:p>
        </p:txBody>
      </p:sp>
    </p:spTree>
    <p:extLst>
      <p:ext uri="{BB962C8B-B14F-4D97-AF65-F5344CB8AC3E}">
        <p14:creationId xmlns:p14="http://schemas.microsoft.com/office/powerpoint/2010/main" val="11701286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2016</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81101DF-3CCF-4DBE-9F6F-C2C8287AACB7}" type="slidenum">
              <a:rPr lang="en-US"/>
              <a:pPr>
                <a:defRPr/>
              </a:pPr>
              <a:t>‹#›</a:t>
            </a:fld>
            <a:endParaRPr lang="en-US"/>
          </a:p>
        </p:txBody>
      </p:sp>
    </p:spTree>
    <p:extLst>
      <p:ext uri="{BB962C8B-B14F-4D97-AF65-F5344CB8AC3E}">
        <p14:creationId xmlns:p14="http://schemas.microsoft.com/office/powerpoint/2010/main" val="314389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2016</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EDB990D-5677-42C3-8409-B86316F68D9F}" type="slidenum">
              <a:rPr lang="en-US"/>
              <a:pPr>
                <a:defRPr/>
              </a:pPr>
              <a:t>‹#›</a:t>
            </a:fld>
            <a:endParaRPr lang="en-US"/>
          </a:p>
        </p:txBody>
      </p:sp>
    </p:spTree>
    <p:extLst>
      <p:ext uri="{BB962C8B-B14F-4D97-AF65-F5344CB8AC3E}">
        <p14:creationId xmlns:p14="http://schemas.microsoft.com/office/powerpoint/2010/main" val="1028492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September 2016</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16E0127D-EA26-47D7-BEDD-43594B1CA0D8}" type="slidenum">
              <a:rPr lang="en-US"/>
              <a:pPr>
                <a:defRPr/>
              </a:pPr>
              <a:t>‹#›</a:t>
            </a:fld>
            <a:endParaRPr lang="en-US"/>
          </a:p>
        </p:txBody>
      </p:sp>
    </p:spTree>
    <p:extLst>
      <p:ext uri="{BB962C8B-B14F-4D97-AF65-F5344CB8AC3E}">
        <p14:creationId xmlns:p14="http://schemas.microsoft.com/office/powerpoint/2010/main" val="3584928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September 2016</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AC8A6EB5-1BF3-4B79-A25A-A80C2579D0D2}" type="slidenum">
              <a:rPr lang="en-US"/>
              <a:pPr>
                <a:defRPr/>
              </a:pPr>
              <a:t>‹#›</a:t>
            </a:fld>
            <a:endParaRPr lang="en-US"/>
          </a:p>
        </p:txBody>
      </p:sp>
    </p:spTree>
    <p:extLst>
      <p:ext uri="{BB962C8B-B14F-4D97-AF65-F5344CB8AC3E}">
        <p14:creationId xmlns:p14="http://schemas.microsoft.com/office/powerpoint/2010/main" val="336342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September 2016</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dirty="0"/>
              <a:t>Slide </a:t>
            </a:r>
            <a:fld id="{0A3E2874-852B-40F2-A72B-30C3B22A2F27}" type="slidenum">
              <a:rPr lang="en-US"/>
              <a:pPr>
                <a:defRPr/>
              </a:pPr>
              <a:t>‹#›</a:t>
            </a:fld>
            <a:endParaRPr lang="en-US" dirty="0"/>
          </a:p>
        </p:txBody>
      </p:sp>
    </p:spTree>
    <p:extLst>
      <p:ext uri="{BB962C8B-B14F-4D97-AF65-F5344CB8AC3E}">
        <p14:creationId xmlns:p14="http://schemas.microsoft.com/office/powerpoint/2010/main" val="208553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2016</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07B4D0AE-50A3-4374-B97B-94DD77DA913C}" type="slidenum">
              <a:rPr lang="en-US"/>
              <a:pPr>
                <a:defRPr/>
              </a:pPr>
              <a:t>‹#›</a:t>
            </a:fld>
            <a:endParaRPr lang="en-US"/>
          </a:p>
        </p:txBody>
      </p:sp>
    </p:spTree>
    <p:extLst>
      <p:ext uri="{BB962C8B-B14F-4D97-AF65-F5344CB8AC3E}">
        <p14:creationId xmlns:p14="http://schemas.microsoft.com/office/powerpoint/2010/main" val="327430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2016</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A5BC343-D255-4229-A3C1-C2A825309C06}" type="slidenum">
              <a:rPr lang="en-US"/>
              <a:pPr>
                <a:defRPr/>
              </a:pPr>
              <a:t>‹#›</a:t>
            </a:fld>
            <a:endParaRPr lang="en-US"/>
          </a:p>
        </p:txBody>
      </p:sp>
    </p:spTree>
    <p:extLst>
      <p:ext uri="{BB962C8B-B14F-4D97-AF65-F5344CB8AC3E}">
        <p14:creationId xmlns:p14="http://schemas.microsoft.com/office/powerpoint/2010/main" val="410516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a:lvl1pPr>
          </a:lstStyle>
          <a:p>
            <a:pPr>
              <a:defRPr/>
            </a:pPr>
            <a:r>
              <a:rPr lang="en-US" smtClean="0"/>
              <a:t>September 2016</a:t>
            </a:r>
            <a:endParaRPr lang="en-US"/>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en-US" smtClean="0"/>
              <a:t>Adrian Stephens, Intel Corporation</a:t>
            </a:r>
            <a:endParaRPr lang="en-US"/>
          </a:p>
        </p:txBody>
      </p:sp>
      <p:sp>
        <p:nvSpPr>
          <p:cNvPr id="1030" name="Rectangle 6"/>
          <p:cNvSpPr>
            <a:spLocks noGrp="1" noChangeArrowheads="1"/>
          </p:cNvSpPr>
          <p:nvPr>
            <p:ph type="sldNum" sz="quarter" idx="4"/>
          </p:nvPr>
        </p:nvSpPr>
        <p:spPr bwMode="auto">
          <a:xfrm>
            <a:off x="4338392" y="6475413"/>
            <a:ext cx="54341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dirty="0" smtClean="0"/>
              <a:t>Slide </a:t>
            </a:r>
            <a:fld id="{F5DBBF94-17B0-4983-A36A-09B6DE690826}" type="slidenum">
              <a:rPr lang="en-US" smtClean="0"/>
              <a:pPr>
                <a:defRPr/>
              </a:pPr>
              <a:t>‹#›</a:t>
            </a:fld>
            <a:endParaRPr lang="en-US" dirty="0"/>
          </a:p>
        </p:txBody>
      </p:sp>
      <p:sp>
        <p:nvSpPr>
          <p:cNvPr id="1031" name="Rectangle 7"/>
          <p:cNvSpPr>
            <a:spLocks noChangeArrowheads="1"/>
          </p:cNvSpPr>
          <p:nvPr/>
        </p:nvSpPr>
        <p:spPr bwMode="auto">
          <a:xfrm>
            <a:off x="5175246" y="332601"/>
            <a:ext cx="32702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a:r>
              <a:rPr lang="en-US" sz="1800" dirty="0"/>
              <a:t>doc.: IEEE </a:t>
            </a:r>
            <a:r>
              <a:rPr lang="en-US" sz="1800" dirty="0" smtClean="0"/>
              <a:t>802.11-16/1126r0</a:t>
            </a:r>
            <a:endParaRPr lang="en-US" sz="1800"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033" name="Rectangle 9"/>
          <p:cNvSpPr>
            <a:spLocks noChangeArrowheads="1"/>
          </p:cNvSpPr>
          <p:nvPr/>
        </p:nvSpPr>
        <p:spPr bwMode="auto">
          <a:xfrm>
            <a:off x="685800" y="6475413"/>
            <a:ext cx="4206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0"/>
              <a:t>Report</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mentor.ieee.org/omniran/bp/StartPage" TargetMode="External"/><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hyperlink" Target="https://development.standards.ieee.org/get-file/P802.1CF.pdf?t=81644900003" TargetMode="External"/><Relationship Id="rId5" Type="http://schemas.openxmlformats.org/officeDocument/2006/relationships/hyperlink" Target="http://www.ieee802.org/1/files/private/cf-drafts/d0/" TargetMode="External"/><Relationship Id="rId4" Type="http://schemas.openxmlformats.org/officeDocument/2006/relationships/hyperlink" Target="https://mentor.ieee.org/omniran/documents" TargetMode="Externa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3.emf"/><Relationship Id="rId4" Type="http://schemas.openxmlformats.org/officeDocument/2006/relationships/oleObject" Target="../embeddings/Microsoft_Word_97_-_2003_Document14.doc"/></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105.xml"/><Relationship Id="rId1" Type="http://schemas.openxmlformats.org/officeDocument/2006/relationships/slideLayout" Target="../slideLayouts/slideLayout2.xml"/><Relationship Id="rId6" Type="http://schemas.openxmlformats.org/officeDocument/2006/relationships/hyperlink" Target="http://tools.ietf.org/dailydose/" TargetMode="Externa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106.xml"/><Relationship Id="rId1" Type="http://schemas.openxmlformats.org/officeDocument/2006/relationships/slideLayout" Target="../slideLayouts/slideLayout2.xml"/><Relationship Id="rId5" Type="http://schemas.openxmlformats.org/officeDocument/2006/relationships/hyperlink" Target="http://ieee-sa.centraldesktop.com/802liaisondb/FrontPage" TargetMode="External"/><Relationship Id="rId4" Type="http://schemas.openxmlformats.org/officeDocument/2006/relationships/hyperlink" Target="https://datatracker.ietf.org/doc/rfc7241/"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s://mentor.ieee.org/802.11/dcn/15/11-15-1261-02-0arc-mulicast-performance-optimization-features-overview-for-ietf-nov-2015.ppt" TargetMode="External"/><Relationship Id="rId2" Type="http://schemas.openxmlformats.org/officeDocument/2006/relationships/notesSlide" Target="../notesSlides/notesSlide107.xml"/><Relationship Id="rId1" Type="http://schemas.openxmlformats.org/officeDocument/2006/relationships/slideLayout" Target="../slideLayouts/slideLayout2.xml"/><Relationship Id="rId5" Type="http://schemas.openxmlformats.org/officeDocument/2006/relationships/hyperlink" Target="https://tools.ietf.org/html/draft-perkins-intarea-multicast-ieee802-00" TargetMode="External"/><Relationship Id="rId4" Type="http://schemas.openxmlformats.org/officeDocument/2006/relationships/hyperlink" Target="http://www.ieee802.org/11/email/stds-802-11/msg01838.html" TargetMode="Externa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s://datatracker.ietf.org/wg/its/documents/" TargetMode="External"/><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mailto:LRA@tiac.net" TargetMode="External"/><Relationship Id="rId13" Type="http://schemas.openxmlformats.org/officeDocument/2006/relationships/hyperlink" Target="mailto:nfinn@cisco.com" TargetMode="External"/><Relationship Id="rId18" Type="http://schemas.openxmlformats.org/officeDocument/2006/relationships/hyperlink" Target="mailto:henry@LOGOUT.COM" TargetMode="External"/><Relationship Id="rId3" Type="http://schemas.openxmlformats.org/officeDocument/2006/relationships/hyperlink" Target="mailto:adrian.p.stephens@intel.com" TargetMode="External"/><Relationship Id="rId7" Type="http://schemas.openxmlformats.org/officeDocument/2006/relationships/hyperlink" Target="mailto:aasterja@qti.qualcomm.com" TargetMode="External"/><Relationship Id="rId12" Type="http://schemas.openxmlformats.org/officeDocument/2006/relationships/hyperlink" Target="mailto:d3e3e3@gmail.com" TargetMode="External"/><Relationship Id="rId17" Type="http://schemas.openxmlformats.org/officeDocument/2006/relationships/hyperlink" Target="mailto:alex.ashley@hotmail.co.uk" TargetMode="External"/><Relationship Id="rId2" Type="http://schemas.openxmlformats.org/officeDocument/2006/relationships/notesSlide" Target="../notesSlides/notesSlide11.xml"/><Relationship Id="rId16" Type="http://schemas.openxmlformats.org/officeDocument/2006/relationships/hyperlink" Target="mailto:chaochun.wang@mediatek.com" TargetMode="External"/><Relationship Id="rId20" Type="http://schemas.openxmlformats.org/officeDocument/2006/relationships/hyperlink" Target="mailto:ddrgal@gmail.com" TargetMode="External"/><Relationship Id="rId1" Type="http://schemas.openxmlformats.org/officeDocument/2006/relationships/slideLayout" Target="../slideLayouts/slideLayout2.xml"/><Relationship Id="rId6" Type="http://schemas.openxmlformats.org/officeDocument/2006/relationships/hyperlink" Target="mailto:yongho.seok@gmail.com" TargetMode="External"/><Relationship Id="rId11" Type="http://schemas.openxmlformats.org/officeDocument/2006/relationships/hyperlink" Target="mailto:shiwenhe@seu.edu.cn" TargetMode="External"/><Relationship Id="rId5" Type="http://schemas.openxmlformats.org/officeDocument/2006/relationships/hyperlink" Target="mailto:emily.h.qi@intel.com" TargetMode="External"/><Relationship Id="rId15" Type="http://schemas.openxmlformats.org/officeDocument/2006/relationships/hyperlink" Target="mailto:carlos.cordeiro@intel.com" TargetMode="External"/><Relationship Id="rId10" Type="http://schemas.openxmlformats.org/officeDocument/2006/relationships/hyperlink" Target="mailto:jiamin.chen@mail01.huawei.com" TargetMode="External"/><Relationship Id="rId19" Type="http://schemas.openxmlformats.org/officeDocument/2006/relationships/hyperlink" Target="mailto:pecclesi@cisco.com" TargetMode="External"/><Relationship Id="rId4" Type="http://schemas.openxmlformats.org/officeDocument/2006/relationships/hyperlink" Target="mailto:edward.ks.au@huawei.com" TargetMode="External"/><Relationship Id="rId9" Type="http://schemas.openxmlformats.org/officeDocument/2006/relationships/hyperlink" Target="mailto:Ping.FANG@huawei.com" TargetMode="External"/><Relationship Id="rId14" Type="http://schemas.openxmlformats.org/officeDocument/2006/relationships/hyperlink" Target="mailto:robert.stacey@intel.com" TargetMode="External"/></Relationships>
</file>

<file path=ppt/slides/_rels/slide110.xml.rels><?xml version="1.0" encoding="UTF-8" standalone="yes"?>
<Relationships xmlns="http://schemas.openxmlformats.org/package/2006/relationships"><Relationship Id="rId3" Type="http://schemas.openxmlformats.org/officeDocument/2006/relationships/hyperlink" Target="https://tools.ietf.org/html/draft-harkins-owe-03" TargetMode="External"/><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8" Type="http://schemas.openxmlformats.org/officeDocument/2006/relationships/hyperlink" Target="https://datatracker.ietf.org/wg/imtg/charter/" TargetMode="External"/><Relationship Id="rId3" Type="http://schemas.openxmlformats.org/officeDocument/2006/relationships/hyperlink" Target="https://datatracker.ietf.org/wg/bofs/" TargetMode="External"/><Relationship Id="rId7" Type="http://schemas.openxmlformats.org/officeDocument/2006/relationships/hyperlink" Target="https://datatracker.ietf.org/wg/lurk/charter/" TargetMode="External"/><Relationship Id="rId12" Type="http://schemas.openxmlformats.org/officeDocument/2006/relationships/hyperlink" Target="https://datatracker.ietf.org/wg/ledger/charter/" TargetMode="External"/><Relationship Id="rId2" Type="http://schemas.openxmlformats.org/officeDocument/2006/relationships/notesSlide" Target="../notesSlides/notesSlide111.xml"/><Relationship Id="rId1" Type="http://schemas.openxmlformats.org/officeDocument/2006/relationships/slideLayout" Target="../slideLayouts/slideLayout2.xml"/><Relationship Id="rId6" Type="http://schemas.openxmlformats.org/officeDocument/2006/relationships/hyperlink" Target="https://datatracker.ietf.org/wg/lpwan/charter/" TargetMode="External"/><Relationship Id="rId11" Type="http://schemas.openxmlformats.org/officeDocument/2006/relationships/hyperlink" Target="https://datatracker.ietf.org/wg/plus/charter/" TargetMode="External"/><Relationship Id="rId5" Type="http://schemas.openxmlformats.org/officeDocument/2006/relationships/hyperlink" Target="https://tools.ietf.org/html/draft-petrescu-ipv6-over-80211p-00" TargetMode="External"/><Relationship Id="rId10" Type="http://schemas.openxmlformats.org/officeDocument/2006/relationships/hyperlink" Target="https://datatracker.ietf.org/wg/quic/charter/" TargetMode="External"/><Relationship Id="rId4" Type="http://schemas.openxmlformats.org/officeDocument/2006/relationships/hyperlink" Target="https://datatracker.ietf.org/wg/its/charter/" TargetMode="External"/><Relationship Id="rId9" Type="http://schemas.openxmlformats.org/officeDocument/2006/relationships/hyperlink" Target="https://datatracker.ietf.org/wg/l4s/charter/" TargetMode="External"/></Relationships>
</file>

<file path=ppt/slides/_rels/slide112.xml.rels><?xml version="1.0" encoding="UTF-8" standalone="yes"?>
<Relationships xmlns="http://schemas.openxmlformats.org/package/2006/relationships"><Relationship Id="rId8" Type="http://schemas.openxmlformats.org/officeDocument/2006/relationships/hyperlink" Target="https://tools.ietf.org/html/draft-jjmb-v6ops-unique-ipv6-prefix-per-host-00" TargetMode="External"/><Relationship Id="rId3" Type="http://schemas.openxmlformats.org/officeDocument/2006/relationships/hyperlink" Target="http://datatracker.ietf.org/wg/6lo/charter/" TargetMode="External"/><Relationship Id="rId7" Type="http://schemas.openxmlformats.org/officeDocument/2006/relationships/hyperlink" Target="https://tools.ietf.org/html/draft-thubert-6lo-backbone-router-02" TargetMode="External"/><Relationship Id="rId2" Type="http://schemas.openxmlformats.org/officeDocument/2006/relationships/notesSlide" Target="../notesSlides/notesSlide112.xml"/><Relationship Id="rId1" Type="http://schemas.openxmlformats.org/officeDocument/2006/relationships/slideLayout" Target="../slideLayouts/slideLayout2.xml"/><Relationship Id="rId6" Type="http://schemas.openxmlformats.org/officeDocument/2006/relationships/hyperlink" Target="https://tools.ietf.org/html/draft-thubert-6lo-routing-dispatch-06" TargetMode="External"/><Relationship Id="rId11" Type="http://schemas.openxmlformats.org/officeDocument/2006/relationships/hyperlink" Target="http://datatracker.ietf.org/wg/core/" TargetMode="External"/><Relationship Id="rId5" Type="http://schemas.openxmlformats.org/officeDocument/2006/relationships/hyperlink" Target="http://datatracker.ietf.org/doc/draft-delcarpio-6lo-wlanah/" TargetMode="External"/><Relationship Id="rId10" Type="http://schemas.openxmlformats.org/officeDocument/2006/relationships/hyperlink" Target="https://tools.ietf.org/html/draft-ietf-6lo-ethertype-request-01" TargetMode="External"/><Relationship Id="rId4" Type="http://schemas.openxmlformats.org/officeDocument/2006/relationships/hyperlink" Target="https://mentor.ieee.org/802.11/dcn/15/11-15-1085-00-0wng-6lowpan-over-802-11.pptx" TargetMode="External"/><Relationship Id="rId9" Type="http://schemas.openxmlformats.org/officeDocument/2006/relationships/hyperlink" Target="http://datatracker.ietf.org/wg/roll/"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s://datatracker.ietf.org/wg/capport/charter/" TargetMode="External"/><Relationship Id="rId2" Type="http://schemas.openxmlformats.org/officeDocument/2006/relationships/notesSlide" Target="../notesSlides/notesSlide113.xml"/><Relationship Id="rId1" Type="http://schemas.openxmlformats.org/officeDocument/2006/relationships/slideLayout" Target="../slideLayouts/slideLayout2.xml"/><Relationship Id="rId5" Type="http://schemas.openxmlformats.org/officeDocument/2006/relationships/hyperlink" Target="https://tools.ietf.org/html/draft-harkins-owe-03" TargetMode="External"/><Relationship Id="rId4" Type="http://schemas.openxmlformats.org/officeDocument/2006/relationships/hyperlink" Target="https://mentor.ieee.org/802.11/dcn/15/11-15-1184-05-000m-owe.docx"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datatracker.ietf.org/wg/radext/" TargetMode="External"/><Relationship Id="rId7" Type="http://schemas.openxmlformats.org/officeDocument/2006/relationships/hyperlink" Target="https://datatracker.ietf.org/doc/draft-harkins-salted-eap-pwd/?include_text=1" TargetMode="External"/><Relationship Id="rId2" Type="http://schemas.openxmlformats.org/officeDocument/2006/relationships/notesSlide" Target="../notesSlides/notesSlide114.xml"/><Relationship Id="rId1" Type="http://schemas.openxmlformats.org/officeDocument/2006/relationships/slideLayout" Target="../slideLayouts/slideLayout2.xml"/><Relationship Id="rId6" Type="http://schemas.openxmlformats.org/officeDocument/2006/relationships/hyperlink" Target="https://datatracker.ietf.org/doc/rfc7664/" TargetMode="External"/><Relationship Id="rId5" Type="http://schemas.openxmlformats.org/officeDocument/2006/relationships/hyperlink" Target="https://datatracker.ietf.org/doc/rfc7930/" TargetMode="External"/><Relationship Id="rId4" Type="http://schemas.openxmlformats.org/officeDocument/2006/relationships/hyperlink" Target="https://datatracker.ietf.org/doc/draft-ietf-radext-populating-eapidentity/"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s://datatracker.ietf.org/wg/homenet/" TargetMode="External"/><Relationship Id="rId7" Type="http://schemas.openxmlformats.org/officeDocument/2006/relationships/hyperlink" Target="https://datatracker.ietf.org/doc/draft-barth-homenet-wifi-roaming/" TargetMode="External"/><Relationship Id="rId2" Type="http://schemas.openxmlformats.org/officeDocument/2006/relationships/notesSlide" Target="../notesSlides/notesSlide115.xml"/><Relationship Id="rId1" Type="http://schemas.openxmlformats.org/officeDocument/2006/relationships/slideLayout" Target="../slideLayouts/slideLayout2.xml"/><Relationship Id="rId6" Type="http://schemas.openxmlformats.org/officeDocument/2006/relationships/hyperlink" Target="https://datatracker.ietf.org/doc/draft-ietf-homenet-hncp-bis/" TargetMode="External"/><Relationship Id="rId5" Type="http://schemas.openxmlformats.org/officeDocument/2006/relationships/hyperlink" Target="https://datatracker.ietf.org/doc/draft-ietf-homenet-hncp/" TargetMode="External"/><Relationship Id="rId4" Type="http://schemas.openxmlformats.org/officeDocument/2006/relationships/hyperlink" Target="http://datatracker.ietf.org/doc/rfc7368/" TargetMode="External"/></Relationships>
</file>

<file path=ppt/slides/_rels/slide116.xml.rels><?xml version="1.0" encoding="UTF-8" standalone="yes"?>
<Relationships xmlns="http://schemas.openxmlformats.org/package/2006/relationships"><Relationship Id="rId8" Type="http://schemas.openxmlformats.org/officeDocument/2006/relationships/hyperlink" Target="https://datatracker.ietf.org/doc/draft-ietf-opsawg-tacacs/" TargetMode="External"/><Relationship Id="rId3" Type="http://schemas.openxmlformats.org/officeDocument/2006/relationships/hyperlink" Target="http://datatracker.ietf.org/wg/opsawg/" TargetMode="External"/><Relationship Id="rId7" Type="http://schemas.openxmlformats.org/officeDocument/2006/relationships/hyperlink" Target="http://datatracker.ietf.org/doc/draft-ietf-opsawg-capwap-extension/" TargetMode="External"/><Relationship Id="rId2" Type="http://schemas.openxmlformats.org/officeDocument/2006/relationships/notesSlide" Target="../notesSlides/notesSlide116.xml"/><Relationship Id="rId1" Type="http://schemas.openxmlformats.org/officeDocument/2006/relationships/slideLayout" Target="../slideLayouts/slideLayout2.xml"/><Relationship Id="rId6" Type="http://schemas.openxmlformats.org/officeDocument/2006/relationships/hyperlink" Target="http://datatracker.ietf.org/doc/rfc7494/" TargetMode="External"/><Relationship Id="rId11" Type="http://schemas.openxmlformats.org/officeDocument/2006/relationships/hyperlink" Target="https://datatracker.ietf.org/doc/rfc7548/" TargetMode="External"/><Relationship Id="rId5" Type="http://schemas.openxmlformats.org/officeDocument/2006/relationships/hyperlink" Target="https://datatracker.ietf.org/doc/draft-ietf-opsawg-capwap-hybridmac/" TargetMode="External"/><Relationship Id="rId10" Type="http://schemas.openxmlformats.org/officeDocument/2006/relationships/hyperlink" Target="https://tools.ietf.org/html/rfc6632" TargetMode="External"/><Relationship Id="rId4" Type="http://schemas.openxmlformats.org/officeDocument/2006/relationships/hyperlink" Target="http://www.ietf.org/id/draft-zhang-opsawg-capwap-cds-02.txt" TargetMode="External"/><Relationship Id="rId9" Type="http://schemas.openxmlformats.org/officeDocument/2006/relationships/hyperlink" Target="http://datatracker.ietf.org/doc/draft-ietf-opsawg-capwap-alt-tunnel/"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datatracker.ietf.org/wg/tls/charter/" TargetMode="External"/><Relationship Id="rId7" Type="http://schemas.openxmlformats.org/officeDocument/2006/relationships/hyperlink" Target="http://datatracker.ietf.org/doc/draft-ietf-tls-rfc4492bis/" TargetMode="External"/><Relationship Id="rId2" Type="http://schemas.openxmlformats.org/officeDocument/2006/relationships/notesSlide" Target="../notesSlides/notesSlide117.xml"/><Relationship Id="rId1" Type="http://schemas.openxmlformats.org/officeDocument/2006/relationships/slideLayout" Target="../slideLayouts/slideLayout2.xml"/><Relationship Id="rId6" Type="http://schemas.openxmlformats.org/officeDocument/2006/relationships/hyperlink" Target="https://datatracker.ietf.org/doc/rfc7919/" TargetMode="External"/><Relationship Id="rId5" Type="http://schemas.openxmlformats.org/officeDocument/2006/relationships/hyperlink" Target="https://datatracker.ietf.org/doc/rfc7918/" TargetMode="External"/><Relationship Id="rId4" Type="http://schemas.openxmlformats.org/officeDocument/2006/relationships/hyperlink" Target="https://datatracker.ietf.org/doc/draft-ietf-tls-tls13/"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datatracker.ietf.org/wg/dnssd/charter/" TargetMode="External"/><Relationship Id="rId2" Type="http://schemas.openxmlformats.org/officeDocument/2006/relationships/notesSlide" Target="../notesSlides/notesSlide118.xml"/><Relationship Id="rId1" Type="http://schemas.openxmlformats.org/officeDocument/2006/relationships/slideLayout" Target="../slideLayouts/slideLayout2.xml"/><Relationship Id="rId5" Type="http://schemas.openxmlformats.org/officeDocument/2006/relationships/hyperlink" Target="http://datatracker.ietf.org/doc/draft-otis-dnssd-scalable-dns-sd-threats/" TargetMode="External"/><Relationship Id="rId4" Type="http://schemas.openxmlformats.org/officeDocument/2006/relationships/hyperlink" Target="https://datatracker.ietf.org/doc/draft-ietf-dnssd-hybrid/" TargetMode="External"/></Relationships>
</file>

<file path=ppt/slides/_rels/slide119.xml.rels><?xml version="1.0" encoding="UTF-8" standalone="yes"?>
<Relationships xmlns="http://schemas.openxmlformats.org/package/2006/relationships"><Relationship Id="rId3" Type="http://schemas.openxmlformats.org/officeDocument/2006/relationships/hyperlink" Target="http://datatracker.ietf.org/wg/netext/charter/" TargetMode="External"/><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hyperlink" Target="http://datatracker.ietf.org/doc/rfc756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8" Type="http://schemas.openxmlformats.org/officeDocument/2006/relationships/hyperlink" Target="https://tools.ietf.org/html/rfc2236" TargetMode="External"/><Relationship Id="rId3" Type="http://schemas.openxmlformats.org/officeDocument/2006/relationships/hyperlink" Target="http://datatracker.ietf.org/wg/pim/charter/" TargetMode="External"/><Relationship Id="rId7" Type="http://schemas.openxmlformats.org/officeDocument/2006/relationships/hyperlink" Target="https://datatracker.ietf.org/doc/rfc7887/" TargetMode="External"/><Relationship Id="rId2" Type="http://schemas.openxmlformats.org/officeDocument/2006/relationships/notesSlide" Target="../notesSlides/notesSlide120.xml"/><Relationship Id="rId1" Type="http://schemas.openxmlformats.org/officeDocument/2006/relationships/slideLayout" Target="../slideLayouts/slideLayout2.xml"/><Relationship Id="rId6" Type="http://schemas.openxmlformats.org/officeDocument/2006/relationships/hyperlink" Target="https://datatracker.ietf.org/doc/draft-ietf-pim-igmp-mld-yang/" TargetMode="External"/><Relationship Id="rId5" Type="http://schemas.openxmlformats.org/officeDocument/2006/relationships/hyperlink" Target="https://datatracker.ietf.org/doc/draft-ietf-pim-yang/" TargetMode="External"/><Relationship Id="rId4" Type="http://schemas.openxmlformats.org/officeDocument/2006/relationships/hyperlink" Target="https://datatracker.ietf.org/doc/rfc7761/" TargetMode="External"/><Relationship Id="rId9" Type="http://schemas.openxmlformats.org/officeDocument/2006/relationships/hyperlink" Target="https://www.ietf.org/rfc/rfc2710.txt"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121.xml"/><Relationship Id="rId1" Type="http://schemas.openxmlformats.org/officeDocument/2006/relationships/slideLayout" Target="../slideLayouts/slideLayout2.xml"/><Relationship Id="rId6" Type="http://schemas.openxmlformats.org/officeDocument/2006/relationships/hyperlink" Target="https://datatracker.ietf.org/doc/draft-huang-detnet-xhaul/" TargetMode="External"/><Relationship Id="rId5" Type="http://schemas.openxmlformats.org/officeDocument/2006/relationships/hyperlink" Target="https://datatracker.ietf.org/doc/draft-ietf-detnet-problem-statement/" TargetMode="External"/><Relationship Id="rId4" Type="http://schemas.openxmlformats.org/officeDocument/2006/relationships/hyperlink" Target="https://datatracker.ietf.org/doc/draft-ietf-detnet-use-cases/" TargetMode="External"/></Relationships>
</file>

<file path=ppt/slides/_rels/slide122.xml.rels><?xml version="1.0" encoding="UTF-8" standalone="yes"?>
<Relationships xmlns="http://schemas.openxmlformats.org/package/2006/relationships"><Relationship Id="rId8" Type="http://schemas.openxmlformats.org/officeDocument/2006/relationships/hyperlink" Target="https://datatracker.ietf.org/doc/rfc7928/" TargetMode="External"/><Relationship Id="rId3" Type="http://schemas.openxmlformats.org/officeDocument/2006/relationships/hyperlink" Target="http://datatracker.ietf.org/wg/aqm/charter/" TargetMode="External"/><Relationship Id="rId7" Type="http://schemas.openxmlformats.org/officeDocument/2006/relationships/hyperlink" Target="http://datatracker.ietf.org/doc/draft-ietf-aqm-ecn-benefits/" TargetMode="External"/><Relationship Id="rId2" Type="http://schemas.openxmlformats.org/officeDocument/2006/relationships/notesSlide" Target="../notesSlides/notesSlide122.xml"/><Relationship Id="rId1" Type="http://schemas.openxmlformats.org/officeDocument/2006/relationships/slideLayout" Target="../slideLayouts/slideLayout2.xml"/><Relationship Id="rId6" Type="http://schemas.openxmlformats.org/officeDocument/2006/relationships/hyperlink" Target="https://www.ietf.org/proceedings/96/slides/slides-96-tsvwg-2.pdf" TargetMode="External"/><Relationship Id="rId5" Type="http://schemas.openxmlformats.org/officeDocument/2006/relationships/hyperlink" Target="https://tools.ietf.org/html/draft-ietf-tsvwg-ieee-802-11-00" TargetMode="External"/><Relationship Id="rId4" Type="http://schemas.openxmlformats.org/officeDocument/2006/relationships/hyperlink" Target="https://datatracker.ietf.org/doc/rfc2309/" TargetMode="External"/><Relationship Id="rId9" Type="http://schemas.openxmlformats.org/officeDocument/2006/relationships/hyperlink" Target="https://tools.ietf.org/html/rfc7567"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Microsoft_Word_97_-_2003_Document3.doc"/></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entor.ieee.org/802.11/dcn/16/11-16-1078-01-0arc-arc-sc-agenda-september-2016.ppt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16/11-16-0720-00-0arc-stacked-architecture-discussion.ppt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mentor.ieee.org/802.11/dcn/15/11-15-0454-00-0arc-some-more-ds-architecture-concepts.pptx"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1.emf"/><Relationship Id="rId4" Type="http://schemas.openxmlformats.org/officeDocument/2006/relationships/oleObject" Target="../embeddings/Microsoft_Word_97_-_2003_Document4.doc"/></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etsi.org/news-events/events/1102-53-shades-of-re-d-six-months-to-go"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2.emf"/><Relationship Id="rId4" Type="http://schemas.openxmlformats.org/officeDocument/2006/relationships/oleObject" Target="../embeddings/Microsoft_Word_97_-_2003_Document5.doc"/></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mentor.ieee.org/802.11/dcn/16/11-16-1088-02-000m-tgmc-brc-september-2016-agenda.pptx"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mentor.ieee.org/802.11/dcn/15/11-15-0532-65-000m-revmc-sponsor-ballot-comments.xls"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techstreet.com/ieee/products/1867583"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ieee802.org/11/email/stds-802-11-tgm/msg01096.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3.emf"/><Relationship Id="rId4" Type="http://schemas.openxmlformats.org/officeDocument/2006/relationships/oleObject" Target="../embeddings/Microsoft_Word_97_-_2003_Document6.doc"/></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mentor.ieee.org/802.11/dcn/16/11-16-1218-01-00ah-tgah-sb4-comments-on-d9-0.xlsx"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s://mentor.ieee.org/802.11/dcn/15/11-15-0525-02-00ah-tgah-lb211-comments-on-d5-0.xlsx" TargetMode="External"/><Relationship Id="rId4" Type="http://schemas.openxmlformats.org/officeDocument/2006/relationships/hyperlink" Target="https://mentor.ieee.org/802.11/dcn/16/11-16-1073-02-00ah-september-2016-agenda.pptx"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mentor.ieee.org/802.11/dcn/16/11-16-1270-00-00ai-p802-11ai-report-to-ec-on-conditional-approval-to-forward-draft-to-revcom.pptx"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mentor.ieee.org/802.11/documents?is_dcn=1186&amp;is_group=00ai&amp;is_year=2013"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s://mentor.ieee.org/802.11/documents?is_dcn=1270&amp;is_group=00ai&amp;is_year=2016" TargetMode="External"/><Relationship Id="rId5" Type="http://schemas.openxmlformats.org/officeDocument/2006/relationships/hyperlink" Target="https://mentor.ieee.org/802.11/documents?is_dcn=1203&amp;is_group=00ai&amp;is_year=2016" TargetMode="External"/><Relationship Id="rId4" Type="http://schemas.openxmlformats.org/officeDocument/2006/relationships/hyperlink" Target="https://mentor.ieee.org/802.11/documents?is_dcn=1258&amp;is_group=00ai&amp;is_year=2016"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4.emf"/><Relationship Id="rId4" Type="http://schemas.openxmlformats.org/officeDocument/2006/relationships/oleObject" Target="../embeddings/Microsoft_Word_97_-_2003_Document7.doc"/></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5.emf"/><Relationship Id="rId4" Type="http://schemas.openxmlformats.org/officeDocument/2006/relationships/oleObject" Target="../embeddings/oleObject2.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6.emf"/><Relationship Id="rId4" Type="http://schemas.openxmlformats.org/officeDocument/2006/relationships/oleObject" Target="../embeddings/Microsoft_Word_97_-_2003_Document8.doc"/></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mentor.ieee.org/802.11/dcn/16/11-16-1077-05-00ax-tgax-september-2016-meeting-agenda.ppt"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7.emf"/><Relationship Id="rId4" Type="http://schemas.openxmlformats.org/officeDocument/2006/relationships/oleObject" Target="../embeddings/Microsoft_Word_97_-_2003_Document9.doc"/></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8.emf"/><Relationship Id="rId4" Type="http://schemas.openxmlformats.org/officeDocument/2006/relationships/oleObject" Target="../embeddings/Microsoft_Word_97_-_2003_Document10.doc"/></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Microsoft_Word_97_-_2003_Document2.doc"/></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19.emf"/><Relationship Id="rId4" Type="http://schemas.openxmlformats.org/officeDocument/2006/relationships/oleObject" Target="../embeddings/Microsoft_Word_97_-_2003_Document11.doc"/></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0.emf"/><Relationship Id="rId4" Type="http://schemas.openxmlformats.org/officeDocument/2006/relationships/oleObject" Target="../embeddings/Microsoft_Word_97_-_2003_Document12.doc"/></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s://mentor.ieee.org/802.18/dcn/16/18-16-0074-07-0000-wp5a-liaison-re-60-ghz.docx"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mentor.ieee.org/802.18/dcn/16/18-16-0078-01-0000-draft-reply-itu-r-f-300ghz-ms-char.docx"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hyperlink" Target="https://mentor.ieee.org/802.18/dcn/16/18-16-0077-01-0000-draft-ls-to-wp5a-char-above-275ghz.docx"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s://mentor.ieee.org/802.18/dcn/16/18-16-0075-00-0000-draft-reply-itu-r-f-300ghz-fs-char.docx"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hyperlink" Target="https://mentor.ieee.org/802.18/dcn/16/18-16-0076-01-0000-draft-ls-to-wp5c-char-above-275ghz.docx" TargetMode="Externa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1.emf"/><Relationship Id="rId4" Type="http://schemas.openxmlformats.org/officeDocument/2006/relationships/oleObject" Target="../embeddings/oleObject3.bin"/></Relationships>
</file>

<file path=ppt/slides/_rels/slide97.xml.rels><?xml version="1.0" encoding="UTF-8" standalone="yes"?>
<Relationships xmlns="http://schemas.openxmlformats.org/package/2006/relationships"><Relationship Id="rId3" Type="http://schemas.openxmlformats.org/officeDocument/2006/relationships/hyperlink" Target="https://mentor.ieee.org/802.24/dcn/16/24-16-0029-00-0000-september-2016-agenda.xlsxhttps:/mentor.ieee.org/802.24/dcn/16/24-16-0014-00-0000-may-2016-agenda.xlsx" TargetMode="External"/><Relationship Id="rId2" Type="http://schemas.openxmlformats.org/officeDocument/2006/relationships/notesSlide" Target="../notesSlides/notesSlide97.xml"/><Relationship Id="rId1" Type="http://schemas.openxmlformats.org/officeDocument/2006/relationships/slideLayout" Target="../slideLayouts/slideLayout2.xml"/><Relationship Id="rId5" Type="http://schemas.openxmlformats.org/officeDocument/2006/relationships/hyperlink" Target="https://mentor.ieee.org/802.24/dcn/16/24-16-0032-00-0000-tag-minutes-for-sept-2016.docx" TargetMode="External"/><Relationship Id="rId4" Type="http://schemas.openxmlformats.org/officeDocument/2006/relationships/hyperlink" Target="https://mentor.ieee.org/802.24/dcn/16/24-16-0030-01-0000-september-2016-meeting-presentation.pptx"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s://mentor.ieee.org/802.24/dcn/15/24-15-0029-10-sgtg-sub-1-ghz-white-paper-draft.docx" TargetMode="External"/><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2.emf"/><Relationship Id="rId4" Type="http://schemas.openxmlformats.org/officeDocument/2006/relationships/oleObject" Target="../embeddings/Microsoft_Word_97_-_2003_Document13.doc"/></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dirty="0" smtClean="0"/>
              <a:t>802.11 September 2016 Closing Reports</a:t>
            </a:r>
          </a:p>
        </p:txBody>
      </p:sp>
      <p:sp>
        <p:nvSpPr>
          <p:cNvPr id="3078" name="Rectangle 6"/>
          <p:cNvSpPr>
            <a:spLocks noGrp="1" noChangeArrowheads="1"/>
          </p:cNvSpPr>
          <p:nvPr>
            <p:ph type="body" idx="1"/>
          </p:nvPr>
        </p:nvSpPr>
        <p:spPr>
          <a:xfrm>
            <a:off x="685800" y="1752600"/>
            <a:ext cx="7772400" cy="381000"/>
          </a:xfrm>
          <a:noFill/>
        </p:spPr>
        <p:txBody>
          <a:bodyPr/>
          <a:lstStyle/>
          <a:p>
            <a:pPr algn="ctr">
              <a:lnSpc>
                <a:spcPct val="90000"/>
              </a:lnSpc>
              <a:buFontTx/>
              <a:buNone/>
            </a:pPr>
            <a:r>
              <a:rPr lang="en-US" sz="2000" dirty="0" smtClean="0"/>
              <a:t>Date:</a:t>
            </a:r>
            <a:r>
              <a:rPr lang="en-US" sz="2000" b="0" dirty="0" smtClean="0"/>
              <a:t> 2016-09-15</a:t>
            </a:r>
          </a:p>
        </p:txBody>
      </p:sp>
      <p:graphicFrame>
        <p:nvGraphicFramePr>
          <p:cNvPr id="3079" name="Object 11"/>
          <p:cNvGraphicFramePr>
            <a:graphicFrameLocks noChangeAspect="1"/>
          </p:cNvGraphicFramePr>
          <p:nvPr>
            <p:extLst>
              <p:ext uri="{D42A27DB-BD31-4B8C-83A1-F6EECF244321}">
                <p14:modId xmlns:p14="http://schemas.microsoft.com/office/powerpoint/2010/main" val="1607233858"/>
              </p:ext>
            </p:extLst>
          </p:nvPr>
        </p:nvGraphicFramePr>
        <p:xfrm>
          <a:off x="523875" y="2274888"/>
          <a:ext cx="7750175" cy="2609850"/>
        </p:xfrm>
        <a:graphic>
          <a:graphicData uri="http://schemas.openxmlformats.org/presentationml/2006/ole">
            <mc:AlternateContent xmlns:mc="http://schemas.openxmlformats.org/markup-compatibility/2006">
              <mc:Choice xmlns:v="urn:schemas-microsoft-com:vml" Requires="v">
                <p:oleObj spid="_x0000_s3417" name="Document" r:id="rId4" imgW="8286716" imgH="2791833" progId="Word.Document.8">
                  <p:embed/>
                </p:oleObj>
              </mc:Choice>
              <mc:Fallback>
                <p:oleObj name="Document" r:id="rId4" imgW="8286716" imgH="2791833" progId="Word.Document.8">
                  <p:embed/>
                  <p:pic>
                    <p:nvPicPr>
                      <p:cNvPr id="0" name="Object 11"/>
                      <p:cNvPicPr>
                        <a:picLocks noChangeAspect="1" noChangeArrowheads="1"/>
                      </p:cNvPicPr>
                      <p:nvPr/>
                    </p:nvPicPr>
                    <p:blipFill>
                      <a:blip r:embed="rId5"/>
                      <a:srcRect/>
                      <a:stretch>
                        <a:fillRect/>
                      </a:stretch>
                    </p:blipFill>
                    <p:spPr bwMode="auto">
                      <a:xfrm>
                        <a:off x="523875" y="2274888"/>
                        <a:ext cx="7750175" cy="2609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0" name="Rectangle 12"/>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US" sz="2000"/>
              <a:t>Authors:</a:t>
            </a:r>
            <a:endParaRPr lang="en-US" sz="2000" b="0"/>
          </a:p>
        </p:txBody>
      </p:sp>
      <p:sp>
        <p:nvSpPr>
          <p:cNvPr id="3" name="Date Placeholder 2"/>
          <p:cNvSpPr>
            <a:spLocks noGrp="1"/>
          </p:cNvSpPr>
          <p:nvPr>
            <p:ph type="dt" sz="half" idx="10"/>
          </p:nvPr>
        </p:nvSpPr>
        <p:spPr/>
        <p:txBody>
          <a:bodyPr/>
          <a:lstStyle/>
          <a:p>
            <a:pPr>
              <a:defRPr/>
            </a:pPr>
            <a:r>
              <a:rPr lang="en-US" smtClean="0"/>
              <a:t>September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219CDBFA-76A2-4597-AA38-8543ED035B58}"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TGai</a:t>
            </a:r>
            <a:r>
              <a:rPr lang="en-US" dirty="0" smtClean="0"/>
              <a:t> and </a:t>
            </a:r>
            <a:r>
              <a:rPr lang="en-US" dirty="0" err="1" smtClean="0"/>
              <a:t>TGah</a:t>
            </a:r>
            <a:r>
              <a:rPr lang="en-US" dirty="0" smtClean="0"/>
              <a:t> amendment order</a:t>
            </a:r>
            <a:endParaRPr lang="en-US" dirty="0"/>
          </a:p>
        </p:txBody>
      </p:sp>
      <p:sp>
        <p:nvSpPr>
          <p:cNvPr id="3" name="Content Placeholder 2"/>
          <p:cNvSpPr>
            <a:spLocks noGrp="1"/>
          </p:cNvSpPr>
          <p:nvPr>
            <p:ph idx="1"/>
          </p:nvPr>
        </p:nvSpPr>
        <p:spPr>
          <a:xfrm>
            <a:off x="685800" y="1828800"/>
            <a:ext cx="7772400" cy="4114800"/>
          </a:xfrm>
        </p:spPr>
        <p:txBody>
          <a:bodyPr/>
          <a:lstStyle/>
          <a:p>
            <a:r>
              <a:rPr lang="en-US" sz="2000" dirty="0" smtClean="0"/>
              <a:t>The group discussed changing the amendment order of </a:t>
            </a:r>
            <a:r>
              <a:rPr lang="en-US" sz="2000" dirty="0" err="1" smtClean="0"/>
              <a:t>TGai</a:t>
            </a:r>
            <a:r>
              <a:rPr lang="en-US" sz="2000" dirty="0" smtClean="0"/>
              <a:t> and </a:t>
            </a:r>
            <a:r>
              <a:rPr lang="en-US" sz="2000" dirty="0" err="1" smtClean="0"/>
              <a:t>TGah</a:t>
            </a:r>
            <a:endParaRPr lang="en-US" sz="2000" dirty="0" smtClean="0"/>
          </a:p>
          <a:p>
            <a:r>
              <a:rPr lang="en-US" sz="2000" dirty="0" err="1" smtClean="0"/>
              <a:t>TGai</a:t>
            </a:r>
            <a:r>
              <a:rPr lang="en-US" sz="2000" dirty="0" smtClean="0"/>
              <a:t> chair:</a:t>
            </a:r>
          </a:p>
          <a:p>
            <a:pPr lvl="1"/>
            <a:r>
              <a:rPr lang="en-US" sz="1800" dirty="0" smtClean="0"/>
              <a:t>No real technical changes from comments of the last round</a:t>
            </a:r>
          </a:p>
          <a:p>
            <a:r>
              <a:rPr lang="en-US" sz="2000" dirty="0" smtClean="0"/>
              <a:t>Might get a lot of comments in next round because of the attention given to security issue</a:t>
            </a:r>
          </a:p>
          <a:p>
            <a:r>
              <a:rPr lang="en-US" sz="2000" dirty="0" smtClean="0"/>
              <a:t>Risk of errors is high if we reverse the order</a:t>
            </a:r>
          </a:p>
          <a:p>
            <a:r>
              <a:rPr lang="en-US" sz="2000" dirty="0" smtClean="0"/>
              <a:t>Changing the order has technical implication:</a:t>
            </a:r>
          </a:p>
          <a:p>
            <a:pPr lvl="1"/>
            <a:r>
              <a:rPr lang="en-US" sz="1800" dirty="0" smtClean="0"/>
              <a:t>Will someone build a FILS S1G STA?</a:t>
            </a:r>
          </a:p>
          <a:p>
            <a:r>
              <a:rPr lang="en-US" sz="2000" dirty="0" smtClean="0"/>
              <a:t>Dan Harkins has 4 pages of changes to </a:t>
            </a:r>
            <a:r>
              <a:rPr lang="en-US" sz="2000" dirty="0" err="1" smtClean="0"/>
              <a:t>TGai</a:t>
            </a:r>
            <a:endParaRPr lang="en-US" sz="2000" dirty="0" smtClean="0"/>
          </a:p>
          <a:p>
            <a:pPr lvl="1"/>
            <a:r>
              <a:rPr lang="en-US" sz="1800" dirty="0" smtClean="0"/>
              <a:t>Remove security feature. Does not seem to be an objection to this.</a:t>
            </a:r>
          </a:p>
          <a:p>
            <a:r>
              <a:rPr lang="en-US" sz="2000" dirty="0" smtClean="0"/>
              <a:t>No objection to keeping current order</a:t>
            </a:r>
          </a:p>
          <a:p>
            <a:r>
              <a:rPr lang="en-US" sz="2000" dirty="0" smtClean="0"/>
              <a:t>The group accepts the risk of </a:t>
            </a:r>
            <a:r>
              <a:rPr lang="en-US" sz="2000" dirty="0" err="1" smtClean="0"/>
              <a:t>TGai</a:t>
            </a:r>
            <a:r>
              <a:rPr lang="en-US" sz="2000" dirty="0" smtClean="0"/>
              <a:t> pushing out </a:t>
            </a:r>
            <a:r>
              <a:rPr lang="en-US" sz="2000" dirty="0" err="1" smtClean="0"/>
              <a:t>TGah</a:t>
            </a:r>
            <a:r>
              <a:rPr lang="en-US" sz="2000" dirty="0" smtClean="0"/>
              <a:t> publication</a:t>
            </a:r>
          </a:p>
        </p:txBody>
      </p:sp>
      <p:sp>
        <p:nvSpPr>
          <p:cNvPr id="4" name="Date Placeholder 3"/>
          <p:cNvSpPr>
            <a:spLocks noGrp="1"/>
          </p:cNvSpPr>
          <p:nvPr>
            <p:ph type="dt" sz="half" idx="10"/>
          </p:nvPr>
        </p:nvSpPr>
        <p:spPr/>
        <p:txBody>
          <a:bodyPr/>
          <a:lstStyle/>
          <a:p>
            <a:pPr>
              <a:defRPr/>
            </a:pPr>
            <a:r>
              <a:rPr lang="en-US" smtClean="0"/>
              <a:t>September 2016</a:t>
            </a:r>
            <a:endParaRPr lang="en-US" dirty="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5284E455-25C1-4B8F-B461-78E9C8FDBACA}" type="slidenum">
              <a:rPr lang="en-US" smtClean="0"/>
              <a:pPr>
                <a:defRPr/>
              </a:pPr>
              <a:t>10</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a:t>3</a:t>
            </a:r>
            <a:r>
              <a:rPr kumimoji="0" lang="en-US" sz="1200" b="0" i="0" u="none" strike="noStrike" cap="none" normalizeH="0" baseline="0" dirty="0" smtClean="0">
                <a:ln>
                  <a:noFill/>
                </a:ln>
                <a:solidFill>
                  <a:schemeClr val="tx1"/>
                </a:solidFill>
                <a:effectLst/>
                <a:latin typeface="Times New Roman" pitchFamily="18" charset="0"/>
              </a:rPr>
              <a:t>/6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11-16-1285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Robert Stacey, Intel Corporation </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507235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 </a:t>
            </a:r>
            <a:r>
              <a:rPr lang="en-US" dirty="0" err="1" smtClean="0"/>
              <a:t>OmniRAN</a:t>
            </a:r>
            <a:r>
              <a:rPr lang="en-US" dirty="0" smtClean="0"/>
              <a:t> TG Resources</a:t>
            </a:r>
            <a:endParaRPr lang="en-US" dirty="0"/>
          </a:p>
        </p:txBody>
      </p:sp>
      <p:sp>
        <p:nvSpPr>
          <p:cNvPr id="3" name="Content Placeholder 2"/>
          <p:cNvSpPr>
            <a:spLocks noGrp="1"/>
          </p:cNvSpPr>
          <p:nvPr>
            <p:ph idx="1"/>
          </p:nvPr>
        </p:nvSpPr>
        <p:spPr>
          <a:xfrm>
            <a:off x="685800" y="1981200"/>
            <a:ext cx="8062664" cy="4472136"/>
          </a:xfrm>
        </p:spPr>
        <p:txBody>
          <a:bodyPr>
            <a:normAutofit fontScale="92500" lnSpcReduction="10000"/>
          </a:bodyPr>
          <a:lstStyle/>
          <a:p>
            <a:pPr>
              <a:buFont typeface="Arial"/>
              <a:buChar char="•"/>
            </a:pPr>
            <a:r>
              <a:rPr lang="en-US" dirty="0" err="1" smtClean="0"/>
              <a:t>OmniRAN</a:t>
            </a:r>
            <a:r>
              <a:rPr lang="en-US" dirty="0" smtClean="0"/>
              <a:t> TG maintains a Wiki page on mentor to reflect its status and achievements</a:t>
            </a:r>
          </a:p>
          <a:p>
            <a:pPr marL="800100" lvl="1" indent="-342900">
              <a:buFont typeface="Arial"/>
              <a:buChar char="•"/>
            </a:pPr>
            <a:r>
              <a:rPr lang="en-US" dirty="0" smtClean="0">
                <a:hlinkClick r:id="rId3"/>
              </a:rPr>
              <a:t>https://mentor.ieee.org/omniran/bp/StartPage</a:t>
            </a:r>
            <a:endParaRPr lang="en-US" dirty="0" smtClean="0"/>
          </a:p>
          <a:p>
            <a:pPr marL="800100" lvl="1" indent="-342900">
              <a:buFont typeface="Arial"/>
              <a:buChar char="•"/>
            </a:pPr>
            <a:r>
              <a:rPr lang="en-US" dirty="0" smtClean="0"/>
              <a:t>Also showing meeting announcements and conference call dial-in information</a:t>
            </a:r>
          </a:p>
          <a:p>
            <a:pPr>
              <a:buFont typeface="Arial"/>
              <a:buChar char="•"/>
            </a:pPr>
            <a:r>
              <a:rPr lang="en-US" dirty="0" err="1" smtClean="0"/>
              <a:t>OmniRAN</a:t>
            </a:r>
            <a:r>
              <a:rPr lang="en-US" dirty="0" smtClean="0"/>
              <a:t> </a:t>
            </a:r>
            <a:r>
              <a:rPr lang="en-US" dirty="0" err="1" smtClean="0"/>
              <a:t>filespace</a:t>
            </a:r>
            <a:r>
              <a:rPr lang="en-US" dirty="0" smtClean="0"/>
              <a:t> on mentor is used for contributions and meeting documents</a:t>
            </a:r>
          </a:p>
          <a:p>
            <a:pPr marL="800100" lvl="1" indent="-342900">
              <a:buFont typeface="Arial"/>
              <a:buChar char="•"/>
            </a:pPr>
            <a:r>
              <a:rPr lang="en-US" dirty="0" smtClean="0">
                <a:hlinkClick r:id="rId4"/>
              </a:rPr>
              <a:t>https://mentor.ieee.org/omniran/documents</a:t>
            </a:r>
            <a:endParaRPr lang="en-US" dirty="0" smtClean="0"/>
          </a:p>
          <a:p>
            <a:pPr>
              <a:buFont typeface="Arial" charset="0"/>
              <a:buChar char="•"/>
            </a:pPr>
            <a:r>
              <a:rPr lang="en-US" dirty="0"/>
              <a:t>Recent </a:t>
            </a:r>
            <a:r>
              <a:rPr lang="en-US" dirty="0" smtClean="0"/>
              <a:t>P802.1CF </a:t>
            </a:r>
            <a:r>
              <a:rPr lang="en-US" dirty="0"/>
              <a:t>draft is available </a:t>
            </a:r>
            <a:r>
              <a:rPr lang="en-US" dirty="0" smtClean="0"/>
              <a:t>by</a:t>
            </a:r>
          </a:p>
          <a:p>
            <a:pPr lvl="1">
              <a:buFont typeface="Arial" charset="0"/>
              <a:buChar char="•"/>
            </a:pPr>
            <a:r>
              <a:rPr lang="en-US" dirty="0" smtClean="0">
                <a:hlinkClick r:id="rId5"/>
              </a:rPr>
              <a:t>http</a:t>
            </a:r>
            <a:r>
              <a:rPr lang="en-US" dirty="0">
                <a:hlinkClick r:id="rId5"/>
              </a:rPr>
              <a:t>://</a:t>
            </a:r>
            <a:r>
              <a:rPr lang="en-US" dirty="0" smtClean="0">
                <a:hlinkClick r:id="rId5"/>
              </a:rPr>
              <a:t>www.ieee802.org/1/files/private/cf-drafts/d0/</a:t>
            </a:r>
            <a:r>
              <a:rPr lang="en-US" dirty="0" smtClean="0"/>
              <a:t> w/ 802.11 credentials</a:t>
            </a:r>
            <a:endParaRPr lang="en-US" dirty="0"/>
          </a:p>
          <a:p>
            <a:pPr>
              <a:buFont typeface="Arial" charset="0"/>
              <a:buChar char="•"/>
            </a:pPr>
            <a:r>
              <a:rPr lang="en-US" dirty="0" smtClean="0"/>
              <a:t>FYI: </a:t>
            </a:r>
            <a:r>
              <a:rPr lang="en-US" dirty="0" err="1" smtClean="0"/>
              <a:t>OmniRAN</a:t>
            </a:r>
            <a:r>
              <a:rPr lang="en-US" dirty="0" smtClean="0"/>
              <a:t> P802.1 PAR</a:t>
            </a:r>
          </a:p>
          <a:p>
            <a:pPr marL="800100" lvl="1" indent="-342900">
              <a:buFont typeface="Arial"/>
              <a:buChar char="•"/>
            </a:pPr>
            <a:r>
              <a:rPr lang="en-US" dirty="0" smtClean="0">
                <a:hlinkClick r:id="rId6"/>
              </a:rPr>
              <a:t>https://development.standards.ieee.org/get-file/P802.1CF.pdf?t=81644900003</a:t>
            </a:r>
            <a:endParaRPr lang="en-US"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100</a:t>
            </a:fld>
            <a:endParaRPr lang="en-GB" dirty="0"/>
          </a:p>
        </p:txBody>
      </p:sp>
      <p:sp>
        <p:nvSpPr>
          <p:cNvPr id="7" name="Date Placeholder 6"/>
          <p:cNvSpPr>
            <a:spLocks noGrp="1"/>
          </p:cNvSpPr>
          <p:nvPr>
            <p:ph type="dt" sz="half" idx="10"/>
          </p:nvPr>
        </p:nvSpPr>
        <p:spPr/>
        <p:txBody>
          <a:bodyPr/>
          <a:lstStyle/>
          <a:p>
            <a:pPr>
              <a:defRPr/>
            </a:pPr>
            <a:r>
              <a:rPr lang="en-US" smtClean="0"/>
              <a:t>September 2016</a:t>
            </a:r>
            <a:endParaRPr lang="en-US"/>
          </a:p>
        </p:txBody>
      </p:sp>
      <p:sp>
        <p:nvSpPr>
          <p:cNvPr id="8" name="Footer Placeholder 7"/>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a:t>2</a:t>
            </a:r>
            <a:r>
              <a:rPr kumimoji="0" lang="en-US" sz="1200" b="0" i="0" u="none" strike="noStrike" cap="none" normalizeH="0" baseline="0" dirty="0" smtClean="0">
                <a:ln>
                  <a:noFill/>
                </a:ln>
                <a:solidFill>
                  <a:schemeClr val="tx1"/>
                </a:solidFill>
                <a:effectLst/>
                <a:latin typeface="Times New Roman" pitchFamily="18" charset="0"/>
              </a:rPr>
              <a:t>/4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11-16-1283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Max Riegel, Nokia Bell Labs</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4604541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OmniRAN</a:t>
            </a:r>
            <a:r>
              <a:rPr lang="en-US" dirty="0" smtClean="0"/>
              <a:t> TG Achievements</a:t>
            </a:r>
            <a:br>
              <a:rPr lang="en-US" dirty="0" smtClean="0"/>
            </a:br>
            <a:r>
              <a:rPr lang="en-US" sz="2400" dirty="0" smtClean="0"/>
              <a:t>Warsaw meeting, Sept 12</a:t>
            </a:r>
            <a:r>
              <a:rPr lang="en-US" sz="2400" baseline="30000" dirty="0" smtClean="0"/>
              <a:t>th</a:t>
            </a:r>
            <a:r>
              <a:rPr lang="en-US" sz="2400" dirty="0" smtClean="0"/>
              <a:t> – 15</a:t>
            </a:r>
            <a:r>
              <a:rPr lang="en-US" sz="2400" baseline="30000" dirty="0" smtClean="0"/>
              <a:t>th</a:t>
            </a:r>
            <a:r>
              <a:rPr lang="en-US" sz="2400" dirty="0" smtClean="0"/>
              <a:t>  </a:t>
            </a:r>
            <a:endParaRPr lang="en-US" sz="2400" dirty="0"/>
          </a:p>
        </p:txBody>
      </p:sp>
      <p:sp>
        <p:nvSpPr>
          <p:cNvPr id="3" name="Content Placeholder 2"/>
          <p:cNvSpPr>
            <a:spLocks noGrp="1"/>
          </p:cNvSpPr>
          <p:nvPr>
            <p:ph idx="1"/>
          </p:nvPr>
        </p:nvSpPr>
        <p:spPr>
          <a:xfrm>
            <a:off x="673224" y="1751012"/>
            <a:ext cx="7869114" cy="4905376"/>
          </a:xfrm>
        </p:spPr>
        <p:txBody>
          <a:bodyPr>
            <a:normAutofit fontScale="85000" lnSpcReduction="20000"/>
          </a:bodyPr>
          <a:lstStyle/>
          <a:p>
            <a:pPr>
              <a:buFont typeface="Arial" charset="0"/>
              <a:buChar char="•"/>
            </a:pPr>
            <a:r>
              <a:rPr lang="en-US" dirty="0"/>
              <a:t>Comment resolution of initial TG ballot on draft D0.2</a:t>
            </a:r>
          </a:p>
          <a:p>
            <a:pPr marL="800100" lvl="1" indent="-342900">
              <a:buFont typeface="Arial" charset="0"/>
              <a:buChar char="•"/>
            </a:pPr>
            <a:r>
              <a:rPr lang="en-US" dirty="0"/>
              <a:t>TG ballot is </a:t>
            </a:r>
            <a:r>
              <a:rPr lang="en-US" dirty="0" smtClean="0"/>
              <a:t>pre-WG </a:t>
            </a:r>
            <a:r>
              <a:rPr lang="en-US" dirty="0"/>
              <a:t>balloting with structured refinements and additions of new content</a:t>
            </a:r>
          </a:p>
          <a:p>
            <a:pPr marL="1200150" lvl="2" indent="-285750">
              <a:buFont typeface="Arial" charset="0"/>
              <a:buChar char="•"/>
            </a:pPr>
            <a:r>
              <a:rPr lang="en-US" dirty="0"/>
              <a:t>802.1 does not vote on text contributions to drafts</a:t>
            </a:r>
          </a:p>
          <a:p>
            <a:pPr marL="800100" lvl="1" indent="-342900">
              <a:buFont typeface="Arial" charset="0"/>
              <a:buChar char="•"/>
            </a:pPr>
            <a:r>
              <a:rPr lang="en-US" dirty="0"/>
              <a:t>Ballot took place Aug 8</a:t>
            </a:r>
            <a:r>
              <a:rPr lang="en-US" baseline="30000" dirty="0"/>
              <a:t>th</a:t>
            </a:r>
            <a:r>
              <a:rPr lang="en-US" dirty="0"/>
              <a:t> – Sep 9</a:t>
            </a:r>
            <a:r>
              <a:rPr lang="en-US" baseline="30000" dirty="0"/>
              <a:t>th</a:t>
            </a:r>
            <a:endParaRPr lang="en-US" dirty="0"/>
          </a:p>
          <a:p>
            <a:pPr marL="800100" lvl="1" indent="-342900">
              <a:buFont typeface="Arial" charset="0"/>
              <a:buChar char="•"/>
            </a:pPr>
            <a:r>
              <a:rPr lang="en-US" dirty="0"/>
              <a:t>Roughly 60 comments received and resolved during meeting</a:t>
            </a:r>
          </a:p>
          <a:p>
            <a:pPr marL="1200150" lvl="2" indent="-285750">
              <a:buFont typeface="Arial" charset="0"/>
              <a:buChar char="•"/>
            </a:pPr>
            <a:r>
              <a:rPr lang="en-US" dirty="0"/>
              <a:t>No serious issues, mainly alignment of style and terminology</a:t>
            </a:r>
          </a:p>
          <a:p>
            <a:pPr marL="1200150" lvl="2" indent="-285750">
              <a:buFont typeface="Arial" charset="0"/>
              <a:buChar char="•"/>
            </a:pPr>
            <a:r>
              <a:rPr lang="en-US" dirty="0"/>
              <a:t>Two contributions to fill missing </a:t>
            </a:r>
            <a:r>
              <a:rPr lang="en-US" dirty="0" smtClean="0"/>
              <a:t>content</a:t>
            </a:r>
            <a:endParaRPr lang="en-US" dirty="0"/>
          </a:p>
          <a:p>
            <a:pPr>
              <a:buFont typeface="Arial" charset="0"/>
              <a:buChar char="•"/>
            </a:pPr>
            <a:r>
              <a:rPr lang="en-US" dirty="0"/>
              <a:t>Plan for creation of draft D0.3 and recirculation</a:t>
            </a:r>
          </a:p>
          <a:p>
            <a:pPr marL="800100" lvl="1" indent="-342900">
              <a:buFont typeface="Arial" charset="0"/>
              <a:buChar char="•"/>
            </a:pPr>
            <a:r>
              <a:rPr lang="en-US" dirty="0"/>
              <a:t>Draft ready for start of recirculation until October 16</a:t>
            </a:r>
            <a:r>
              <a:rPr lang="en-US" baseline="30000" dirty="0"/>
              <a:t>th</a:t>
            </a:r>
            <a:endParaRPr lang="en-US" dirty="0"/>
          </a:p>
          <a:p>
            <a:pPr marL="800100" lvl="1" indent="-342900">
              <a:buFont typeface="Arial" charset="0"/>
              <a:buChar char="•"/>
            </a:pPr>
            <a:r>
              <a:rPr lang="en-US" dirty="0"/>
              <a:t>Comments due on draft D0.3 until Nov 3</a:t>
            </a:r>
            <a:r>
              <a:rPr lang="en-US" baseline="30000" dirty="0"/>
              <a:t>rd</a:t>
            </a:r>
            <a:r>
              <a:rPr lang="en-US" dirty="0"/>
              <a:t> </a:t>
            </a:r>
          </a:p>
          <a:p>
            <a:pPr marL="800100" lvl="1" indent="-342900">
              <a:buFont typeface="Arial" charset="0"/>
              <a:buChar char="•"/>
            </a:pPr>
            <a:r>
              <a:rPr lang="en-US" b="1" i="1" dirty="0"/>
              <a:t>Everybody is invited to review and submit </a:t>
            </a:r>
            <a:r>
              <a:rPr lang="en-US" b="1" i="1" dirty="0" smtClean="0"/>
              <a:t>comments</a:t>
            </a:r>
            <a:endParaRPr lang="en-US" b="1" i="1" dirty="0"/>
          </a:p>
          <a:p>
            <a:pPr>
              <a:buFont typeface="Arial" charset="0"/>
              <a:buChar char="•"/>
            </a:pPr>
            <a:r>
              <a:rPr lang="en-US" dirty="0"/>
              <a:t>Special session on 5G SC Action A on Sep 14</a:t>
            </a:r>
            <a:r>
              <a:rPr lang="en-US" baseline="30000" dirty="0"/>
              <a:t>th</a:t>
            </a:r>
            <a:endParaRPr lang="en-US" dirty="0"/>
          </a:p>
          <a:p>
            <a:pPr marL="800100" lvl="1" indent="-342900">
              <a:buFont typeface="Arial" charset="0"/>
              <a:buChar char="•"/>
            </a:pPr>
            <a:r>
              <a:rPr lang="en-US" dirty="0"/>
              <a:t>Lively discussion, interest to move on, but </a:t>
            </a:r>
            <a:r>
              <a:rPr lang="en-US" dirty="0" smtClean="0"/>
              <a:t>uncertainty </a:t>
            </a:r>
            <a:r>
              <a:rPr lang="en-US" dirty="0"/>
              <a:t>about the final targets</a:t>
            </a:r>
          </a:p>
          <a:p>
            <a:pPr marL="800100" lvl="1" indent="-342900">
              <a:buFont typeface="Arial" charset="0"/>
              <a:buChar char="•"/>
            </a:pPr>
            <a:r>
              <a:rPr lang="en-US" dirty="0"/>
              <a:t>To be continued in Nov plenary meeting with more concrete proposal (</a:t>
            </a:r>
            <a:r>
              <a:rPr lang="en-US" dirty="0" smtClean="0"/>
              <a:t>MSO)</a:t>
            </a:r>
            <a:endParaRPr lang="en-US" dirty="0"/>
          </a:p>
          <a:p>
            <a:pPr>
              <a:buFont typeface="Arial" charset="0"/>
              <a:buChar char="•"/>
            </a:pPr>
            <a:r>
              <a:rPr lang="en-US" dirty="0"/>
              <a:t>Assumed timeline for P802.1CF within current scope: </a:t>
            </a:r>
          </a:p>
          <a:p>
            <a:pPr marL="800100" lvl="1" indent="-342900">
              <a:buFont typeface="Arial" charset="0"/>
              <a:buChar char="•"/>
            </a:pPr>
            <a:r>
              <a:rPr lang="en-US" dirty="0"/>
              <a:t>Starting WG ballot after March 2017, Sponsor Ballot Nov 2017</a:t>
            </a:r>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101</a:t>
            </a:fld>
            <a:endParaRPr lang="en-GB" dirty="0"/>
          </a:p>
        </p:txBody>
      </p:sp>
      <p:sp>
        <p:nvSpPr>
          <p:cNvPr id="7" name="Date Placeholder 6"/>
          <p:cNvSpPr>
            <a:spLocks noGrp="1"/>
          </p:cNvSpPr>
          <p:nvPr>
            <p:ph type="dt" sz="half" idx="10"/>
          </p:nvPr>
        </p:nvSpPr>
        <p:spPr/>
        <p:txBody>
          <a:bodyPr/>
          <a:lstStyle/>
          <a:p>
            <a:pPr>
              <a:defRPr/>
            </a:pPr>
            <a:r>
              <a:rPr lang="en-US" smtClean="0"/>
              <a:t>September 2016</a:t>
            </a:r>
            <a:endParaRPr lang="en-US"/>
          </a:p>
        </p:txBody>
      </p:sp>
      <p:sp>
        <p:nvSpPr>
          <p:cNvPr id="8" name="Footer Placeholder 7"/>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a:t>3</a:t>
            </a:r>
            <a:r>
              <a:rPr kumimoji="0" lang="en-US" sz="1200" b="0" i="0" u="none" strike="noStrike" cap="none" normalizeH="0" baseline="0" dirty="0" smtClean="0">
                <a:ln>
                  <a:noFill/>
                </a:ln>
                <a:solidFill>
                  <a:schemeClr val="tx1"/>
                </a:solidFill>
                <a:effectLst/>
                <a:latin typeface="Times New Roman" pitchFamily="18" charset="0"/>
              </a:rPr>
              <a:t>/4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11-16-1283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Max Riegel, Nokia Bell Labs</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621079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Looking forward to next session in </a:t>
            </a:r>
            <a:br>
              <a:rPr lang="en-US" dirty="0"/>
            </a:br>
            <a:r>
              <a:rPr lang="it-IT" dirty="0"/>
              <a:t>San Antonio, TX, </a:t>
            </a:r>
            <a:r>
              <a:rPr lang="it-IT" dirty="0" err="1"/>
              <a:t>Nov</a:t>
            </a:r>
            <a:r>
              <a:rPr lang="it-IT" dirty="0"/>
              <a:t> 7-10, 2016</a:t>
            </a:r>
            <a:endParaRPr lang="en-US" dirty="0"/>
          </a:p>
        </p:txBody>
      </p:sp>
      <p:sp>
        <p:nvSpPr>
          <p:cNvPr id="3" name="Content Placeholder 2"/>
          <p:cNvSpPr>
            <a:spLocks noGrp="1"/>
          </p:cNvSpPr>
          <p:nvPr>
            <p:ph idx="1"/>
          </p:nvPr>
        </p:nvSpPr>
        <p:spPr>
          <a:xfrm>
            <a:off x="662880" y="1751013"/>
            <a:ext cx="8229600" cy="4693322"/>
          </a:xfrm>
        </p:spPr>
        <p:txBody>
          <a:bodyPr>
            <a:normAutofit fontScale="92500" lnSpcReduction="10000"/>
          </a:bodyPr>
          <a:lstStyle/>
          <a:p>
            <a:pPr>
              <a:buFont typeface="Arial" charset="0"/>
              <a:buChar char="•"/>
            </a:pPr>
            <a:r>
              <a:rPr lang="en-US" dirty="0"/>
              <a:t>Envisioned topics:</a:t>
            </a:r>
          </a:p>
          <a:p>
            <a:pPr lvl="1">
              <a:buFont typeface="Arial" charset="0"/>
              <a:buChar char="•"/>
            </a:pPr>
            <a:r>
              <a:rPr lang="en-US" dirty="0" smtClean="0"/>
              <a:t>Resolution </a:t>
            </a:r>
            <a:r>
              <a:rPr lang="en-US" dirty="0"/>
              <a:t>of comments received for D0.3</a:t>
            </a:r>
          </a:p>
          <a:p>
            <a:pPr lvl="1">
              <a:buFont typeface="Arial" charset="0"/>
              <a:buChar char="•"/>
            </a:pPr>
            <a:r>
              <a:rPr lang="en-US" dirty="0"/>
              <a:t>Enhancements to the specification text in particular on</a:t>
            </a:r>
          </a:p>
          <a:p>
            <a:pPr lvl="2">
              <a:buFont typeface="Arial" charset="0"/>
              <a:buChar char="•"/>
            </a:pPr>
            <a:r>
              <a:rPr lang="en-US" dirty="0"/>
              <a:t>Deployment scenarios</a:t>
            </a:r>
          </a:p>
          <a:p>
            <a:pPr lvl="2">
              <a:buFont typeface="Arial" charset="0"/>
              <a:buChar char="•"/>
            </a:pPr>
            <a:r>
              <a:rPr lang="en-US" dirty="0" err="1"/>
              <a:t>Datapath</a:t>
            </a:r>
            <a:r>
              <a:rPr lang="en-US" dirty="0"/>
              <a:t> setup, relocation, and teardown</a:t>
            </a:r>
          </a:p>
          <a:p>
            <a:pPr lvl="2">
              <a:buFont typeface="Arial" charset="0"/>
              <a:buChar char="•"/>
            </a:pPr>
            <a:r>
              <a:rPr lang="en-US" dirty="0"/>
              <a:t>Network instantiation</a:t>
            </a:r>
          </a:p>
          <a:p>
            <a:pPr>
              <a:buFont typeface="Arial" charset="0"/>
              <a:buChar char="•"/>
            </a:pPr>
            <a:r>
              <a:rPr lang="en-US" dirty="0"/>
              <a:t>Special session on progressing the planning for Industry Connections activity on 5G SC Action A</a:t>
            </a:r>
          </a:p>
          <a:p>
            <a:pPr lvl="1">
              <a:buFont typeface="Arial" charset="0"/>
              <a:buChar char="•"/>
            </a:pPr>
            <a:r>
              <a:rPr lang="en-US" dirty="0"/>
              <a:t>Step into more concrete assessment of potential approach</a:t>
            </a:r>
          </a:p>
          <a:p>
            <a:pPr>
              <a:buFont typeface="Arial" charset="0"/>
              <a:buChar char="•"/>
            </a:pPr>
            <a:r>
              <a:rPr lang="en-US" dirty="0" smtClean="0"/>
              <a:t>Upcoming </a:t>
            </a:r>
            <a:r>
              <a:rPr lang="en-US" dirty="0"/>
              <a:t>conference calls</a:t>
            </a:r>
          </a:p>
          <a:p>
            <a:pPr lvl="1">
              <a:buFont typeface="Arial" charset="0"/>
              <a:buChar char="•"/>
            </a:pPr>
            <a:r>
              <a:rPr lang="en-US" dirty="0"/>
              <a:t>September 27th, 09:30am ET</a:t>
            </a:r>
          </a:p>
          <a:p>
            <a:pPr lvl="2">
              <a:buFont typeface="Arial" charset="0"/>
              <a:buChar char="•"/>
            </a:pPr>
            <a:r>
              <a:rPr lang="en-US" dirty="0"/>
              <a:t>Conclusion on content for draft D0.3</a:t>
            </a:r>
          </a:p>
          <a:p>
            <a:pPr lvl="1">
              <a:buFont typeface="Arial" charset="0"/>
              <a:buChar char="•"/>
            </a:pPr>
            <a:r>
              <a:rPr lang="en-US" dirty="0"/>
              <a:t>October 25th , 09:30am ET</a:t>
            </a:r>
          </a:p>
          <a:p>
            <a:pPr lvl="2">
              <a:buFont typeface="Arial" charset="0"/>
              <a:buChar char="•"/>
            </a:pPr>
            <a:r>
              <a:rPr lang="en-US" dirty="0"/>
              <a:t>Preparation for Nov F2F meeting</a:t>
            </a:r>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102</a:t>
            </a:fld>
            <a:endParaRPr lang="en-GB" dirty="0"/>
          </a:p>
        </p:txBody>
      </p:sp>
      <p:sp>
        <p:nvSpPr>
          <p:cNvPr id="7" name="Date Placeholder 6"/>
          <p:cNvSpPr>
            <a:spLocks noGrp="1"/>
          </p:cNvSpPr>
          <p:nvPr>
            <p:ph type="dt" sz="half" idx="10"/>
          </p:nvPr>
        </p:nvSpPr>
        <p:spPr/>
        <p:txBody>
          <a:bodyPr/>
          <a:lstStyle/>
          <a:p>
            <a:pPr>
              <a:defRPr/>
            </a:pPr>
            <a:r>
              <a:rPr lang="en-US" smtClean="0"/>
              <a:t>September 2016</a:t>
            </a:r>
            <a:endParaRPr lang="en-US"/>
          </a:p>
        </p:txBody>
      </p:sp>
      <p:sp>
        <p:nvSpPr>
          <p:cNvPr id="8" name="Footer Placeholder 7"/>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4</a:t>
            </a:r>
            <a:r>
              <a:rPr kumimoji="0" lang="en-US" sz="1200" b="0" i="0" u="none" strike="noStrike" cap="none" normalizeH="0" baseline="0" dirty="0" smtClean="0">
                <a:ln>
                  <a:noFill/>
                </a:ln>
                <a:solidFill>
                  <a:schemeClr val="tx1"/>
                </a:solidFill>
                <a:effectLst/>
                <a:latin typeface="Times New Roman" pitchFamily="18" charset="0"/>
              </a:rPr>
              <a:t>/4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11-16-1283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Max Riegel, Nokia Bell Labs</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10180820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2053" name="Rectangle 2"/>
          <p:cNvSpPr>
            <a:spLocks noGrp="1" noChangeArrowheads="1"/>
          </p:cNvSpPr>
          <p:nvPr>
            <p:ph type="title"/>
          </p:nvPr>
        </p:nvSpPr>
        <p:spPr>
          <a:noFill/>
        </p:spPr>
        <p:txBody>
          <a:bodyPr/>
          <a:lstStyle/>
          <a:p>
            <a:r>
              <a:rPr lang="en-US" dirty="0" smtClean="0"/>
              <a:t>IEEE 802.11-IETF Liaison Report</a:t>
            </a:r>
          </a:p>
        </p:txBody>
      </p:sp>
      <p:sp>
        <p:nvSpPr>
          <p:cNvPr id="2054" name="Rectangle 6"/>
          <p:cNvSpPr>
            <a:spLocks noGrp="1" noChangeArrowheads="1"/>
          </p:cNvSpPr>
          <p:nvPr>
            <p:ph type="body" idx="1"/>
          </p:nvPr>
        </p:nvSpPr>
        <p:spPr>
          <a:xfrm>
            <a:off x="685800" y="1524000"/>
            <a:ext cx="7772400" cy="381000"/>
          </a:xfrm>
          <a:noFill/>
        </p:spPr>
        <p:txBody>
          <a:bodyPr/>
          <a:lstStyle/>
          <a:p>
            <a:pPr algn="ctr">
              <a:lnSpc>
                <a:spcPct val="90000"/>
              </a:lnSpc>
              <a:buFontTx/>
              <a:buNone/>
            </a:pPr>
            <a:r>
              <a:rPr lang="en-US" sz="2000" dirty="0" smtClean="0"/>
              <a:t>Date:</a:t>
            </a:r>
            <a:r>
              <a:rPr lang="en-US" sz="2000" b="0" dirty="0" smtClean="0"/>
              <a:t> 2016-09-13</a:t>
            </a:r>
          </a:p>
        </p:txBody>
      </p:sp>
      <p:graphicFrame>
        <p:nvGraphicFramePr>
          <p:cNvPr id="2055" name="Object 11"/>
          <p:cNvGraphicFramePr>
            <a:graphicFrameLocks noChangeAspect="1"/>
          </p:cNvGraphicFramePr>
          <p:nvPr>
            <p:extLst>
              <p:ext uri="{D42A27DB-BD31-4B8C-83A1-F6EECF244321}">
                <p14:modId xmlns:p14="http://schemas.microsoft.com/office/powerpoint/2010/main" val="2927037982"/>
              </p:ext>
            </p:extLst>
          </p:nvPr>
        </p:nvGraphicFramePr>
        <p:xfrm>
          <a:off x="531813" y="2286000"/>
          <a:ext cx="8186737" cy="2519363"/>
        </p:xfrm>
        <a:graphic>
          <a:graphicData uri="http://schemas.openxmlformats.org/presentationml/2006/ole">
            <mc:AlternateContent xmlns:mc="http://schemas.openxmlformats.org/markup-compatibility/2006">
              <mc:Choice xmlns:v="urn:schemas-microsoft-com:vml" Requires="v">
                <p:oleObj spid="_x0000_s16393" name="Document" r:id="rId4" imgW="8248712" imgH="2550695" progId="Word.Document.8">
                  <p:embed/>
                </p:oleObj>
              </mc:Choice>
              <mc:Fallback>
                <p:oleObj name="Document" r:id="rId4" imgW="8248712" imgH="2550695" progId="Word.Document.8">
                  <p:embed/>
                  <p:pic>
                    <p:nvPicPr>
                      <p:cNvPr id="0" name=""/>
                      <p:cNvPicPr>
                        <a:picLocks noChangeAspect="1" noChangeArrowheads="1"/>
                      </p:cNvPicPr>
                      <p:nvPr/>
                    </p:nvPicPr>
                    <p:blipFill>
                      <a:blip r:embed="rId5"/>
                      <a:srcRect/>
                      <a:stretch>
                        <a:fillRect/>
                      </a:stretch>
                    </p:blipFill>
                    <p:spPr bwMode="auto">
                      <a:xfrm>
                        <a:off x="531813" y="2286000"/>
                        <a:ext cx="8186737" cy="2519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12"/>
          <p:cNvSpPr>
            <a:spLocks noChangeArrowheads="1"/>
          </p:cNvSpPr>
          <p:nvPr/>
        </p:nvSpPr>
        <p:spPr bwMode="auto">
          <a:xfrm>
            <a:off x="533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1/20 of 11-16-1153 by Dorothy Stanley, HPE</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103</a:t>
            </a:fld>
            <a:endParaRPr lang="en-US"/>
          </a:p>
        </p:txBody>
      </p:sp>
    </p:spTree>
    <p:extLst>
      <p:ext uri="{BB962C8B-B14F-4D97-AF65-F5344CB8AC3E}">
        <p14:creationId xmlns:p14="http://schemas.microsoft.com/office/powerpoint/2010/main" val="169306855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3077" name="Rectangle 2"/>
          <p:cNvSpPr>
            <a:spLocks noGrp="1" noChangeArrowheads="1"/>
          </p:cNvSpPr>
          <p:nvPr>
            <p:ph type="title"/>
          </p:nvPr>
        </p:nvSpPr>
        <p:spPr>
          <a:noFill/>
        </p:spPr>
        <p:txBody>
          <a:bodyPr/>
          <a:lstStyle/>
          <a:p>
            <a:r>
              <a:rPr lang="en-US" smtClean="0"/>
              <a:t>Abstract</a:t>
            </a:r>
          </a:p>
        </p:txBody>
      </p:sp>
      <p:sp>
        <p:nvSpPr>
          <p:cNvPr id="3078" name="Rectangle 3"/>
          <p:cNvSpPr>
            <a:spLocks noGrp="1" noChangeArrowheads="1"/>
          </p:cNvSpPr>
          <p:nvPr>
            <p:ph type="body" idx="1"/>
          </p:nvPr>
        </p:nvSpPr>
        <p:spPr>
          <a:noFill/>
        </p:spPr>
        <p:txBody>
          <a:bodyPr/>
          <a:lstStyle/>
          <a:p>
            <a:pPr>
              <a:buFontTx/>
              <a:buNone/>
            </a:pPr>
            <a:r>
              <a:rPr lang="en-US" dirty="0" smtClean="0"/>
              <a:t>	This presentation contains the IEEE 802.11 – IETF liaison report for September 2016.</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2/20 of 11-16-1153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104</a:t>
            </a:fld>
            <a:endParaRPr lang="en-US"/>
          </a:p>
        </p:txBody>
      </p:sp>
    </p:spTree>
    <p:extLst>
      <p:ext uri="{BB962C8B-B14F-4D97-AF65-F5344CB8AC3E}">
        <p14:creationId xmlns:p14="http://schemas.microsoft.com/office/powerpoint/2010/main" val="203511336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20485" name="Rectangle 2"/>
          <p:cNvSpPr>
            <a:spLocks noGrp="1" noChangeArrowheads="1"/>
          </p:cNvSpPr>
          <p:nvPr>
            <p:ph type="title"/>
          </p:nvPr>
        </p:nvSpPr>
        <p:spPr>
          <a:noFill/>
        </p:spPr>
        <p:txBody>
          <a:bodyPr/>
          <a:lstStyle/>
          <a:p>
            <a:r>
              <a:rPr lang="en-US" smtClean="0"/>
              <a:t>IETF Meetings</a:t>
            </a:r>
          </a:p>
        </p:txBody>
      </p:sp>
      <p:sp>
        <p:nvSpPr>
          <p:cNvPr id="20486" name="Rectangle 3"/>
          <p:cNvSpPr>
            <a:spLocks noGrp="1" noChangeArrowheads="1"/>
          </p:cNvSpPr>
          <p:nvPr>
            <p:ph type="body" idx="1"/>
          </p:nvPr>
        </p:nvSpPr>
        <p:spPr>
          <a:xfrm>
            <a:off x="685800" y="1524000"/>
            <a:ext cx="7848600" cy="4648200"/>
          </a:xfrm>
          <a:noFill/>
        </p:spPr>
        <p:txBody>
          <a:bodyPr/>
          <a:lstStyle/>
          <a:p>
            <a:r>
              <a:rPr lang="en-US" dirty="0" smtClean="0"/>
              <a:t>Upcoming Meetings:</a:t>
            </a:r>
          </a:p>
          <a:p>
            <a:pPr lvl="1"/>
            <a:r>
              <a:rPr lang="en-US" dirty="0" smtClean="0"/>
              <a:t>November 13-18, 2016 – Seoul Korea </a:t>
            </a:r>
          </a:p>
          <a:p>
            <a:pPr lvl="1"/>
            <a:r>
              <a:rPr lang="en-US" dirty="0" smtClean="0"/>
              <a:t>March 26-31, 2017 – Chicago </a:t>
            </a:r>
          </a:p>
          <a:p>
            <a:pPr lvl="1"/>
            <a:r>
              <a:rPr lang="en-US" dirty="0"/>
              <a:t>July 16-21, </a:t>
            </a:r>
            <a:r>
              <a:rPr lang="en-US" dirty="0" smtClean="0"/>
              <a:t>2017 – Prague </a:t>
            </a:r>
          </a:p>
          <a:p>
            <a:pPr lvl="1"/>
            <a:r>
              <a:rPr lang="en-US" dirty="0" smtClean="0"/>
              <a:t>November 12-17, 2017</a:t>
            </a:r>
            <a:r>
              <a:rPr lang="en-US" dirty="0"/>
              <a:t> – </a:t>
            </a:r>
            <a:r>
              <a:rPr lang="en-US" dirty="0" smtClean="0"/>
              <a:t>Singapore </a:t>
            </a:r>
          </a:p>
          <a:p>
            <a:r>
              <a:rPr lang="en-US" dirty="0" smtClean="0">
                <a:hlinkClick r:id="rId3"/>
              </a:rPr>
              <a:t>http://www.ietf.org</a:t>
            </a:r>
            <a:endParaRPr lang="en-US" dirty="0" smtClean="0"/>
          </a:p>
          <a:p>
            <a:pPr lvl="1"/>
            <a:r>
              <a:rPr lang="en-US" dirty="0" smtClean="0"/>
              <a:t>Newcomer training: </a:t>
            </a:r>
            <a:r>
              <a:rPr lang="en-US" u="sng" dirty="0">
                <a:hlinkClick r:id="rId4"/>
              </a:rPr>
              <a:t>https://www.ietf.org/edu/process-oriented-tutorials.html#newcomers</a:t>
            </a:r>
            <a:r>
              <a:rPr lang="en-US" dirty="0"/>
              <a:t> </a:t>
            </a:r>
          </a:p>
          <a:p>
            <a:pPr lvl="1"/>
            <a:r>
              <a:rPr lang="en-US" sz="1800" dirty="0" smtClean="0"/>
              <a:t>April 2016: Wireless </a:t>
            </a:r>
            <a:r>
              <a:rPr lang="en-US" sz="1800" dirty="0"/>
              <a:t>Tutorial (Donald Eastlake), 802.11 &amp; 802.15 tutorials (Dorothy Stanley, Charlie </a:t>
            </a:r>
            <a:r>
              <a:rPr lang="en-US" sz="1800" dirty="0" smtClean="0"/>
              <a:t>Perkins), see 11-16/500, July 2016: Pat Thaler &amp; Juan Carlos </a:t>
            </a:r>
            <a:r>
              <a:rPr lang="en-US" sz="1800" dirty="0"/>
              <a:t>– 802.1E (Privacy Considerations) and 802.c (Local MAC address usage) </a:t>
            </a:r>
            <a:r>
              <a:rPr lang="en-US" dirty="0" smtClean="0">
                <a:hlinkClick r:id="rId5"/>
              </a:rPr>
              <a:t>https</a:t>
            </a:r>
            <a:r>
              <a:rPr lang="en-US" dirty="0">
                <a:hlinkClick r:id="rId5"/>
              </a:rPr>
              <a:t>://</a:t>
            </a:r>
            <a:r>
              <a:rPr lang="en-US" dirty="0" smtClean="0">
                <a:hlinkClick r:id="rId5"/>
              </a:rPr>
              <a:t>www.ietf.org/edu/tutorials.html</a:t>
            </a:r>
            <a:r>
              <a:rPr lang="en-US" dirty="0" smtClean="0"/>
              <a:t> </a:t>
            </a:r>
          </a:p>
          <a:p>
            <a:pPr lvl="1"/>
            <a:r>
              <a:rPr lang="en-US" dirty="0">
                <a:hlinkClick r:id="rId6"/>
              </a:rPr>
              <a:t>http://tools.ietf.org/dailydose</a:t>
            </a:r>
            <a:r>
              <a:rPr lang="en-US" dirty="0" smtClean="0">
                <a:hlinkClick r:id="rId6"/>
              </a:rPr>
              <a:t>/</a:t>
            </a:r>
            <a:r>
              <a:rPr lang="en-US" dirty="0" smtClean="0"/>
              <a:t>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3/20 of 11-16-1153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105</a:t>
            </a:fld>
            <a:endParaRPr lang="en-US"/>
          </a:p>
        </p:txBody>
      </p:sp>
    </p:spTree>
    <p:extLst>
      <p:ext uri="{BB962C8B-B14F-4D97-AF65-F5344CB8AC3E}">
        <p14:creationId xmlns:p14="http://schemas.microsoft.com/office/powerpoint/2010/main" val="68761249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p:txBody>
          <a:bodyPr/>
          <a:lstStyle/>
          <a:p>
            <a:r>
              <a:rPr lang="en-US" dirty="0" smtClean="0"/>
              <a:t>IETF- IEEE 802 Liaison Activity  </a:t>
            </a:r>
          </a:p>
        </p:txBody>
      </p:sp>
      <p:sp>
        <p:nvSpPr>
          <p:cNvPr id="113667" name="Rectangle 3"/>
          <p:cNvSpPr>
            <a:spLocks noGrp="1" noChangeArrowheads="1"/>
          </p:cNvSpPr>
          <p:nvPr>
            <p:ph type="body" idx="1"/>
          </p:nvPr>
        </p:nvSpPr>
        <p:spPr>
          <a:xfrm>
            <a:off x="685800" y="1676400"/>
            <a:ext cx="8153400" cy="4876800"/>
          </a:xfrm>
        </p:spPr>
        <p:txBody>
          <a:bodyPr/>
          <a:lstStyle/>
          <a:p>
            <a:pPr marL="0" indent="0">
              <a:lnSpc>
                <a:spcPct val="80000"/>
              </a:lnSpc>
              <a:buFontTx/>
              <a:buNone/>
              <a:defRPr/>
            </a:pPr>
            <a:endParaRPr lang="en-US" sz="900" dirty="0" smtClean="0"/>
          </a:p>
          <a:p>
            <a:pPr>
              <a:lnSpc>
                <a:spcPct val="80000"/>
              </a:lnSpc>
              <a:defRPr/>
            </a:pPr>
            <a:r>
              <a:rPr lang="en-US" sz="2000" dirty="0" smtClean="0"/>
              <a:t>Joint meetings, agenda and presentations</a:t>
            </a:r>
          </a:p>
          <a:p>
            <a:pPr lvl="1">
              <a:lnSpc>
                <a:spcPct val="80000"/>
              </a:lnSpc>
              <a:defRPr/>
            </a:pPr>
            <a:r>
              <a:rPr lang="en-US" sz="1800" dirty="0" smtClean="0">
                <a:hlinkClick r:id="rId3"/>
              </a:rPr>
              <a:t>http://www.iab.org/activities/joint-activities/iab-ieee-coordination/</a:t>
            </a:r>
            <a:endParaRPr lang="en-US" sz="1800" dirty="0"/>
          </a:p>
          <a:p>
            <a:pPr lvl="1">
              <a:lnSpc>
                <a:spcPct val="80000"/>
              </a:lnSpc>
              <a:defRPr/>
            </a:pPr>
            <a:r>
              <a:rPr lang="en-US" sz="1800" dirty="0" smtClean="0"/>
              <a:t>2016-09-09 teleconference held; topics included Multicast, ITS, OWE, 5G, </a:t>
            </a:r>
            <a:r>
              <a:rPr lang="en-US" sz="1800" dirty="0" err="1" smtClean="0"/>
              <a:t>IoT</a:t>
            </a:r>
            <a:r>
              <a:rPr lang="en-US" sz="1800" dirty="0" smtClean="0"/>
              <a:t>, IRTF activities</a:t>
            </a:r>
          </a:p>
          <a:p>
            <a:pPr lvl="1">
              <a:lnSpc>
                <a:spcPct val="80000"/>
              </a:lnSpc>
              <a:defRPr/>
            </a:pPr>
            <a:r>
              <a:rPr lang="en-US" sz="1800" dirty="0" smtClean="0"/>
              <a:t>Tutorial request: present 802.11/.15 updates in Nov 2016</a:t>
            </a:r>
          </a:p>
          <a:p>
            <a:pPr marL="457200" lvl="1" indent="0">
              <a:lnSpc>
                <a:spcPct val="80000"/>
              </a:lnSpc>
              <a:buNone/>
              <a:defRPr/>
            </a:pPr>
            <a:endParaRPr lang="en-US" sz="1200" dirty="0" smtClean="0"/>
          </a:p>
          <a:p>
            <a:pPr>
              <a:lnSpc>
                <a:spcPct val="80000"/>
              </a:lnSpc>
              <a:defRPr/>
            </a:pPr>
            <a:r>
              <a:rPr lang="en-US" sz="2000" dirty="0" smtClean="0"/>
              <a:t>RFC </a:t>
            </a:r>
            <a:r>
              <a:rPr lang="en-US" sz="2000" dirty="0"/>
              <a:t>7241, “The IEEE 802/IETF Relationship”  has been published (</a:t>
            </a:r>
            <a:r>
              <a:rPr lang="en-US" sz="2000" dirty="0" smtClean="0"/>
              <a:t>RFC4441 </a:t>
            </a:r>
            <a:r>
              <a:rPr lang="en-US" sz="2000" dirty="0"/>
              <a:t>update)</a:t>
            </a:r>
          </a:p>
          <a:p>
            <a:pPr lvl="1">
              <a:lnSpc>
                <a:spcPct val="80000"/>
              </a:lnSpc>
              <a:defRPr/>
            </a:pPr>
            <a:r>
              <a:rPr lang="en-US" sz="1600" dirty="0">
                <a:hlinkClick r:id="rId4"/>
              </a:rPr>
              <a:t>https://datatracker.ietf.org/doc/rfc7241/</a:t>
            </a:r>
            <a:r>
              <a:rPr lang="en-US" sz="1600" dirty="0"/>
              <a:t> </a:t>
            </a:r>
          </a:p>
          <a:p>
            <a:pPr>
              <a:lnSpc>
                <a:spcPct val="80000"/>
              </a:lnSpc>
              <a:defRPr/>
            </a:pPr>
            <a:r>
              <a:rPr lang="en-US" sz="2000" dirty="0" smtClean="0"/>
              <a:t>IEEE </a:t>
            </a:r>
            <a:r>
              <a:rPr lang="en-US" sz="2000" dirty="0"/>
              <a:t>802 Liaisons list is available </a:t>
            </a:r>
          </a:p>
          <a:p>
            <a:pPr lvl="1">
              <a:lnSpc>
                <a:spcPct val="80000"/>
              </a:lnSpc>
              <a:defRPr/>
            </a:pPr>
            <a:r>
              <a:rPr lang="en-US" sz="1600" u="sng" dirty="0">
                <a:hlinkClick r:id="rId5"/>
              </a:rPr>
              <a:t>http://</a:t>
            </a:r>
            <a:r>
              <a:rPr lang="en-US" sz="1600" u="sng" dirty="0" smtClean="0">
                <a:hlinkClick r:id="rId5"/>
              </a:rPr>
              <a:t>ieee-sa.centraldesktop.com/802liaisondb/FrontPage</a:t>
            </a:r>
            <a:endParaRPr lang="en-US" sz="1600" u="sng" dirty="0" smtClean="0"/>
          </a:p>
          <a:p>
            <a:pPr lvl="1">
              <a:lnSpc>
                <a:spcPct val="80000"/>
              </a:lnSpc>
              <a:defRPr/>
            </a:pPr>
            <a:endParaRPr lang="en-US" sz="1600" u="sng" dirty="0"/>
          </a:p>
          <a:p>
            <a:pPr>
              <a:lnSpc>
                <a:spcPct val="80000"/>
              </a:lnSpc>
              <a:defRPr/>
            </a:pPr>
            <a:r>
              <a:rPr lang="en-US" sz="2000" dirty="0" smtClean="0"/>
              <a:t>802 </a:t>
            </a:r>
            <a:r>
              <a:rPr lang="en-US" sz="2000" dirty="0"/>
              <a:t>EC “IETF/IAB/IESG” 802 EC Standing Committee </a:t>
            </a:r>
          </a:p>
          <a:p>
            <a:pPr lvl="1">
              <a:lnSpc>
                <a:spcPct val="80000"/>
              </a:lnSpc>
              <a:defRPr/>
            </a:pPr>
            <a:r>
              <a:rPr lang="en-US" sz="1600" dirty="0"/>
              <a:t>Formed March 2014, Pat Thaler as </a:t>
            </a:r>
            <a:r>
              <a:rPr lang="en-US" sz="1600" dirty="0" smtClean="0"/>
              <a:t>chair</a:t>
            </a:r>
          </a:p>
          <a:p>
            <a:pPr lvl="1">
              <a:lnSpc>
                <a:spcPct val="80000"/>
              </a:lnSpc>
              <a:defRPr/>
            </a:pPr>
            <a:r>
              <a:rPr lang="en-US" sz="1600" dirty="0" smtClean="0"/>
              <a:t>Next meeting at November 2016 Plenary: Monday PM2</a:t>
            </a:r>
            <a:endParaRPr lang="en-US" sz="1600" dirty="0"/>
          </a:p>
          <a:p>
            <a:pPr>
              <a:lnSpc>
                <a:spcPct val="80000"/>
              </a:lnSpc>
              <a:defRPr/>
            </a:pPr>
            <a:endParaRPr lang="en-US" sz="22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4/20 of 11-16-1153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106</a:t>
            </a:fld>
            <a:endParaRPr lang="en-US"/>
          </a:p>
        </p:txBody>
      </p:sp>
    </p:spTree>
    <p:extLst>
      <p:ext uri="{BB962C8B-B14F-4D97-AF65-F5344CB8AC3E}">
        <p14:creationId xmlns:p14="http://schemas.microsoft.com/office/powerpoint/2010/main" val="296232701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a:xfrm>
            <a:off x="685800" y="381000"/>
            <a:ext cx="7772400" cy="1066800"/>
          </a:xfrm>
        </p:spPr>
        <p:txBody>
          <a:bodyPr/>
          <a:lstStyle/>
          <a:p>
            <a:r>
              <a:rPr lang="en-US" dirty="0" smtClean="0"/>
              <a:t>Multicast Topics</a:t>
            </a:r>
          </a:p>
        </p:txBody>
      </p:sp>
      <p:sp>
        <p:nvSpPr>
          <p:cNvPr id="113667" name="Rectangle 3"/>
          <p:cNvSpPr>
            <a:spLocks noGrp="1" noChangeArrowheads="1"/>
          </p:cNvSpPr>
          <p:nvPr>
            <p:ph type="body" idx="1"/>
          </p:nvPr>
        </p:nvSpPr>
        <p:spPr>
          <a:xfrm>
            <a:off x="685800" y="1143000"/>
            <a:ext cx="8001000" cy="5105400"/>
          </a:xfrm>
        </p:spPr>
        <p:txBody>
          <a:bodyPr/>
          <a:lstStyle/>
          <a:p>
            <a:pPr marL="0" indent="0">
              <a:lnSpc>
                <a:spcPct val="80000"/>
              </a:lnSpc>
              <a:buFontTx/>
              <a:buNone/>
              <a:defRPr/>
            </a:pPr>
            <a:endParaRPr lang="en-US" sz="900" dirty="0" smtClean="0"/>
          </a:p>
          <a:p>
            <a:pPr>
              <a:lnSpc>
                <a:spcPct val="80000"/>
              </a:lnSpc>
            </a:pPr>
            <a:r>
              <a:rPr lang="en-US" sz="2000" dirty="0" smtClean="0"/>
              <a:t>Multicast issues were discussed at the IETF-IEEE 802 meeting Sept 29</a:t>
            </a:r>
            <a:r>
              <a:rPr lang="en-US" sz="2000" baseline="30000" dirty="0" smtClean="0"/>
              <a:t>th</a:t>
            </a:r>
            <a:r>
              <a:rPr lang="en-US" sz="2000" dirty="0" smtClean="0"/>
              <a:t> 2015 and a presentation given at the November 2015 IETF meeting</a:t>
            </a:r>
          </a:p>
          <a:p>
            <a:pPr lvl="1">
              <a:lnSpc>
                <a:spcPct val="80000"/>
              </a:lnSpc>
            </a:pPr>
            <a:r>
              <a:rPr lang="en-US" sz="1600" dirty="0" smtClean="0"/>
              <a:t>See </a:t>
            </a:r>
            <a:r>
              <a:rPr lang="en-US" sz="1600" dirty="0">
                <a:hlinkClick r:id="rId3"/>
              </a:rPr>
              <a:t>https://</a:t>
            </a:r>
            <a:r>
              <a:rPr lang="en-US" sz="1600" dirty="0" smtClean="0">
                <a:hlinkClick r:id="rId3"/>
              </a:rPr>
              <a:t>mentor.ieee.org/802.11/dcn/15/11-15-1261-02-0arc-mulicast-performance-optimization-features-overview-for-ietf-nov-2015.ppt</a:t>
            </a:r>
            <a:r>
              <a:rPr lang="en-US" sz="1600" dirty="0" smtClean="0"/>
              <a:t>  </a:t>
            </a:r>
          </a:p>
          <a:p>
            <a:pPr lvl="1">
              <a:lnSpc>
                <a:spcPct val="80000"/>
              </a:lnSpc>
            </a:pPr>
            <a:r>
              <a:rPr lang="en-US" sz="1600" dirty="0" smtClean="0"/>
              <a:t>Further actions: </a:t>
            </a:r>
            <a:r>
              <a:rPr lang="en-US" sz="1600" dirty="0" err="1" smtClean="0"/>
              <a:t>ietf</a:t>
            </a:r>
            <a:r>
              <a:rPr lang="en-US" sz="1600" dirty="0" smtClean="0"/>
              <a:t> mailing list has been established for ongoing discussion, will include additional 802. wireless groups</a:t>
            </a:r>
            <a:r>
              <a:rPr lang="en-US" sz="1600" dirty="0"/>
              <a:t>, see </a:t>
            </a:r>
            <a:r>
              <a:rPr lang="en-US" sz="1600" dirty="0">
                <a:hlinkClick r:id="rId4"/>
              </a:rPr>
              <a:t>http://</a:t>
            </a:r>
            <a:r>
              <a:rPr lang="en-US" sz="1600" dirty="0" smtClean="0">
                <a:hlinkClick r:id="rId4"/>
              </a:rPr>
              <a:t>www.ieee802.org/11/email/stds-802-11/msg01838.html</a:t>
            </a:r>
            <a:r>
              <a:rPr lang="en-US" sz="1600" dirty="0" smtClean="0"/>
              <a:t> </a:t>
            </a:r>
          </a:p>
          <a:p>
            <a:pPr lvl="1">
              <a:lnSpc>
                <a:spcPct val="80000"/>
              </a:lnSpc>
            </a:pPr>
            <a:r>
              <a:rPr lang="en-US" sz="1600" dirty="0" smtClean="0"/>
              <a:t>Multicast considerations Internet draft describing use cases, issues, etc. under development, </a:t>
            </a:r>
            <a:r>
              <a:rPr lang="en-US" sz="1600" dirty="0"/>
              <a:t>see </a:t>
            </a:r>
            <a:r>
              <a:rPr lang="en-US" sz="1600" dirty="0">
                <a:hlinkClick r:id="rId5"/>
              </a:rPr>
              <a:t>https://</a:t>
            </a:r>
            <a:r>
              <a:rPr lang="en-US" sz="1600" dirty="0" smtClean="0">
                <a:hlinkClick r:id="rId5"/>
              </a:rPr>
              <a:t>tools.ietf.org/html/draft-perkins-intarea-multicast-ieee802-00</a:t>
            </a:r>
            <a:r>
              <a:rPr lang="en-US" sz="1600" dirty="0" smtClean="0"/>
              <a:t> </a:t>
            </a:r>
          </a:p>
          <a:p>
            <a:pPr>
              <a:lnSpc>
                <a:spcPct val="80000"/>
              </a:lnSpc>
            </a:pPr>
            <a:r>
              <a:rPr lang="en-US" sz="2000" dirty="0" smtClean="0"/>
              <a:t>Insights</a:t>
            </a:r>
          </a:p>
          <a:p>
            <a:pPr lvl="1">
              <a:lnSpc>
                <a:spcPct val="80000"/>
              </a:lnSpc>
            </a:pPr>
            <a:r>
              <a:rPr lang="en-US" sz="1600" dirty="0" smtClean="0"/>
              <a:t>Multicast used for multiple types of traffic including ARP/ND, routing protocols, video applications, and these might need to be transmitted at different MCS</a:t>
            </a:r>
          </a:p>
          <a:p>
            <a:pPr lvl="1">
              <a:lnSpc>
                <a:spcPct val="80000"/>
              </a:lnSpc>
            </a:pPr>
            <a:r>
              <a:rPr lang="en-US" sz="1600" dirty="0" smtClean="0"/>
              <a:t>Implementations might consider APIs to allow MCS differentiation</a:t>
            </a:r>
          </a:p>
          <a:p>
            <a:pPr lvl="1">
              <a:lnSpc>
                <a:spcPct val="80000"/>
              </a:lnSpc>
            </a:pPr>
            <a:r>
              <a:rPr lang="en-US" sz="1600" dirty="0" smtClean="0"/>
              <a:t>Current Proxy ND support does not address Secure ND, see RFC 3971</a:t>
            </a:r>
          </a:p>
          <a:p>
            <a:pPr lvl="1">
              <a:lnSpc>
                <a:spcPct val="80000"/>
              </a:lnSpc>
            </a:pPr>
            <a:r>
              <a:rPr lang="en-US" sz="1600" b="1" dirty="0" smtClean="0"/>
              <a:t>RFC 6775, Neighbor Discovery Optimization for IPv6 over Low-Power Wireless Personal Area Networks (6LoWPANs) defines a registration mechanism for accomplishing proxy ND: </a:t>
            </a:r>
            <a:r>
              <a:rPr lang="en-US" sz="1600" b="1" dirty="0" err="1" smtClean="0"/>
              <a:t>IoT</a:t>
            </a:r>
            <a:r>
              <a:rPr lang="en-US" sz="1600" b="1" dirty="0" smtClean="0"/>
              <a:t> and other applications motivating registration over discovery</a:t>
            </a:r>
          </a:p>
          <a:p>
            <a:pPr marL="0" indent="0">
              <a:buNone/>
            </a:pPr>
            <a:endParaRPr lang="en-US" sz="1800" dirty="0"/>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5/20 of 11-16-1153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107</a:t>
            </a:fld>
            <a:endParaRPr lang="en-US"/>
          </a:p>
        </p:txBody>
      </p:sp>
    </p:spTree>
    <p:extLst>
      <p:ext uri="{BB962C8B-B14F-4D97-AF65-F5344CB8AC3E}">
        <p14:creationId xmlns:p14="http://schemas.microsoft.com/office/powerpoint/2010/main" val="370728989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a:xfrm>
            <a:off x="685800" y="381000"/>
            <a:ext cx="7772400" cy="1066800"/>
          </a:xfrm>
        </p:spPr>
        <p:txBody>
          <a:bodyPr/>
          <a:lstStyle/>
          <a:p>
            <a:r>
              <a:rPr lang="en-US" dirty="0" smtClean="0"/>
              <a:t>ITS BOF – Draft Charter</a:t>
            </a:r>
          </a:p>
        </p:txBody>
      </p:sp>
      <p:sp>
        <p:nvSpPr>
          <p:cNvPr id="113667" name="Rectangle 3"/>
          <p:cNvSpPr>
            <a:spLocks noGrp="1" noChangeArrowheads="1"/>
          </p:cNvSpPr>
          <p:nvPr>
            <p:ph type="body" idx="1"/>
          </p:nvPr>
        </p:nvSpPr>
        <p:spPr>
          <a:xfrm>
            <a:off x="685800" y="1143000"/>
            <a:ext cx="8001000" cy="5105400"/>
          </a:xfrm>
        </p:spPr>
        <p:txBody>
          <a:bodyPr/>
          <a:lstStyle/>
          <a:p>
            <a:pPr marL="0" indent="0">
              <a:lnSpc>
                <a:spcPct val="80000"/>
              </a:lnSpc>
              <a:buFontTx/>
              <a:buNone/>
              <a:defRPr/>
            </a:pPr>
            <a:endParaRPr lang="en-US" sz="900" dirty="0" smtClean="0"/>
          </a:p>
          <a:p>
            <a:pPr>
              <a:lnSpc>
                <a:spcPct val="80000"/>
              </a:lnSpc>
            </a:pPr>
            <a:r>
              <a:rPr lang="en-US" sz="2000" dirty="0" smtClean="0"/>
              <a:t>Draft Charter: Intelligent transportation systems</a:t>
            </a:r>
          </a:p>
          <a:p>
            <a:pPr lvl="1"/>
            <a:r>
              <a:rPr lang="en-US" sz="1200" dirty="0" smtClean="0"/>
              <a:t>Automobiles </a:t>
            </a:r>
            <a:r>
              <a:rPr lang="en-US" sz="1200" dirty="0"/>
              <a:t>and vehicles of all types are increasingly connected </a:t>
            </a:r>
            <a:r>
              <a:rPr lang="en-US" sz="1200" dirty="0" smtClean="0"/>
              <a:t>to the </a:t>
            </a:r>
            <a:r>
              <a:rPr lang="en-US" sz="1200" dirty="0"/>
              <a:t>Internet.  Comfort-enhancing entertainment applications, road </a:t>
            </a:r>
            <a:r>
              <a:rPr lang="en-US" sz="1200" dirty="0" smtClean="0"/>
              <a:t> </a:t>
            </a:r>
            <a:r>
              <a:rPr lang="en-US" sz="1200" dirty="0"/>
              <a:t>safety applications using bidirectional data flows, and connected </a:t>
            </a:r>
            <a:r>
              <a:rPr lang="en-US" sz="1200" dirty="0" smtClean="0"/>
              <a:t> </a:t>
            </a:r>
            <a:r>
              <a:rPr lang="en-US" sz="1200" dirty="0"/>
              <a:t>automated driving are but a few new features expected in automobiles </a:t>
            </a:r>
            <a:r>
              <a:rPr lang="en-US" sz="1200" dirty="0" smtClean="0"/>
              <a:t>to </a:t>
            </a:r>
            <a:r>
              <a:rPr lang="en-US" sz="1200" dirty="0"/>
              <a:t>hit the roads from now to year 2020</a:t>
            </a:r>
            <a:r>
              <a:rPr lang="en-US" sz="1200" dirty="0" smtClean="0"/>
              <a:t>.  </a:t>
            </a:r>
          </a:p>
          <a:p>
            <a:pPr lvl="1"/>
            <a:r>
              <a:rPr lang="en-US" sz="1200" dirty="0" smtClean="0"/>
              <a:t>Today</a:t>
            </a:r>
            <a:r>
              <a:rPr lang="en-US" sz="1200" dirty="0"/>
              <a:t>, there are several deployed Vehicle-to-Internet </a:t>
            </a:r>
            <a:r>
              <a:rPr lang="en-US" sz="1200" dirty="0" smtClean="0"/>
              <a:t>technologies   (V2Internet</a:t>
            </a:r>
            <a:r>
              <a:rPr lang="en-US" sz="1200" dirty="0"/>
              <a:t>) that make use of embedded Internet modules, or </a:t>
            </a:r>
            <a:r>
              <a:rPr lang="en-US" sz="1200" dirty="0" smtClean="0"/>
              <a:t>through driver's </a:t>
            </a:r>
            <a:r>
              <a:rPr lang="en-US" sz="1200" dirty="0"/>
              <a:t>cellular smartphone: </a:t>
            </a:r>
            <a:r>
              <a:rPr lang="en-US" sz="1200" dirty="0" err="1"/>
              <a:t>mirrorlink</a:t>
            </a:r>
            <a:r>
              <a:rPr lang="en-US" sz="1200" dirty="0"/>
              <a:t>, </a:t>
            </a:r>
            <a:r>
              <a:rPr lang="en-US" sz="1200" dirty="0" err="1"/>
              <a:t>carplay</a:t>
            </a:r>
            <a:r>
              <a:rPr lang="en-US" sz="1200" dirty="0"/>
              <a:t>, android </a:t>
            </a:r>
            <a:r>
              <a:rPr lang="en-US" sz="1200" dirty="0" smtClean="0"/>
              <a:t>auto. However</a:t>
            </a:r>
            <a:r>
              <a:rPr lang="en-US" sz="1200" dirty="0"/>
              <a:t>, Vehicle-to-Vehicle (V2V) and Vehicle-to-Infrastructure (V2I,  </a:t>
            </a:r>
            <a:r>
              <a:rPr lang="en-US" sz="1200" dirty="0" smtClean="0"/>
              <a:t>not </a:t>
            </a:r>
            <a:r>
              <a:rPr lang="en-US" sz="1200" dirty="0"/>
              <a:t>to be mistaken with V2Internet) communications are still being developed</a:t>
            </a:r>
            <a:r>
              <a:rPr lang="en-US" sz="1200" dirty="0" smtClean="0"/>
              <a:t>.</a:t>
            </a:r>
            <a:endParaRPr lang="en-US" sz="1200" dirty="0"/>
          </a:p>
          <a:p>
            <a:pPr lvl="1"/>
            <a:r>
              <a:rPr lang="en-US" sz="1200" dirty="0" smtClean="0"/>
              <a:t>Some </a:t>
            </a:r>
            <a:r>
              <a:rPr lang="en-US" sz="1200" dirty="0"/>
              <a:t>vehicle and infrastructure communications will use IP and others </a:t>
            </a:r>
            <a:r>
              <a:rPr lang="en-US" sz="1200" dirty="0" smtClean="0"/>
              <a:t>&gt; </a:t>
            </a:r>
            <a:r>
              <a:rPr lang="en-US" sz="1200" dirty="0"/>
              <a:t>will not.  Multiple applications need to share one data link, </a:t>
            </a:r>
            <a:r>
              <a:rPr lang="en-US" sz="1200" dirty="0" smtClean="0"/>
              <a:t>including </a:t>
            </a:r>
            <a:r>
              <a:rPr lang="en-US" sz="1200" dirty="0"/>
              <a:t>non-IP- based protocols sharing the data link with IP-based protocols</a:t>
            </a:r>
            <a:r>
              <a:rPr lang="en-US" sz="1200" dirty="0" smtClean="0"/>
              <a:t>. </a:t>
            </a:r>
            <a:endParaRPr lang="en-US" sz="1200" dirty="0"/>
          </a:p>
          <a:p>
            <a:pPr lvl="1"/>
            <a:r>
              <a:rPr lang="en-US" sz="1200" dirty="0" smtClean="0"/>
              <a:t>This </a:t>
            </a:r>
            <a:r>
              <a:rPr lang="en-US" sz="1200" dirty="0"/>
              <a:t>group will work on V2V and V2I use-cases where IP is well-suited </a:t>
            </a:r>
            <a:r>
              <a:rPr lang="en-US" sz="1200" dirty="0" smtClean="0"/>
              <a:t>as </a:t>
            </a:r>
            <a:r>
              <a:rPr lang="en-US" sz="1200" dirty="0"/>
              <a:t>a </a:t>
            </a:r>
            <a:r>
              <a:rPr lang="en-US" sz="1200" dirty="0" smtClean="0"/>
              <a:t>networking </a:t>
            </a:r>
            <a:r>
              <a:rPr lang="en-US" sz="1200" dirty="0"/>
              <a:t>technology, supporting also applications that involve </a:t>
            </a:r>
            <a:r>
              <a:rPr lang="en-US" sz="1200" dirty="0" smtClean="0"/>
              <a:t>exchanges </a:t>
            </a:r>
            <a:r>
              <a:rPr lang="en-US" sz="1200" dirty="0"/>
              <a:t>of safety-related messages between vehicles and infrastructure if necessary</a:t>
            </a:r>
            <a:r>
              <a:rPr lang="en-US" sz="1200" dirty="0" smtClean="0"/>
              <a:t>. </a:t>
            </a:r>
            <a:endParaRPr lang="en-US" sz="1200" dirty="0"/>
          </a:p>
          <a:p>
            <a:pPr lvl="1"/>
            <a:r>
              <a:rPr lang="en-US" sz="1200" dirty="0" smtClean="0"/>
              <a:t>This </a:t>
            </a:r>
            <a:r>
              <a:rPr lang="en-US" sz="1200" dirty="0"/>
              <a:t>group will develop IP-based protocols to establish direct and </a:t>
            </a:r>
            <a:r>
              <a:rPr lang="en-US" sz="1200" dirty="0" smtClean="0"/>
              <a:t>secure </a:t>
            </a:r>
            <a:r>
              <a:rPr lang="en-US" sz="1200" dirty="0"/>
              <a:t>connectivity between a vehicle, which is often comprised of </a:t>
            </a:r>
            <a:r>
              <a:rPr lang="en-US" sz="1200" dirty="0" smtClean="0"/>
              <a:t> </a:t>
            </a:r>
            <a:r>
              <a:rPr lang="en-US" sz="1200" dirty="0"/>
              <a:t>moving networks, and other vehicles and stationary systems.  Some </a:t>
            </a:r>
            <a:r>
              <a:rPr lang="en-US" sz="1200" dirty="0" smtClean="0"/>
              <a:t> </a:t>
            </a:r>
            <a:r>
              <a:rPr lang="en-US" sz="1200" dirty="0"/>
              <a:t>communications will be extremely short lived, but others will last for many hours or days</a:t>
            </a:r>
            <a:r>
              <a:rPr lang="en-US" sz="1200" dirty="0" smtClean="0"/>
              <a:t>.</a:t>
            </a:r>
            <a:endParaRPr lang="en-US" sz="1200" dirty="0"/>
          </a:p>
          <a:p>
            <a:pPr lvl="1"/>
            <a:r>
              <a:rPr lang="en-US" sz="1200" dirty="0" smtClean="0"/>
              <a:t>Moving </a:t>
            </a:r>
            <a:r>
              <a:rPr lang="en-US" sz="1200" dirty="0"/>
              <a:t>network to nearby moving or fixed network communications may </a:t>
            </a:r>
            <a:r>
              <a:rPr lang="en-US" sz="1200" b="0" dirty="0" smtClean="0"/>
              <a:t>involve </a:t>
            </a:r>
            <a:r>
              <a:rPr lang="en-US" sz="1200" b="0" dirty="0"/>
              <a:t>various kinds of link layers: 802.11-OCB (Outside the Context </a:t>
            </a:r>
            <a:r>
              <a:rPr lang="en-US" sz="1200" b="0" dirty="0" smtClean="0"/>
              <a:t>of </a:t>
            </a:r>
            <a:r>
              <a:rPr lang="en-US" sz="1200" b="0" dirty="0"/>
              <a:t>a Basic Service Set, also called 802.11p), 802.15.4 with 6lowpan, </a:t>
            </a:r>
            <a:r>
              <a:rPr lang="en-US" sz="1200" b="0" dirty="0" smtClean="0"/>
              <a:t>802.11ad</a:t>
            </a:r>
            <a:r>
              <a:rPr lang="en-US" sz="1200" b="0" dirty="0"/>
              <a:t>, VLC (Visible Light Communications), IrDA, LTE-D, </a:t>
            </a:r>
            <a:r>
              <a:rPr lang="en-US" sz="1200" b="0" dirty="0" smtClean="0"/>
              <a:t>LP-WAN.</a:t>
            </a:r>
          </a:p>
          <a:p>
            <a:pPr lvl="1"/>
            <a:r>
              <a:rPr lang="en-US" sz="1200" b="0" dirty="0" smtClean="0"/>
              <a:t>One </a:t>
            </a:r>
            <a:r>
              <a:rPr lang="en-US" sz="1200" b="0" dirty="0"/>
              <a:t>of the most used link layers for vehicular networks is IEEE 802.11-OCB, as a basis for DSRC</a:t>
            </a:r>
            <a:r>
              <a:rPr lang="en-US" sz="1200" b="0" dirty="0" smtClean="0"/>
              <a:t>. However</a:t>
            </a:r>
            <a:r>
              <a:rPr lang="en-US" sz="1200" b="0" dirty="0"/>
              <a:t>, IPv6 on 802.11-OCB is not yet </a:t>
            </a:r>
            <a:r>
              <a:rPr lang="en-US" sz="1200" b="0" dirty="0" smtClean="0"/>
              <a:t>defined.</a:t>
            </a:r>
            <a:endParaRPr lang="en-US" sz="1200" dirty="0"/>
          </a:p>
          <a:p>
            <a:pPr lvl="1"/>
            <a:r>
              <a:rPr lang="en-US" sz="1200" b="0" dirty="0" smtClean="0"/>
              <a:t>The </a:t>
            </a:r>
            <a:r>
              <a:rPr lang="en-US" sz="1200" b="0" dirty="0"/>
              <a:t>group will work only on IPv6 solutions.</a:t>
            </a:r>
          </a:p>
          <a:p>
            <a:pPr marL="0" indent="0">
              <a:buNone/>
            </a:pPr>
            <a:endParaRPr lang="en-US" sz="1800" dirty="0"/>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6/20 of 11-16-1153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108</a:t>
            </a:fld>
            <a:endParaRPr lang="en-US"/>
          </a:p>
        </p:txBody>
      </p:sp>
    </p:spTree>
    <p:extLst>
      <p:ext uri="{BB962C8B-B14F-4D97-AF65-F5344CB8AC3E}">
        <p14:creationId xmlns:p14="http://schemas.microsoft.com/office/powerpoint/2010/main" val="43386712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a:xfrm>
            <a:off x="685800" y="381000"/>
            <a:ext cx="7772400" cy="1066800"/>
          </a:xfrm>
        </p:spPr>
        <p:txBody>
          <a:bodyPr/>
          <a:lstStyle/>
          <a:p>
            <a:r>
              <a:rPr lang="en-US" dirty="0" smtClean="0"/>
              <a:t>ITS BOF – Work items &amp; Milestones</a:t>
            </a:r>
          </a:p>
        </p:txBody>
      </p:sp>
      <p:sp>
        <p:nvSpPr>
          <p:cNvPr id="113667" name="Rectangle 3"/>
          <p:cNvSpPr>
            <a:spLocks noGrp="1" noChangeArrowheads="1"/>
          </p:cNvSpPr>
          <p:nvPr>
            <p:ph type="body" idx="1"/>
          </p:nvPr>
        </p:nvSpPr>
        <p:spPr>
          <a:xfrm>
            <a:off x="685800" y="1143000"/>
            <a:ext cx="8001000" cy="5105400"/>
          </a:xfrm>
        </p:spPr>
        <p:txBody>
          <a:bodyPr/>
          <a:lstStyle/>
          <a:p>
            <a:pPr marL="0" indent="0">
              <a:lnSpc>
                <a:spcPct val="80000"/>
              </a:lnSpc>
              <a:buFontTx/>
              <a:buNone/>
              <a:defRPr/>
            </a:pPr>
            <a:endParaRPr lang="en-US" sz="900" dirty="0" smtClean="0"/>
          </a:p>
          <a:p>
            <a:pPr>
              <a:lnSpc>
                <a:spcPct val="80000"/>
              </a:lnSpc>
            </a:pPr>
            <a:r>
              <a:rPr lang="en-US" sz="2000" dirty="0" smtClean="0"/>
              <a:t>Draft Charter: Intelligent transportation systems</a:t>
            </a:r>
          </a:p>
          <a:p>
            <a:pPr lvl="1"/>
            <a:r>
              <a:rPr lang="en-US" sz="1200" b="0" dirty="0" smtClean="0"/>
              <a:t>The </a:t>
            </a:r>
            <a:r>
              <a:rPr lang="en-US" sz="1200" b="0" dirty="0"/>
              <a:t>group will work only on IPv6 solutions</a:t>
            </a:r>
            <a:r>
              <a:rPr lang="en-US" sz="1200" b="0" dirty="0" smtClean="0"/>
              <a:t>.</a:t>
            </a:r>
            <a:endParaRPr lang="en-US" sz="1200" b="0" dirty="0"/>
          </a:p>
          <a:p>
            <a:pPr lvl="1"/>
            <a:r>
              <a:rPr lang="en-US" sz="1200" b="0" dirty="0" smtClean="0"/>
              <a:t>The </a:t>
            </a:r>
            <a:r>
              <a:rPr lang="en-US" sz="1200" b="0" dirty="0"/>
              <a:t>group will leverage on technologies for Internet of Things (</a:t>
            </a:r>
            <a:r>
              <a:rPr lang="en-US" sz="1200" b="0" dirty="0" err="1"/>
              <a:t>IoT</a:t>
            </a:r>
            <a:r>
              <a:rPr lang="en-US" sz="1200" b="0" dirty="0"/>
              <a:t>) </a:t>
            </a:r>
            <a:r>
              <a:rPr lang="en-US" sz="1200" b="0" dirty="0" smtClean="0"/>
              <a:t> which </a:t>
            </a:r>
            <a:r>
              <a:rPr lang="en-US" sz="1200" b="0" dirty="0"/>
              <a:t>are developed in other IETF and IRTF efforts: 6lo WG, LP-WAN WG, and T2T RG</a:t>
            </a:r>
            <a:r>
              <a:rPr lang="en-US" sz="1200" b="0" dirty="0" smtClean="0"/>
              <a:t>.</a:t>
            </a:r>
          </a:p>
          <a:p>
            <a:pPr lvl="1"/>
            <a:r>
              <a:rPr lang="en-US" sz="1200" b="0" dirty="0" smtClean="0"/>
              <a:t> </a:t>
            </a:r>
            <a:r>
              <a:rPr lang="en-US" sz="1200" b="0" dirty="0"/>
              <a:t>Co-existence with techniques of infrastructure mobility management </a:t>
            </a:r>
            <a:r>
              <a:rPr lang="en-US" sz="1200" b="0" dirty="0" smtClean="0"/>
              <a:t>will </a:t>
            </a:r>
            <a:r>
              <a:rPr lang="en-US" sz="1200" b="0" dirty="0"/>
              <a:t>be coordinated with the DMM WG, LISP WG, and other mobility solutions</a:t>
            </a:r>
            <a:r>
              <a:rPr lang="en-US" sz="1200" b="0" dirty="0" smtClean="0"/>
              <a:t>.</a:t>
            </a:r>
            <a:endParaRPr lang="en-US" sz="1200" dirty="0"/>
          </a:p>
          <a:p>
            <a:pPr lvl="1"/>
            <a:r>
              <a:rPr lang="en-US" sz="1200" b="0" dirty="0" smtClean="0"/>
              <a:t> </a:t>
            </a:r>
            <a:r>
              <a:rPr lang="en-US" sz="1200" b="0" dirty="0"/>
              <a:t>The SDOs interested in this work are: ISO/TC204, ETSI TC ITS, 3GPP, </a:t>
            </a:r>
            <a:r>
              <a:rPr lang="en-US" sz="1200" b="0" dirty="0" smtClean="0"/>
              <a:t>NHTSA </a:t>
            </a:r>
            <a:r>
              <a:rPr lang="en-US" sz="1200" b="0" dirty="0"/>
              <a:t>and </a:t>
            </a:r>
            <a:r>
              <a:rPr lang="en-US" sz="1200" b="0" dirty="0" smtClean="0"/>
              <a:t>more.</a:t>
            </a:r>
            <a:endParaRPr lang="en-US" sz="1200" dirty="0"/>
          </a:p>
          <a:p>
            <a:pPr lvl="1"/>
            <a:r>
              <a:rPr lang="en-US" sz="1200" b="0" dirty="0" smtClean="0"/>
              <a:t>This </a:t>
            </a:r>
            <a:r>
              <a:rPr lang="en-US" sz="1200" b="0" dirty="0"/>
              <a:t>group will not work on V2V or V2I use-cases where IP is not well-suited</a:t>
            </a:r>
            <a:r>
              <a:rPr lang="en-US" sz="1200" b="0" dirty="0" smtClean="0"/>
              <a:t>. Without </a:t>
            </a:r>
            <a:r>
              <a:rPr lang="en-US" sz="1200" b="0" dirty="0"/>
              <a:t>re-chartering, this group will not work on Delay-Tolerant </a:t>
            </a:r>
            <a:r>
              <a:rPr lang="en-US" sz="1200" b="0" dirty="0" smtClean="0"/>
              <a:t>Networking </a:t>
            </a:r>
            <a:r>
              <a:rPr lang="en-US" sz="1200" b="0" dirty="0"/>
              <a:t>nor on Information-Centric Networking</a:t>
            </a:r>
            <a:r>
              <a:rPr lang="en-US" sz="1200" b="0" dirty="0" smtClean="0"/>
              <a:t>.</a:t>
            </a:r>
            <a:endParaRPr lang="en-US" sz="1200" dirty="0"/>
          </a:p>
          <a:p>
            <a:pPr lvl="1"/>
            <a:r>
              <a:rPr lang="en-US" sz="1200" b="0" dirty="0" smtClean="0"/>
              <a:t> </a:t>
            </a:r>
            <a:r>
              <a:rPr lang="en-US" sz="1200" b="0" dirty="0"/>
              <a:t>If the group is successful in accomplishing its first goals, then it </a:t>
            </a:r>
            <a:r>
              <a:rPr lang="en-US" sz="1200" b="0" dirty="0" smtClean="0"/>
              <a:t>can </a:t>
            </a:r>
            <a:r>
              <a:rPr lang="en-US" sz="1200" b="0" dirty="0"/>
              <a:t>be </a:t>
            </a:r>
            <a:r>
              <a:rPr lang="en-US" sz="1200" b="0" dirty="0" err="1"/>
              <a:t>rechartered</a:t>
            </a:r>
            <a:r>
              <a:rPr lang="en-US" sz="1200" b="0" dirty="0"/>
              <a:t> to work on other things (examples include but are not limited to</a:t>
            </a:r>
            <a:r>
              <a:rPr lang="en-US" sz="1200" b="0" dirty="0" smtClean="0"/>
              <a:t>: a </a:t>
            </a:r>
            <a:r>
              <a:rPr lang="en-US" sz="1200" b="0" dirty="0"/>
              <a:t>1-hop mechanism of IP prefix exchange between moving networks, an n- </a:t>
            </a:r>
            <a:r>
              <a:rPr lang="en-US" sz="1200" b="0" dirty="0" smtClean="0"/>
              <a:t>hop </a:t>
            </a:r>
            <a:r>
              <a:rPr lang="en-US" sz="1200" b="0" dirty="0"/>
              <a:t>extension, naming for moving networks; generalization for trains, </a:t>
            </a:r>
            <a:r>
              <a:rPr lang="en-US" sz="1200" b="0" dirty="0" smtClean="0"/>
              <a:t>air</a:t>
            </a:r>
            <a:r>
              <a:rPr lang="en-US" sz="1200" b="0" dirty="0"/>
              <a:t>, unmanned and space use-cases</a:t>
            </a:r>
            <a:r>
              <a:rPr lang="en-US" sz="1200" b="0" dirty="0" smtClean="0"/>
              <a:t>).</a:t>
            </a:r>
            <a:endParaRPr lang="en-US" sz="1200" dirty="0"/>
          </a:p>
          <a:p>
            <a:pPr lvl="1"/>
            <a:r>
              <a:rPr lang="en-US" sz="1200" b="0" dirty="0" smtClean="0"/>
              <a:t>WORK ITEMS</a:t>
            </a:r>
            <a:r>
              <a:rPr lang="en-US" sz="1200" dirty="0" smtClean="0"/>
              <a:t>: </a:t>
            </a:r>
            <a:r>
              <a:rPr lang="en-US" sz="1200" b="0" dirty="0" smtClean="0"/>
              <a:t>Standards </a:t>
            </a:r>
            <a:r>
              <a:rPr lang="en-US" sz="1200" b="0" dirty="0"/>
              <a:t>Track RFC "IPv6 over </a:t>
            </a:r>
            <a:r>
              <a:rPr lang="en-US" sz="1200" b="0" dirty="0" smtClean="0"/>
              <a:t>802.11p“</a:t>
            </a:r>
            <a:r>
              <a:rPr lang="en-US" sz="1200" dirty="0" smtClean="0"/>
              <a:t>, </a:t>
            </a:r>
            <a:r>
              <a:rPr lang="en-US" sz="1200" b="0" dirty="0" smtClean="0"/>
              <a:t>Potential </a:t>
            </a:r>
            <a:r>
              <a:rPr lang="en-US" sz="1200" b="0" dirty="0"/>
              <a:t>Informational RFC "ITS General Problem Area" </a:t>
            </a:r>
            <a:r>
              <a:rPr lang="en-US" sz="1200" b="0" dirty="0" smtClean="0"/>
              <a:t>covering: What </a:t>
            </a:r>
            <a:r>
              <a:rPr lang="en-US" sz="1200" b="0" dirty="0"/>
              <a:t>is ITS</a:t>
            </a:r>
            <a:r>
              <a:rPr lang="en-US" sz="1200" b="0" dirty="0" smtClean="0"/>
              <a:t>? Explain </a:t>
            </a:r>
            <a:r>
              <a:rPr lang="en-US" sz="1200" b="0" dirty="0"/>
              <a:t>V2V, V2I, and related </a:t>
            </a:r>
            <a:r>
              <a:rPr lang="en-US" sz="1200" b="0" dirty="0" smtClean="0"/>
              <a:t>terms, Why </a:t>
            </a:r>
            <a:r>
              <a:rPr lang="en-US" sz="1200" b="0" dirty="0"/>
              <a:t>is IPv6 needed</a:t>
            </a:r>
            <a:r>
              <a:rPr lang="en-US" sz="1200" b="0" dirty="0" smtClean="0"/>
              <a:t>?,  </a:t>
            </a:r>
            <a:r>
              <a:rPr lang="en-US" sz="1200" b="0" dirty="0"/>
              <a:t>Explain why some traffic will not use </a:t>
            </a:r>
            <a:r>
              <a:rPr lang="en-US" sz="1200" b="0" dirty="0" smtClean="0"/>
              <a:t>IPv6, Explain </a:t>
            </a:r>
            <a:r>
              <a:rPr lang="en-US" sz="1200" b="0" dirty="0"/>
              <a:t>why other traffic will use </a:t>
            </a:r>
            <a:r>
              <a:rPr lang="en-US" sz="1200" b="0" dirty="0" smtClean="0"/>
              <a:t>IPv6. Use-cases</a:t>
            </a:r>
            <a:r>
              <a:rPr lang="en-US" sz="1200" b="0" dirty="0"/>
              <a:t>, illustrating the expected areas for initial </a:t>
            </a:r>
            <a:r>
              <a:rPr lang="en-US" sz="1200" b="0" dirty="0" smtClean="0"/>
              <a:t>focus, Informative </a:t>
            </a:r>
            <a:r>
              <a:rPr lang="en-US" sz="1200" b="0" dirty="0"/>
              <a:t>references, relationship with other </a:t>
            </a:r>
            <a:r>
              <a:rPr lang="en-US" sz="1200" b="0" dirty="0" smtClean="0"/>
              <a:t>SDOs. Potential </a:t>
            </a:r>
            <a:r>
              <a:rPr lang="en-US" sz="1200" b="0" dirty="0"/>
              <a:t>Informational RFC "Problem Statement" covering</a:t>
            </a:r>
            <a:r>
              <a:rPr lang="en-US" sz="1200" b="0" dirty="0" smtClean="0"/>
              <a:t>: Problem statement, Security considerations, Privacy consideration</a:t>
            </a:r>
            <a:endParaRPr lang="en-US" sz="1200" b="0" dirty="0"/>
          </a:p>
          <a:p>
            <a:r>
              <a:rPr lang="en-US" sz="2000" dirty="0">
                <a:hlinkClick r:id="rId3"/>
              </a:rPr>
              <a:t>https://datatracker.ietf.org/wg/its/documents</a:t>
            </a:r>
            <a:r>
              <a:rPr lang="en-US" sz="2000" dirty="0" smtClean="0">
                <a:hlinkClick r:id="rId3"/>
              </a:rPr>
              <a:t>/</a:t>
            </a:r>
            <a:r>
              <a:rPr lang="en-US" sz="2000" dirty="0" smtClean="0"/>
              <a:t> </a:t>
            </a:r>
            <a:endParaRPr lang="en-US" sz="2000" dirty="0"/>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7/20 of 11-16-1153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109</a:t>
            </a:fld>
            <a:endParaRPr lang="en-US"/>
          </a:p>
        </p:txBody>
      </p:sp>
    </p:spTree>
    <p:extLst>
      <p:ext uri="{BB962C8B-B14F-4D97-AF65-F5344CB8AC3E}">
        <p14:creationId xmlns:p14="http://schemas.microsoft.com/office/powerpoint/2010/main" val="561525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5"/>
          <p:cNvSpPr>
            <a:spLocks noGrp="1"/>
          </p:cNvSpPr>
          <p:nvPr>
            <p:ph type="sldNum" sz="quarter" idx="12"/>
          </p:nvPr>
        </p:nvSpPr>
        <p:spPr>
          <a:xfrm>
            <a:off x="4395788" y="6475413"/>
            <a:ext cx="428625" cy="182562"/>
          </a:xfrm>
          <a:noFill/>
        </p:spPr>
        <p:txBody>
          <a:bodyPr/>
          <a:lstStyle/>
          <a:p>
            <a:r>
              <a:rPr lang="en-US" smtClean="0"/>
              <a:t>Slide </a:t>
            </a:r>
            <a:fld id="{AF256CC3-709F-4B73-B483-640656AD6A99}" type="slidenum">
              <a:rPr lang="en-US" smtClean="0"/>
              <a:pPr/>
              <a:t>11</a:t>
            </a:fld>
            <a:endParaRPr lang="en-US" smtClean="0"/>
          </a:p>
        </p:txBody>
      </p:sp>
      <p:sp>
        <p:nvSpPr>
          <p:cNvPr id="19460" name="Rectangle 2"/>
          <p:cNvSpPr>
            <a:spLocks noGrp="1" noChangeArrowheads="1"/>
          </p:cNvSpPr>
          <p:nvPr>
            <p:ph type="title"/>
          </p:nvPr>
        </p:nvSpPr>
        <p:spPr>
          <a:xfrm>
            <a:off x="685800" y="457200"/>
            <a:ext cx="7772400" cy="1066800"/>
          </a:xfrm>
        </p:spPr>
        <p:txBody>
          <a:bodyPr/>
          <a:lstStyle/>
          <a:p>
            <a:r>
              <a:rPr lang="en-US" smtClean="0"/>
              <a:t>Volunteer Editor Contacts</a:t>
            </a:r>
          </a:p>
        </p:txBody>
      </p:sp>
      <p:sp>
        <p:nvSpPr>
          <p:cNvPr id="19461" name="Rectangle 3"/>
          <p:cNvSpPr>
            <a:spLocks noGrp="1" noChangeArrowheads="1"/>
          </p:cNvSpPr>
          <p:nvPr>
            <p:ph type="body" idx="1"/>
          </p:nvPr>
        </p:nvSpPr>
        <p:spPr>
          <a:xfrm>
            <a:off x="685800" y="1295400"/>
            <a:ext cx="7772400" cy="5181600"/>
          </a:xfrm>
          <a:noFill/>
        </p:spPr>
        <p:txBody>
          <a:bodyPr/>
          <a:lstStyle/>
          <a:p>
            <a:r>
              <a:rPr lang="en-US" sz="1600" dirty="0" err="1" smtClean="0"/>
              <a:t>TGmc</a:t>
            </a:r>
            <a:r>
              <a:rPr lang="en-US" sz="1600" dirty="0" smtClean="0"/>
              <a:t> – Adrian Stephens </a:t>
            </a:r>
            <a:r>
              <a:rPr lang="en-US" sz="1600" b="0" dirty="0" smtClean="0"/>
              <a:t>– </a:t>
            </a:r>
            <a:r>
              <a:rPr lang="en-US" sz="1600" b="0" dirty="0" smtClean="0">
                <a:hlinkClick r:id="rId3"/>
              </a:rPr>
              <a:t>adrian.p.stephens@intel.com</a:t>
            </a:r>
            <a:r>
              <a:rPr lang="en-US" sz="1600" dirty="0" smtClean="0"/>
              <a:t>, Edward Au – </a:t>
            </a:r>
            <a:r>
              <a:rPr lang="en-US" sz="1600" b="0" u="sng" dirty="0">
                <a:hlinkClick r:id="rId4"/>
              </a:rPr>
              <a:t>edward.ks.au@huawei.com</a:t>
            </a:r>
            <a:r>
              <a:rPr lang="en-US" sz="1600" dirty="0" smtClean="0"/>
              <a:t>, Emily Qi – </a:t>
            </a:r>
            <a:r>
              <a:rPr lang="en-US" sz="1600" b="0" dirty="0" smtClean="0">
                <a:hlinkClick r:id="rId5"/>
              </a:rPr>
              <a:t>emily.h.qi@intel.com</a:t>
            </a:r>
            <a:r>
              <a:rPr lang="en-US" sz="1600" b="0" dirty="0" smtClean="0"/>
              <a:t> </a:t>
            </a:r>
            <a:endParaRPr lang="en-US" sz="1600" dirty="0" smtClean="0"/>
          </a:p>
          <a:p>
            <a:r>
              <a:rPr lang="en-US" sz="1600" dirty="0" err="1" smtClean="0"/>
              <a:t>TGah</a:t>
            </a:r>
            <a:r>
              <a:rPr lang="en-US" sz="1600" dirty="0" smtClean="0"/>
              <a:t> – Yongho Seok </a:t>
            </a:r>
            <a:r>
              <a:rPr lang="en-US" sz="1600" b="0" dirty="0" smtClean="0">
                <a:hlinkClick r:id="rId6"/>
              </a:rPr>
              <a:t>yongho.seok@gmail.com</a:t>
            </a:r>
            <a:r>
              <a:rPr lang="en-US" sz="1600" b="0" dirty="0" smtClean="0"/>
              <a:t>,  </a:t>
            </a:r>
            <a:r>
              <a:rPr lang="en-US" sz="1600" dirty="0" smtClean="0"/>
              <a:t>Alfred </a:t>
            </a:r>
            <a:r>
              <a:rPr lang="en-US" sz="1600" dirty="0" err="1" smtClean="0"/>
              <a:t>Asterjadhi</a:t>
            </a:r>
            <a:r>
              <a:rPr lang="en-US" sz="1600" dirty="0" smtClean="0"/>
              <a:t> – </a:t>
            </a:r>
            <a:r>
              <a:rPr lang="en-US" sz="1600" b="0" dirty="0" smtClean="0">
                <a:hlinkClick r:id="rId7"/>
              </a:rPr>
              <a:t>aasterja@qti.qualcomm.com</a:t>
            </a:r>
            <a:r>
              <a:rPr lang="en-US" sz="1600" b="0" dirty="0" smtClean="0"/>
              <a:t>   </a:t>
            </a:r>
          </a:p>
          <a:p>
            <a:r>
              <a:rPr lang="en-US" sz="1600" dirty="0" err="1" smtClean="0"/>
              <a:t>TGai</a:t>
            </a:r>
            <a:r>
              <a:rPr lang="en-US" sz="1600" dirty="0" smtClean="0"/>
              <a:t> – Lee Armstrong – </a:t>
            </a:r>
            <a:r>
              <a:rPr lang="en-US" sz="1600" b="0" dirty="0" smtClean="0">
                <a:hlinkClick r:id="rId8"/>
              </a:rPr>
              <a:t>LRA@tiac.net</a:t>
            </a:r>
            <a:r>
              <a:rPr lang="en-US" sz="1600" b="0" dirty="0" smtClean="0"/>
              <a:t>, </a:t>
            </a:r>
            <a:r>
              <a:rPr lang="en-US" sz="1600" dirty="0" smtClean="0"/>
              <a:t>Ping FANG </a:t>
            </a:r>
            <a:r>
              <a:rPr lang="en-US" sz="1600" b="0" dirty="0" smtClean="0">
                <a:hlinkClick r:id="rId9"/>
              </a:rPr>
              <a:t>Ping.FANG@huawei.com</a:t>
            </a:r>
            <a:endParaRPr lang="en-US" sz="1600" b="0" dirty="0" smtClean="0"/>
          </a:p>
          <a:p>
            <a:r>
              <a:rPr lang="en-US" sz="1600" dirty="0" err="1" smtClean="0"/>
              <a:t>TGaj</a:t>
            </a:r>
            <a:r>
              <a:rPr lang="en-US" sz="1600" dirty="0" smtClean="0"/>
              <a:t> – </a:t>
            </a:r>
            <a:r>
              <a:rPr lang="en-US" sz="1600" dirty="0" err="1" smtClean="0"/>
              <a:t>Jiamin</a:t>
            </a:r>
            <a:r>
              <a:rPr lang="en-US" sz="1600" dirty="0" smtClean="0"/>
              <a:t> CHEN – </a:t>
            </a:r>
            <a:r>
              <a:rPr lang="en-US" sz="1600" b="0" dirty="0" smtClean="0">
                <a:hlinkClick r:id="rId10"/>
              </a:rPr>
              <a:t>jiamin.chen@mail01.huawei.com</a:t>
            </a:r>
            <a:r>
              <a:rPr lang="en-US" sz="1600" b="0" dirty="0" smtClean="0"/>
              <a:t> , </a:t>
            </a:r>
            <a:r>
              <a:rPr lang="en-US" sz="1600" dirty="0" err="1" smtClean="0"/>
              <a:t>Shiwen</a:t>
            </a:r>
            <a:r>
              <a:rPr lang="en-US" sz="1600" dirty="0" smtClean="0"/>
              <a:t> </a:t>
            </a:r>
            <a:r>
              <a:rPr lang="en-US" sz="1600" dirty="0"/>
              <a:t>He – </a:t>
            </a:r>
            <a:r>
              <a:rPr lang="en-US" sz="1600" b="0" u="sng" dirty="0">
                <a:hlinkClick r:id="rId11"/>
              </a:rPr>
              <a:t>shiwenhe@seu.edu.cn</a:t>
            </a:r>
            <a:endParaRPr lang="en-US" sz="1600" b="0" dirty="0" smtClean="0"/>
          </a:p>
          <a:p>
            <a:r>
              <a:rPr lang="en-US" sz="1600" dirty="0" err="1" smtClean="0"/>
              <a:t>TGak</a:t>
            </a:r>
            <a:r>
              <a:rPr lang="en-US" sz="1600" dirty="0" smtClean="0"/>
              <a:t> – Donald Eastlake – </a:t>
            </a:r>
            <a:r>
              <a:rPr lang="en-US" sz="1600" b="0" dirty="0" smtClean="0">
                <a:hlinkClick r:id="rId12"/>
              </a:rPr>
              <a:t>d3e3e3@gmail.com</a:t>
            </a:r>
            <a:r>
              <a:rPr lang="en-US" sz="1600" b="0" dirty="0" smtClean="0"/>
              <a:t>, </a:t>
            </a:r>
            <a:r>
              <a:rPr lang="en-US" sz="1600" dirty="0" smtClean="0"/>
              <a:t>Norm Finn – </a:t>
            </a:r>
            <a:r>
              <a:rPr lang="en-US" sz="1600" b="0" dirty="0" smtClean="0">
                <a:hlinkClick r:id="rId13"/>
              </a:rPr>
              <a:t>nfinn@cisco.com</a:t>
            </a:r>
            <a:r>
              <a:rPr lang="en-US" sz="1600" b="0" dirty="0" smtClean="0"/>
              <a:t> </a:t>
            </a:r>
          </a:p>
          <a:p>
            <a:r>
              <a:rPr lang="en-US" sz="1600" dirty="0" err="1" smtClean="0"/>
              <a:t>TGaq</a:t>
            </a:r>
            <a:r>
              <a:rPr lang="en-US" sz="1600" dirty="0" smtClean="0"/>
              <a:t> – Lee Armstrong – </a:t>
            </a:r>
            <a:r>
              <a:rPr lang="en-US" sz="1600" b="0" dirty="0" smtClean="0">
                <a:hlinkClick r:id="rId8"/>
              </a:rPr>
              <a:t>LRA@tiac.net</a:t>
            </a:r>
            <a:r>
              <a:rPr lang="en-US" sz="1600" b="0" dirty="0" smtClean="0"/>
              <a:t> </a:t>
            </a:r>
          </a:p>
          <a:p>
            <a:pPr marL="342900" lvl="1" indent="-342900">
              <a:buFontTx/>
              <a:buChar char="•"/>
            </a:pPr>
            <a:r>
              <a:rPr lang="en-US" sz="1600" b="1" dirty="0" err="1" smtClean="0"/>
              <a:t>TGax</a:t>
            </a:r>
            <a:r>
              <a:rPr lang="en-US" sz="1600" b="1" dirty="0" smtClean="0"/>
              <a:t> </a:t>
            </a:r>
            <a:r>
              <a:rPr lang="en-US" sz="1600" b="1" dirty="0"/>
              <a:t>– </a:t>
            </a:r>
            <a:r>
              <a:rPr lang="en-US" sz="1600" b="1" dirty="0" smtClean="0"/>
              <a:t>Robert Stacey </a:t>
            </a:r>
            <a:r>
              <a:rPr lang="en-US" sz="1600" dirty="0" smtClean="0"/>
              <a:t>– </a:t>
            </a:r>
            <a:r>
              <a:rPr lang="en-US" sz="1600" dirty="0">
                <a:hlinkClick r:id="rId14"/>
              </a:rPr>
              <a:t>robert.stacey@intel.com</a:t>
            </a:r>
            <a:r>
              <a:rPr lang="en-US" sz="1600" dirty="0"/>
              <a:t> </a:t>
            </a:r>
            <a:r>
              <a:rPr lang="en-US" sz="1600" b="0" dirty="0" smtClean="0"/>
              <a:t> </a:t>
            </a:r>
          </a:p>
          <a:p>
            <a:pPr marL="342900" lvl="1" indent="-342900">
              <a:buFontTx/>
              <a:buChar char="•"/>
            </a:pPr>
            <a:r>
              <a:rPr lang="en-US" sz="1600" b="1" dirty="0" err="1" smtClean="0"/>
              <a:t>TGay</a:t>
            </a:r>
            <a:r>
              <a:rPr lang="en-US" sz="1600" b="1" dirty="0" smtClean="0"/>
              <a:t> </a:t>
            </a:r>
            <a:r>
              <a:rPr lang="en-US" sz="1600" b="1" dirty="0"/>
              <a:t>– Carlos </a:t>
            </a:r>
            <a:r>
              <a:rPr lang="en-US" sz="1600" b="1" dirty="0" err="1"/>
              <a:t>Cordeiro</a:t>
            </a:r>
            <a:r>
              <a:rPr lang="en-US" sz="1600" b="1" dirty="0"/>
              <a:t> </a:t>
            </a:r>
            <a:r>
              <a:rPr lang="en-US" sz="1600" dirty="0"/>
              <a:t>– </a:t>
            </a:r>
            <a:r>
              <a:rPr lang="en-US" sz="1600" dirty="0">
                <a:hlinkClick r:id="rId15"/>
              </a:rPr>
              <a:t>carlos.cordeiro@intel.com</a:t>
            </a:r>
            <a:r>
              <a:rPr lang="en-US" sz="1600" dirty="0"/>
              <a:t>  </a:t>
            </a:r>
            <a:endParaRPr lang="en-US" sz="1600" dirty="0" smtClean="0"/>
          </a:p>
          <a:p>
            <a:pPr marL="342900" lvl="1" indent="-342900">
              <a:buFontTx/>
              <a:buChar char="•"/>
            </a:pPr>
            <a:r>
              <a:rPr lang="en-US" sz="1600" b="1" dirty="0" err="1" smtClean="0"/>
              <a:t>TGaz</a:t>
            </a:r>
            <a:r>
              <a:rPr lang="en-US" sz="1600" b="1" dirty="0" smtClean="0"/>
              <a:t> – Chao Chun Wang </a:t>
            </a:r>
            <a:r>
              <a:rPr lang="en-US" sz="1600" dirty="0"/>
              <a:t>– </a:t>
            </a:r>
            <a:r>
              <a:rPr lang="en-US" sz="1600" dirty="0" smtClean="0">
                <a:hlinkClick r:id="rId16"/>
              </a:rPr>
              <a:t>chaochun.wang@mediatek.com</a:t>
            </a:r>
            <a:r>
              <a:rPr lang="en-US" sz="1600" dirty="0" smtClean="0"/>
              <a:t> </a:t>
            </a:r>
            <a:endParaRPr lang="en-US" sz="1600" dirty="0"/>
          </a:p>
          <a:p>
            <a:pPr marL="342900" lvl="1" indent="-342900">
              <a:buFontTx/>
              <a:buChar char="•"/>
            </a:pPr>
            <a:r>
              <a:rPr lang="en-US" sz="1600" dirty="0" smtClean="0"/>
              <a:t>Editors Emeritus:</a:t>
            </a:r>
          </a:p>
          <a:p>
            <a:pPr lvl="1"/>
            <a:r>
              <a:rPr lang="en-US" sz="1400" dirty="0" err="1"/>
              <a:t>TGaa</a:t>
            </a:r>
            <a:r>
              <a:rPr lang="en-US" sz="1400" dirty="0"/>
              <a:t> – Alex Ashley – </a:t>
            </a:r>
            <a:r>
              <a:rPr lang="en-US" sz="1400" dirty="0" smtClean="0">
                <a:hlinkClick r:id="rId17"/>
              </a:rPr>
              <a:t>alex.ashley@hotmail.co.uk</a:t>
            </a:r>
            <a:endParaRPr lang="en-US" sz="1400" dirty="0" smtClean="0"/>
          </a:p>
          <a:p>
            <a:pPr lvl="1"/>
            <a:r>
              <a:rPr lang="en-US" sz="1400" dirty="0" err="1" smtClean="0"/>
              <a:t>TGac</a:t>
            </a:r>
            <a:r>
              <a:rPr lang="en-US" sz="1400" dirty="0" smtClean="0"/>
              <a:t> – Robert Stacey – </a:t>
            </a:r>
            <a:r>
              <a:rPr lang="en-US" sz="1400" dirty="0" smtClean="0">
                <a:hlinkClick r:id="rId14"/>
              </a:rPr>
              <a:t>robert.stacey@intel.com</a:t>
            </a:r>
            <a:r>
              <a:rPr lang="en-US" sz="1400" dirty="0" smtClean="0"/>
              <a:t> </a:t>
            </a:r>
          </a:p>
          <a:p>
            <a:pPr lvl="1"/>
            <a:r>
              <a:rPr lang="en-US" sz="1400" dirty="0" err="1"/>
              <a:t>TGad</a:t>
            </a:r>
            <a:r>
              <a:rPr lang="en-US" sz="1400" dirty="0"/>
              <a:t> – Carlos Cordeiro – </a:t>
            </a:r>
            <a:r>
              <a:rPr lang="en-US" sz="1400" dirty="0">
                <a:hlinkClick r:id="rId15"/>
              </a:rPr>
              <a:t>carlos.cordeiro@intel.com</a:t>
            </a:r>
            <a:r>
              <a:rPr lang="en-US" sz="1400" dirty="0"/>
              <a:t> </a:t>
            </a:r>
            <a:r>
              <a:rPr lang="en-US" sz="1400" dirty="0" smtClean="0"/>
              <a:t> </a:t>
            </a:r>
          </a:p>
          <a:p>
            <a:pPr lvl="1"/>
            <a:r>
              <a:rPr lang="en-US" sz="1400" dirty="0" err="1" smtClean="0"/>
              <a:t>TGae</a:t>
            </a:r>
            <a:r>
              <a:rPr lang="en-US" sz="1400" dirty="0" smtClean="0"/>
              <a:t> – Henry </a:t>
            </a:r>
            <a:r>
              <a:rPr lang="en-US" sz="1400" dirty="0" err="1" smtClean="0"/>
              <a:t>Ptasinski</a:t>
            </a:r>
            <a:r>
              <a:rPr lang="en-US" sz="1400" dirty="0" smtClean="0"/>
              <a:t> – </a:t>
            </a:r>
            <a:r>
              <a:rPr lang="en-US" sz="1400" dirty="0" smtClean="0">
                <a:hlinkClick r:id="rId18"/>
              </a:rPr>
              <a:t>henry@LOGOUT.COM</a:t>
            </a:r>
            <a:r>
              <a:rPr lang="en-US" sz="1400" dirty="0" smtClean="0"/>
              <a:t> </a:t>
            </a:r>
          </a:p>
          <a:p>
            <a:pPr lvl="1"/>
            <a:r>
              <a:rPr lang="en-US" sz="1400" dirty="0" err="1" smtClean="0"/>
              <a:t>TGaf</a:t>
            </a:r>
            <a:r>
              <a:rPr lang="en-US" sz="1400" dirty="0" smtClean="0"/>
              <a:t> – Peter Ecclesine – </a:t>
            </a:r>
            <a:r>
              <a:rPr lang="en-US" sz="1400" dirty="0" smtClean="0">
                <a:hlinkClick r:id="rId19"/>
              </a:rPr>
              <a:t>pecclesi@cisco.com</a:t>
            </a:r>
            <a:r>
              <a:rPr lang="en-US" sz="1400" dirty="0" smtClean="0"/>
              <a:t> </a:t>
            </a:r>
            <a:endParaRPr lang="en-US" sz="1400" dirty="0"/>
          </a:p>
          <a:p>
            <a:pPr lvl="1"/>
            <a:r>
              <a:rPr lang="en-US" sz="1400" dirty="0" err="1" smtClean="0"/>
              <a:t>TGaq</a:t>
            </a:r>
            <a:r>
              <a:rPr lang="en-US" sz="1400" dirty="0" smtClean="0"/>
              <a:t> </a:t>
            </a:r>
            <a:r>
              <a:rPr lang="en-US" sz="1400" dirty="0"/>
              <a:t>– </a:t>
            </a:r>
            <a:r>
              <a:rPr lang="en-US" sz="1400" dirty="0" smtClean="0"/>
              <a:t>Dan Gal </a:t>
            </a:r>
            <a:r>
              <a:rPr lang="en-US" sz="1400" dirty="0"/>
              <a:t>– </a:t>
            </a:r>
            <a:r>
              <a:rPr lang="en-US" sz="1400" dirty="0" smtClean="0"/>
              <a:t> </a:t>
            </a:r>
            <a:r>
              <a:rPr lang="en-US" sz="1400" dirty="0" smtClean="0">
                <a:hlinkClick r:id="rId20"/>
              </a:rPr>
              <a:t>ddrgal@gmail.com</a:t>
            </a:r>
            <a:r>
              <a:rPr lang="en-US" sz="1400" dirty="0" smtClean="0"/>
              <a:t> </a:t>
            </a:r>
          </a:p>
          <a:p>
            <a:pPr lvl="1"/>
            <a:endParaRPr lang="en-US" sz="1600" dirty="0" smtClean="0"/>
          </a:p>
        </p:txBody>
      </p:sp>
      <p:sp>
        <p:nvSpPr>
          <p:cNvPr id="19462" name="Footer Placeholder 6"/>
          <p:cNvSpPr>
            <a:spLocks noGrp="1"/>
          </p:cNvSpPr>
          <p:nvPr>
            <p:ph type="ftr" sz="quarter" idx="11"/>
          </p:nvPr>
        </p:nvSpPr>
        <p:spPr>
          <a:noFill/>
        </p:spPr>
        <p:txBody>
          <a:bodyPr/>
          <a:lstStyle/>
          <a:p>
            <a:r>
              <a:rPr lang="en-US" smtClean="0"/>
              <a:t>Adrian Stephens, Intel Corporation</a:t>
            </a:r>
            <a:endParaRPr lang="en-US" smtClean="0"/>
          </a:p>
        </p:txBody>
      </p:sp>
      <p:sp>
        <p:nvSpPr>
          <p:cNvPr id="19463" name="Date Placeholder 6"/>
          <p:cNvSpPr>
            <a:spLocks noGrp="1"/>
          </p:cNvSpPr>
          <p:nvPr>
            <p:ph type="dt" sz="quarter" idx="10"/>
          </p:nvPr>
        </p:nvSpPr>
        <p:spPr>
          <a:noFill/>
        </p:spPr>
        <p:txBody>
          <a:bodyPr/>
          <a:lstStyle/>
          <a:p>
            <a:r>
              <a:rPr lang="en-US" smtClean="0"/>
              <a:t>September 2016</a:t>
            </a:r>
            <a:endParaRPr lang="en-US" smtClean="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4/</a:t>
            </a:r>
            <a:r>
              <a:rPr kumimoji="0" lang="en-US" sz="1200" b="0" i="0" u="none" strike="noStrike" cap="none" normalizeH="0" baseline="0" dirty="0" smtClean="0">
                <a:ln>
                  <a:noFill/>
                </a:ln>
                <a:solidFill>
                  <a:schemeClr val="tx1"/>
                </a:solidFill>
                <a:effectLst/>
                <a:latin typeface="Times New Roman" pitchFamily="18" charset="0"/>
              </a:rPr>
              <a:t>6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11-16-1285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Robert Stacey, Intel Corporation </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91313591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a:xfrm>
            <a:off x="685800" y="381000"/>
            <a:ext cx="7772400" cy="1066800"/>
          </a:xfrm>
        </p:spPr>
        <p:txBody>
          <a:bodyPr/>
          <a:lstStyle/>
          <a:p>
            <a:r>
              <a:rPr lang="en-US" dirty="0" smtClean="0"/>
              <a:t>Opportunistic Wireless Encryption (OWE)</a:t>
            </a:r>
          </a:p>
        </p:txBody>
      </p:sp>
      <p:sp>
        <p:nvSpPr>
          <p:cNvPr id="113667" name="Rectangle 3"/>
          <p:cNvSpPr>
            <a:spLocks noGrp="1" noChangeArrowheads="1"/>
          </p:cNvSpPr>
          <p:nvPr>
            <p:ph type="body" idx="1"/>
          </p:nvPr>
        </p:nvSpPr>
        <p:spPr>
          <a:xfrm>
            <a:off x="685800" y="1600200"/>
            <a:ext cx="8001000" cy="4419600"/>
          </a:xfrm>
        </p:spPr>
        <p:txBody>
          <a:bodyPr/>
          <a:lstStyle/>
          <a:p>
            <a:pPr marL="0" indent="0">
              <a:lnSpc>
                <a:spcPct val="80000"/>
              </a:lnSpc>
              <a:buFontTx/>
              <a:buNone/>
              <a:defRPr/>
            </a:pPr>
            <a:endParaRPr lang="en-US" sz="900" dirty="0" smtClean="0"/>
          </a:p>
          <a:p>
            <a:pPr>
              <a:lnSpc>
                <a:spcPct val="80000"/>
              </a:lnSpc>
            </a:pPr>
            <a:r>
              <a:rPr lang="en-US" dirty="0" smtClean="0"/>
              <a:t>Request from Stephen Farrell (IETF Security Area Director) for ANA assignments approved in July 2016:  </a:t>
            </a:r>
          </a:p>
          <a:p>
            <a:pPr lvl="1">
              <a:lnSpc>
                <a:spcPct val="80000"/>
              </a:lnSpc>
            </a:pPr>
            <a:r>
              <a:rPr lang="en-US" dirty="0" smtClean="0"/>
              <a:t>an Authentication and Key Management (AKM) suite selector for OWE (ANA-1 in the internet draft) and </a:t>
            </a:r>
          </a:p>
          <a:p>
            <a:pPr lvl="1">
              <a:lnSpc>
                <a:spcPct val="80000"/>
              </a:lnSpc>
            </a:pPr>
            <a:r>
              <a:rPr lang="en-US" dirty="0" smtClean="0"/>
              <a:t>an Element ID (ANA-2 in the internet draft) to be assigned to hold the </a:t>
            </a:r>
            <a:r>
              <a:rPr lang="en-US" dirty="0" err="1" smtClean="0"/>
              <a:t>Diffie</a:t>
            </a:r>
            <a:r>
              <a:rPr lang="en-US" dirty="0" smtClean="0"/>
              <a:t>-Hellman element</a:t>
            </a:r>
            <a:endParaRPr lang="en-US" sz="1800" dirty="0" smtClean="0"/>
          </a:p>
          <a:p>
            <a:pPr>
              <a:lnSpc>
                <a:spcPct val="80000"/>
              </a:lnSpc>
            </a:pPr>
            <a:r>
              <a:rPr lang="en-US" dirty="0" smtClean="0"/>
              <a:t>OWE </a:t>
            </a:r>
            <a:r>
              <a:rPr lang="en-US" dirty="0"/>
              <a:t>internet draft available</a:t>
            </a:r>
          </a:p>
          <a:p>
            <a:pPr lvl="1">
              <a:lnSpc>
                <a:spcPct val="80000"/>
              </a:lnSpc>
            </a:pPr>
            <a:r>
              <a:rPr lang="en-US" sz="1800" dirty="0"/>
              <a:t>See </a:t>
            </a:r>
            <a:r>
              <a:rPr lang="en-US" sz="1800" dirty="0">
                <a:hlinkClick r:id="rId3"/>
              </a:rPr>
              <a:t>https://</a:t>
            </a:r>
            <a:r>
              <a:rPr lang="en-US" sz="1800" dirty="0" smtClean="0">
                <a:hlinkClick r:id="rId3"/>
              </a:rPr>
              <a:t>tools.ietf.org/html/draft-harkins-owe-03</a:t>
            </a:r>
            <a:r>
              <a:rPr lang="en-US" sz="1800" dirty="0" smtClean="0"/>
              <a:t> </a:t>
            </a:r>
          </a:p>
          <a:p>
            <a:pPr lvl="1">
              <a:lnSpc>
                <a:spcPct val="80000"/>
              </a:lnSpc>
            </a:pPr>
            <a:r>
              <a:rPr lang="en-US" sz="1800" dirty="0" smtClean="0"/>
              <a:t>Security review planned; IETF last call expected in 2016</a:t>
            </a:r>
            <a:br>
              <a:rPr lang="en-US" sz="1800" dirty="0" smtClean="0"/>
            </a:br>
            <a:endParaRPr lang="en-US"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8/20 of 11-16-1153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110</a:t>
            </a:fld>
            <a:endParaRPr lang="en-US"/>
          </a:p>
        </p:txBody>
      </p:sp>
    </p:spTree>
    <p:extLst>
      <p:ext uri="{BB962C8B-B14F-4D97-AF65-F5344CB8AC3E}">
        <p14:creationId xmlns:p14="http://schemas.microsoft.com/office/powerpoint/2010/main" val="111975966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20485" name="Rectangle 2"/>
          <p:cNvSpPr>
            <a:spLocks noGrp="1" noChangeArrowheads="1"/>
          </p:cNvSpPr>
          <p:nvPr>
            <p:ph type="title"/>
          </p:nvPr>
        </p:nvSpPr>
        <p:spPr>
          <a:noFill/>
        </p:spPr>
        <p:txBody>
          <a:bodyPr/>
          <a:lstStyle/>
          <a:p>
            <a:r>
              <a:rPr lang="en-US" dirty="0" smtClean="0"/>
              <a:t>IETF BOFs at IETF July 18-23 meeting</a:t>
            </a:r>
          </a:p>
        </p:txBody>
      </p:sp>
      <p:sp>
        <p:nvSpPr>
          <p:cNvPr id="20486" name="Rectangle 3"/>
          <p:cNvSpPr>
            <a:spLocks noGrp="1" noChangeArrowheads="1"/>
          </p:cNvSpPr>
          <p:nvPr>
            <p:ph type="body" idx="1"/>
          </p:nvPr>
        </p:nvSpPr>
        <p:spPr>
          <a:xfrm>
            <a:off x="685800" y="1752600"/>
            <a:ext cx="8153400" cy="4648200"/>
          </a:xfrm>
          <a:noFill/>
        </p:spPr>
        <p:txBody>
          <a:bodyPr/>
          <a:lstStyle/>
          <a:p>
            <a:r>
              <a:rPr lang="en-US" sz="2000" dirty="0"/>
              <a:t>See </a:t>
            </a:r>
            <a:r>
              <a:rPr lang="en-US" sz="2000" dirty="0">
                <a:hlinkClick r:id="rId3"/>
              </a:rPr>
              <a:t>https://datatracker.ietf.org/wg/bofs</a:t>
            </a:r>
            <a:r>
              <a:rPr lang="en-US" sz="2000" dirty="0" smtClean="0">
                <a:hlinkClick r:id="rId3"/>
              </a:rPr>
              <a:t>/</a:t>
            </a:r>
            <a:r>
              <a:rPr lang="en-US" sz="2000" dirty="0" smtClean="0"/>
              <a:t> </a:t>
            </a:r>
          </a:p>
          <a:p>
            <a:endParaRPr lang="en-US" sz="2000" dirty="0" smtClean="0"/>
          </a:p>
        </p:txBody>
      </p:sp>
      <p:graphicFrame>
        <p:nvGraphicFramePr>
          <p:cNvPr id="2" name="Table 1"/>
          <p:cNvGraphicFramePr>
            <a:graphicFrameLocks noGrp="1"/>
          </p:cNvGraphicFramePr>
          <p:nvPr>
            <p:extLst>
              <p:ext uri="{D42A27DB-BD31-4B8C-83A1-F6EECF244321}">
                <p14:modId xmlns:p14="http://schemas.microsoft.com/office/powerpoint/2010/main" val="3031124089"/>
              </p:ext>
            </p:extLst>
          </p:nvPr>
        </p:nvGraphicFramePr>
        <p:xfrm>
          <a:off x="1066800" y="2175120"/>
          <a:ext cx="6977557" cy="4149480"/>
        </p:xfrm>
        <a:graphic>
          <a:graphicData uri="http://schemas.openxmlformats.org/drawingml/2006/table">
            <a:tbl>
              <a:tblPr/>
              <a:tblGrid>
                <a:gridCol w="1110157"/>
                <a:gridCol w="5867400"/>
              </a:tblGrid>
              <a:tr h="496614">
                <a:tc>
                  <a:txBody>
                    <a:bodyPr/>
                    <a:lstStyle/>
                    <a:p>
                      <a:r>
                        <a:rPr lang="en-US" sz="1800" b="1" dirty="0">
                          <a:hlinkClick r:id="rId4"/>
                        </a:rPr>
                        <a:t>its</a:t>
                      </a:r>
                      <a:endParaRPr lang="en-US" sz="1800" b="1" dirty="0"/>
                    </a:p>
                  </a:txBody>
                  <a:tcPr marL="70945" marR="70945" marT="35472" marB="35472" anchor="ctr">
                    <a:lnL>
                      <a:noFill/>
                    </a:lnL>
                    <a:lnR>
                      <a:noFill/>
                    </a:lnR>
                    <a:lnT>
                      <a:noFill/>
                    </a:lnT>
                    <a:lnB>
                      <a:noFill/>
                    </a:lnB>
                  </a:tcPr>
                </a:tc>
                <a:tc>
                  <a:txBody>
                    <a:bodyPr/>
                    <a:lstStyle/>
                    <a:p>
                      <a:r>
                        <a:rPr lang="en-US" sz="1800" dirty="0"/>
                        <a:t>Intelligent Transportation </a:t>
                      </a:r>
                      <a:r>
                        <a:rPr lang="en-US" sz="1800" dirty="0" smtClean="0"/>
                        <a:t>Systems, also see </a:t>
                      </a:r>
                      <a:r>
                        <a:rPr lang="en-US" sz="1800" dirty="0" smtClean="0">
                          <a:hlinkClick r:id="rId4"/>
                        </a:rPr>
                        <a:t>https://datatracker.ietf.org/wg/its/charter/</a:t>
                      </a:r>
                      <a:r>
                        <a:rPr lang="en-US" sz="1800" dirty="0" smtClean="0"/>
                        <a:t> and </a:t>
                      </a:r>
                      <a:r>
                        <a:rPr lang="en-US" sz="1800" dirty="0" smtClean="0">
                          <a:hlinkClick r:id="rId5"/>
                        </a:rPr>
                        <a:t>https://tools.ietf.org/html/draft-petrescu-ipv6-over-80211p-00</a:t>
                      </a:r>
                      <a:r>
                        <a:rPr lang="en-US" sz="1800" dirty="0" smtClean="0"/>
                        <a:t> </a:t>
                      </a:r>
                      <a:endParaRPr lang="en-US" sz="1800" dirty="0"/>
                    </a:p>
                  </a:txBody>
                  <a:tcPr marL="70945" marR="70945" marT="35472" marB="35472" anchor="ctr">
                    <a:lnL>
                      <a:noFill/>
                    </a:lnL>
                    <a:lnR>
                      <a:noFill/>
                    </a:lnR>
                    <a:lnT>
                      <a:noFill/>
                    </a:lnT>
                    <a:lnB>
                      <a:noFill/>
                    </a:lnB>
                  </a:tcPr>
                </a:tc>
              </a:tr>
              <a:tr h="523416">
                <a:tc>
                  <a:txBody>
                    <a:bodyPr/>
                    <a:lstStyle/>
                    <a:p>
                      <a:r>
                        <a:rPr lang="en-US" sz="1800" b="1" dirty="0" err="1">
                          <a:hlinkClick r:id="rId6"/>
                        </a:rPr>
                        <a:t>lpwan</a:t>
                      </a:r>
                      <a:endParaRPr lang="en-US" sz="1800" b="1" dirty="0"/>
                    </a:p>
                  </a:txBody>
                  <a:tcPr marL="70945" marR="70945" marT="35472" marB="35472" anchor="ctr">
                    <a:lnL>
                      <a:noFill/>
                    </a:lnL>
                    <a:lnR>
                      <a:noFill/>
                    </a:lnR>
                    <a:lnT>
                      <a:noFill/>
                    </a:lnT>
                    <a:lnB>
                      <a:noFill/>
                    </a:lnB>
                  </a:tcPr>
                </a:tc>
                <a:tc>
                  <a:txBody>
                    <a:bodyPr/>
                    <a:lstStyle/>
                    <a:p>
                      <a:r>
                        <a:rPr lang="en-US" sz="1800" dirty="0"/>
                        <a:t>Low-Power Wide Area Networks </a:t>
                      </a:r>
                    </a:p>
                  </a:txBody>
                  <a:tcPr marL="70945" marR="70945" marT="35472" marB="35472" anchor="ctr">
                    <a:lnL>
                      <a:noFill/>
                    </a:lnL>
                    <a:lnR>
                      <a:noFill/>
                    </a:lnR>
                    <a:lnT>
                      <a:noFill/>
                    </a:lnT>
                    <a:lnB>
                      <a:noFill/>
                    </a:lnB>
                  </a:tcPr>
                </a:tc>
              </a:tr>
              <a:tr h="457200">
                <a:tc>
                  <a:txBody>
                    <a:bodyPr/>
                    <a:lstStyle/>
                    <a:p>
                      <a:r>
                        <a:rPr lang="en-US" sz="1800" dirty="0">
                          <a:hlinkClick r:id="rId7"/>
                        </a:rPr>
                        <a:t>lurk</a:t>
                      </a:r>
                      <a:endParaRPr lang="en-US" sz="1800" dirty="0"/>
                    </a:p>
                  </a:txBody>
                  <a:tcPr marL="70945" marR="70945" marT="35472" marB="35472" anchor="ctr">
                    <a:lnL>
                      <a:noFill/>
                    </a:lnL>
                    <a:lnR>
                      <a:noFill/>
                    </a:lnR>
                    <a:lnT>
                      <a:noFill/>
                    </a:lnT>
                    <a:lnB>
                      <a:noFill/>
                    </a:lnB>
                  </a:tcPr>
                </a:tc>
                <a:tc>
                  <a:txBody>
                    <a:bodyPr/>
                    <a:lstStyle/>
                    <a:p>
                      <a:r>
                        <a:rPr lang="en-US" sz="1800" dirty="0"/>
                        <a:t>Limited Use of Remote Keys</a:t>
                      </a:r>
                    </a:p>
                  </a:txBody>
                  <a:tcPr marL="70945" marR="70945" marT="35472" marB="35472" anchor="ctr">
                    <a:lnL>
                      <a:noFill/>
                    </a:lnL>
                    <a:lnR>
                      <a:noFill/>
                    </a:lnR>
                    <a:lnT>
                      <a:noFill/>
                    </a:lnT>
                    <a:lnB>
                      <a:noFill/>
                    </a:lnB>
                  </a:tcPr>
                </a:tc>
              </a:tr>
              <a:tr h="283779">
                <a:tc>
                  <a:txBody>
                    <a:bodyPr/>
                    <a:lstStyle/>
                    <a:p>
                      <a:r>
                        <a:rPr lang="en-US" sz="1800" dirty="0" err="1" smtClean="0">
                          <a:hlinkClick r:id="rId8"/>
                        </a:rPr>
                        <a:t>imtg</a:t>
                      </a:r>
                      <a:endParaRPr lang="en-US" sz="1800" dirty="0"/>
                    </a:p>
                  </a:txBody>
                  <a:tcPr marL="70945" marR="70945" marT="35472" marB="35472" anchor="ctr">
                    <a:lnL>
                      <a:noFill/>
                    </a:lnL>
                    <a:lnR>
                      <a:noFill/>
                    </a:lnR>
                    <a:lnT>
                      <a:noFill/>
                    </a:lnT>
                    <a:lnB>
                      <a:noFill/>
                    </a:lnB>
                  </a:tcPr>
                </a:tc>
                <a:tc>
                  <a:txBody>
                    <a:bodyPr/>
                    <a:lstStyle/>
                    <a:p>
                      <a:r>
                        <a:rPr lang="en-US" sz="1800" dirty="0" smtClean="0"/>
                        <a:t>International Meeting Arrangements</a:t>
                      </a:r>
                      <a:endParaRPr lang="en-US" sz="1800" dirty="0"/>
                    </a:p>
                  </a:txBody>
                  <a:tcPr marL="70945" marR="70945" marT="35472" marB="35472" anchor="ctr">
                    <a:lnL>
                      <a:noFill/>
                    </a:lnL>
                    <a:lnR>
                      <a:noFill/>
                    </a:lnR>
                    <a:lnT>
                      <a:noFill/>
                    </a:lnT>
                    <a:lnB>
                      <a:noFill/>
                    </a:lnB>
                  </a:tcPr>
                </a:tc>
              </a:tr>
              <a:tr h="264336">
                <a:tc>
                  <a:txBody>
                    <a:bodyPr/>
                    <a:lstStyle/>
                    <a:p>
                      <a:r>
                        <a:rPr lang="en-US" sz="1800" dirty="0" smtClean="0">
                          <a:hlinkClick r:id="rId9"/>
                        </a:rPr>
                        <a:t>l4s</a:t>
                      </a:r>
                      <a:endParaRPr lang="en-US" sz="1800" dirty="0"/>
                    </a:p>
                  </a:txBody>
                  <a:tcPr marL="70945" marR="70945" marT="35472" marB="35472" anchor="ctr">
                    <a:lnL>
                      <a:noFill/>
                    </a:lnL>
                    <a:lnR>
                      <a:noFill/>
                    </a:lnR>
                    <a:lnT>
                      <a:noFill/>
                    </a:lnT>
                    <a:lnB>
                      <a:noFill/>
                    </a:lnB>
                  </a:tcPr>
                </a:tc>
                <a:tc>
                  <a:txBody>
                    <a:bodyPr/>
                    <a:lstStyle/>
                    <a:p>
                      <a:r>
                        <a:rPr lang="en-US" sz="1800" dirty="0" smtClean="0"/>
                        <a:t>Low Latency Low Loss Scalable throughput</a:t>
                      </a:r>
                      <a:endParaRPr lang="en-US" sz="1800" dirty="0"/>
                    </a:p>
                  </a:txBody>
                  <a:tcPr marL="70945" marR="70945" marT="35472" marB="35472" anchor="ctr">
                    <a:lnL>
                      <a:noFill/>
                    </a:lnL>
                    <a:lnR>
                      <a:noFill/>
                    </a:lnR>
                    <a:lnT>
                      <a:noFill/>
                    </a:lnT>
                    <a:lnB>
                      <a:noFill/>
                    </a:lnB>
                  </a:tcPr>
                </a:tc>
              </a:tr>
              <a:tr h="147672">
                <a:tc>
                  <a:txBody>
                    <a:bodyPr/>
                    <a:lstStyle/>
                    <a:p>
                      <a:r>
                        <a:rPr lang="en-US" sz="1800" b="1" dirty="0" err="1" smtClean="0">
                          <a:hlinkClick r:id="rId10"/>
                        </a:rPr>
                        <a:t>quic</a:t>
                      </a:r>
                      <a:endParaRPr lang="en-US" sz="1800" b="1" dirty="0"/>
                    </a:p>
                  </a:txBody>
                  <a:tcPr marL="70945" marR="70945" marT="35472" marB="35472" anchor="ctr">
                    <a:lnL>
                      <a:noFill/>
                    </a:lnL>
                    <a:lnR>
                      <a:noFill/>
                    </a:lnR>
                    <a:lnT>
                      <a:noFill/>
                    </a:lnT>
                    <a:lnB>
                      <a:noFill/>
                    </a:lnB>
                  </a:tcPr>
                </a:tc>
                <a:tc>
                  <a:txBody>
                    <a:bodyPr/>
                    <a:lstStyle/>
                    <a:p>
                      <a:r>
                        <a:rPr lang="en-US" sz="1800" b="0" dirty="0" err="1" smtClean="0"/>
                        <a:t>Quic</a:t>
                      </a:r>
                      <a:r>
                        <a:rPr lang="en-US" sz="1800" b="0" dirty="0" smtClean="0"/>
                        <a:t> (</a:t>
                      </a:r>
                      <a:r>
                        <a:rPr lang="en-US" b="0" dirty="0" smtClean="0"/>
                        <a:t>: A UDP-Based Multiplexed and Secure Transport) – proposed working group, see </a:t>
                      </a:r>
                      <a:r>
                        <a:rPr lang="en-US" b="0" dirty="0" smtClean="0">
                          <a:hlinkClick r:id="rId10"/>
                        </a:rPr>
                        <a:t>https://datatracker.ietf.org/wg/quic/charter/</a:t>
                      </a:r>
                      <a:r>
                        <a:rPr lang="en-US" b="0" dirty="0" smtClean="0"/>
                        <a:t> </a:t>
                      </a:r>
                      <a:endParaRPr lang="en-US" sz="1800" b="0" dirty="0"/>
                    </a:p>
                  </a:txBody>
                  <a:tcPr marL="70945" marR="70945" marT="35472" marB="35472" anchor="ctr">
                    <a:lnL>
                      <a:noFill/>
                    </a:lnL>
                    <a:lnR>
                      <a:noFill/>
                    </a:lnR>
                    <a:lnT>
                      <a:noFill/>
                    </a:lnT>
                    <a:lnB>
                      <a:noFill/>
                    </a:lnB>
                  </a:tcPr>
                </a:tc>
              </a:tr>
              <a:tr h="259608">
                <a:tc>
                  <a:txBody>
                    <a:bodyPr/>
                    <a:lstStyle/>
                    <a:p>
                      <a:r>
                        <a:rPr lang="en-US" sz="1800" dirty="0" smtClean="0">
                          <a:hlinkClick r:id="rId11"/>
                        </a:rPr>
                        <a:t>plus</a:t>
                      </a:r>
                      <a:endParaRPr lang="en-US" sz="1800" dirty="0"/>
                    </a:p>
                  </a:txBody>
                  <a:tcPr marL="70945" marR="70945" marT="35472" marB="35472" anchor="ctr">
                    <a:lnL>
                      <a:noFill/>
                    </a:lnL>
                    <a:lnR>
                      <a:noFill/>
                    </a:lnR>
                    <a:lnT>
                      <a:noFill/>
                    </a:lnT>
                    <a:lnB>
                      <a:noFill/>
                    </a:lnB>
                  </a:tcPr>
                </a:tc>
                <a:tc>
                  <a:txBody>
                    <a:bodyPr/>
                    <a:lstStyle/>
                    <a:p>
                      <a:r>
                        <a:rPr lang="en-US" sz="1800" dirty="0" smtClean="0"/>
                        <a:t>Path layer UDP substrate</a:t>
                      </a:r>
                    </a:p>
                  </a:txBody>
                  <a:tcPr marL="70945" marR="70945" marT="35472" marB="35472" anchor="ctr">
                    <a:lnL>
                      <a:noFill/>
                    </a:lnL>
                    <a:lnR>
                      <a:noFill/>
                    </a:lnR>
                    <a:lnT>
                      <a:noFill/>
                    </a:lnT>
                    <a:lnB>
                      <a:noFill/>
                    </a:lnB>
                  </a:tcPr>
                </a:tc>
              </a:tr>
              <a:tr h="295344">
                <a:tc>
                  <a:txBody>
                    <a:bodyPr/>
                    <a:lstStyle/>
                    <a:p>
                      <a:r>
                        <a:rPr lang="en-US" sz="1800" dirty="0" smtClean="0">
                          <a:hlinkClick r:id="rId12"/>
                        </a:rPr>
                        <a:t>ledger</a:t>
                      </a:r>
                      <a:endParaRPr lang="en-US" sz="1800" dirty="0"/>
                    </a:p>
                  </a:txBody>
                  <a:tcPr marL="70945" marR="70945" marT="35472" marB="35472" anchor="ctr">
                    <a:lnL>
                      <a:noFill/>
                    </a:lnL>
                    <a:lnR>
                      <a:noFill/>
                    </a:lnR>
                    <a:lnT>
                      <a:noFill/>
                    </a:lnT>
                    <a:lnB>
                      <a:noFill/>
                    </a:lnB>
                  </a:tcPr>
                </a:tc>
                <a:tc>
                  <a:txBody>
                    <a:bodyPr/>
                    <a:lstStyle/>
                    <a:p>
                      <a:r>
                        <a:rPr lang="en-US" sz="1800" dirty="0" smtClean="0"/>
                        <a:t>Ledger (a</a:t>
                      </a:r>
                      <a:r>
                        <a:rPr lang="en-US" sz="1800" baseline="0" dirty="0" smtClean="0"/>
                        <a:t> payment protocol)</a:t>
                      </a:r>
                      <a:endParaRPr lang="en-US" sz="1800" dirty="0" smtClean="0"/>
                    </a:p>
                  </a:txBody>
                  <a:tcPr marL="70945" marR="70945" marT="35472" marB="35472" anchor="ctr">
                    <a:lnL>
                      <a:noFill/>
                    </a:lnL>
                    <a:lnR>
                      <a:noFill/>
                    </a:lnR>
                    <a:lnT>
                      <a:noFill/>
                    </a:lnT>
                    <a:lnB>
                      <a:noFill/>
                    </a:lnB>
                  </a:tcPr>
                </a:tc>
              </a:tr>
            </a:tbl>
          </a:graphicData>
        </a:graphic>
      </p:graphicFrame>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9/20 of 11-16-1153 by Dorothy Stanley, HPE</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111</a:t>
            </a:fld>
            <a:endParaRPr lang="en-US"/>
          </a:p>
        </p:txBody>
      </p:sp>
    </p:spTree>
    <p:extLst>
      <p:ext uri="{BB962C8B-B14F-4D97-AF65-F5344CB8AC3E}">
        <p14:creationId xmlns:p14="http://schemas.microsoft.com/office/powerpoint/2010/main" val="307925145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p:txBody>
          <a:bodyPr/>
          <a:lstStyle/>
          <a:p>
            <a:r>
              <a:rPr lang="en-US" dirty="0" smtClean="0"/>
              <a:t>Of Interest to Smart Grid</a:t>
            </a:r>
          </a:p>
        </p:txBody>
      </p:sp>
      <p:sp>
        <p:nvSpPr>
          <p:cNvPr id="113667" name="Rectangle 3"/>
          <p:cNvSpPr>
            <a:spLocks noGrp="1" noChangeArrowheads="1"/>
          </p:cNvSpPr>
          <p:nvPr>
            <p:ph type="body" idx="1"/>
          </p:nvPr>
        </p:nvSpPr>
        <p:spPr>
          <a:xfrm>
            <a:off x="685800" y="1600200"/>
            <a:ext cx="8001000" cy="4724400"/>
          </a:xfrm>
        </p:spPr>
        <p:txBody>
          <a:bodyPr/>
          <a:lstStyle/>
          <a:p>
            <a:pPr>
              <a:lnSpc>
                <a:spcPct val="80000"/>
              </a:lnSpc>
            </a:pPr>
            <a:r>
              <a:rPr lang="en-GB" sz="1400" dirty="0" smtClean="0">
                <a:solidFill>
                  <a:srgbClr val="000000"/>
                </a:solidFill>
                <a:ea typeface="Arial Unicode MS" pitchFamily="34" charset="-128"/>
                <a:cs typeface="Arial Unicode MS" pitchFamily="34" charset="-128"/>
              </a:rPr>
              <a:t>6LO</a:t>
            </a:r>
          </a:p>
          <a:p>
            <a:pPr lvl="1">
              <a:lnSpc>
                <a:spcPct val="80000"/>
              </a:lnSpc>
            </a:pPr>
            <a:r>
              <a:rPr lang="en-GB" sz="1400" dirty="0" smtClean="0">
                <a:solidFill>
                  <a:srgbClr val="000000"/>
                </a:solidFill>
                <a:ea typeface="Arial Unicode MS" pitchFamily="34" charset="-128"/>
                <a:cs typeface="Arial Unicode MS" pitchFamily="34" charset="-128"/>
              </a:rPr>
              <a:t>Working </a:t>
            </a:r>
            <a:r>
              <a:rPr lang="en-GB" sz="1400" dirty="0">
                <a:solidFill>
                  <a:srgbClr val="000000"/>
                </a:solidFill>
                <a:ea typeface="Arial Unicode MS" pitchFamily="34" charset="-128"/>
                <a:cs typeface="Arial Unicode MS" pitchFamily="34" charset="-128"/>
              </a:rPr>
              <a:t>Group website: </a:t>
            </a:r>
            <a:r>
              <a:rPr lang="en-GB" sz="1400" dirty="0">
                <a:hlinkClick r:id="rId3"/>
              </a:rPr>
              <a:t>http://datatracker.ietf.org/wg/6lo/charter</a:t>
            </a:r>
            <a:r>
              <a:rPr lang="en-GB" sz="1400" dirty="0" smtClean="0">
                <a:hlinkClick r:id="rId3"/>
              </a:rPr>
              <a:t>/</a:t>
            </a:r>
            <a:r>
              <a:rPr lang="en-GB" sz="1400" dirty="0" smtClean="0"/>
              <a:t> </a:t>
            </a:r>
          </a:p>
          <a:p>
            <a:pPr lvl="1">
              <a:lnSpc>
                <a:spcPct val="80000"/>
              </a:lnSpc>
            </a:pPr>
            <a:r>
              <a:rPr lang="en-US" sz="1400" dirty="0" smtClean="0"/>
              <a:t>Focus</a:t>
            </a:r>
            <a:r>
              <a:rPr lang="en-US" sz="1400" dirty="0"/>
              <a:t>: IPv6 over Networks of Resource-constrained </a:t>
            </a:r>
            <a:r>
              <a:rPr lang="en-US" sz="1400" dirty="0" smtClean="0"/>
              <a:t>Nodes</a:t>
            </a:r>
          </a:p>
          <a:p>
            <a:pPr lvl="1">
              <a:lnSpc>
                <a:spcPct val="80000"/>
              </a:lnSpc>
            </a:pPr>
            <a:r>
              <a:rPr lang="en-US" sz="1400" dirty="0" smtClean="0"/>
              <a:t>See WNG presentation: </a:t>
            </a:r>
            <a:r>
              <a:rPr lang="en-US" sz="1400" dirty="0">
                <a:hlinkClick r:id="rId4"/>
              </a:rPr>
              <a:t>https://</a:t>
            </a:r>
            <a:r>
              <a:rPr lang="en-US" sz="1400" dirty="0" smtClean="0">
                <a:hlinkClick r:id="rId4"/>
              </a:rPr>
              <a:t>mentor.ieee.org/802.11/dcn/15/11-15-1085-00-0wng-6lowpan-over-802-11.pptx</a:t>
            </a:r>
            <a:r>
              <a:rPr lang="en-US" sz="1400" dirty="0"/>
              <a:t> </a:t>
            </a:r>
            <a:r>
              <a:rPr lang="en-US" sz="1400" dirty="0" smtClean="0"/>
              <a:t>and</a:t>
            </a:r>
          </a:p>
          <a:p>
            <a:pPr lvl="1">
              <a:lnSpc>
                <a:spcPct val="80000"/>
              </a:lnSpc>
            </a:pPr>
            <a:r>
              <a:rPr lang="en-US" sz="1400" dirty="0" smtClean="0">
                <a:hlinkClick r:id="rId5"/>
              </a:rPr>
              <a:t>http</a:t>
            </a:r>
            <a:r>
              <a:rPr lang="en-US" sz="1400" dirty="0">
                <a:hlinkClick r:id="rId5"/>
              </a:rPr>
              <a:t>://datatracker.ietf.org/doc/draft-delcarpio-6lo-wlanah</a:t>
            </a:r>
            <a:r>
              <a:rPr lang="en-US" sz="1400" dirty="0" smtClean="0">
                <a:hlinkClick r:id="rId5"/>
              </a:rPr>
              <a:t>/</a:t>
            </a:r>
            <a:r>
              <a:rPr lang="en-US" sz="1400" dirty="0" smtClean="0"/>
              <a:t> </a:t>
            </a:r>
          </a:p>
          <a:p>
            <a:pPr lvl="1">
              <a:lnSpc>
                <a:spcPct val="80000"/>
              </a:lnSpc>
            </a:pPr>
            <a:r>
              <a:rPr lang="en-US" sz="1400" dirty="0">
                <a:hlinkClick r:id="rId6"/>
              </a:rPr>
              <a:t>https://</a:t>
            </a:r>
            <a:r>
              <a:rPr lang="en-US" sz="1400" dirty="0" smtClean="0">
                <a:hlinkClick r:id="rId6"/>
              </a:rPr>
              <a:t>tools.ietf.org/html/draft-thubert-6lo-routing-dispatch-06</a:t>
            </a:r>
            <a:r>
              <a:rPr lang="en-US" sz="1400" dirty="0" smtClean="0"/>
              <a:t> </a:t>
            </a:r>
          </a:p>
          <a:p>
            <a:pPr lvl="1">
              <a:lnSpc>
                <a:spcPct val="80000"/>
              </a:lnSpc>
            </a:pPr>
            <a:r>
              <a:rPr lang="en-US" sz="1400" dirty="0">
                <a:hlinkClick r:id="rId7"/>
              </a:rPr>
              <a:t>https://</a:t>
            </a:r>
            <a:r>
              <a:rPr lang="en-US" sz="1400" dirty="0" smtClean="0">
                <a:hlinkClick r:id="rId7"/>
              </a:rPr>
              <a:t>tools.ietf.org/html/draft-thubert-6lo-backbone-router-02</a:t>
            </a:r>
            <a:r>
              <a:rPr lang="en-US" sz="1400" dirty="0" smtClean="0"/>
              <a:t> </a:t>
            </a:r>
            <a:endParaRPr lang="en-US" sz="1400" dirty="0"/>
          </a:p>
          <a:p>
            <a:pPr lvl="1">
              <a:lnSpc>
                <a:spcPct val="80000"/>
              </a:lnSpc>
            </a:pPr>
            <a:r>
              <a:rPr lang="en-US" sz="1400" dirty="0" smtClean="0"/>
              <a:t>Unique </a:t>
            </a:r>
            <a:r>
              <a:rPr lang="en-US" sz="1400" dirty="0"/>
              <a:t>IPv6 Prefix Per Host, </a:t>
            </a:r>
            <a:r>
              <a:rPr lang="en-US" sz="1400" dirty="0">
                <a:hlinkClick r:id="rId8"/>
              </a:rPr>
              <a:t>https://</a:t>
            </a:r>
            <a:r>
              <a:rPr lang="en-US" sz="1400" dirty="0" smtClean="0">
                <a:hlinkClick r:id="rId8"/>
              </a:rPr>
              <a:t>tools.ietf.org/html/draft-jjmb-v6ops-unique-ipv6-prefix-per-host-00</a:t>
            </a:r>
            <a:r>
              <a:rPr lang="en-US" sz="1400" dirty="0" smtClean="0"/>
              <a:t>  </a:t>
            </a:r>
          </a:p>
          <a:p>
            <a:pPr lvl="2">
              <a:lnSpc>
                <a:spcPct val="80000"/>
              </a:lnSpc>
            </a:pPr>
            <a:r>
              <a:rPr lang="en-US" sz="1400" i="1" dirty="0" smtClean="0"/>
              <a:t>The </a:t>
            </a:r>
            <a:r>
              <a:rPr lang="en-US" sz="1400" i="1" dirty="0"/>
              <a:t>concepts in this document were originally developed as part of a large scale, production deployment of IPv6 support for a community Wi-Fi service</a:t>
            </a:r>
            <a:r>
              <a:rPr lang="en-US" sz="1400" i="1" dirty="0" smtClean="0"/>
              <a:t>. </a:t>
            </a:r>
            <a:endParaRPr lang="en-US" sz="1400" i="1" dirty="0"/>
          </a:p>
          <a:p>
            <a:pPr marL="457200" lvl="1" indent="0">
              <a:lnSpc>
                <a:spcPct val="80000"/>
              </a:lnSpc>
              <a:buNone/>
            </a:pPr>
            <a:r>
              <a:rPr lang="en-US" sz="1400" dirty="0" smtClean="0"/>
              <a:t> ROLL: </a:t>
            </a:r>
            <a:r>
              <a:rPr lang="en-GB" sz="1400" dirty="0" smtClean="0">
                <a:solidFill>
                  <a:srgbClr val="000000"/>
                </a:solidFill>
                <a:ea typeface="Arial Unicode MS" pitchFamily="34" charset="-128"/>
                <a:cs typeface="Arial Unicode MS" pitchFamily="34" charset="-128"/>
              </a:rPr>
              <a:t>Working </a:t>
            </a:r>
            <a:r>
              <a:rPr lang="en-GB" sz="1400" dirty="0">
                <a:solidFill>
                  <a:srgbClr val="000000"/>
                </a:solidFill>
                <a:ea typeface="Arial Unicode MS" pitchFamily="34" charset="-128"/>
                <a:cs typeface="Arial Unicode MS" pitchFamily="34" charset="-128"/>
              </a:rPr>
              <a:t>Group website: </a:t>
            </a:r>
            <a:r>
              <a:rPr lang="en-GB" sz="1400" b="0" dirty="0">
                <a:hlinkClick r:id="rId9"/>
              </a:rPr>
              <a:t>http://datatracker.ietf.org/wg/roll/</a:t>
            </a:r>
            <a:r>
              <a:rPr lang="en-GB" sz="1400" dirty="0"/>
              <a:t> </a:t>
            </a:r>
          </a:p>
          <a:p>
            <a:pPr lvl="1"/>
            <a:r>
              <a:rPr lang="en-US" sz="1400" dirty="0"/>
              <a:t>Focus: Routing over Low Power and </a:t>
            </a:r>
            <a:r>
              <a:rPr lang="en-US" sz="1400" dirty="0" err="1"/>
              <a:t>Lossy</a:t>
            </a:r>
            <a:r>
              <a:rPr lang="en-US" sz="1400" dirty="0"/>
              <a:t> </a:t>
            </a:r>
            <a:r>
              <a:rPr lang="en-US" sz="1400" dirty="0" smtClean="0"/>
              <a:t>Networks</a:t>
            </a:r>
          </a:p>
          <a:p>
            <a:pPr lvl="1"/>
            <a:r>
              <a:rPr lang="en-US" sz="1400" dirty="0" smtClean="0"/>
              <a:t>New: </a:t>
            </a:r>
            <a:r>
              <a:rPr lang="en-US" sz="1400" b="1" dirty="0" smtClean="0">
                <a:hlinkClick r:id="rId10"/>
              </a:rPr>
              <a:t>https://tools.ietf.org/html/draft-ietf-6lo-ethertype-request-01</a:t>
            </a:r>
            <a:r>
              <a:rPr lang="en-US" sz="1400" b="1" dirty="0" smtClean="0"/>
              <a:t> </a:t>
            </a:r>
          </a:p>
          <a:p>
            <a:r>
              <a:rPr lang="en-GB" sz="1400" dirty="0" smtClean="0">
                <a:solidFill>
                  <a:srgbClr val="000000"/>
                </a:solidFill>
                <a:ea typeface="Arial Unicode MS" pitchFamily="34" charset="-128"/>
                <a:cs typeface="Arial Unicode MS" pitchFamily="34" charset="-128"/>
              </a:rPr>
              <a:t>CORE : (</a:t>
            </a:r>
            <a:r>
              <a:rPr lang="en-US" sz="1400" dirty="0"/>
              <a:t>Constrained </a:t>
            </a:r>
            <a:r>
              <a:rPr lang="en-US" sz="1400" dirty="0" err="1"/>
              <a:t>RESTful</a:t>
            </a:r>
            <a:r>
              <a:rPr lang="en-US" sz="1400" dirty="0"/>
              <a:t> Environments) </a:t>
            </a:r>
            <a:r>
              <a:rPr lang="en-GB" sz="1400" dirty="0">
                <a:solidFill>
                  <a:srgbClr val="000000"/>
                </a:solidFill>
                <a:ea typeface="Arial Unicode MS" pitchFamily="34" charset="-128"/>
                <a:cs typeface="Arial Unicode MS" pitchFamily="34" charset="-128"/>
              </a:rPr>
              <a:t>Working Group website: </a:t>
            </a:r>
            <a:r>
              <a:rPr lang="en-GB" sz="1400" b="0" dirty="0">
                <a:hlinkClick r:id="rId11"/>
              </a:rPr>
              <a:t>http://datatracker.ietf.org/wg/core/</a:t>
            </a:r>
            <a:r>
              <a:rPr lang="en-GB" sz="1400" b="0" dirty="0"/>
              <a:t> </a:t>
            </a:r>
            <a:endParaRPr lang="en-GB" sz="1400" dirty="0"/>
          </a:p>
          <a:p>
            <a:pPr lvl="1"/>
            <a:r>
              <a:rPr lang="en-US" sz="1400" dirty="0"/>
              <a:t>Focus: framework for resource-oriented applications intended to run on constrained </a:t>
            </a:r>
            <a:r>
              <a:rPr lang="en-US" sz="1400" dirty="0" smtClean="0"/>
              <a:t>IP </a:t>
            </a:r>
            <a:r>
              <a:rPr lang="en-US" sz="1400" dirty="0"/>
              <a:t>networks. </a:t>
            </a:r>
            <a:endParaRPr lang="en-US" sz="1400" dirty="0" smtClean="0"/>
          </a:p>
          <a:p>
            <a:pPr marL="0" indent="0">
              <a:buNone/>
            </a:pPr>
            <a:endParaRPr lang="en-US" sz="1400" dirty="0"/>
          </a:p>
          <a:p>
            <a:endParaRPr lang="en-US" sz="1400" dirty="0"/>
          </a:p>
          <a:p>
            <a:pPr marL="0" indent="0">
              <a:lnSpc>
                <a:spcPct val="80000"/>
              </a:lnSpc>
              <a:buNone/>
              <a:defRPr/>
            </a:pPr>
            <a:endParaRPr lang="en-US" sz="1400" dirty="0" smtClean="0"/>
          </a:p>
          <a:p>
            <a:pPr marL="457200" lvl="1" indent="0">
              <a:lnSpc>
                <a:spcPct val="80000"/>
              </a:lnSpc>
              <a:buNone/>
              <a:defRPr/>
            </a:pPr>
            <a:endParaRPr lang="en-US" sz="1400" dirty="0" smtClean="0"/>
          </a:p>
          <a:p>
            <a:pPr>
              <a:lnSpc>
                <a:spcPct val="80000"/>
              </a:lnSpc>
              <a:defRPr/>
            </a:pPr>
            <a:endParaRPr lang="en-US" sz="1400" dirty="0" smtClean="0"/>
          </a:p>
          <a:p>
            <a:pPr lvl="1">
              <a:lnSpc>
                <a:spcPct val="80000"/>
              </a:lnSpc>
              <a:defRPr/>
            </a:pPr>
            <a:endParaRPr lang="en-US" sz="1400" u="sng" dirty="0" smtClean="0"/>
          </a:p>
          <a:p>
            <a:pPr lvl="1">
              <a:lnSpc>
                <a:spcPct val="80000"/>
              </a:lnSpc>
              <a:defRPr/>
            </a:pPr>
            <a:endParaRPr lang="en-US" sz="1400" dirty="0" smtClean="0"/>
          </a:p>
          <a:p>
            <a:pPr>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400" dirty="0" smtClean="0"/>
          </a:p>
          <a:p>
            <a:pPr lvl="1">
              <a:lnSpc>
                <a:spcPct val="80000"/>
              </a:lnSpc>
              <a:defRPr/>
            </a:pPr>
            <a:endParaRPr lang="en-US" sz="14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10/20 of 11-16-1153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112</a:t>
            </a:fld>
            <a:endParaRPr lang="en-US"/>
          </a:p>
        </p:txBody>
      </p:sp>
    </p:spTree>
    <p:extLst>
      <p:ext uri="{BB962C8B-B14F-4D97-AF65-F5344CB8AC3E}">
        <p14:creationId xmlns:p14="http://schemas.microsoft.com/office/powerpoint/2010/main" val="85008132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20485" name="Rectangle 2"/>
          <p:cNvSpPr>
            <a:spLocks noGrp="1" noChangeArrowheads="1"/>
          </p:cNvSpPr>
          <p:nvPr>
            <p:ph type="title"/>
          </p:nvPr>
        </p:nvSpPr>
        <p:spPr>
          <a:noFill/>
        </p:spPr>
        <p:txBody>
          <a:bodyPr/>
          <a:lstStyle/>
          <a:p>
            <a:r>
              <a:rPr lang="en-US" dirty="0" smtClean="0"/>
              <a:t>CAPPORT WG</a:t>
            </a:r>
          </a:p>
        </p:txBody>
      </p:sp>
      <p:sp>
        <p:nvSpPr>
          <p:cNvPr id="20486" name="Rectangle 3"/>
          <p:cNvSpPr>
            <a:spLocks noGrp="1" noChangeArrowheads="1"/>
          </p:cNvSpPr>
          <p:nvPr>
            <p:ph type="body" idx="1"/>
          </p:nvPr>
        </p:nvSpPr>
        <p:spPr>
          <a:xfrm>
            <a:off x="685800" y="1600200"/>
            <a:ext cx="7848600" cy="5029200"/>
          </a:xfrm>
          <a:noFill/>
        </p:spPr>
        <p:txBody>
          <a:bodyPr/>
          <a:lstStyle/>
          <a:p>
            <a:r>
              <a:rPr lang="en-US" sz="2000" dirty="0" err="1" smtClean="0"/>
              <a:t>CAPtive</a:t>
            </a:r>
            <a:r>
              <a:rPr lang="en-US" sz="2000" dirty="0" smtClean="0"/>
              <a:t> </a:t>
            </a:r>
            <a:r>
              <a:rPr lang="en-US" sz="2000" dirty="0" err="1" smtClean="0"/>
              <a:t>PORTal</a:t>
            </a:r>
            <a:r>
              <a:rPr lang="en-US" sz="2000" dirty="0" smtClean="0"/>
              <a:t>:  </a:t>
            </a:r>
            <a:r>
              <a:rPr lang="en-US" sz="2000" dirty="0">
                <a:hlinkClick r:id="rId3"/>
              </a:rPr>
              <a:t>https://datatracker.ietf.org/wg/capport/charter</a:t>
            </a:r>
            <a:r>
              <a:rPr lang="en-US" sz="2000" dirty="0" smtClean="0">
                <a:hlinkClick r:id="rId3"/>
              </a:rPr>
              <a:t>/</a:t>
            </a:r>
            <a:r>
              <a:rPr lang="en-US" sz="2000" dirty="0" smtClean="0"/>
              <a:t> </a:t>
            </a:r>
          </a:p>
          <a:p>
            <a:r>
              <a:rPr lang="en-US" sz="2000" dirty="0" smtClean="0"/>
              <a:t>The </a:t>
            </a:r>
            <a:r>
              <a:rPr lang="en-US" sz="2000" dirty="0"/>
              <a:t>CAPPORT Working Group will define secure mechanisms and protocols </a:t>
            </a:r>
            <a:r>
              <a:rPr lang="en-US" sz="2000" dirty="0" smtClean="0"/>
              <a:t>to</a:t>
            </a:r>
          </a:p>
          <a:p>
            <a:pPr lvl="1"/>
            <a:r>
              <a:rPr lang="en-US" sz="1600" dirty="0" smtClean="0"/>
              <a:t>allow </a:t>
            </a:r>
            <a:r>
              <a:rPr lang="en-US" sz="1600" dirty="0"/>
              <a:t>endpoints to discover that they are in this sort of limited environment</a:t>
            </a:r>
            <a:r>
              <a:rPr lang="en-US" sz="1600" dirty="0" smtClean="0"/>
              <a:t>,</a:t>
            </a:r>
          </a:p>
          <a:p>
            <a:pPr lvl="1"/>
            <a:r>
              <a:rPr lang="en-US" sz="1600" dirty="0" smtClean="0"/>
              <a:t>provide </a:t>
            </a:r>
            <a:r>
              <a:rPr lang="en-US" sz="1600" dirty="0"/>
              <a:t>a URL to interact with the Captive Portal, - allow endpoints to learn about the parameters of their confinement</a:t>
            </a:r>
            <a:r>
              <a:rPr lang="en-US" sz="1600" dirty="0" smtClean="0"/>
              <a:t>,</a:t>
            </a:r>
          </a:p>
          <a:p>
            <a:pPr lvl="1"/>
            <a:r>
              <a:rPr lang="en-US" sz="1600" dirty="0" smtClean="0"/>
              <a:t>interact </a:t>
            </a:r>
            <a:r>
              <a:rPr lang="en-US" sz="1600" dirty="0"/>
              <a:t>with the Captive Portal to obtain information such as status and remaining access time, </a:t>
            </a:r>
            <a:r>
              <a:rPr lang="en-US" sz="1600" dirty="0" smtClean="0"/>
              <a:t>and</a:t>
            </a:r>
          </a:p>
          <a:p>
            <a:pPr lvl="1"/>
            <a:r>
              <a:rPr lang="en-US" sz="1600" dirty="0" smtClean="0"/>
              <a:t>optionally</a:t>
            </a:r>
            <a:r>
              <a:rPr lang="en-US" sz="1600" dirty="0"/>
              <a:t>, advertise a service whereby devices can enable or disable access to the Internet without human interaction. (RFC 7710 may be a full or partial solution to the first two bullets</a:t>
            </a:r>
            <a:r>
              <a:rPr lang="en-US" sz="1600" dirty="0" smtClean="0"/>
              <a:t>)</a:t>
            </a:r>
          </a:p>
          <a:p>
            <a:r>
              <a:rPr lang="en-US" sz="2000" dirty="0"/>
              <a:t>Note: related to OWE proposal in </a:t>
            </a:r>
            <a:r>
              <a:rPr lang="en-US" sz="2000" dirty="0" err="1"/>
              <a:t>TGmc</a:t>
            </a:r>
            <a:r>
              <a:rPr lang="en-US" sz="2000" dirty="0"/>
              <a:t>, see </a:t>
            </a:r>
            <a:r>
              <a:rPr lang="en-US" sz="2000" dirty="0">
                <a:hlinkClick r:id="rId4"/>
              </a:rPr>
              <a:t>https://mentor.ieee.org/802.11/dcn/15/11-15-1184-05-000m-owe.docx</a:t>
            </a:r>
            <a:r>
              <a:rPr lang="en-US" sz="2000" dirty="0"/>
              <a:t> </a:t>
            </a:r>
            <a:endParaRPr lang="en-US" sz="2000" dirty="0" smtClean="0"/>
          </a:p>
          <a:p>
            <a:r>
              <a:rPr lang="en-US" sz="2000" dirty="0"/>
              <a:t>See </a:t>
            </a:r>
            <a:r>
              <a:rPr lang="en-US" sz="2000" dirty="0">
                <a:hlinkClick r:id="rId5"/>
              </a:rPr>
              <a:t>https://tools.ietf.org/html/draft-harkins-owe-03</a:t>
            </a:r>
            <a:endParaRPr lang="en-US" sz="20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11/20 of 11-16-1153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113</a:t>
            </a:fld>
            <a:endParaRPr lang="en-US"/>
          </a:p>
        </p:txBody>
      </p:sp>
    </p:spTree>
    <p:extLst>
      <p:ext uri="{BB962C8B-B14F-4D97-AF65-F5344CB8AC3E}">
        <p14:creationId xmlns:p14="http://schemas.microsoft.com/office/powerpoint/2010/main" val="258684476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19461" name="Rectangle 2"/>
          <p:cNvSpPr>
            <a:spLocks noGrp="1" noChangeArrowheads="1"/>
          </p:cNvSpPr>
          <p:nvPr>
            <p:ph type="title"/>
          </p:nvPr>
        </p:nvSpPr>
        <p:spPr/>
        <p:txBody>
          <a:bodyPr/>
          <a:lstStyle/>
          <a:p>
            <a:r>
              <a:rPr lang="en-US" dirty="0" smtClean="0"/>
              <a:t>RADEXT WG</a:t>
            </a:r>
          </a:p>
        </p:txBody>
      </p:sp>
      <p:sp>
        <p:nvSpPr>
          <p:cNvPr id="19462" name="Rectangle 3"/>
          <p:cNvSpPr>
            <a:spLocks noGrp="1" noChangeArrowheads="1"/>
          </p:cNvSpPr>
          <p:nvPr>
            <p:ph type="body" idx="1"/>
          </p:nvPr>
        </p:nvSpPr>
        <p:spPr>
          <a:xfrm>
            <a:off x="685800" y="1676400"/>
            <a:ext cx="7772400" cy="4648200"/>
          </a:xfrm>
        </p:spPr>
        <p:txBody>
          <a:bodyPr/>
          <a:lstStyle/>
          <a:p>
            <a:pPr>
              <a:lnSpc>
                <a:spcPct val="80000"/>
              </a:lnSpc>
            </a:pPr>
            <a:r>
              <a:rPr lang="en-US" sz="1800" dirty="0" smtClean="0"/>
              <a:t>See </a:t>
            </a:r>
            <a:r>
              <a:rPr lang="en-US" sz="1800" dirty="0" smtClean="0">
                <a:hlinkClick r:id="rId3"/>
              </a:rPr>
              <a:t>http://datatracker.ietf.org/wg/radext/</a:t>
            </a:r>
            <a:r>
              <a:rPr lang="en-US" sz="1800" dirty="0" smtClean="0"/>
              <a:t> </a:t>
            </a:r>
          </a:p>
          <a:p>
            <a:pPr>
              <a:lnSpc>
                <a:spcPct val="80000"/>
              </a:lnSpc>
            </a:pPr>
            <a:endParaRPr lang="en-US" sz="1800" dirty="0" smtClean="0"/>
          </a:p>
          <a:p>
            <a:pPr>
              <a:lnSpc>
                <a:spcPct val="80000"/>
              </a:lnSpc>
            </a:pPr>
            <a:r>
              <a:rPr lang="en-US" sz="1800" dirty="0" smtClean="0"/>
              <a:t>RADIUS Extensions</a:t>
            </a:r>
          </a:p>
          <a:p>
            <a:pPr lvl="1">
              <a:lnSpc>
                <a:spcPct val="80000"/>
              </a:lnSpc>
            </a:pPr>
            <a:r>
              <a:rPr lang="en-US" sz="1600" dirty="0" smtClean="0"/>
              <a:t>The RADIUS Extensions Working Group will focus on extensions to the</a:t>
            </a:r>
            <a:br>
              <a:rPr lang="en-US" sz="1600" dirty="0" smtClean="0"/>
            </a:br>
            <a:r>
              <a:rPr lang="en-US" sz="1600" dirty="0" smtClean="0"/>
              <a:t>RADIUS protocol required to define extensions to the standard attribute space as well as to address cryptographic algorithm agility and use over new transports. </a:t>
            </a:r>
          </a:p>
          <a:p>
            <a:pPr lvl="1">
              <a:lnSpc>
                <a:spcPct val="80000"/>
              </a:lnSpc>
            </a:pPr>
            <a:r>
              <a:rPr lang="en-US" sz="1600" dirty="0" smtClean="0"/>
              <a:t>In addition, RADEXT will work on RADIUS Design Guidelines and define new attributes for particular applications of authentication, authorization and</a:t>
            </a:r>
            <a:br>
              <a:rPr lang="en-US" sz="1600" dirty="0" smtClean="0"/>
            </a:br>
            <a:r>
              <a:rPr lang="en-US" sz="1600" dirty="0" smtClean="0"/>
              <a:t>accounting such as NAS management and local area network (LAN) usage. </a:t>
            </a:r>
          </a:p>
          <a:p>
            <a:pPr lvl="1">
              <a:lnSpc>
                <a:spcPct val="80000"/>
              </a:lnSpc>
            </a:pPr>
            <a:endParaRPr lang="en-US" sz="1800" dirty="0" smtClean="0"/>
          </a:p>
          <a:p>
            <a:pPr>
              <a:lnSpc>
                <a:spcPct val="80000"/>
              </a:lnSpc>
            </a:pPr>
            <a:r>
              <a:rPr lang="en-US" sz="1800" dirty="0" smtClean="0"/>
              <a:t>Updates [Sept 2016]</a:t>
            </a:r>
          </a:p>
          <a:p>
            <a:pPr lvl="1">
              <a:lnSpc>
                <a:spcPct val="80000"/>
              </a:lnSpc>
            </a:pPr>
            <a:r>
              <a:rPr lang="en-US" sz="1600" dirty="0" smtClean="0"/>
              <a:t>Considerations regarding </a:t>
            </a:r>
            <a:r>
              <a:rPr lang="en-US" sz="1600" dirty="0"/>
              <a:t>the correct use </a:t>
            </a:r>
            <a:r>
              <a:rPr lang="en-US" sz="1600" dirty="0" smtClean="0"/>
              <a:t>of EAP-Response/Identity, </a:t>
            </a:r>
            <a:r>
              <a:rPr lang="en-US" sz="1600" dirty="0"/>
              <a:t>see </a:t>
            </a:r>
            <a:r>
              <a:rPr lang="en-US" sz="1600" dirty="0">
                <a:hlinkClick r:id="rId4"/>
              </a:rPr>
              <a:t>https://datatracker.ietf.org/doc/draft-ietf-radext-populating-eapidentity</a:t>
            </a:r>
            <a:r>
              <a:rPr lang="en-US" sz="1600" dirty="0" smtClean="0">
                <a:hlinkClick r:id="rId4"/>
              </a:rPr>
              <a:t>/</a:t>
            </a:r>
            <a:r>
              <a:rPr lang="en-US" sz="1600" dirty="0" smtClean="0"/>
              <a:t> </a:t>
            </a:r>
          </a:p>
          <a:p>
            <a:pPr lvl="1">
              <a:lnSpc>
                <a:spcPct val="80000"/>
              </a:lnSpc>
            </a:pPr>
            <a:r>
              <a:rPr lang="en-US" sz="1600" dirty="0" smtClean="0"/>
              <a:t>RFC 7930, “</a:t>
            </a:r>
            <a:r>
              <a:rPr lang="en-US" sz="1600" dirty="0"/>
              <a:t>Larger Packets for RADIUS over </a:t>
            </a:r>
            <a:r>
              <a:rPr lang="en-US" sz="1600" dirty="0" smtClean="0"/>
              <a:t>TCP” published, </a:t>
            </a:r>
            <a:r>
              <a:rPr lang="en-US" sz="1600" dirty="0"/>
              <a:t>see </a:t>
            </a:r>
            <a:r>
              <a:rPr lang="en-US" sz="1600" dirty="0">
                <a:hlinkClick r:id="rId5"/>
              </a:rPr>
              <a:t>https://datatracker.ietf.org/doc/rfc7930</a:t>
            </a:r>
            <a:r>
              <a:rPr lang="en-US" sz="1600" dirty="0" smtClean="0">
                <a:hlinkClick r:id="rId5"/>
              </a:rPr>
              <a:t>/</a:t>
            </a:r>
            <a:r>
              <a:rPr lang="en-US" sz="1600" dirty="0" smtClean="0"/>
              <a:t> </a:t>
            </a:r>
          </a:p>
          <a:p>
            <a:pPr lvl="1">
              <a:lnSpc>
                <a:spcPct val="80000"/>
              </a:lnSpc>
            </a:pPr>
            <a:r>
              <a:rPr lang="en-US" sz="1600" dirty="0" smtClean="0"/>
              <a:t>(Related) RFC 7664, “Dragonfly Key Exchange” </a:t>
            </a:r>
            <a:r>
              <a:rPr lang="en-US" sz="1600" dirty="0"/>
              <a:t>published, see </a:t>
            </a:r>
            <a:r>
              <a:rPr lang="en-US" sz="1600" dirty="0">
                <a:hlinkClick r:id="rId6"/>
              </a:rPr>
              <a:t>https://datatracker.ietf.org/doc/rfc7664</a:t>
            </a:r>
            <a:r>
              <a:rPr lang="en-US" sz="1600" dirty="0" smtClean="0">
                <a:hlinkClick r:id="rId6"/>
              </a:rPr>
              <a:t>/</a:t>
            </a:r>
            <a:r>
              <a:rPr lang="en-US" sz="1600" dirty="0" smtClean="0"/>
              <a:t> </a:t>
            </a:r>
          </a:p>
          <a:p>
            <a:pPr lvl="1">
              <a:lnSpc>
                <a:spcPct val="80000"/>
              </a:lnSpc>
            </a:pPr>
            <a:r>
              <a:rPr lang="en-US" sz="1600" dirty="0" smtClean="0"/>
              <a:t>Updated: </a:t>
            </a:r>
            <a:r>
              <a:rPr lang="en-US" sz="1600" dirty="0"/>
              <a:t>Adding Support for Salted Password Databases to </a:t>
            </a:r>
            <a:r>
              <a:rPr lang="en-US" sz="1600" dirty="0" smtClean="0"/>
              <a:t>EAP-</a:t>
            </a:r>
            <a:r>
              <a:rPr lang="en-US" sz="1600" dirty="0" err="1" smtClean="0"/>
              <a:t>pwd</a:t>
            </a:r>
            <a:r>
              <a:rPr lang="en-US" sz="1600" dirty="0" smtClean="0"/>
              <a:t> is in IETF last call, </a:t>
            </a:r>
            <a:r>
              <a:rPr lang="en-US" sz="1600" dirty="0"/>
              <a:t>see </a:t>
            </a:r>
            <a:r>
              <a:rPr lang="en-US" sz="1600" dirty="0">
                <a:hlinkClick r:id="rId7"/>
              </a:rPr>
              <a:t>https://datatracker.ietf.org/doc/draft-harkins-salted-eap-pwd/?</a:t>
            </a:r>
            <a:r>
              <a:rPr lang="en-US" sz="1600" dirty="0" smtClean="0">
                <a:hlinkClick r:id="rId7"/>
              </a:rPr>
              <a:t>include_text=1</a:t>
            </a:r>
            <a:r>
              <a:rPr lang="en-US" sz="1600" dirty="0" smtClean="0"/>
              <a:t> </a:t>
            </a:r>
            <a:endParaRPr lang="en-US" sz="1600" dirty="0"/>
          </a:p>
          <a:p>
            <a:pPr lvl="1">
              <a:lnSpc>
                <a:spcPct val="80000"/>
              </a:lnSpc>
            </a:pPr>
            <a:endParaRPr lang="en-US" sz="1200" dirty="0" smtClean="0"/>
          </a:p>
          <a:p>
            <a:pPr lvl="1">
              <a:lnSpc>
                <a:spcPct val="80000"/>
              </a:lnSpc>
              <a:buFontTx/>
              <a:buNone/>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12/20 of 11-16-1153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114</a:t>
            </a:fld>
            <a:endParaRPr lang="en-US"/>
          </a:p>
        </p:txBody>
      </p:sp>
    </p:spTree>
    <p:extLst>
      <p:ext uri="{BB962C8B-B14F-4D97-AF65-F5344CB8AC3E}">
        <p14:creationId xmlns:p14="http://schemas.microsoft.com/office/powerpoint/2010/main" val="316481928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17413" name="Rectangle 2"/>
          <p:cNvSpPr>
            <a:spLocks noGrp="1" noChangeArrowheads="1"/>
          </p:cNvSpPr>
          <p:nvPr>
            <p:ph type="title"/>
          </p:nvPr>
        </p:nvSpPr>
        <p:spPr/>
        <p:txBody>
          <a:bodyPr/>
          <a:lstStyle/>
          <a:p>
            <a:r>
              <a:rPr lang="en-US" smtClean="0"/>
              <a:t>Home Networking (homenet) WG</a:t>
            </a:r>
          </a:p>
        </p:txBody>
      </p:sp>
      <p:sp>
        <p:nvSpPr>
          <p:cNvPr id="17414" name="Rectangle 3"/>
          <p:cNvSpPr>
            <a:spLocks noGrp="1" noChangeArrowheads="1"/>
          </p:cNvSpPr>
          <p:nvPr>
            <p:ph type="body" idx="1"/>
          </p:nvPr>
        </p:nvSpPr>
        <p:spPr>
          <a:xfrm>
            <a:off x="685800" y="1828800"/>
            <a:ext cx="7772400" cy="4648200"/>
          </a:xfrm>
        </p:spPr>
        <p:txBody>
          <a:bodyPr/>
          <a:lstStyle/>
          <a:p>
            <a:pPr>
              <a:lnSpc>
                <a:spcPct val="80000"/>
              </a:lnSpc>
            </a:pPr>
            <a:r>
              <a:rPr lang="en-US" sz="1800" dirty="0" smtClean="0"/>
              <a:t>See </a:t>
            </a:r>
            <a:r>
              <a:rPr lang="en-US" sz="1800" dirty="0" smtClean="0">
                <a:hlinkClick r:id="rId3"/>
              </a:rPr>
              <a:t>https://datatracker.ietf.org/wg/homenet/</a:t>
            </a:r>
            <a:r>
              <a:rPr lang="en-US" sz="1800" dirty="0" smtClean="0"/>
              <a:t>  </a:t>
            </a:r>
          </a:p>
          <a:p>
            <a:pPr>
              <a:lnSpc>
                <a:spcPct val="80000"/>
              </a:lnSpc>
            </a:pPr>
            <a:endParaRPr lang="en-US" sz="1800" dirty="0" smtClean="0"/>
          </a:p>
          <a:p>
            <a:pPr>
              <a:lnSpc>
                <a:spcPct val="80000"/>
              </a:lnSpc>
            </a:pPr>
            <a:r>
              <a:rPr lang="en-US" sz="1800" dirty="0" smtClean="0"/>
              <a:t>This working group focuses on the evolving networking technology </a:t>
            </a:r>
            <a:br>
              <a:rPr lang="en-US" sz="1800" dirty="0" smtClean="0"/>
            </a:br>
            <a:r>
              <a:rPr lang="en-US" sz="1800" dirty="0" smtClean="0"/>
              <a:t>within and among relatively small "residential home" networks </a:t>
            </a:r>
          </a:p>
          <a:p>
            <a:pPr lvl="1">
              <a:lnSpc>
                <a:spcPct val="80000"/>
              </a:lnSpc>
            </a:pPr>
            <a:r>
              <a:rPr lang="en-US" sz="1600" dirty="0" smtClean="0"/>
              <a:t>The task of the group is to produce an architecture document that outlines how to construct home networks involving multiple routers and subnets. </a:t>
            </a:r>
          </a:p>
          <a:p>
            <a:pPr lvl="1">
              <a:lnSpc>
                <a:spcPct val="80000"/>
              </a:lnSpc>
            </a:pPr>
            <a:r>
              <a:rPr lang="en-US" sz="1600" dirty="0" smtClean="0"/>
              <a:t>This document is expected to apply the IPv6 addressing architecture, prefix delegation, global and ULA addresses, source address selection rules and other existing components of the IPv6 </a:t>
            </a:r>
            <a:br>
              <a:rPr lang="en-US" sz="1600" dirty="0" smtClean="0"/>
            </a:br>
            <a:r>
              <a:rPr lang="en-US" sz="1600" dirty="0" smtClean="0"/>
              <a:t>architecture, as appropriate. </a:t>
            </a:r>
          </a:p>
          <a:p>
            <a:pPr lvl="1">
              <a:lnSpc>
                <a:spcPct val="80000"/>
              </a:lnSpc>
            </a:pPr>
            <a:r>
              <a:rPr lang="en-US" sz="1600" dirty="0" smtClean="0"/>
              <a:t>Home Networking Architecture for IPv6, Published as IPv6 Home Networking Architecture Principle: </a:t>
            </a:r>
            <a:r>
              <a:rPr lang="en-US" sz="1600" dirty="0" smtClean="0">
                <a:hlinkClick r:id="rId4"/>
              </a:rPr>
              <a:t>http://datatracker.ietf.org/doc/rfc7368/</a:t>
            </a:r>
            <a:r>
              <a:rPr lang="en-US" sz="1600" dirty="0" smtClean="0"/>
              <a:t> </a:t>
            </a:r>
          </a:p>
          <a:p>
            <a:pPr lvl="1">
              <a:lnSpc>
                <a:spcPct val="80000"/>
              </a:lnSpc>
            </a:pPr>
            <a:r>
              <a:rPr lang="en-US" sz="1600" dirty="0" smtClean="0"/>
              <a:t>Home Networking Control Protocol, published as RFC 7788, see </a:t>
            </a:r>
            <a:r>
              <a:rPr lang="en-US" sz="1600" dirty="0" smtClean="0">
                <a:hlinkClick r:id="rId5"/>
              </a:rPr>
              <a:t>https://datatracker.ietf.org/doc/rfc7788/  </a:t>
            </a:r>
            <a:r>
              <a:rPr lang="en-US" sz="1600" dirty="0" smtClean="0"/>
              <a:t>  </a:t>
            </a:r>
          </a:p>
          <a:p>
            <a:pPr lvl="1">
              <a:lnSpc>
                <a:spcPct val="80000"/>
              </a:lnSpc>
            </a:pPr>
            <a:endParaRPr lang="en-US" sz="1600" dirty="0" smtClean="0"/>
          </a:p>
          <a:p>
            <a:pPr>
              <a:lnSpc>
                <a:spcPct val="80000"/>
              </a:lnSpc>
            </a:pPr>
            <a:r>
              <a:rPr lang="en-US" sz="1800" dirty="0" smtClean="0"/>
              <a:t>Updates [Sept 2016] Documents of interest:</a:t>
            </a:r>
          </a:p>
          <a:p>
            <a:pPr lvl="1">
              <a:lnSpc>
                <a:spcPct val="80000"/>
              </a:lnSpc>
            </a:pPr>
            <a:r>
              <a:rPr lang="en-US" sz="1600" dirty="0" smtClean="0"/>
              <a:t>Home Networking Control Protocol </a:t>
            </a:r>
            <a:r>
              <a:rPr lang="en-US" sz="1600" dirty="0"/>
              <a:t>(revisions), see </a:t>
            </a:r>
            <a:r>
              <a:rPr lang="en-US" sz="1600" dirty="0">
                <a:hlinkClick r:id="rId6"/>
              </a:rPr>
              <a:t>https://datatracker.ietf.org/doc/draft-ietf-homenet-hncp-bis</a:t>
            </a:r>
            <a:r>
              <a:rPr lang="en-US" sz="1600" dirty="0" smtClean="0">
                <a:hlinkClick r:id="rId6"/>
              </a:rPr>
              <a:t>/</a:t>
            </a:r>
            <a:endParaRPr lang="en-US" sz="1600" dirty="0" smtClean="0"/>
          </a:p>
          <a:p>
            <a:pPr lvl="1">
              <a:lnSpc>
                <a:spcPct val="80000"/>
              </a:lnSpc>
            </a:pPr>
            <a:r>
              <a:rPr lang="en-US" sz="1600" dirty="0" smtClean="0"/>
              <a:t>Of Interest (no longer active): Home Network Wi-Fi Roaming, see </a:t>
            </a:r>
            <a:r>
              <a:rPr lang="en-US" sz="1600" dirty="0" smtClean="0">
                <a:hlinkClick r:id="rId7"/>
              </a:rPr>
              <a:t>https://datatracker.ietf.org/doc/draft-barth-homenet-wifi-roaming/</a:t>
            </a:r>
            <a:r>
              <a:rPr lang="en-US" sz="1600" dirty="0" smtClean="0"/>
              <a:t> </a:t>
            </a:r>
          </a:p>
          <a:p>
            <a:pPr lvl="1">
              <a:lnSpc>
                <a:spcPct val="80000"/>
              </a:lnSpc>
            </a:pPr>
            <a:endParaRPr lang="en-US" sz="1400" dirty="0" smtClean="0"/>
          </a:p>
          <a:p>
            <a:pPr lvl="1">
              <a:lnSpc>
                <a:spcPct val="80000"/>
              </a:lnSpc>
            </a:pPr>
            <a:endParaRPr lang="en-US" sz="1400" dirty="0" smtClean="0"/>
          </a:p>
          <a:p>
            <a:pPr lvl="1">
              <a:lnSpc>
                <a:spcPct val="80000"/>
              </a:lnSpc>
            </a:pPr>
            <a:endParaRPr lang="en-US" sz="1400" dirty="0" smtClean="0"/>
          </a:p>
          <a:p>
            <a:pPr>
              <a:lnSpc>
                <a:spcPct val="80000"/>
              </a:lnSpc>
            </a:pPr>
            <a:endParaRPr lang="en-US" sz="1000" dirty="0" smtClean="0"/>
          </a:p>
          <a:p>
            <a:pPr lvl="1">
              <a:lnSpc>
                <a:spcPct val="80000"/>
              </a:lnSpc>
            </a:pPr>
            <a:endParaRPr lang="en-US" sz="1200" dirty="0" smtClean="0"/>
          </a:p>
          <a:p>
            <a:pPr lvl="1">
              <a:lnSpc>
                <a:spcPct val="80000"/>
              </a:lnSpc>
              <a:buFontTx/>
              <a:buNone/>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13/20 of 11-16-1153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115</a:t>
            </a:fld>
            <a:endParaRPr lang="en-US"/>
          </a:p>
        </p:txBody>
      </p:sp>
    </p:spTree>
    <p:extLst>
      <p:ext uri="{BB962C8B-B14F-4D97-AF65-F5344CB8AC3E}">
        <p14:creationId xmlns:p14="http://schemas.microsoft.com/office/powerpoint/2010/main" val="125158473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a:xfrm>
            <a:off x="685800" y="457200"/>
            <a:ext cx="7772400" cy="1066800"/>
          </a:xfrm>
        </p:spPr>
        <p:txBody>
          <a:bodyPr/>
          <a:lstStyle/>
          <a:p>
            <a:r>
              <a:rPr lang="en-US" dirty="0" smtClean="0"/>
              <a:t>Operations Area Working Group</a:t>
            </a:r>
          </a:p>
        </p:txBody>
      </p:sp>
      <p:sp>
        <p:nvSpPr>
          <p:cNvPr id="113667" name="Rectangle 3"/>
          <p:cNvSpPr>
            <a:spLocks noGrp="1" noChangeArrowheads="1"/>
          </p:cNvSpPr>
          <p:nvPr>
            <p:ph type="body" idx="1"/>
          </p:nvPr>
        </p:nvSpPr>
        <p:spPr>
          <a:xfrm>
            <a:off x="685800" y="1295400"/>
            <a:ext cx="8001000" cy="5181600"/>
          </a:xfrm>
        </p:spPr>
        <p:txBody>
          <a:bodyPr/>
          <a:lstStyle/>
          <a:p>
            <a:pPr>
              <a:lnSpc>
                <a:spcPct val="80000"/>
              </a:lnSpc>
              <a:defRPr/>
            </a:pPr>
            <a:r>
              <a:rPr lang="en-US" sz="2000" dirty="0" smtClean="0">
                <a:hlinkClick r:id="rId3"/>
              </a:rPr>
              <a:t>http</a:t>
            </a:r>
            <a:r>
              <a:rPr lang="en-US" sz="2000" dirty="0">
                <a:hlinkClick r:id="rId3"/>
              </a:rPr>
              <a:t>://datatracker.ietf.org/wg/opsawg</a:t>
            </a:r>
            <a:r>
              <a:rPr lang="en-US" sz="2000" dirty="0" smtClean="0">
                <a:hlinkClick r:id="rId3"/>
              </a:rPr>
              <a:t>/</a:t>
            </a:r>
            <a:endParaRPr lang="en-US" sz="2000" dirty="0" smtClean="0"/>
          </a:p>
          <a:p>
            <a:pPr lvl="1">
              <a:lnSpc>
                <a:spcPct val="80000"/>
              </a:lnSpc>
              <a:defRPr/>
            </a:pPr>
            <a:r>
              <a:rPr lang="en-US" sz="1600" dirty="0" smtClean="0"/>
              <a:t>Area WG processes submissions related to Operations Area WGs that have closed</a:t>
            </a:r>
          </a:p>
          <a:p>
            <a:pPr lvl="1">
              <a:lnSpc>
                <a:spcPct val="80000"/>
              </a:lnSpc>
              <a:defRPr/>
            </a:pPr>
            <a:r>
              <a:rPr lang="en-US" sz="1600" dirty="0" smtClean="0"/>
              <a:t>Control and Provisioning of Wireless Access Points (CAPWAP) Working Group closed in 2009</a:t>
            </a:r>
          </a:p>
          <a:p>
            <a:pPr lvl="1">
              <a:lnSpc>
                <a:spcPct val="80000"/>
              </a:lnSpc>
              <a:defRPr/>
            </a:pPr>
            <a:endParaRPr lang="en-US" sz="1600" dirty="0" smtClean="0"/>
          </a:p>
          <a:p>
            <a:pPr>
              <a:lnSpc>
                <a:spcPct val="80000"/>
              </a:lnSpc>
              <a:defRPr/>
            </a:pPr>
            <a:r>
              <a:rPr lang="en-US" sz="1800" dirty="0" smtClean="0"/>
              <a:t>Responded to requests from OPSAWG chairs for IEEE 802.11 review </a:t>
            </a:r>
          </a:p>
          <a:p>
            <a:pPr lvl="1">
              <a:lnSpc>
                <a:spcPct val="80000"/>
              </a:lnSpc>
              <a:defRPr/>
            </a:pPr>
            <a:r>
              <a:rPr lang="en-US" sz="1400" dirty="0" smtClean="0"/>
              <a:t>“Alternate Tunnel Encapsulation for Data Frames in CAPWAP”  </a:t>
            </a:r>
            <a:r>
              <a:rPr lang="en-US" sz="1400" dirty="0" smtClean="0">
                <a:hlinkClick r:id="rId4"/>
              </a:rPr>
              <a:t>http://www.ietf.org/id/draft-zhang-opsawg-capwap-cds-02.txt</a:t>
            </a:r>
            <a:r>
              <a:rPr lang="en-US" sz="1400" dirty="0" smtClean="0"/>
              <a:t> , see Slide 5 in11-14-0368-01  </a:t>
            </a:r>
          </a:p>
          <a:p>
            <a:pPr lvl="1">
              <a:lnSpc>
                <a:spcPct val="80000"/>
              </a:lnSpc>
              <a:defRPr/>
            </a:pPr>
            <a:r>
              <a:rPr lang="en-US" sz="1400" dirty="0" smtClean="0"/>
              <a:t>“</a:t>
            </a:r>
            <a:r>
              <a:rPr lang="en-US" sz="1400" dirty="0"/>
              <a:t>IEEE 802.11 MAC Profile for CAPWAP” </a:t>
            </a:r>
            <a:r>
              <a:rPr lang="en-US" sz="1400" dirty="0">
                <a:hlinkClick r:id="rId5"/>
              </a:rPr>
              <a:t>https://datatracker.ietf.org/doc/draft-ietf-opsawg-capwap-hybridmac</a:t>
            </a:r>
            <a:r>
              <a:rPr lang="en-US" sz="1400" dirty="0" smtClean="0">
                <a:hlinkClick r:id="rId5"/>
              </a:rPr>
              <a:t>/</a:t>
            </a:r>
            <a:r>
              <a:rPr lang="en-US" sz="1400" dirty="0" smtClean="0"/>
              <a:t> , see 11-14-0684-01 </a:t>
            </a:r>
          </a:p>
          <a:p>
            <a:pPr lvl="1">
              <a:lnSpc>
                <a:spcPct val="80000"/>
              </a:lnSpc>
              <a:defRPr/>
            </a:pPr>
            <a:r>
              <a:rPr lang="en-US" sz="1400" dirty="0" smtClean="0"/>
              <a:t>CAPWAP Hybrid MAC published as RFC7494, </a:t>
            </a:r>
            <a:r>
              <a:rPr lang="en-US" sz="1400" dirty="0" smtClean="0">
                <a:hlinkClick r:id="rId6"/>
              </a:rPr>
              <a:t>http://datatracker.ietf.org/doc/rfc7494/</a:t>
            </a:r>
            <a:r>
              <a:rPr lang="en-US" sz="1400" dirty="0" smtClean="0"/>
              <a:t> </a:t>
            </a:r>
            <a:r>
              <a:rPr lang="en-US" sz="1400" u="sng" dirty="0" smtClean="0"/>
              <a:t> </a:t>
            </a:r>
            <a:endParaRPr lang="en-US" sz="1400" dirty="0" smtClean="0"/>
          </a:p>
          <a:p>
            <a:pPr lvl="1">
              <a:lnSpc>
                <a:spcPct val="80000"/>
              </a:lnSpc>
              <a:defRPr/>
            </a:pPr>
            <a:r>
              <a:rPr lang="en-US" sz="1400" dirty="0" smtClean="0"/>
              <a:t>“</a:t>
            </a:r>
            <a:r>
              <a:rPr lang="en-GB" sz="1400" dirty="0"/>
              <a:t>CAPWAP extension for 802.11n and Power/channel </a:t>
            </a:r>
            <a:r>
              <a:rPr lang="en-GB" sz="1400" dirty="0" err="1" smtClean="0"/>
              <a:t>Autoconfiguration</a:t>
            </a:r>
            <a:r>
              <a:rPr lang="en-GB" sz="1400" dirty="0" smtClean="0"/>
              <a:t>” </a:t>
            </a:r>
            <a:r>
              <a:rPr lang="en-US" sz="1400" u="sng" dirty="0">
                <a:hlinkClick r:id="rId7"/>
              </a:rPr>
              <a:t>http://datatracker.ietf.org/doc/draft-ietf-opsawg-capwap-extension/</a:t>
            </a:r>
            <a:r>
              <a:rPr lang="en-US" sz="1400" dirty="0"/>
              <a:t> </a:t>
            </a:r>
            <a:r>
              <a:rPr lang="en-US" sz="1400" dirty="0" smtClean="0"/>
              <a:t>, </a:t>
            </a:r>
            <a:r>
              <a:rPr lang="en-US" sz="1400" dirty="0"/>
              <a:t>see </a:t>
            </a:r>
            <a:r>
              <a:rPr lang="en-US" sz="1400" dirty="0" smtClean="0"/>
              <a:t>11-14-0913-01</a:t>
            </a:r>
          </a:p>
          <a:p>
            <a:pPr lvl="1">
              <a:lnSpc>
                <a:spcPct val="80000"/>
              </a:lnSpc>
              <a:defRPr/>
            </a:pPr>
            <a:endParaRPr lang="en-US" sz="1400" dirty="0" smtClean="0"/>
          </a:p>
          <a:p>
            <a:pPr>
              <a:lnSpc>
                <a:spcPct val="80000"/>
              </a:lnSpc>
              <a:defRPr/>
            </a:pPr>
            <a:r>
              <a:rPr lang="en-US" sz="1800" dirty="0" smtClean="0"/>
              <a:t>Updates [Sept 2016] Operations Area Working Group work group items</a:t>
            </a:r>
          </a:p>
          <a:p>
            <a:pPr lvl="1">
              <a:lnSpc>
                <a:spcPct val="80000"/>
              </a:lnSpc>
              <a:defRPr/>
            </a:pPr>
            <a:r>
              <a:rPr lang="en-US" sz="1400" dirty="0" smtClean="0"/>
              <a:t>Updated: The TACACS+ Protocol, see </a:t>
            </a:r>
            <a:r>
              <a:rPr lang="en-US" sz="1400" dirty="0" smtClean="0">
                <a:hlinkClick r:id="rId8"/>
              </a:rPr>
              <a:t>https://datatracker.ietf.org/doc/draft-ietf-opsawg-tacacs/</a:t>
            </a:r>
            <a:r>
              <a:rPr lang="en-US" sz="1400" dirty="0" smtClean="0"/>
              <a:t> </a:t>
            </a:r>
          </a:p>
          <a:p>
            <a:pPr lvl="1">
              <a:lnSpc>
                <a:spcPct val="80000"/>
              </a:lnSpc>
              <a:defRPr/>
            </a:pPr>
            <a:r>
              <a:rPr lang="en-US" sz="1400" dirty="0" smtClean="0"/>
              <a:t>In WG last call: Alternate Tunnel Encapsulation for Data Frames in CAPWAP, see  </a:t>
            </a:r>
            <a:r>
              <a:rPr lang="en-US" sz="1400" dirty="0" smtClean="0">
                <a:hlinkClick r:id="rId9"/>
              </a:rPr>
              <a:t>http://datatracker.ietf.org/doc/draft-ietf-opsawg-capwap-alt-tunnel/</a:t>
            </a:r>
            <a:r>
              <a:rPr lang="en-US" sz="1400" dirty="0" smtClean="0"/>
              <a:t> </a:t>
            </a:r>
          </a:p>
          <a:p>
            <a:pPr lvl="1">
              <a:lnSpc>
                <a:spcPct val="80000"/>
              </a:lnSpc>
              <a:defRPr/>
            </a:pPr>
            <a:r>
              <a:rPr lang="en-US" sz="1400" dirty="0" smtClean="0"/>
              <a:t>Of interest: RFC6632, An Overview of the IETF Network Management Protocols, </a:t>
            </a:r>
            <a:r>
              <a:rPr lang="en-US" sz="1400" dirty="0"/>
              <a:t>see </a:t>
            </a:r>
            <a:r>
              <a:rPr lang="en-US" sz="1400" dirty="0">
                <a:hlinkClick r:id="rId10"/>
              </a:rPr>
              <a:t>https://</a:t>
            </a:r>
            <a:r>
              <a:rPr lang="en-US" sz="1400" dirty="0" smtClean="0">
                <a:hlinkClick r:id="rId10"/>
              </a:rPr>
              <a:t>tools.ietf.org/html/rfc6632</a:t>
            </a:r>
            <a:r>
              <a:rPr lang="en-US" sz="1400" dirty="0" smtClean="0"/>
              <a:t> </a:t>
            </a:r>
          </a:p>
          <a:p>
            <a:pPr lvl="1">
              <a:lnSpc>
                <a:spcPct val="80000"/>
              </a:lnSpc>
              <a:defRPr/>
            </a:pPr>
            <a:r>
              <a:rPr lang="en-US" sz="1400" dirty="0"/>
              <a:t>Of Interest: </a:t>
            </a:r>
            <a:r>
              <a:rPr lang="en-US" sz="1400" dirty="0" smtClean="0"/>
              <a:t>RFC7548, Management of Networks with Constrained Devices: Use Cases, see </a:t>
            </a:r>
            <a:r>
              <a:rPr lang="en-US" sz="1400" dirty="0">
                <a:hlinkClick r:id="rId11"/>
              </a:rPr>
              <a:t>https://datatracker.ietf.org/doc/rfc7548</a:t>
            </a:r>
            <a:r>
              <a:rPr lang="en-US" sz="1400" dirty="0" smtClean="0">
                <a:hlinkClick r:id="rId11"/>
              </a:rPr>
              <a:t>/</a:t>
            </a:r>
            <a:r>
              <a:rPr lang="en-US" sz="1400" dirty="0" smtClean="0"/>
              <a:t> </a:t>
            </a:r>
          </a:p>
          <a:p>
            <a:pPr>
              <a:lnSpc>
                <a:spcPct val="80000"/>
              </a:lnSpc>
              <a:defRPr/>
            </a:pPr>
            <a:endParaRPr lang="en-US" sz="18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14/20 of 11-16-1153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116</a:t>
            </a:fld>
            <a:endParaRPr lang="en-US"/>
          </a:p>
        </p:txBody>
      </p:sp>
    </p:spTree>
    <p:extLst>
      <p:ext uri="{BB962C8B-B14F-4D97-AF65-F5344CB8AC3E}">
        <p14:creationId xmlns:p14="http://schemas.microsoft.com/office/powerpoint/2010/main" val="360800601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p:txBody>
          <a:bodyPr/>
          <a:lstStyle/>
          <a:p>
            <a:r>
              <a:rPr lang="en-US" dirty="0" smtClean="0"/>
              <a:t>Transport Layer Security (TLS)</a:t>
            </a:r>
          </a:p>
        </p:txBody>
      </p:sp>
      <p:sp>
        <p:nvSpPr>
          <p:cNvPr id="113667" name="Rectangle 3"/>
          <p:cNvSpPr>
            <a:spLocks noGrp="1" noChangeArrowheads="1"/>
          </p:cNvSpPr>
          <p:nvPr>
            <p:ph type="body" idx="1"/>
          </p:nvPr>
        </p:nvSpPr>
        <p:spPr>
          <a:xfrm>
            <a:off x="685800" y="1676400"/>
            <a:ext cx="8001000" cy="4572000"/>
          </a:xfrm>
        </p:spPr>
        <p:txBody>
          <a:bodyPr/>
          <a:lstStyle/>
          <a:p>
            <a:pPr>
              <a:lnSpc>
                <a:spcPct val="80000"/>
              </a:lnSpc>
              <a:defRPr/>
            </a:pPr>
            <a:r>
              <a:rPr lang="en-US" sz="2000" dirty="0" smtClean="0"/>
              <a:t>Transport Layer Security Working Group website: </a:t>
            </a:r>
            <a:r>
              <a:rPr lang="en-US" sz="2000" dirty="0">
                <a:hlinkClick r:id="rId3"/>
              </a:rPr>
              <a:t>http://datatracker.ietf.org/wg/tls/charter</a:t>
            </a:r>
            <a:r>
              <a:rPr lang="en-US" sz="2000" dirty="0" smtClean="0">
                <a:hlinkClick r:id="rId3"/>
              </a:rPr>
              <a:t>/</a:t>
            </a:r>
            <a:r>
              <a:rPr lang="en-US" sz="2000" dirty="0" smtClean="0"/>
              <a:t> </a:t>
            </a:r>
          </a:p>
          <a:p>
            <a:pPr>
              <a:lnSpc>
                <a:spcPct val="80000"/>
              </a:lnSpc>
              <a:defRPr/>
            </a:pPr>
            <a:endParaRPr lang="en-US" sz="2000" dirty="0" smtClean="0"/>
          </a:p>
          <a:p>
            <a:pPr>
              <a:lnSpc>
                <a:spcPct val="80000"/>
              </a:lnSpc>
              <a:defRPr/>
            </a:pPr>
            <a:r>
              <a:rPr lang="en-US" sz="1800" dirty="0" smtClean="0"/>
              <a:t>Work underway on a new version of TLS (used in EAP methods): Transport Layer Security Protocol Version 1.3</a:t>
            </a:r>
          </a:p>
          <a:p>
            <a:pPr lvl="1">
              <a:lnSpc>
                <a:spcPct val="80000"/>
              </a:lnSpc>
              <a:defRPr/>
            </a:pPr>
            <a:endParaRPr lang="en-US" sz="1400" dirty="0"/>
          </a:p>
          <a:p>
            <a:pPr>
              <a:lnSpc>
                <a:spcPct val="80000"/>
              </a:lnSpc>
              <a:defRPr/>
            </a:pPr>
            <a:r>
              <a:rPr lang="en-US" sz="1800" dirty="0" smtClean="0"/>
              <a:t>Updates [Sept 2016]</a:t>
            </a:r>
          </a:p>
          <a:p>
            <a:pPr lvl="1">
              <a:lnSpc>
                <a:spcPct val="80000"/>
              </a:lnSpc>
              <a:defRPr/>
            </a:pPr>
            <a:r>
              <a:rPr lang="en-US" sz="1600" dirty="0" smtClean="0"/>
              <a:t>Updated: TLS version 1.3 </a:t>
            </a:r>
            <a:r>
              <a:rPr lang="en-US" sz="1600" u="sng" dirty="0">
                <a:hlinkClick r:id="rId4"/>
              </a:rPr>
              <a:t>https://datatracker.ietf.org/doc/draft-ietf-tls-tls13</a:t>
            </a:r>
            <a:r>
              <a:rPr lang="en-US" sz="1600" u="sng" dirty="0" smtClean="0">
                <a:hlinkClick r:id="rId4"/>
              </a:rPr>
              <a:t>/</a:t>
            </a:r>
            <a:r>
              <a:rPr lang="en-US" sz="1600" u="sng" dirty="0" smtClean="0"/>
              <a:t> </a:t>
            </a:r>
          </a:p>
          <a:p>
            <a:pPr lvl="1">
              <a:lnSpc>
                <a:spcPct val="80000"/>
              </a:lnSpc>
              <a:defRPr/>
            </a:pPr>
            <a:r>
              <a:rPr lang="en-US" sz="1600" dirty="0" smtClean="0"/>
              <a:t>Published as RFC 7918 </a:t>
            </a:r>
            <a:r>
              <a:rPr lang="en-US" sz="1600" dirty="0"/>
              <a:t>Transport Layer Security (TLS) False Start, see </a:t>
            </a:r>
            <a:r>
              <a:rPr lang="en-US" sz="1600" dirty="0">
                <a:hlinkClick r:id="rId5"/>
              </a:rPr>
              <a:t>https://datatracker.ietf.org/doc/rfc7918</a:t>
            </a:r>
            <a:r>
              <a:rPr lang="en-US" sz="1600" dirty="0" smtClean="0">
                <a:hlinkClick r:id="rId5"/>
              </a:rPr>
              <a:t>/</a:t>
            </a:r>
            <a:r>
              <a:rPr lang="en-US" sz="1600" dirty="0" smtClean="0"/>
              <a:t> </a:t>
            </a:r>
          </a:p>
          <a:p>
            <a:pPr lvl="1">
              <a:lnSpc>
                <a:spcPct val="80000"/>
              </a:lnSpc>
              <a:defRPr/>
            </a:pPr>
            <a:r>
              <a:rPr lang="en-US" sz="1600" dirty="0" smtClean="0"/>
              <a:t>Published as 7919: Negotiated Finite Field </a:t>
            </a:r>
            <a:r>
              <a:rPr lang="en-US" sz="1600" dirty="0" err="1" smtClean="0"/>
              <a:t>Diffie</a:t>
            </a:r>
            <a:r>
              <a:rPr lang="en-US" sz="1600" dirty="0" smtClean="0"/>
              <a:t>-Hellman Ephemeral Parameters for TLS, see </a:t>
            </a:r>
            <a:r>
              <a:rPr lang="en-US" sz="1600" dirty="0">
                <a:hlinkClick r:id="rId6"/>
              </a:rPr>
              <a:t>https://datatracker.ietf.org/doc/rfc7919</a:t>
            </a:r>
            <a:r>
              <a:rPr lang="en-US" sz="1600" dirty="0" smtClean="0">
                <a:hlinkClick r:id="rId6"/>
              </a:rPr>
              <a:t>/</a:t>
            </a:r>
            <a:r>
              <a:rPr lang="en-US" sz="1600" dirty="0" smtClean="0"/>
              <a:t> </a:t>
            </a:r>
          </a:p>
          <a:p>
            <a:pPr lvl="1">
              <a:lnSpc>
                <a:spcPct val="80000"/>
              </a:lnSpc>
              <a:defRPr/>
            </a:pPr>
            <a:r>
              <a:rPr lang="en-US" sz="1600" dirty="0" smtClean="0"/>
              <a:t>Of interest: Elliptic Curve Cryptography (ECC) Cipher Suites for Transport Layer Security (TLS) Versions 1.2 and Earlier, see </a:t>
            </a:r>
            <a:r>
              <a:rPr lang="en-US" sz="1600" dirty="0" smtClean="0">
                <a:hlinkClick r:id="rId7"/>
              </a:rPr>
              <a:t>http://datatracker.ietf.org/doc/draft-ietf-tls-rfc4492bis/</a:t>
            </a:r>
            <a:r>
              <a:rPr lang="en-US" sz="1600" dirty="0" smtClean="0"/>
              <a:t>  </a:t>
            </a:r>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15/20 of 11-16-1153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117</a:t>
            </a:fld>
            <a:endParaRPr lang="en-US"/>
          </a:p>
        </p:txBody>
      </p:sp>
    </p:spTree>
    <p:extLst>
      <p:ext uri="{BB962C8B-B14F-4D97-AF65-F5344CB8AC3E}">
        <p14:creationId xmlns:p14="http://schemas.microsoft.com/office/powerpoint/2010/main" val="366844822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p:txBody>
          <a:bodyPr/>
          <a:lstStyle/>
          <a:p>
            <a:r>
              <a:rPr lang="en-US" dirty="0" smtClean="0"/>
              <a:t>Extensions for Scalable DNS Service Discovery (</a:t>
            </a:r>
            <a:r>
              <a:rPr lang="en-US" dirty="0" err="1" smtClean="0"/>
              <a:t>dnssd</a:t>
            </a:r>
            <a:r>
              <a:rPr lang="en-US" dirty="0" smtClean="0"/>
              <a:t>)</a:t>
            </a:r>
          </a:p>
        </p:txBody>
      </p:sp>
      <p:sp>
        <p:nvSpPr>
          <p:cNvPr id="113667" name="Rectangle 3"/>
          <p:cNvSpPr>
            <a:spLocks noGrp="1" noChangeArrowheads="1"/>
          </p:cNvSpPr>
          <p:nvPr>
            <p:ph type="body" idx="1"/>
          </p:nvPr>
        </p:nvSpPr>
        <p:spPr>
          <a:xfrm>
            <a:off x="685800" y="1676400"/>
            <a:ext cx="8229600" cy="4572000"/>
          </a:xfrm>
        </p:spPr>
        <p:txBody>
          <a:bodyPr/>
          <a:lstStyle/>
          <a:p>
            <a:pPr marL="0" indent="0">
              <a:lnSpc>
                <a:spcPct val="80000"/>
              </a:lnSpc>
              <a:buFontTx/>
              <a:buNone/>
              <a:defRPr/>
            </a:pPr>
            <a:endParaRPr lang="en-US" sz="900" dirty="0" smtClean="0"/>
          </a:p>
          <a:p>
            <a:pPr>
              <a:lnSpc>
                <a:spcPct val="80000"/>
              </a:lnSpc>
              <a:defRPr/>
            </a:pPr>
            <a:r>
              <a:rPr lang="en-US" sz="2000" dirty="0" smtClean="0"/>
              <a:t>Working Group website: </a:t>
            </a:r>
            <a:r>
              <a:rPr lang="en-US" sz="2000" dirty="0">
                <a:hlinkClick r:id="rId3"/>
              </a:rPr>
              <a:t>http://</a:t>
            </a:r>
            <a:r>
              <a:rPr lang="en-US" sz="2000" dirty="0" smtClean="0">
                <a:hlinkClick r:id="rId3"/>
              </a:rPr>
              <a:t>datatracker.ietf.org/wg/dnssd/charter/</a:t>
            </a:r>
            <a:r>
              <a:rPr lang="en-US" sz="2000" dirty="0" smtClean="0"/>
              <a:t> </a:t>
            </a:r>
          </a:p>
          <a:p>
            <a:pPr>
              <a:lnSpc>
                <a:spcPct val="80000"/>
              </a:lnSpc>
              <a:defRPr/>
            </a:pPr>
            <a:r>
              <a:rPr lang="en-US" sz="1800" dirty="0" smtClean="0"/>
              <a:t>Charter: Develop scalable </a:t>
            </a:r>
            <a:r>
              <a:rPr lang="en-US" sz="1800" dirty="0"/>
              <a:t>DNS-SD/</a:t>
            </a:r>
            <a:r>
              <a:rPr lang="en-US" sz="1800" dirty="0" err="1"/>
              <a:t>mDNS</a:t>
            </a:r>
            <a:r>
              <a:rPr lang="en-US" sz="1800" dirty="0"/>
              <a:t> </a:t>
            </a:r>
            <a:r>
              <a:rPr lang="en-US" sz="1800" dirty="0" smtClean="0"/>
              <a:t>Extension </a:t>
            </a:r>
            <a:r>
              <a:rPr lang="en-US" sz="1800" dirty="0"/>
              <a:t>requirements </a:t>
            </a:r>
            <a:r>
              <a:rPr lang="en-US" sz="1800" dirty="0" smtClean="0"/>
              <a:t>and standard solutions to address problematic </a:t>
            </a:r>
            <a:r>
              <a:rPr lang="en-US" sz="1800" dirty="0"/>
              <a:t>use of </a:t>
            </a:r>
            <a:r>
              <a:rPr lang="en-US" sz="1800" dirty="0" err="1"/>
              <a:t>mDNS</a:t>
            </a:r>
            <a:r>
              <a:rPr lang="en-US" sz="1800" dirty="0"/>
              <a:t> and DNS-SD in networks today</a:t>
            </a:r>
          </a:p>
          <a:p>
            <a:pPr lvl="1"/>
            <a:r>
              <a:rPr lang="en-US" sz="1600" dirty="0" err="1" smtClean="0"/>
              <a:t>mDNS</a:t>
            </a:r>
            <a:r>
              <a:rPr lang="en-US" sz="1600" dirty="0" smtClean="0"/>
              <a:t> </a:t>
            </a:r>
            <a:r>
              <a:rPr lang="en-US" sz="1600" dirty="0"/>
              <a:t>discovery of services on other links is not possible</a:t>
            </a:r>
          </a:p>
          <a:p>
            <a:pPr lvl="1"/>
            <a:r>
              <a:rPr lang="en-US" sz="1600" dirty="0"/>
              <a:t>Multicast transmissions over wireless are very expensive</a:t>
            </a:r>
          </a:p>
          <a:p>
            <a:pPr lvl="1"/>
            <a:r>
              <a:rPr lang="en-US" sz="1600" dirty="0"/>
              <a:t>Addressed with different ad hoc technologies</a:t>
            </a:r>
          </a:p>
          <a:p>
            <a:r>
              <a:rPr lang="en-US" sz="1800" dirty="0" smtClean="0"/>
              <a:t>Of </a:t>
            </a:r>
            <a:r>
              <a:rPr lang="en-US" sz="1800" dirty="0"/>
              <a:t>interest </a:t>
            </a:r>
            <a:r>
              <a:rPr lang="en-US" sz="1800" dirty="0" smtClean="0"/>
              <a:t>to: </a:t>
            </a:r>
            <a:r>
              <a:rPr lang="en-US" sz="1800" dirty="0" err="1" smtClean="0"/>
              <a:t>Homenet</a:t>
            </a:r>
            <a:r>
              <a:rPr lang="en-US" sz="1800" dirty="0" smtClean="0"/>
              <a:t>, Zero configuration, Enterprise-grade </a:t>
            </a:r>
            <a:r>
              <a:rPr lang="en-US" sz="1800" dirty="0"/>
              <a:t>vendors of 802.11 </a:t>
            </a:r>
            <a:r>
              <a:rPr lang="en-US" sz="1800" dirty="0" smtClean="0"/>
              <a:t>infrastructure, Multi-link </a:t>
            </a:r>
            <a:r>
              <a:rPr lang="en-US" sz="1800" dirty="0"/>
              <a:t>mesh </a:t>
            </a:r>
            <a:r>
              <a:rPr lang="en-US" sz="1800" dirty="0" smtClean="0"/>
              <a:t>networking</a:t>
            </a:r>
          </a:p>
          <a:p>
            <a:endParaRPr lang="en-US" sz="1800" dirty="0"/>
          </a:p>
          <a:p>
            <a:pPr>
              <a:lnSpc>
                <a:spcPct val="80000"/>
              </a:lnSpc>
              <a:defRPr/>
            </a:pPr>
            <a:r>
              <a:rPr lang="en-US" sz="1800" dirty="0" smtClean="0"/>
              <a:t>Updates [Sept 2016]</a:t>
            </a:r>
          </a:p>
          <a:p>
            <a:pPr lvl="1">
              <a:lnSpc>
                <a:spcPct val="80000"/>
              </a:lnSpc>
              <a:defRPr/>
            </a:pPr>
            <a:r>
              <a:rPr lang="en-US" sz="1600" dirty="0" smtClean="0"/>
              <a:t>Of interest: DNS Push Notifications, see https://datatracker.ietf.org/doc/draft-ietf-dnssd-push/  </a:t>
            </a:r>
          </a:p>
          <a:p>
            <a:pPr lvl="1">
              <a:lnSpc>
                <a:spcPct val="80000"/>
              </a:lnSpc>
              <a:defRPr/>
            </a:pPr>
            <a:r>
              <a:rPr lang="en-US" sz="1600" dirty="0" smtClean="0"/>
              <a:t>Of interest: Hybrid Multicast/Unicast DNS-Based Service Discovery, see </a:t>
            </a:r>
            <a:r>
              <a:rPr lang="en-US" sz="1600" dirty="0" smtClean="0">
                <a:hlinkClick r:id="rId4"/>
              </a:rPr>
              <a:t>https://datatracker.ietf.org/doc/draft-ietf-dnssd-hybrid/</a:t>
            </a:r>
            <a:r>
              <a:rPr lang="en-US" sz="1600" dirty="0" smtClean="0"/>
              <a:t> </a:t>
            </a:r>
          </a:p>
          <a:p>
            <a:pPr lvl="1">
              <a:lnSpc>
                <a:spcPct val="80000"/>
              </a:lnSpc>
              <a:defRPr/>
            </a:pPr>
            <a:r>
              <a:rPr lang="en-US" sz="1600" dirty="0" smtClean="0"/>
              <a:t>Of interest: Scalable </a:t>
            </a:r>
            <a:r>
              <a:rPr lang="en-US" sz="1600" dirty="0"/>
              <a:t>DNS-SD (SSD) Threats</a:t>
            </a:r>
            <a:r>
              <a:rPr lang="en-US" sz="1600" dirty="0" smtClean="0"/>
              <a:t>, see </a:t>
            </a:r>
            <a:r>
              <a:rPr lang="en-US" sz="1600" dirty="0">
                <a:hlinkClick r:id="rId5"/>
              </a:rPr>
              <a:t>http://datatracker.ietf.org/doc/draft-otis-dnssd-scalable-dns-sd-threats</a:t>
            </a:r>
            <a:r>
              <a:rPr lang="en-US" sz="1600" dirty="0" smtClean="0">
                <a:hlinkClick r:id="rId5"/>
              </a:rPr>
              <a:t>/</a:t>
            </a:r>
            <a:r>
              <a:rPr lang="en-US" sz="1600" dirty="0" smtClean="0"/>
              <a:t> </a:t>
            </a:r>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16/20 of 11-16-1153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118</a:t>
            </a:fld>
            <a:endParaRPr lang="en-US"/>
          </a:p>
        </p:txBody>
      </p:sp>
    </p:spTree>
    <p:extLst>
      <p:ext uri="{BB962C8B-B14F-4D97-AF65-F5344CB8AC3E}">
        <p14:creationId xmlns:p14="http://schemas.microsoft.com/office/powerpoint/2010/main" val="267223365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p:txBody>
          <a:bodyPr/>
          <a:lstStyle/>
          <a:p>
            <a:r>
              <a:rPr lang="en-US" dirty="0" smtClean="0"/>
              <a:t>Of Interest: Network-Based Mobility Extensions (NETEXT)</a:t>
            </a:r>
          </a:p>
        </p:txBody>
      </p:sp>
      <p:sp>
        <p:nvSpPr>
          <p:cNvPr id="113667" name="Rectangle 3"/>
          <p:cNvSpPr>
            <a:spLocks noGrp="1" noChangeArrowheads="1"/>
          </p:cNvSpPr>
          <p:nvPr>
            <p:ph type="body" idx="1"/>
          </p:nvPr>
        </p:nvSpPr>
        <p:spPr>
          <a:xfrm>
            <a:off x="685800" y="1676400"/>
            <a:ext cx="8001000" cy="4572000"/>
          </a:xfrm>
        </p:spPr>
        <p:txBody>
          <a:bodyPr/>
          <a:lstStyle/>
          <a:p>
            <a:pPr marL="0" indent="0">
              <a:lnSpc>
                <a:spcPct val="80000"/>
              </a:lnSpc>
              <a:buFontTx/>
              <a:buNone/>
              <a:defRPr/>
            </a:pPr>
            <a:endParaRPr lang="en-US" sz="900" dirty="0" smtClean="0"/>
          </a:p>
          <a:p>
            <a:pPr lvl="1">
              <a:lnSpc>
                <a:spcPct val="80000"/>
              </a:lnSpc>
              <a:defRPr/>
            </a:pPr>
            <a:endParaRPr lang="en-US" sz="1600" dirty="0" smtClean="0"/>
          </a:p>
          <a:p>
            <a:pPr>
              <a:lnSpc>
                <a:spcPct val="80000"/>
              </a:lnSpc>
            </a:pPr>
            <a:r>
              <a:rPr lang="en-US" sz="2000" dirty="0" smtClean="0">
                <a:solidFill>
                  <a:srgbClr val="000000"/>
                </a:solidFill>
                <a:ea typeface="Arial Unicode MS" pitchFamily="34" charset="-128"/>
                <a:cs typeface="Arial Unicode MS" pitchFamily="34" charset="-128"/>
              </a:rPr>
              <a:t>NETEXT: </a:t>
            </a:r>
            <a:r>
              <a:rPr lang="en-US" sz="2000" dirty="0">
                <a:solidFill>
                  <a:srgbClr val="000000"/>
                </a:solidFill>
                <a:ea typeface="Arial Unicode MS" pitchFamily="34" charset="-128"/>
                <a:cs typeface="Arial Unicode MS" pitchFamily="34" charset="-128"/>
                <a:hlinkClick r:id="rId3"/>
              </a:rPr>
              <a:t>http://datatracker.ietf.org/wg/netext/charter</a:t>
            </a:r>
            <a:r>
              <a:rPr lang="en-US" sz="2000" dirty="0" smtClean="0">
                <a:solidFill>
                  <a:srgbClr val="000000"/>
                </a:solidFill>
                <a:ea typeface="Arial Unicode MS" pitchFamily="34" charset="-128"/>
                <a:cs typeface="Arial Unicode MS" pitchFamily="34" charset="-128"/>
                <a:hlinkClick r:id="rId3"/>
              </a:rPr>
              <a:t>/</a:t>
            </a:r>
            <a:r>
              <a:rPr lang="en-US" sz="2000" dirty="0" smtClean="0">
                <a:solidFill>
                  <a:srgbClr val="000000"/>
                </a:solidFill>
                <a:ea typeface="Arial Unicode MS" pitchFamily="34" charset="-128"/>
                <a:cs typeface="Arial Unicode MS" pitchFamily="34" charset="-128"/>
              </a:rPr>
              <a:t> </a:t>
            </a:r>
          </a:p>
          <a:p>
            <a:endParaRPr lang="en-US" sz="1800" dirty="0" smtClean="0"/>
          </a:p>
          <a:p>
            <a:r>
              <a:rPr lang="en-US" sz="1800" dirty="0" smtClean="0"/>
              <a:t>RFC 7561 published: Mapping </a:t>
            </a:r>
            <a:r>
              <a:rPr lang="en-US" sz="1800" dirty="0"/>
              <a:t>PMIPv6 </a:t>
            </a:r>
            <a:r>
              <a:rPr lang="en-US" sz="1800" dirty="0" err="1"/>
              <a:t>QoS</a:t>
            </a:r>
            <a:r>
              <a:rPr lang="en-US" sz="1800" dirty="0"/>
              <a:t> Procedures with WLAN </a:t>
            </a:r>
            <a:r>
              <a:rPr lang="en-US" sz="1800" dirty="0" err="1"/>
              <a:t>QoS</a:t>
            </a:r>
            <a:r>
              <a:rPr lang="en-US" sz="1800" dirty="0"/>
              <a:t> Procedures, see </a:t>
            </a:r>
            <a:r>
              <a:rPr lang="en-US" sz="1800" dirty="0">
                <a:hlinkClick r:id="rId4"/>
              </a:rPr>
              <a:t>http://datatracker.ietf.org/doc/rfc7561</a:t>
            </a:r>
            <a:r>
              <a:rPr lang="en-US" sz="1800" dirty="0" smtClean="0">
                <a:hlinkClick r:id="rId4"/>
              </a:rPr>
              <a:t>/</a:t>
            </a:r>
            <a:r>
              <a:rPr lang="en-US" sz="1800" dirty="0" smtClean="0"/>
              <a:t> </a:t>
            </a:r>
          </a:p>
          <a:p>
            <a:endParaRPr lang="en-US" sz="1800" dirty="0"/>
          </a:p>
          <a:p>
            <a:pPr algn="just"/>
            <a:r>
              <a:rPr lang="en-US" sz="1400" dirty="0" smtClean="0"/>
              <a:t>Abstract: This </a:t>
            </a:r>
            <a:r>
              <a:rPr lang="en-US" sz="1400" dirty="0"/>
              <a:t>document provides guidelines for achieving end to end Quality- of-Service (</a:t>
            </a:r>
            <a:r>
              <a:rPr lang="en-US" sz="1400" dirty="0" err="1"/>
              <a:t>QoS</a:t>
            </a:r>
            <a:r>
              <a:rPr lang="en-US" sz="1400" dirty="0"/>
              <a:t>) in a Proxy Mobile IPv6 (PMIPv6) domain where the access network is based on IEEE 802.11. RFC 7222 describes </a:t>
            </a:r>
            <a:r>
              <a:rPr lang="en-US" sz="1400" dirty="0" err="1"/>
              <a:t>QoS</a:t>
            </a:r>
            <a:r>
              <a:rPr lang="en-US" sz="1400" dirty="0"/>
              <a:t> negotiation between a Mobility Access Gateway (MAG) and Local Mobility Anchor (LMA) in a PMIPv6 mobility domain. The negotiated </a:t>
            </a:r>
            <a:r>
              <a:rPr lang="en-US" sz="1400" dirty="0" err="1"/>
              <a:t>QoS</a:t>
            </a:r>
            <a:r>
              <a:rPr lang="en-US" sz="1400" dirty="0"/>
              <a:t> parameters can be used for </a:t>
            </a:r>
            <a:r>
              <a:rPr lang="en-US" sz="1400" dirty="0" err="1"/>
              <a:t>QoS</a:t>
            </a:r>
            <a:r>
              <a:rPr lang="en-US" sz="1400" dirty="0"/>
              <a:t> policing and marking of packets to enforce </a:t>
            </a:r>
            <a:r>
              <a:rPr lang="en-US" sz="1400" dirty="0" err="1"/>
              <a:t>QoS</a:t>
            </a:r>
            <a:r>
              <a:rPr lang="en-US" sz="1400" dirty="0"/>
              <a:t> differentiation on the path between the MAG and LMA. IEEE 802.11, Wi-Fi Multimedia - Admission Control (WMM-AC) describes methods for </a:t>
            </a:r>
            <a:r>
              <a:rPr lang="en-US" sz="1400" dirty="0" err="1"/>
              <a:t>QoS</a:t>
            </a:r>
            <a:r>
              <a:rPr lang="en-US" sz="1400" dirty="0"/>
              <a:t> negotiation between a Wi-Fi Station (MN in PMIPv6 terminology) and an Access Point. This document provides a mapping between the above two sets of </a:t>
            </a:r>
            <a:r>
              <a:rPr lang="en-US" sz="1400" dirty="0" err="1"/>
              <a:t>QoS</a:t>
            </a:r>
            <a:r>
              <a:rPr lang="en-US" sz="1400" dirty="0"/>
              <a:t> procedures and the associated </a:t>
            </a:r>
            <a:r>
              <a:rPr lang="en-US" sz="1400" dirty="0" err="1"/>
              <a:t>QoS</a:t>
            </a:r>
            <a:r>
              <a:rPr lang="en-US" sz="1400" dirty="0"/>
              <a:t> parameters. This document is intended to be used as a companion document to RFC 7222 to enable implementation of end to end </a:t>
            </a:r>
            <a:r>
              <a:rPr lang="en-US" sz="1400" dirty="0" err="1"/>
              <a:t>QoS</a:t>
            </a:r>
            <a:r>
              <a:rPr lang="en-US" sz="1400" dirty="0"/>
              <a:t>.</a:t>
            </a:r>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17/20 of 11-16-1153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119</a:t>
            </a:fld>
            <a:endParaRPr lang="en-US"/>
          </a:p>
        </p:txBody>
      </p:sp>
    </p:spTree>
    <p:extLst>
      <p:ext uri="{BB962C8B-B14F-4D97-AF65-F5344CB8AC3E}">
        <p14:creationId xmlns:p14="http://schemas.microsoft.com/office/powerpoint/2010/main" val="1190560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xfrm>
            <a:off x="4357688" y="6475413"/>
            <a:ext cx="504825" cy="182562"/>
          </a:xfrm>
          <a:noFill/>
        </p:spPr>
        <p:txBody>
          <a:bodyPr/>
          <a:lstStyle/>
          <a:p>
            <a:r>
              <a:rPr lang="en-US" smtClean="0"/>
              <a:t>Slide </a:t>
            </a:r>
            <a:fld id="{267CEDAE-0893-43B3-92C5-6D110BF9235A}" type="slidenum">
              <a:rPr lang="en-US" smtClean="0"/>
              <a:pPr/>
              <a:t>12</a:t>
            </a:fld>
            <a:endParaRPr lang="en-US" smtClean="0"/>
          </a:p>
        </p:txBody>
      </p:sp>
      <p:sp>
        <p:nvSpPr>
          <p:cNvPr id="29699" name="Rectangle 4"/>
          <p:cNvSpPr>
            <a:spLocks noGrp="1" noChangeArrowheads="1"/>
          </p:cNvSpPr>
          <p:nvPr>
            <p:ph type="title"/>
          </p:nvPr>
        </p:nvSpPr>
        <p:spPr>
          <a:xfrm>
            <a:off x="685800" y="685800"/>
            <a:ext cx="7772400" cy="685800"/>
          </a:xfrm>
        </p:spPr>
        <p:txBody>
          <a:bodyPr/>
          <a:lstStyle/>
          <a:p>
            <a:r>
              <a:rPr lang="en-US" dirty="0" smtClean="0"/>
              <a:t>Editor Amendment Ordering</a:t>
            </a:r>
          </a:p>
        </p:txBody>
      </p:sp>
      <p:graphicFrame>
        <p:nvGraphicFramePr>
          <p:cNvPr id="14461" name="Group 125"/>
          <p:cNvGraphicFramePr>
            <a:graphicFrameLocks noGrp="1"/>
          </p:cNvGraphicFramePr>
          <p:nvPr>
            <p:ph idx="1"/>
            <p:extLst/>
          </p:nvPr>
        </p:nvGraphicFramePr>
        <p:xfrm>
          <a:off x="914400" y="2398816"/>
          <a:ext cx="7772400" cy="3757822"/>
        </p:xfrm>
        <a:graphic>
          <a:graphicData uri="http://schemas.openxmlformats.org/drawingml/2006/table">
            <a:tbl>
              <a:tblPr/>
              <a:tblGrid>
                <a:gridCol w="2894013"/>
                <a:gridCol w="2284412"/>
                <a:gridCol w="2593975"/>
              </a:tblGrid>
              <a:tr h="73469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Amendment Number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Task Group</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Projected REVCOM Date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802.11REVmc</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TGmc</a:t>
                      </a:r>
                      <a:r>
                        <a:rPr kumimoji="0" lang="en-US" sz="1400" b="0" i="0" u="none" strike="noStrike" cap="none" normalizeH="0" baseline="0" dirty="0" smtClean="0">
                          <a:ln>
                            <a:noFill/>
                          </a:ln>
                          <a:solidFill>
                            <a:schemeClr val="tx1"/>
                          </a:solidFill>
                          <a:effectLst/>
                          <a:latin typeface="Times New Roman" pitchFamily="18" charset="0"/>
                        </a:rPr>
                        <a:t> - 3650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Jan 2017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802.11-2016 Amendment 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TGai</a:t>
                      </a:r>
                      <a:r>
                        <a:rPr kumimoji="0" lang="en-US" sz="1400" b="0" i="0" u="none" strike="noStrike" cap="none" normalizeH="0" baseline="0" dirty="0" smtClean="0">
                          <a:ln>
                            <a:noFill/>
                          </a:ln>
                          <a:solidFill>
                            <a:schemeClr val="tx1"/>
                          </a:solidFill>
                          <a:effectLst/>
                          <a:latin typeface="Times New Roman" pitchFamily="18" charset="0"/>
                        </a:rPr>
                        <a:t> - 170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Jan 2017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802.11-2016 Amendment 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TGah</a:t>
                      </a:r>
                      <a:r>
                        <a:rPr kumimoji="0" lang="en-US" sz="1400" b="0" i="0" u="none" strike="noStrike" cap="none" normalizeH="0" baseline="0" dirty="0" smtClean="0">
                          <a:ln>
                            <a:noFill/>
                          </a:ln>
                          <a:solidFill>
                            <a:schemeClr val="tx1"/>
                          </a:solidFill>
                          <a:effectLst/>
                          <a:latin typeface="Times New Roman" pitchFamily="18" charset="0"/>
                        </a:rPr>
                        <a:t> - 627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Jan 2017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802.11-2016 Amendment 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TGaq</a:t>
                      </a:r>
                      <a:r>
                        <a:rPr kumimoji="0" lang="en-US" sz="1400" b="0" i="0" u="none" strike="noStrike" cap="none" normalizeH="0" baseline="0" dirty="0" smtClean="0">
                          <a:ln>
                            <a:noFill/>
                          </a:ln>
                          <a:solidFill>
                            <a:schemeClr val="tx1"/>
                          </a:solidFill>
                          <a:effectLst/>
                          <a:latin typeface="Times New Roman" pitchFamily="18" charset="0"/>
                        </a:rPr>
                        <a:t> - 34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Mar 2017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8039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802.11-2016 Amendment 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TGaj</a:t>
                      </a:r>
                      <a:r>
                        <a:rPr kumimoji="0" lang="en-US" sz="1400" b="0" i="0" u="none" strike="noStrike" cap="none" normalizeH="0" baseline="0" dirty="0" smtClean="0">
                          <a:ln>
                            <a:noFill/>
                          </a:ln>
                          <a:solidFill>
                            <a:schemeClr val="tx1"/>
                          </a:solidFill>
                          <a:effectLst/>
                          <a:latin typeface="Times New Roman" pitchFamily="18" charset="0"/>
                        </a:rPr>
                        <a:t> - 288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Jun 2017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80393">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802.11-2016 Amendment 5</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TGak</a:t>
                      </a:r>
                      <a:r>
                        <a:rPr kumimoji="0" lang="en-US" sz="1400" b="0" i="0" u="none" strike="noStrike" cap="none" normalizeH="0" baseline="0" dirty="0" smtClean="0">
                          <a:ln>
                            <a:noFill/>
                          </a:ln>
                          <a:solidFill>
                            <a:schemeClr val="tx1"/>
                          </a:solidFill>
                          <a:effectLst/>
                          <a:latin typeface="Times New Roman" pitchFamily="18" charset="0"/>
                        </a:rPr>
                        <a:t> - 86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Sep 2017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8039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802.11-2016 Amendment 6</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TGax - 317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Mar 2019</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8039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802.11-2016 Amendment 7</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TGay</a:t>
                      </a: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Dec 2019</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802.11-2016 Amendment 8</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TGaz</a:t>
                      </a: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Mar 2020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9754" name="Rectangle 65"/>
          <p:cNvSpPr>
            <a:spLocks noChangeArrowheads="1"/>
          </p:cNvSpPr>
          <p:nvPr/>
        </p:nvSpPr>
        <p:spPr bwMode="auto">
          <a:xfrm>
            <a:off x="533400" y="1219200"/>
            <a:ext cx="7924800" cy="1143000"/>
          </a:xfrm>
          <a:prstGeom prst="rect">
            <a:avLst/>
          </a:prstGeom>
          <a:noFill/>
          <a:ln w="9525">
            <a:noFill/>
            <a:miter lim="800000"/>
            <a:headEnd/>
            <a:tailEnd/>
          </a:ln>
        </p:spPr>
        <p:txBody>
          <a:bodyPr lIns="92075" tIns="46038" rIns="92075" bIns="46038"/>
          <a:lstStyle/>
          <a:p>
            <a:pPr marL="342900" indent="-342900">
              <a:lnSpc>
                <a:spcPct val="80000"/>
              </a:lnSpc>
              <a:spcBef>
                <a:spcPct val="20000"/>
              </a:spcBef>
              <a:buFontTx/>
              <a:buChar char="•"/>
            </a:pPr>
            <a:r>
              <a:rPr lang="en-US" sz="1400" b="1" dirty="0"/>
              <a:t>Data as of </a:t>
            </a:r>
            <a:r>
              <a:rPr lang="en-US" sz="1400" b="1" dirty="0" smtClean="0">
                <a:solidFill>
                  <a:srgbClr val="FF0000"/>
                </a:solidFill>
              </a:rPr>
              <a:t>Sept 2016</a:t>
            </a:r>
            <a:endParaRPr lang="en-US" sz="1400" b="1" dirty="0">
              <a:solidFill>
                <a:srgbClr val="FF0000"/>
              </a:solidFill>
            </a:endParaRPr>
          </a:p>
          <a:p>
            <a:pPr marL="342900" indent="-342900">
              <a:lnSpc>
                <a:spcPct val="80000"/>
              </a:lnSpc>
              <a:spcBef>
                <a:spcPct val="20000"/>
              </a:spcBef>
              <a:buFontTx/>
              <a:buChar char="•"/>
            </a:pPr>
            <a:r>
              <a:rPr lang="en-US" sz="1400" dirty="0"/>
              <a:t>See </a:t>
            </a:r>
            <a:r>
              <a:rPr lang="en-US" sz="1400" dirty="0">
                <a:hlinkClick r:id="rId3"/>
              </a:rPr>
              <a:t>http://</a:t>
            </a:r>
            <a:r>
              <a:rPr lang="en-US" sz="1400" dirty="0" smtClean="0">
                <a:hlinkClick r:id="rId3"/>
              </a:rPr>
              <a:t>grouper.ieee.org/groups/802/11/Reports/802.11_Timelines.htm</a:t>
            </a:r>
            <a:endParaRPr lang="en-US" sz="1400" dirty="0" smtClean="0"/>
          </a:p>
          <a:p>
            <a:pPr marL="342900" indent="-342900">
              <a:lnSpc>
                <a:spcPct val="80000"/>
              </a:lnSpc>
              <a:spcBef>
                <a:spcPct val="20000"/>
              </a:spcBef>
              <a:buFontTx/>
              <a:buChar char="•"/>
            </a:pPr>
            <a:r>
              <a:rPr lang="en-US" sz="1600" dirty="0" smtClean="0"/>
              <a:t>In July 2016, Editors changed the running order and will revisit in Mar 2017, maintaining this order in the interim </a:t>
            </a:r>
            <a:endParaRPr lang="en-US" sz="1600" dirty="0"/>
          </a:p>
        </p:txBody>
      </p:sp>
      <p:sp>
        <p:nvSpPr>
          <p:cNvPr id="29755" name="Text Box 66"/>
          <p:cNvSpPr txBox="1">
            <a:spLocks noChangeArrowheads="1"/>
          </p:cNvSpPr>
          <p:nvPr/>
        </p:nvSpPr>
        <p:spPr bwMode="auto">
          <a:xfrm>
            <a:off x="7086600" y="767085"/>
            <a:ext cx="1981200" cy="830997"/>
          </a:xfrm>
          <a:prstGeom prst="rect">
            <a:avLst/>
          </a:prstGeom>
          <a:noFill/>
          <a:ln w="12700">
            <a:noFill/>
            <a:miter lim="800000"/>
            <a:headEnd type="none" w="sm" len="sm"/>
            <a:tailEnd type="none" w="sm" len="sm"/>
          </a:ln>
        </p:spPr>
        <p:txBody>
          <a:bodyPr>
            <a:spAutoFit/>
          </a:bodyPr>
          <a:lstStyle/>
          <a:p>
            <a:pPr>
              <a:spcBef>
                <a:spcPct val="50000"/>
              </a:spcBef>
            </a:pPr>
            <a:r>
              <a:rPr lang="en-US" sz="1200" b="1" dirty="0">
                <a:solidFill>
                  <a:srgbClr val="FF0000"/>
                </a:solidFill>
              </a:rPr>
              <a:t>Amendment numbering is editorial! No need to make ballot comments on these dynamic numbers!</a:t>
            </a:r>
          </a:p>
        </p:txBody>
      </p:sp>
      <p:sp>
        <p:nvSpPr>
          <p:cNvPr id="29756" name="Footer Placeholder 7"/>
          <p:cNvSpPr>
            <a:spLocks noGrp="1"/>
          </p:cNvSpPr>
          <p:nvPr>
            <p:ph type="ftr" sz="quarter" idx="11"/>
          </p:nvPr>
        </p:nvSpPr>
        <p:spPr>
          <a:noFill/>
        </p:spPr>
        <p:txBody>
          <a:bodyPr/>
          <a:lstStyle/>
          <a:p>
            <a:r>
              <a:rPr lang="en-US" smtClean="0"/>
              <a:t>Adrian Stephens, Intel Corporation</a:t>
            </a:r>
            <a:endParaRPr lang="en-US" smtClean="0"/>
          </a:p>
        </p:txBody>
      </p:sp>
      <p:sp>
        <p:nvSpPr>
          <p:cNvPr id="29757" name="Date Placeholder 7"/>
          <p:cNvSpPr>
            <a:spLocks noGrp="1"/>
          </p:cNvSpPr>
          <p:nvPr>
            <p:ph type="dt" sz="quarter" idx="10"/>
          </p:nvPr>
        </p:nvSpPr>
        <p:spPr>
          <a:noFill/>
        </p:spPr>
        <p:txBody>
          <a:bodyPr/>
          <a:lstStyle/>
          <a:p>
            <a:r>
              <a:rPr lang="en-US" smtClean="0"/>
              <a:t>September 2016</a:t>
            </a:r>
            <a:endParaRPr lang="en-US" smtClean="0"/>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a:t>5</a:t>
            </a:r>
            <a:r>
              <a:rPr kumimoji="0" lang="en-US" sz="1200" b="0" i="0" u="none" strike="noStrike" cap="none" normalizeH="0" baseline="0" dirty="0" smtClean="0">
                <a:ln>
                  <a:noFill/>
                </a:ln>
                <a:solidFill>
                  <a:schemeClr val="tx1"/>
                </a:solidFill>
                <a:effectLst/>
                <a:latin typeface="Times New Roman" pitchFamily="18" charset="0"/>
              </a:rPr>
              <a:t>/6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11-16-1285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Robert Stacey, Intel Corporation </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8473380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p:txBody>
          <a:bodyPr/>
          <a:lstStyle/>
          <a:p>
            <a:r>
              <a:rPr lang="en-US" dirty="0"/>
              <a:t>Protocols for IP Multicast </a:t>
            </a:r>
            <a:r>
              <a:rPr lang="en-US" dirty="0" smtClean="0"/>
              <a:t>(PIM)</a:t>
            </a:r>
            <a:endParaRPr lang="en-US" dirty="0"/>
          </a:p>
        </p:txBody>
      </p:sp>
      <p:sp>
        <p:nvSpPr>
          <p:cNvPr id="113667" name="Rectangle 3"/>
          <p:cNvSpPr>
            <a:spLocks noGrp="1" noChangeArrowheads="1"/>
          </p:cNvSpPr>
          <p:nvPr>
            <p:ph type="body" idx="1"/>
          </p:nvPr>
        </p:nvSpPr>
        <p:spPr>
          <a:xfrm>
            <a:off x="685800" y="1524000"/>
            <a:ext cx="8001000" cy="4953000"/>
          </a:xfrm>
        </p:spPr>
        <p:txBody>
          <a:bodyPr/>
          <a:lstStyle/>
          <a:p>
            <a:pPr marL="0" indent="0">
              <a:lnSpc>
                <a:spcPct val="80000"/>
              </a:lnSpc>
              <a:buFontTx/>
              <a:buNone/>
              <a:defRPr/>
            </a:pPr>
            <a:endParaRPr lang="en-US" sz="900" dirty="0" smtClean="0"/>
          </a:p>
          <a:p>
            <a:pPr lvl="1">
              <a:lnSpc>
                <a:spcPct val="80000"/>
              </a:lnSpc>
              <a:defRPr/>
            </a:pPr>
            <a:endParaRPr lang="en-US" sz="1600" dirty="0" smtClean="0"/>
          </a:p>
          <a:p>
            <a:pPr>
              <a:lnSpc>
                <a:spcPct val="80000"/>
              </a:lnSpc>
            </a:pPr>
            <a:r>
              <a:rPr lang="en-US" sz="2000" dirty="0">
                <a:solidFill>
                  <a:srgbClr val="000000"/>
                </a:solidFill>
                <a:ea typeface="Arial Unicode MS" pitchFamily="34" charset="-128"/>
                <a:cs typeface="Arial Unicode MS" pitchFamily="34" charset="-128"/>
              </a:rPr>
              <a:t>PIM: </a:t>
            </a:r>
            <a:r>
              <a:rPr lang="en-US" sz="2000" dirty="0">
                <a:solidFill>
                  <a:srgbClr val="000000"/>
                </a:solidFill>
                <a:ea typeface="Arial Unicode MS" pitchFamily="34" charset="-128"/>
                <a:cs typeface="Arial Unicode MS" pitchFamily="34" charset="-128"/>
                <a:hlinkClick r:id="rId3"/>
              </a:rPr>
              <a:t>http://datatracker.ietf.org/wg/pim/charter</a:t>
            </a:r>
            <a:r>
              <a:rPr lang="en-US" sz="2000" dirty="0" smtClean="0">
                <a:solidFill>
                  <a:srgbClr val="000000"/>
                </a:solidFill>
                <a:ea typeface="Arial Unicode MS" pitchFamily="34" charset="-128"/>
                <a:cs typeface="Arial Unicode MS" pitchFamily="34" charset="-128"/>
                <a:hlinkClick r:id="rId3"/>
              </a:rPr>
              <a:t>/</a:t>
            </a:r>
            <a:r>
              <a:rPr lang="en-US" sz="2000" dirty="0" smtClean="0">
                <a:solidFill>
                  <a:srgbClr val="000000"/>
                </a:solidFill>
                <a:ea typeface="Arial Unicode MS" pitchFamily="34" charset="-128"/>
                <a:cs typeface="Arial Unicode MS" pitchFamily="34" charset="-128"/>
              </a:rPr>
              <a:t> </a:t>
            </a:r>
          </a:p>
          <a:p>
            <a:pPr lvl="1">
              <a:lnSpc>
                <a:spcPct val="80000"/>
              </a:lnSpc>
            </a:pPr>
            <a:r>
              <a:rPr lang="en-US" sz="1600" dirty="0" smtClean="0"/>
              <a:t>The </a:t>
            </a:r>
            <a:r>
              <a:rPr lang="en-US" sz="1600" dirty="0"/>
              <a:t>Working </a:t>
            </a:r>
            <a:r>
              <a:rPr lang="en-US" sz="1600" dirty="0" smtClean="0"/>
              <a:t>Group charter includes: “Optimization </a:t>
            </a:r>
            <a:r>
              <a:rPr lang="en-US" sz="1600" dirty="0"/>
              <a:t>approaches for IGMP and MLD to adapt to link conditions in wireless and mobile networks and be more robust to packet loss</a:t>
            </a:r>
            <a:r>
              <a:rPr lang="en-US" sz="1600" dirty="0" smtClean="0"/>
              <a:t>.”</a:t>
            </a:r>
          </a:p>
          <a:p>
            <a:pPr lvl="1">
              <a:lnSpc>
                <a:spcPct val="80000"/>
              </a:lnSpc>
            </a:pPr>
            <a:r>
              <a:rPr lang="en-US" sz="1600" dirty="0" smtClean="0"/>
              <a:t>And a work item (April 2016) “submit </a:t>
            </a:r>
            <a:r>
              <a:rPr lang="en-US" sz="1600" dirty="0"/>
              <a:t>solutions for IGMP and MLD to adapt to wireless link </a:t>
            </a:r>
            <a:r>
              <a:rPr lang="en-US" sz="1600" dirty="0" smtClean="0"/>
              <a:t>conditions”</a:t>
            </a:r>
          </a:p>
          <a:p>
            <a:pPr lvl="1">
              <a:lnSpc>
                <a:spcPct val="80000"/>
              </a:lnSpc>
            </a:pPr>
            <a:r>
              <a:rPr lang="en-US" sz="1600" dirty="0" smtClean="0"/>
              <a:t>RFC 7761 published, Protocol Independent Multicast - Sparse Mode (PIM-SM): Protocol Specification (Revised), </a:t>
            </a:r>
            <a:r>
              <a:rPr lang="en-US" sz="1600" dirty="0" smtClean="0">
                <a:hlinkClick r:id="rId4"/>
              </a:rPr>
              <a:t>https://datatracker.ietf.org/doc/rfc7761/</a:t>
            </a:r>
            <a:r>
              <a:rPr lang="en-US" sz="1600" dirty="0" smtClean="0"/>
              <a:t>  </a:t>
            </a:r>
          </a:p>
          <a:p>
            <a:pPr lvl="1">
              <a:lnSpc>
                <a:spcPct val="80000"/>
              </a:lnSpc>
            </a:pPr>
            <a:endParaRPr lang="en-US" sz="1600" dirty="0" smtClean="0"/>
          </a:p>
          <a:p>
            <a:pPr>
              <a:lnSpc>
                <a:spcPct val="80000"/>
              </a:lnSpc>
            </a:pPr>
            <a:r>
              <a:rPr lang="en-US" sz="2000" dirty="0" smtClean="0"/>
              <a:t>Of interest:</a:t>
            </a:r>
          </a:p>
          <a:p>
            <a:pPr lvl="1">
              <a:lnSpc>
                <a:spcPct val="80000"/>
              </a:lnSpc>
            </a:pPr>
            <a:r>
              <a:rPr lang="en-US" sz="1600" dirty="0" smtClean="0"/>
              <a:t>Updated and New: </a:t>
            </a:r>
            <a:r>
              <a:rPr lang="en-US" sz="1600" dirty="0"/>
              <a:t>A YANG data model for Protocol-Independent Multicast (PIM), see </a:t>
            </a:r>
            <a:r>
              <a:rPr lang="en-US" sz="1600" dirty="0">
                <a:hlinkClick r:id="rId5"/>
              </a:rPr>
              <a:t>https://datatracker.ietf.org/doc/draft-ietf-pim-yang</a:t>
            </a:r>
            <a:r>
              <a:rPr lang="en-US" sz="1600" dirty="0" smtClean="0">
                <a:hlinkClick r:id="rId5"/>
              </a:rPr>
              <a:t>/</a:t>
            </a:r>
            <a:r>
              <a:rPr lang="en-US" sz="1600" dirty="0" smtClean="0"/>
              <a:t> and </a:t>
            </a:r>
            <a:r>
              <a:rPr lang="en-US" sz="1600" dirty="0"/>
              <a:t>A YANG data model for Internet Group Management Protocol (IGMP) and Multicast Listener Discovery (MLD), see </a:t>
            </a:r>
            <a:r>
              <a:rPr lang="en-US" sz="1600" dirty="0">
                <a:hlinkClick r:id="rId6"/>
              </a:rPr>
              <a:t>https://datatracker.ietf.org/doc/draft-ietf-pim-igmp-mld-yang</a:t>
            </a:r>
            <a:r>
              <a:rPr lang="en-US" sz="1600" dirty="0" smtClean="0">
                <a:hlinkClick r:id="rId6"/>
              </a:rPr>
              <a:t>/</a:t>
            </a:r>
            <a:r>
              <a:rPr lang="en-US" sz="1600" dirty="0" smtClean="0"/>
              <a:t> </a:t>
            </a:r>
            <a:endParaRPr lang="en-US" sz="1600" dirty="0"/>
          </a:p>
          <a:p>
            <a:pPr lvl="1">
              <a:lnSpc>
                <a:spcPct val="80000"/>
              </a:lnSpc>
            </a:pPr>
            <a:r>
              <a:rPr lang="en-US" sz="1600" dirty="0" smtClean="0"/>
              <a:t>Published as RFC 7887: </a:t>
            </a:r>
            <a:r>
              <a:rPr lang="en-US" sz="1600" dirty="0"/>
              <a:t>Hierarchical Join/Prune Attributes, see </a:t>
            </a:r>
            <a:r>
              <a:rPr lang="en-US" sz="1600" dirty="0">
                <a:hlinkClick r:id="rId7"/>
              </a:rPr>
              <a:t>https://datatracker.ietf.org/doc/rfc7887</a:t>
            </a:r>
            <a:r>
              <a:rPr lang="en-US" sz="1600" dirty="0" smtClean="0">
                <a:hlinkClick r:id="rId7"/>
              </a:rPr>
              <a:t>/</a:t>
            </a:r>
            <a:endParaRPr lang="en-US" sz="1600" dirty="0" smtClean="0"/>
          </a:p>
          <a:p>
            <a:pPr lvl="1">
              <a:lnSpc>
                <a:spcPct val="80000"/>
              </a:lnSpc>
            </a:pPr>
            <a:r>
              <a:rPr lang="en-US" sz="1600" dirty="0" smtClean="0"/>
              <a:t>RFC 2236: </a:t>
            </a:r>
            <a:r>
              <a:rPr lang="fr-FR" sz="1600" dirty="0"/>
              <a:t>Internet Group Management Protocol, Version </a:t>
            </a:r>
            <a:r>
              <a:rPr lang="fr-FR" sz="1600" dirty="0" smtClean="0"/>
              <a:t>2</a:t>
            </a:r>
            <a:r>
              <a:rPr lang="en-US" sz="1600" dirty="0" smtClean="0"/>
              <a:t> (</a:t>
            </a:r>
            <a:r>
              <a:rPr lang="en-US" sz="1600" dirty="0"/>
              <a:t>IPv4), </a:t>
            </a:r>
            <a:r>
              <a:rPr lang="en-US" sz="1600" dirty="0">
                <a:hlinkClick r:id="rId8"/>
              </a:rPr>
              <a:t>https://</a:t>
            </a:r>
            <a:r>
              <a:rPr lang="en-US" sz="1600" dirty="0" smtClean="0">
                <a:hlinkClick r:id="rId8"/>
              </a:rPr>
              <a:t>tools.ietf.org/html/rfc2236</a:t>
            </a:r>
            <a:r>
              <a:rPr lang="en-US" sz="1600" dirty="0" smtClean="0"/>
              <a:t> </a:t>
            </a:r>
          </a:p>
          <a:p>
            <a:pPr lvl="1">
              <a:lnSpc>
                <a:spcPct val="80000"/>
              </a:lnSpc>
            </a:pPr>
            <a:r>
              <a:rPr lang="en-US" sz="1600" dirty="0" smtClean="0"/>
              <a:t>RFC 2710: Multicast </a:t>
            </a:r>
            <a:r>
              <a:rPr lang="en-US" sz="1600" dirty="0"/>
              <a:t>Listener Discovery (MLD) </a:t>
            </a:r>
            <a:r>
              <a:rPr lang="en-US" sz="1600" dirty="0" smtClean="0"/>
              <a:t>for IPv6, </a:t>
            </a:r>
            <a:r>
              <a:rPr lang="en-US" sz="1600" dirty="0">
                <a:hlinkClick r:id="rId9"/>
              </a:rPr>
              <a:t>https://</a:t>
            </a:r>
            <a:r>
              <a:rPr lang="en-US" sz="1600" dirty="0" smtClean="0">
                <a:hlinkClick r:id="rId9"/>
              </a:rPr>
              <a:t>www.ietf.org/rfc/rfc2710.txt</a:t>
            </a:r>
            <a:r>
              <a:rPr lang="en-US" sz="1600" dirty="0" smtClean="0"/>
              <a:t> </a:t>
            </a:r>
          </a:p>
          <a:p>
            <a:pPr>
              <a:lnSpc>
                <a:spcPct val="80000"/>
              </a:lnSpc>
            </a:pPr>
            <a:endParaRPr lang="en-US" sz="2000" dirty="0" smtClean="0"/>
          </a:p>
          <a:p>
            <a:pPr marL="0" indent="0">
              <a:buNone/>
            </a:pPr>
            <a:endParaRPr lang="en-US" sz="1800" dirty="0"/>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18/20 of 11-16-1153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120</a:t>
            </a:fld>
            <a:endParaRPr lang="en-US"/>
          </a:p>
        </p:txBody>
      </p:sp>
    </p:spTree>
    <p:extLst>
      <p:ext uri="{BB962C8B-B14F-4D97-AF65-F5344CB8AC3E}">
        <p14:creationId xmlns:p14="http://schemas.microsoft.com/office/powerpoint/2010/main" val="247584620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p:txBody>
          <a:bodyPr/>
          <a:lstStyle/>
          <a:p>
            <a:r>
              <a:rPr lang="en-US" dirty="0" smtClean="0"/>
              <a:t>Deterministic Networking (DETNET)</a:t>
            </a:r>
            <a:endParaRPr lang="en-US" dirty="0"/>
          </a:p>
        </p:txBody>
      </p:sp>
      <p:sp>
        <p:nvSpPr>
          <p:cNvPr id="113667" name="Rectangle 3"/>
          <p:cNvSpPr>
            <a:spLocks noGrp="1" noChangeArrowheads="1"/>
          </p:cNvSpPr>
          <p:nvPr>
            <p:ph type="body" idx="1"/>
          </p:nvPr>
        </p:nvSpPr>
        <p:spPr>
          <a:xfrm>
            <a:off x="685800" y="1219200"/>
            <a:ext cx="8001000" cy="4953000"/>
          </a:xfrm>
        </p:spPr>
        <p:txBody>
          <a:bodyPr/>
          <a:lstStyle/>
          <a:p>
            <a:pPr marL="0" indent="0">
              <a:lnSpc>
                <a:spcPct val="80000"/>
              </a:lnSpc>
              <a:buFontTx/>
              <a:buNone/>
              <a:defRPr/>
            </a:pPr>
            <a:endParaRPr lang="en-US" sz="900" dirty="0" smtClean="0"/>
          </a:p>
          <a:p>
            <a:pPr lvl="1">
              <a:lnSpc>
                <a:spcPct val="80000"/>
              </a:lnSpc>
              <a:defRPr/>
            </a:pPr>
            <a:endParaRPr lang="en-US" sz="1600" dirty="0" smtClean="0"/>
          </a:p>
          <a:p>
            <a:pPr>
              <a:lnSpc>
                <a:spcPct val="80000"/>
              </a:lnSpc>
            </a:pPr>
            <a:r>
              <a:rPr lang="en-US" sz="2000" dirty="0" smtClean="0">
                <a:solidFill>
                  <a:srgbClr val="000000"/>
                </a:solidFill>
                <a:ea typeface="Arial Unicode MS" pitchFamily="34" charset="-128"/>
                <a:cs typeface="Arial Unicode MS" pitchFamily="34" charset="-128"/>
              </a:rPr>
              <a:t>DETNET</a:t>
            </a:r>
            <a:r>
              <a:rPr lang="en-US" sz="2000" dirty="0">
                <a:solidFill>
                  <a:srgbClr val="000000"/>
                </a:solidFill>
                <a:ea typeface="Arial Unicode MS" pitchFamily="34" charset="-128"/>
                <a:cs typeface="Arial Unicode MS" pitchFamily="34" charset="-128"/>
              </a:rPr>
              <a:t>: </a:t>
            </a:r>
            <a:r>
              <a:rPr lang="en-US" sz="2000" dirty="0">
                <a:solidFill>
                  <a:srgbClr val="000000"/>
                </a:solidFill>
                <a:ea typeface="Arial Unicode MS" pitchFamily="34" charset="-128"/>
                <a:cs typeface="Arial Unicode MS" pitchFamily="34" charset="-128"/>
                <a:hlinkClick r:id="rId3"/>
              </a:rPr>
              <a:t>https://datatracker.ietf.org/wg/detnet/charter</a:t>
            </a:r>
            <a:r>
              <a:rPr lang="en-US" sz="2000" dirty="0" smtClean="0">
                <a:solidFill>
                  <a:srgbClr val="000000"/>
                </a:solidFill>
                <a:ea typeface="Arial Unicode MS" pitchFamily="34" charset="-128"/>
                <a:cs typeface="Arial Unicode MS" pitchFamily="34" charset="-128"/>
                <a:hlinkClick r:id="rId3"/>
              </a:rPr>
              <a:t>/</a:t>
            </a:r>
            <a:r>
              <a:rPr lang="en-US" sz="2000" dirty="0" smtClean="0">
                <a:solidFill>
                  <a:srgbClr val="000000"/>
                </a:solidFill>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a:t>
            </a:r>
            <a:r>
              <a:rPr lang="en-US" sz="1400" dirty="0" smtClean="0"/>
              <a:t>on deterministic </a:t>
            </a:r>
            <a:r>
              <a:rPr lang="en-US" sz="1400" dirty="0"/>
              <a:t>data paths that operate over Layer 2 bridged and Layer </a:t>
            </a:r>
            <a:r>
              <a:rPr lang="en-US" sz="1400" dirty="0" smtClean="0"/>
              <a:t>3 routed </a:t>
            </a:r>
            <a:r>
              <a:rPr lang="en-US" sz="1400" dirty="0"/>
              <a:t>segments, where such paths can provide bounds on latency, loss</a:t>
            </a:r>
            <a:r>
              <a:rPr lang="en-US" sz="1400" dirty="0" smtClean="0"/>
              <a:t>, and </a:t>
            </a:r>
            <a:r>
              <a:rPr lang="en-US" sz="1400" dirty="0"/>
              <a:t>packet delay variation (jitter), and high reliability. </a:t>
            </a:r>
            <a:endParaRPr lang="en-US" sz="1400" dirty="0" smtClean="0"/>
          </a:p>
          <a:p>
            <a:pPr lvl="1"/>
            <a:r>
              <a:rPr lang="en-US" sz="1400" dirty="0" smtClean="0"/>
              <a:t>The Working Group </a:t>
            </a:r>
            <a:r>
              <a:rPr lang="en-US" sz="1400" dirty="0"/>
              <a:t>addresses Layer 3 aspects in support of applications </a:t>
            </a:r>
            <a:r>
              <a:rPr lang="en-US" sz="1400" dirty="0" smtClean="0"/>
              <a:t>requiring deterministic </a:t>
            </a:r>
            <a:r>
              <a:rPr lang="en-US" sz="1400" dirty="0"/>
              <a:t>networking. </a:t>
            </a:r>
            <a:endParaRPr lang="en-US" sz="1400" dirty="0" smtClean="0"/>
          </a:p>
          <a:p>
            <a:pPr lvl="1"/>
            <a:r>
              <a:rPr lang="en-US" sz="1400" dirty="0" smtClean="0"/>
              <a:t>The </a:t>
            </a:r>
            <a:r>
              <a:rPr lang="en-US" sz="1400" dirty="0"/>
              <a:t>Working Group collaborates with </a:t>
            </a:r>
            <a:r>
              <a:rPr lang="en-US" sz="1400" dirty="0" smtClean="0"/>
              <a:t>IEEE802.1 Time </a:t>
            </a:r>
            <a:r>
              <a:rPr lang="en-US" sz="1400" dirty="0"/>
              <a:t>Sensitive Networking (TSN), which is responsible for Layer </a:t>
            </a:r>
            <a:r>
              <a:rPr lang="en-US" sz="1400" dirty="0" smtClean="0"/>
              <a:t>2 operations</a:t>
            </a:r>
            <a:r>
              <a:rPr lang="en-US" sz="1400" dirty="0"/>
              <a:t>, to define a common architecture for both Layer 2 and </a:t>
            </a:r>
            <a:r>
              <a:rPr lang="en-US" sz="1400" dirty="0" smtClean="0"/>
              <a:t>Layer 3</a:t>
            </a:r>
            <a:r>
              <a:rPr lang="en-US" sz="1400" dirty="0"/>
              <a:t>. </a:t>
            </a:r>
            <a:endParaRPr lang="en-US" sz="1400" dirty="0" smtClean="0"/>
          </a:p>
          <a:p>
            <a:pPr lvl="1"/>
            <a:r>
              <a:rPr lang="en-US" sz="1400" dirty="0" smtClean="0"/>
              <a:t>Example </a:t>
            </a:r>
            <a:r>
              <a:rPr lang="en-US" sz="1400" dirty="0"/>
              <a:t>applications for deterministic networks include </a:t>
            </a:r>
            <a:r>
              <a:rPr lang="en-US" sz="1400" dirty="0" smtClean="0"/>
              <a:t>professional and </a:t>
            </a:r>
            <a:r>
              <a:rPr lang="en-US" sz="1400" dirty="0"/>
              <a:t>home audio/video, multimedia in transportation, engine </a:t>
            </a:r>
            <a:r>
              <a:rPr lang="en-US" sz="1400" dirty="0" smtClean="0"/>
              <a:t>control systems</a:t>
            </a:r>
            <a:r>
              <a:rPr lang="en-US" sz="1400" dirty="0"/>
              <a:t>, and other general industrial and vehicular applications </a:t>
            </a:r>
            <a:r>
              <a:rPr lang="en-US" sz="1400" dirty="0" smtClean="0"/>
              <a:t>being considered </a:t>
            </a:r>
            <a:r>
              <a:rPr lang="en-US" sz="1400" dirty="0"/>
              <a:t>by the IEEE 802.1 TSN Task Group.</a:t>
            </a:r>
          </a:p>
          <a:p>
            <a:pPr marL="0" indent="0">
              <a:buNone/>
            </a:pPr>
            <a:r>
              <a:rPr lang="en-US" sz="1800" dirty="0" smtClean="0"/>
              <a:t>Of interest:</a:t>
            </a:r>
          </a:p>
          <a:p>
            <a:pPr lvl="1"/>
            <a:r>
              <a:rPr lang="en-US" sz="1600" dirty="0" smtClean="0"/>
              <a:t>Updated: Deterministic Networking Use Cases, see </a:t>
            </a:r>
            <a:r>
              <a:rPr lang="en-US" sz="1600" dirty="0" smtClean="0">
                <a:hlinkClick r:id="rId4"/>
              </a:rPr>
              <a:t>https://datatracker.ietf.org/doc/draft-ietf-detnet-use-cases/</a:t>
            </a:r>
            <a:r>
              <a:rPr lang="en-US" sz="1600" dirty="0" smtClean="0"/>
              <a:t> (note 5.1.1, reference to </a:t>
            </a:r>
            <a:r>
              <a:rPr lang="en-US" sz="1600" dirty="0" err="1" smtClean="0"/>
              <a:t>WiFi</a:t>
            </a:r>
            <a:r>
              <a:rPr lang="en-US" sz="1600" dirty="0" smtClean="0"/>
              <a:t>)</a:t>
            </a:r>
          </a:p>
          <a:p>
            <a:pPr lvl="1"/>
            <a:r>
              <a:rPr lang="en-US" sz="1600" dirty="0" smtClean="0"/>
              <a:t>Deterministic </a:t>
            </a:r>
            <a:r>
              <a:rPr lang="en-US" sz="1600" dirty="0"/>
              <a:t>Networking Problem Statement, see </a:t>
            </a:r>
            <a:r>
              <a:rPr lang="en-US" sz="1600" dirty="0">
                <a:hlinkClick r:id="rId5"/>
              </a:rPr>
              <a:t>https://datatracker.ietf.org/doc/draft-ietf-detnet-problem-statement/</a:t>
            </a:r>
            <a:r>
              <a:rPr lang="en-US" sz="1600" dirty="0"/>
              <a:t> </a:t>
            </a:r>
          </a:p>
          <a:p>
            <a:pPr lvl="1"/>
            <a:r>
              <a:rPr lang="en-US" sz="1600" dirty="0" smtClean="0"/>
              <a:t>Integrated </a:t>
            </a:r>
            <a:r>
              <a:rPr lang="en-US" sz="1600" dirty="0"/>
              <a:t>Mobile </a:t>
            </a:r>
            <a:r>
              <a:rPr lang="en-US" sz="1600" dirty="0" err="1"/>
              <a:t>Fronthaul</a:t>
            </a:r>
            <a:r>
              <a:rPr lang="en-US" sz="1600" dirty="0"/>
              <a:t> and Backhaul, see </a:t>
            </a:r>
            <a:r>
              <a:rPr lang="en-US" sz="1600" dirty="0">
                <a:hlinkClick r:id="rId6"/>
              </a:rPr>
              <a:t>https://datatracker.ietf.org/doc/draft-huang-detnet-xhaul/</a:t>
            </a:r>
            <a:r>
              <a:rPr lang="en-US" sz="1600" dirty="0"/>
              <a:t> </a:t>
            </a:r>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19/20 of 11-16-1153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121</a:t>
            </a:fld>
            <a:endParaRPr lang="en-US"/>
          </a:p>
        </p:txBody>
      </p:sp>
    </p:spTree>
    <p:extLst>
      <p:ext uri="{BB962C8B-B14F-4D97-AF65-F5344CB8AC3E}">
        <p14:creationId xmlns:p14="http://schemas.microsoft.com/office/powerpoint/2010/main" val="353596505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p:txBody>
          <a:bodyPr/>
          <a:lstStyle/>
          <a:p>
            <a:r>
              <a:rPr lang="en-US" dirty="0" smtClean="0"/>
              <a:t>Active Queue Management (AQM)</a:t>
            </a:r>
          </a:p>
        </p:txBody>
      </p:sp>
      <p:sp>
        <p:nvSpPr>
          <p:cNvPr id="113667" name="Rectangle 3"/>
          <p:cNvSpPr>
            <a:spLocks noGrp="1" noChangeArrowheads="1"/>
          </p:cNvSpPr>
          <p:nvPr>
            <p:ph type="body" idx="1"/>
          </p:nvPr>
        </p:nvSpPr>
        <p:spPr>
          <a:xfrm>
            <a:off x="685800" y="1676400"/>
            <a:ext cx="8001000" cy="4724400"/>
          </a:xfrm>
        </p:spPr>
        <p:txBody>
          <a:bodyPr/>
          <a:lstStyle/>
          <a:p>
            <a:pPr marL="0" indent="0">
              <a:lnSpc>
                <a:spcPct val="80000"/>
              </a:lnSpc>
              <a:buFontTx/>
              <a:buNone/>
              <a:defRPr/>
            </a:pPr>
            <a:endParaRPr lang="en-US" sz="900" dirty="0" smtClean="0"/>
          </a:p>
          <a:p>
            <a:pPr lvl="1">
              <a:lnSpc>
                <a:spcPct val="80000"/>
              </a:lnSpc>
              <a:defRPr/>
            </a:pPr>
            <a:endParaRPr lang="en-US" sz="1600" dirty="0" smtClean="0"/>
          </a:p>
          <a:p>
            <a:pPr>
              <a:lnSpc>
                <a:spcPct val="80000"/>
              </a:lnSpc>
              <a:defRPr/>
            </a:pPr>
            <a:r>
              <a:rPr lang="en-US" sz="2000" dirty="0" smtClean="0"/>
              <a:t>Active Queue Management and Packet Scheduling Working Group website: </a:t>
            </a:r>
            <a:r>
              <a:rPr lang="en-US" sz="2000" dirty="0">
                <a:hlinkClick r:id="rId3"/>
              </a:rPr>
              <a:t>http://datatracker.ietf.org/wg/aqm/charter/</a:t>
            </a:r>
            <a:r>
              <a:rPr lang="en-US" sz="2000" dirty="0"/>
              <a:t> </a:t>
            </a:r>
          </a:p>
          <a:p>
            <a:pPr>
              <a:lnSpc>
                <a:spcPct val="80000"/>
              </a:lnSpc>
              <a:defRPr/>
            </a:pPr>
            <a:endParaRPr lang="en-US" sz="2000" dirty="0" smtClean="0"/>
          </a:p>
          <a:p>
            <a:pPr>
              <a:lnSpc>
                <a:spcPct val="80000"/>
              </a:lnSpc>
              <a:defRPr/>
            </a:pPr>
            <a:r>
              <a:rPr lang="en-US" sz="1800" dirty="0" smtClean="0"/>
              <a:t>IETF Recommendations Regarding Active Queue Management </a:t>
            </a:r>
            <a:r>
              <a:rPr lang="en-US" sz="1800" dirty="0"/>
              <a:t>to update </a:t>
            </a:r>
            <a:r>
              <a:rPr lang="en-US" sz="1800" dirty="0">
                <a:hlinkClick r:id="rId4"/>
              </a:rPr>
              <a:t>https://datatracker.ietf.org/doc/rfc2309</a:t>
            </a:r>
            <a:r>
              <a:rPr lang="en-US" sz="1800" dirty="0" smtClean="0">
                <a:hlinkClick r:id="rId4"/>
              </a:rPr>
              <a:t>/</a:t>
            </a:r>
            <a:r>
              <a:rPr lang="en-US" sz="1800" dirty="0" smtClean="0"/>
              <a:t> </a:t>
            </a:r>
          </a:p>
          <a:p>
            <a:pPr>
              <a:lnSpc>
                <a:spcPct val="80000"/>
              </a:lnSpc>
              <a:defRPr/>
            </a:pPr>
            <a:endParaRPr lang="en-US" sz="1800" dirty="0" smtClean="0"/>
          </a:p>
          <a:p>
            <a:pPr>
              <a:lnSpc>
                <a:spcPct val="80000"/>
              </a:lnSpc>
              <a:defRPr/>
            </a:pPr>
            <a:r>
              <a:rPr lang="en-US" sz="1800" dirty="0" smtClean="0"/>
              <a:t>Updates [Sept 2016]</a:t>
            </a:r>
            <a:endParaRPr lang="en-US" sz="1800" dirty="0"/>
          </a:p>
          <a:p>
            <a:pPr lvl="1">
              <a:lnSpc>
                <a:spcPct val="80000"/>
              </a:lnSpc>
              <a:defRPr/>
            </a:pPr>
            <a:r>
              <a:rPr lang="en-US" sz="1400" dirty="0" smtClean="0"/>
              <a:t>New draft “</a:t>
            </a:r>
            <a:r>
              <a:rPr lang="en-US" sz="1400" b="1" dirty="0"/>
              <a:t>Guidelines for </a:t>
            </a:r>
            <a:r>
              <a:rPr lang="en-US" sz="1400" b="1" dirty="0" err="1"/>
              <a:t>DiffServ</a:t>
            </a:r>
            <a:r>
              <a:rPr lang="en-US" sz="1400" b="1" dirty="0"/>
              <a:t> to IEEE 802.11 </a:t>
            </a:r>
            <a:r>
              <a:rPr lang="en-US" sz="1400" b="1" dirty="0" smtClean="0"/>
              <a:t>Mapping”</a:t>
            </a:r>
            <a:r>
              <a:rPr lang="en-US" sz="1400" dirty="0" smtClean="0"/>
              <a:t>: </a:t>
            </a:r>
            <a:r>
              <a:rPr lang="en-US" sz="1400" u="sng" dirty="0">
                <a:hlinkClick r:id="rId5"/>
              </a:rPr>
              <a:t>https://</a:t>
            </a:r>
            <a:r>
              <a:rPr lang="en-US" sz="1400" u="sng" dirty="0" smtClean="0">
                <a:hlinkClick r:id="rId5"/>
              </a:rPr>
              <a:t>tools.ietf.org/html/draft-ietf-tsvwg-ieee-802-11-00</a:t>
            </a:r>
            <a:r>
              <a:rPr lang="en-US" sz="1400" u="sng" dirty="0" smtClean="0"/>
              <a:t> . </a:t>
            </a:r>
            <a:r>
              <a:rPr lang="en-US" sz="1400" dirty="0"/>
              <a:t>It is not intended to make any changes in priority mapping in 802.11 but does mention it extensively in Section </a:t>
            </a:r>
            <a:r>
              <a:rPr lang="en-US" sz="1400" dirty="0" smtClean="0"/>
              <a:t>2. Also see </a:t>
            </a:r>
            <a:r>
              <a:rPr lang="en-US" sz="1400" u="sng" dirty="0">
                <a:hlinkClick r:id="rId6"/>
              </a:rPr>
              <a:t>https://</a:t>
            </a:r>
            <a:r>
              <a:rPr lang="en-US" sz="1400" u="sng" dirty="0" smtClean="0">
                <a:hlinkClick r:id="rId6"/>
              </a:rPr>
              <a:t>www.ietf.org/proceedings/96/slides/slides-96-tsvwg-2.pdf</a:t>
            </a:r>
            <a:r>
              <a:rPr lang="en-US" sz="1400" u="sng" dirty="0" smtClean="0"/>
              <a:t> .</a:t>
            </a:r>
            <a:endParaRPr lang="en-US" sz="1400" dirty="0"/>
          </a:p>
          <a:p>
            <a:pPr lvl="1">
              <a:lnSpc>
                <a:spcPct val="80000"/>
              </a:lnSpc>
              <a:defRPr/>
            </a:pPr>
            <a:r>
              <a:rPr lang="en-US" sz="1400" dirty="0" smtClean="0"/>
              <a:t>In RFC Editor queue: The Benefits and Pitfalls of using Explicit Congestion Notification (ECN), see </a:t>
            </a:r>
            <a:r>
              <a:rPr lang="en-US" sz="1400" dirty="0" smtClean="0">
                <a:hlinkClick r:id="rId7"/>
              </a:rPr>
              <a:t>http://datatracker.ietf.org/doc/draft-ietf-aqm-ecn-benefits/</a:t>
            </a:r>
            <a:r>
              <a:rPr lang="en-US" sz="1400" dirty="0" smtClean="0"/>
              <a:t> </a:t>
            </a:r>
          </a:p>
          <a:p>
            <a:pPr lvl="1">
              <a:lnSpc>
                <a:spcPct val="80000"/>
              </a:lnSpc>
              <a:defRPr/>
            </a:pPr>
            <a:r>
              <a:rPr lang="en-US" sz="1400" dirty="0" smtClean="0"/>
              <a:t>Published as RFC 7928: AQM Characterization Guidelines, see </a:t>
            </a:r>
            <a:r>
              <a:rPr lang="en-US" sz="1400" dirty="0">
                <a:hlinkClick r:id="rId8"/>
              </a:rPr>
              <a:t>https://datatracker.ietf.org/doc/rfc7928</a:t>
            </a:r>
            <a:r>
              <a:rPr lang="en-US" sz="1400" dirty="0" smtClean="0">
                <a:hlinkClick r:id="rId8"/>
              </a:rPr>
              <a:t>/</a:t>
            </a:r>
            <a:r>
              <a:rPr lang="en-US" sz="1400" dirty="0" smtClean="0"/>
              <a:t> </a:t>
            </a:r>
          </a:p>
          <a:p>
            <a:pPr lvl="1">
              <a:lnSpc>
                <a:spcPct val="80000"/>
              </a:lnSpc>
              <a:defRPr/>
            </a:pPr>
            <a:r>
              <a:rPr lang="fr-FR" sz="1400" dirty="0" smtClean="0"/>
              <a:t>RFC 7567 </a:t>
            </a:r>
            <a:r>
              <a:rPr lang="fr-FR" sz="1400" dirty="0" err="1" smtClean="0"/>
              <a:t>published</a:t>
            </a:r>
            <a:r>
              <a:rPr lang="fr-FR" sz="1400" dirty="0" smtClean="0"/>
              <a:t>: IETF </a:t>
            </a:r>
            <a:r>
              <a:rPr lang="fr-FR" sz="1400" dirty="0" err="1" smtClean="0"/>
              <a:t>Recommendations</a:t>
            </a:r>
            <a:r>
              <a:rPr lang="fr-FR" sz="1400" dirty="0" smtClean="0"/>
              <a:t> </a:t>
            </a:r>
            <a:r>
              <a:rPr lang="fr-FR" sz="1400" dirty="0" err="1" smtClean="0"/>
              <a:t>Regarding</a:t>
            </a:r>
            <a:r>
              <a:rPr lang="fr-FR" sz="1400" dirty="0" smtClean="0"/>
              <a:t> Active Queue Management, </a:t>
            </a:r>
            <a:r>
              <a:rPr lang="fr-FR" sz="1400" dirty="0" err="1" smtClean="0"/>
              <a:t>see</a:t>
            </a:r>
            <a:r>
              <a:rPr lang="fr-FR" sz="1400" dirty="0" smtClean="0"/>
              <a:t> </a:t>
            </a:r>
            <a:r>
              <a:rPr lang="en-US" sz="1400" u="sng" dirty="0" smtClean="0">
                <a:hlinkClick r:id="rId9"/>
              </a:rPr>
              <a:t>https://tools.ietf.org/html/rfc7567</a:t>
            </a:r>
            <a:endParaRPr lang="en-US" sz="1400" u="sng" dirty="0" smtClean="0"/>
          </a:p>
          <a:p>
            <a:pPr lvl="1">
              <a:lnSpc>
                <a:spcPct val="80000"/>
              </a:lnSpc>
              <a:defRPr/>
            </a:pPr>
            <a:endParaRPr lang="en-US" sz="1400" dirty="0" smtClean="0"/>
          </a:p>
          <a:p>
            <a:pPr lvl="1">
              <a:lnSpc>
                <a:spcPct val="80000"/>
              </a:lnSpc>
              <a:defRPr/>
            </a:pPr>
            <a:endParaRPr lang="en-US" sz="18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20/20 of 11-16-1153 by Dorothy Stanley, HPE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122</a:t>
            </a:fld>
            <a:endParaRPr lang="en-US"/>
          </a:p>
        </p:txBody>
      </p:sp>
    </p:spTree>
    <p:extLst>
      <p:ext uri="{BB962C8B-B14F-4D97-AF65-F5344CB8AC3E}">
        <p14:creationId xmlns:p14="http://schemas.microsoft.com/office/powerpoint/2010/main" val="94559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16"/>
          <p:cNvSpPr txBox="1">
            <a:spLocks noChangeArrowheads="1"/>
          </p:cNvSpPr>
          <p:nvPr/>
        </p:nvSpPr>
        <p:spPr bwMode="auto">
          <a:xfrm>
            <a:off x="7543800" y="762000"/>
            <a:ext cx="1295400" cy="738664"/>
          </a:xfrm>
          <a:prstGeom prst="rect">
            <a:avLst/>
          </a:prstGeom>
          <a:solidFill>
            <a:srgbClr val="92D050"/>
          </a:solidFill>
          <a:ln w="12700">
            <a:noFill/>
            <a:miter lim="800000"/>
            <a:headEnd type="none" w="sm" len="sm"/>
            <a:tailEnd type="none" w="sm" len="sm"/>
          </a:ln>
        </p:spPr>
        <p:txBody>
          <a:bodyPr>
            <a:spAutoFit/>
          </a:bodyPr>
          <a:lstStyle/>
          <a:p>
            <a:pPr algn="ctr"/>
            <a:r>
              <a:rPr lang="en-US" sz="1400" dirty="0"/>
              <a:t>Most current doc shaded green.</a:t>
            </a:r>
            <a:endParaRPr lang="en-US" sz="1400" b="1" dirty="0"/>
          </a:p>
        </p:txBody>
      </p:sp>
      <p:graphicFrame>
        <p:nvGraphicFramePr>
          <p:cNvPr id="79875" name="Group 3"/>
          <p:cNvGraphicFramePr>
            <a:graphicFrameLocks noGrp="1"/>
          </p:cNvGraphicFramePr>
          <p:nvPr>
            <p:extLst>
              <p:ext uri="{D42A27DB-BD31-4B8C-83A1-F6EECF244321}">
                <p14:modId xmlns:p14="http://schemas.microsoft.com/office/powerpoint/2010/main" val="2245739346"/>
              </p:ext>
            </p:extLst>
          </p:nvPr>
        </p:nvGraphicFramePr>
        <p:xfrm>
          <a:off x="457200" y="1844040"/>
          <a:ext cx="8262379" cy="4099560"/>
        </p:xfrm>
        <a:graphic>
          <a:graphicData uri="http://schemas.openxmlformats.org/drawingml/2006/table">
            <a:tbl>
              <a:tblPr/>
              <a:tblGrid>
                <a:gridCol w="325603"/>
                <a:gridCol w="402976"/>
                <a:gridCol w="338221"/>
                <a:gridCol w="457200"/>
                <a:gridCol w="381000"/>
                <a:gridCol w="304800"/>
                <a:gridCol w="381000"/>
                <a:gridCol w="381000"/>
                <a:gridCol w="381000"/>
                <a:gridCol w="304800"/>
                <a:gridCol w="304800"/>
                <a:gridCol w="609600"/>
                <a:gridCol w="457200"/>
                <a:gridCol w="457200"/>
                <a:gridCol w="1752600"/>
                <a:gridCol w="1023379"/>
              </a:tblGrid>
              <a:tr h="261938">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rPr>
                        <a:t>TG</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gridSpan="10">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B050"/>
                          </a:solidFill>
                          <a:effectLst/>
                          <a:latin typeface="Times New Roman" pitchFamily="18" charset="0"/>
                        </a:rPr>
                        <a:t>Published </a:t>
                      </a:r>
                      <a:r>
                        <a:rPr kumimoji="0" lang="en-US" sz="1000" b="1" i="0" u="none" strike="noStrike" cap="none" normalizeH="0" baseline="0" dirty="0" smtClean="0">
                          <a:ln>
                            <a:noFill/>
                          </a:ln>
                          <a:solidFill>
                            <a:schemeClr val="tx1"/>
                          </a:solidFill>
                          <a:effectLst/>
                          <a:latin typeface="Times New Roman" pitchFamily="18" charset="0"/>
                        </a:rPr>
                        <a:t>or </a:t>
                      </a:r>
                      <a:r>
                        <a:rPr kumimoji="0" lang="en-US" sz="1000" b="1" i="0" u="none" strike="noStrike" cap="none" normalizeH="0" baseline="0" dirty="0" smtClean="0">
                          <a:ln>
                            <a:noFill/>
                          </a:ln>
                          <a:solidFill>
                            <a:srgbClr val="0000CC"/>
                          </a:solidFill>
                          <a:effectLst/>
                          <a:latin typeface="Times New Roman" pitchFamily="18" charset="0"/>
                        </a:rPr>
                        <a:t>Draft</a:t>
                      </a:r>
                      <a:r>
                        <a:rPr kumimoji="0" lang="en-US" sz="1000" b="1" i="0" u="none" strike="noStrike" cap="none" normalizeH="0" baseline="0" dirty="0" smtClean="0">
                          <a:ln>
                            <a:noFill/>
                          </a:ln>
                          <a:solidFill>
                            <a:schemeClr val="tx1"/>
                          </a:solidFill>
                          <a:effectLst/>
                          <a:latin typeface="Times New Roman" pitchFamily="18" charset="0"/>
                        </a:rPr>
                        <a:t> Baseline Documents</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Source</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MDR</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rPr>
                        <a:t>Style Guide</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rPr>
                        <a:t>Editor</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Snapshot Date</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9210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B050"/>
                          </a:solidFill>
                          <a:effectLst/>
                          <a:latin typeface="Times New Roman" pitchFamily="18" charset="0"/>
                        </a:rPr>
                        <a:t>Published</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mc</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ai</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ah</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aq</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ak</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aj</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ax</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ay</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az</a:t>
                      </a:r>
                      <a:endParaRPr kumimoji="0" lang="en-US" sz="1100" b="1" i="0" u="none" strike="noStrike" cap="none" normalizeH="0" baseline="0" dirty="0" smtClean="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7814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folHlink"/>
                          </a:solidFill>
                          <a:effectLst/>
                          <a:latin typeface="Times New Roman" pitchFamily="18" charset="0"/>
                        </a:rPr>
                        <a:t>mc</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8.0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accent2"/>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accent2"/>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accent2"/>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accent2"/>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accent2"/>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accent2"/>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Frame 12.0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Adrian Stephens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Edward Au, Emily Qi</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12-Sep</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ai</a:t>
                      </a:r>
                      <a:endParaRPr kumimoji="0" lang="en-US" sz="1400" b="0"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N</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8.0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10.0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Frame 12.0</a:t>
                      </a:r>
                      <a:endParaRPr kumimoji="0" lang="en-US" sz="1200" b="0" i="0" u="none" strike="noStrike" cap="none" normalizeH="0" baseline="0" dirty="0" smtClean="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Lee Armstrong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Ping FANG</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12-Sep</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folHlink"/>
                          </a:solidFill>
                          <a:effectLst/>
                          <a:latin typeface="Times New Roman" pitchFamily="18" charset="0"/>
                        </a:rPr>
                        <a:t>ah</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N</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CC"/>
                          </a:solidFill>
                          <a:effectLst/>
                          <a:latin typeface="Times New Roman" pitchFamily="18" charset="0"/>
                        </a:rPr>
                        <a:t>5.0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10.0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Frame 11.0</a:t>
                      </a:r>
                      <a:endParaRPr kumimoji="0" lang="en-US" sz="1200" b="0" i="0" u="none" strike="noStrike" cap="none" normalizeH="0" baseline="0" dirty="0" smtClean="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err="1" smtClean="0">
                          <a:ln>
                            <a:noFill/>
                          </a:ln>
                          <a:solidFill>
                            <a:schemeClr val="tx1"/>
                          </a:solidFill>
                          <a:effectLst/>
                          <a:latin typeface="Times New Roman" pitchFamily="18" charset="0"/>
                        </a:rPr>
                        <a:t>Yongho</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Seok</a:t>
                      </a:r>
                      <a:endParaRPr kumimoji="0" lang="en-US" sz="12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Alfred </a:t>
                      </a:r>
                      <a:r>
                        <a:rPr lang="en-US" sz="1200" kern="1200" dirty="0" err="1" smtClean="0">
                          <a:solidFill>
                            <a:schemeClr val="tx1"/>
                          </a:solidFill>
                          <a:effectLst/>
                          <a:latin typeface="+mn-lt"/>
                          <a:ea typeface="+mn-ea"/>
                          <a:cs typeface="+mn-cs"/>
                        </a:rPr>
                        <a:t>Asterjadhi</a:t>
                      </a: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13-Sep</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aq</a:t>
                      </a:r>
                      <a:endParaRPr kumimoji="0" lang="en-US" sz="1400" b="0"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N</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8.0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7.0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Frame 12.0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Lee Armstrong </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FF0000"/>
                          </a:solidFill>
                          <a:effectLst/>
                          <a:latin typeface="Times New Roman" pitchFamily="18" charset="0"/>
                        </a:rPr>
                        <a:t>12-Sep</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590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CC"/>
                          </a:solidFill>
                          <a:effectLst/>
                          <a:latin typeface="Times New Roman" pitchFamily="18" charset="0"/>
                        </a:rPr>
                        <a:t>ak</a:t>
                      </a: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N</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CC"/>
                          </a:solidFill>
                          <a:effectLst/>
                          <a:latin typeface="Times New Roman" pitchFamily="18" charset="0"/>
                        </a:rPr>
                        <a:t>5.0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CC"/>
                          </a:solidFill>
                          <a:effectLst/>
                          <a:latin typeface="Times New Roman" pitchFamily="18" charset="0"/>
                        </a:rPr>
                        <a:t>6.0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CC"/>
                          </a:solidFill>
                          <a:effectLst/>
                          <a:latin typeface="Times New Roman" pitchFamily="18" charset="0"/>
                        </a:rPr>
                        <a:t>5.0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CC"/>
                          </a:solidFill>
                          <a:effectLst/>
                          <a:latin typeface="Times New Roman" pitchFamily="18" charset="0"/>
                        </a:rPr>
                        <a:t>1.2</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imes New Roman" pitchFamily="18" charset="0"/>
                        </a:rPr>
                        <a:t>2.4</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chemeClr val="tx1"/>
                          </a:solidFill>
                          <a:effectLst/>
                          <a:latin typeface="Times New Roman" pitchFamily="18" charset="0"/>
                        </a:rPr>
                        <a:t>Word</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Donald Eastlake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Norm Finn</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13-Sep</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7146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CC"/>
                          </a:solidFill>
                          <a:effectLst/>
                          <a:latin typeface="Times New Roman" pitchFamily="18" charset="0"/>
                        </a:rPr>
                        <a:t>aj</a:t>
                      </a:r>
                      <a:endParaRPr kumimoji="0" lang="en-US" sz="1400" b="0" i="0" u="none" strike="noStrike" cap="none" normalizeH="0" baseline="0" dirty="0" smtClean="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B050"/>
                          </a:solidFill>
                          <a:effectLst/>
                          <a:latin typeface="Times New Roman" pitchFamily="18" charset="0"/>
                        </a:rPr>
                        <a:t>N</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l"/>
                      <a:r>
                        <a:rPr lang="en-US" sz="1200" dirty="0" smtClean="0">
                          <a:solidFill>
                            <a:srgbClr val="0000CC"/>
                          </a:solidFill>
                        </a:rPr>
                        <a:t>5.4</a:t>
                      </a:r>
                      <a:endParaRPr lang="en-US" sz="12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l"/>
                      <a:r>
                        <a:rPr lang="en-US" sz="1200" dirty="0" smtClean="0">
                          <a:solidFill>
                            <a:srgbClr val="0000CC"/>
                          </a:solidFill>
                        </a:rPr>
                        <a:t>6.2</a:t>
                      </a:r>
                      <a:endParaRPr lang="en-US" sz="12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l"/>
                      <a:r>
                        <a:rPr lang="en-US" sz="1200" dirty="0" smtClean="0">
                          <a:solidFill>
                            <a:srgbClr val="0000CC"/>
                          </a:solidFill>
                        </a:rPr>
                        <a:t>5.0</a:t>
                      </a:r>
                      <a:endParaRPr lang="en-US" sz="12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CC"/>
                          </a:solidFill>
                          <a:effectLst/>
                          <a:latin typeface="Times New Roman" pitchFamily="18" charset="0"/>
                        </a:rPr>
                        <a:t>3.0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CC"/>
                          </a:solidFill>
                          <a:effectLst/>
                          <a:latin typeface="Times New Roman" pitchFamily="18" charset="0"/>
                        </a:rPr>
                        <a:t>1.3</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3.0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chemeClr val="tx1"/>
                          </a:solidFill>
                          <a:effectLst/>
                          <a:latin typeface="Times New Roman" pitchFamily="18" charset="0"/>
                        </a:rPr>
                        <a:t>Frame 10.0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err="1" smtClean="0">
                          <a:ln>
                            <a:noFill/>
                          </a:ln>
                          <a:solidFill>
                            <a:schemeClr val="tx1"/>
                          </a:solidFill>
                          <a:effectLst/>
                          <a:latin typeface="Times New Roman" pitchFamily="18" charset="0"/>
                        </a:rPr>
                        <a:t>Jiamin</a:t>
                      </a:r>
                      <a:r>
                        <a:rPr kumimoji="0" lang="en-US" sz="1200" b="0" i="0" u="none" strike="noStrike" cap="none" normalizeH="0" baseline="0" dirty="0" smtClean="0">
                          <a:ln>
                            <a:noFill/>
                          </a:ln>
                          <a:solidFill>
                            <a:schemeClr val="tx1"/>
                          </a:solidFill>
                          <a:effectLst/>
                          <a:latin typeface="Times New Roman" pitchFamily="18" charset="0"/>
                        </a:rPr>
                        <a:t> Chen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err="1" smtClean="0">
                          <a:ln>
                            <a:noFill/>
                          </a:ln>
                          <a:solidFill>
                            <a:schemeClr val="tx1"/>
                          </a:solidFill>
                          <a:effectLst/>
                          <a:latin typeface="Times New Roman" pitchFamily="18" charset="0"/>
                        </a:rPr>
                        <a:t>Shiwen</a:t>
                      </a:r>
                      <a:r>
                        <a:rPr kumimoji="0" lang="en-US" sz="1200" b="0" i="0" u="none" strike="noStrike" cap="none" normalizeH="0" baseline="0" dirty="0" smtClean="0">
                          <a:ln>
                            <a:noFill/>
                          </a:ln>
                          <a:solidFill>
                            <a:schemeClr val="tx1"/>
                          </a:solidFill>
                          <a:effectLst/>
                          <a:latin typeface="Times New Roman" pitchFamily="18" charset="0"/>
                        </a:rPr>
                        <a:t> He</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imes New Roman" pitchFamily="18" charset="0"/>
                        </a:rPr>
                        <a:t>13-Sep</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52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folHlink"/>
                          </a:solidFill>
                          <a:effectLst/>
                          <a:latin typeface="Times New Roman" pitchFamily="18" charset="0"/>
                        </a:rPr>
                        <a:t>ax</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B050"/>
                          </a:solidFill>
                          <a:effectLst/>
                          <a:latin typeface="Times New Roman" pitchFamily="18" charset="0"/>
                        </a:rPr>
                        <a:t>N</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l"/>
                      <a:r>
                        <a:rPr lang="en-US" sz="1200" dirty="0" smtClean="0">
                          <a:solidFill>
                            <a:srgbClr val="0000CC"/>
                          </a:solidFill>
                        </a:rPr>
                        <a:t>5.0</a:t>
                      </a:r>
                      <a:endParaRPr lang="en-US" sz="12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l"/>
                      <a:r>
                        <a:rPr lang="en-US" sz="1200" dirty="0" smtClean="0">
                          <a:solidFill>
                            <a:srgbClr val="0000CC"/>
                          </a:solidFill>
                        </a:rPr>
                        <a:t>6.0</a:t>
                      </a:r>
                      <a:endParaRPr lang="en-US" sz="12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l"/>
                      <a:r>
                        <a:rPr lang="en-US" sz="1200" dirty="0" smtClean="0">
                          <a:solidFill>
                            <a:srgbClr val="0000CC"/>
                          </a:solidFill>
                        </a:rPr>
                        <a:t>5.0</a:t>
                      </a:r>
                      <a:endParaRPr lang="en-US" sz="12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l"/>
                      <a:r>
                        <a:rPr lang="en-US" sz="1200" dirty="0" smtClean="0">
                          <a:solidFill>
                            <a:srgbClr val="0000CC"/>
                          </a:solidFill>
                        </a:rPr>
                        <a:t>3.0</a:t>
                      </a:r>
                      <a:endParaRPr lang="en-US" sz="12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algn="l"/>
                      <a:r>
                        <a:rPr lang="en-US" sz="1200" dirty="0" smtClean="0">
                          <a:solidFill>
                            <a:srgbClr val="0000CC"/>
                          </a:solidFill>
                        </a:rPr>
                        <a:t>1.0</a:t>
                      </a:r>
                      <a:endParaRPr lang="en-US" sz="12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l"/>
                      <a:r>
                        <a:rPr lang="en-US" sz="1200" dirty="0" smtClean="0">
                          <a:solidFill>
                            <a:srgbClr val="0000CC"/>
                          </a:solidFill>
                        </a:rPr>
                        <a:t>1.0</a:t>
                      </a:r>
                      <a:endParaRPr lang="en-US" sz="12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imes New Roman" pitchFamily="18" charset="0"/>
                        </a:rPr>
                        <a:t>0.4</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Frame 12.0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200" dirty="0" smtClean="0">
                          <a:solidFill>
                            <a:schemeClr val="tx1"/>
                          </a:solidFill>
                        </a:rPr>
                        <a:t>No</a:t>
                      </a: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200" dirty="0" smtClean="0">
                          <a:solidFill>
                            <a:schemeClr val="tx1"/>
                          </a:solidFill>
                        </a:rPr>
                        <a:t>2012</a:t>
                      </a: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Robert Stacey</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imes New Roman" pitchFamily="18" charset="0"/>
                        </a:rPr>
                        <a:t>13-Sep</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718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folHlink"/>
                          </a:solidFill>
                          <a:effectLst/>
                          <a:latin typeface="Times New Roman" pitchFamily="18" charset="0"/>
                        </a:rPr>
                        <a:t>ay</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200" dirty="0" smtClean="0">
                          <a:solidFill>
                            <a:schemeClr val="tx1"/>
                          </a:solidFill>
                        </a:rPr>
                        <a:t>No</a:t>
                      </a: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200" dirty="0" smtClean="0">
                          <a:solidFill>
                            <a:schemeClr val="tx1"/>
                          </a:solidFill>
                        </a:rPr>
                        <a:t>2012</a:t>
                      </a: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Carlos </a:t>
                      </a:r>
                      <a:r>
                        <a:rPr kumimoji="0" lang="en-US" sz="1200" b="0" i="0" u="none" strike="noStrike" cap="none" normalizeH="0" baseline="0" dirty="0" err="1" smtClean="0">
                          <a:ln>
                            <a:noFill/>
                          </a:ln>
                          <a:solidFill>
                            <a:schemeClr val="tx1"/>
                          </a:solidFill>
                          <a:effectLst/>
                          <a:latin typeface="Times New Roman" pitchFamily="18" charset="0"/>
                        </a:rPr>
                        <a:t>Cordeiro</a:t>
                      </a: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imes New Roman" pitchFamily="18" charset="0"/>
                        </a:rPr>
                        <a:t>12-Sep</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295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az</a:t>
                      </a:r>
                      <a:endParaRPr kumimoji="0" lang="en-US" sz="1400" b="0" i="0" u="none" strike="noStrike" cap="none" normalizeH="0" baseline="0" dirty="0" smtClean="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Chao Chun Wang</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imes New Roman" pitchFamily="18" charset="0"/>
                        </a:rPr>
                        <a:t>12-Sep</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31970" name="Text Box 116"/>
          <p:cNvSpPr txBox="1">
            <a:spLocks noChangeArrowheads="1"/>
          </p:cNvSpPr>
          <p:nvPr/>
        </p:nvSpPr>
        <p:spPr bwMode="auto">
          <a:xfrm>
            <a:off x="152400" y="838200"/>
            <a:ext cx="1676400" cy="738664"/>
          </a:xfrm>
          <a:prstGeom prst="rect">
            <a:avLst/>
          </a:prstGeom>
          <a:noFill/>
          <a:ln w="12700">
            <a:noFill/>
            <a:miter lim="800000"/>
            <a:headEnd type="none" w="sm" len="sm"/>
            <a:tailEnd type="none" w="sm" len="sm"/>
          </a:ln>
        </p:spPr>
        <p:txBody>
          <a:bodyPr>
            <a:spAutoFit/>
          </a:bodyPr>
          <a:lstStyle/>
          <a:p>
            <a:r>
              <a:rPr lang="en-US" sz="1400" dirty="0">
                <a:solidFill>
                  <a:srgbClr val="FF0000"/>
                </a:solidFill>
              </a:rPr>
              <a:t>Changes from  last report shown in </a:t>
            </a:r>
            <a:r>
              <a:rPr lang="en-US" sz="1400" b="1" dirty="0">
                <a:solidFill>
                  <a:srgbClr val="FF0000"/>
                </a:solidFill>
              </a:rPr>
              <a:t>red.</a:t>
            </a:r>
          </a:p>
        </p:txBody>
      </p:sp>
      <p:sp>
        <p:nvSpPr>
          <p:cNvPr id="31971" name="Date Placeholder 3"/>
          <p:cNvSpPr txBox="1">
            <a:spLocks noGrp="1"/>
          </p:cNvSpPr>
          <p:nvPr/>
        </p:nvSpPr>
        <p:spPr bwMode="auto">
          <a:xfrm>
            <a:off x="696913" y="336550"/>
            <a:ext cx="0" cy="274638"/>
          </a:xfrm>
          <a:prstGeom prst="rect">
            <a:avLst/>
          </a:prstGeom>
          <a:noFill/>
          <a:ln w="9525">
            <a:noFill/>
            <a:miter lim="800000"/>
            <a:headEnd/>
            <a:tailEnd/>
          </a:ln>
        </p:spPr>
        <p:txBody>
          <a:bodyPr wrap="none" lIns="0" tIns="0" rIns="0" bIns="0" anchor="b">
            <a:spAutoFit/>
          </a:bodyPr>
          <a:lstStyle/>
          <a:p>
            <a:endParaRPr lang="en-GB" sz="1800" b="1"/>
          </a:p>
        </p:txBody>
      </p:sp>
      <p:sp>
        <p:nvSpPr>
          <p:cNvPr id="31973" name="Text Box 231"/>
          <p:cNvSpPr txBox="1">
            <a:spLocks noChangeArrowheads="1"/>
          </p:cNvSpPr>
          <p:nvPr/>
        </p:nvSpPr>
        <p:spPr bwMode="auto">
          <a:xfrm>
            <a:off x="152400" y="609600"/>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smtClean="0">
                <a:solidFill>
                  <a:srgbClr val="FF0000"/>
                </a:solidFill>
                <a:latin typeface="Arial" charset="0"/>
              </a:rPr>
              <a:t>Sept 2016</a:t>
            </a:r>
            <a:endParaRPr lang="en-US" sz="1800" dirty="0">
              <a:solidFill>
                <a:srgbClr val="FF0000"/>
              </a:solidFill>
              <a:latin typeface="Arial" charset="0"/>
            </a:endParaRPr>
          </a:p>
        </p:txBody>
      </p:sp>
      <p:sp>
        <p:nvSpPr>
          <p:cNvPr id="31974" name="Rectangle 232"/>
          <p:cNvSpPr>
            <a:spLocks noGrp="1" noChangeArrowheads="1"/>
          </p:cNvSpPr>
          <p:nvPr>
            <p:ph type="title" idx="4294967295"/>
          </p:nvPr>
        </p:nvSpPr>
        <p:spPr>
          <a:xfrm>
            <a:off x="696913" y="691116"/>
            <a:ext cx="7772400" cy="457200"/>
          </a:xfrm>
        </p:spPr>
        <p:txBody>
          <a:bodyPr/>
          <a:lstStyle/>
          <a:p>
            <a:r>
              <a:rPr lang="en-US" sz="2800" dirty="0" smtClean="0"/>
              <a:t>Draft Development Snapshot</a:t>
            </a:r>
            <a:endParaRPr lang="en-GB" sz="2800" dirty="0" smtClean="0"/>
          </a:p>
        </p:txBody>
      </p:sp>
      <p:sp>
        <p:nvSpPr>
          <p:cNvPr id="31975" name="Slide Number Placeholder 9"/>
          <p:cNvSpPr>
            <a:spLocks noGrp="1"/>
          </p:cNvSpPr>
          <p:nvPr>
            <p:ph type="sldNum" sz="quarter" idx="12"/>
          </p:nvPr>
        </p:nvSpPr>
        <p:spPr>
          <a:noFill/>
        </p:spPr>
        <p:txBody>
          <a:bodyPr/>
          <a:lstStyle/>
          <a:p>
            <a:r>
              <a:rPr lang="en-US" smtClean="0"/>
              <a:t>Slide </a:t>
            </a:r>
            <a:fld id="{795EAAF8-1103-4F9A-8384-029AC986883C}" type="slidenum">
              <a:rPr lang="en-US" smtClean="0"/>
              <a:pPr/>
              <a:t>13</a:t>
            </a:fld>
            <a:endParaRPr lang="en-US" smtClean="0"/>
          </a:p>
        </p:txBody>
      </p:sp>
      <p:sp>
        <p:nvSpPr>
          <p:cNvPr id="31976" name="Footer Placeholder 10"/>
          <p:cNvSpPr>
            <a:spLocks noGrp="1"/>
          </p:cNvSpPr>
          <p:nvPr>
            <p:ph type="ftr" sz="quarter" idx="11"/>
          </p:nvPr>
        </p:nvSpPr>
        <p:spPr>
          <a:noFill/>
        </p:spPr>
        <p:txBody>
          <a:bodyPr/>
          <a:lstStyle/>
          <a:p>
            <a:r>
              <a:rPr lang="en-US" smtClean="0"/>
              <a:t>Adrian Stephens, Intel Corporation</a:t>
            </a:r>
            <a:endParaRPr lang="en-US" dirty="0" smtClean="0"/>
          </a:p>
        </p:txBody>
      </p:sp>
      <p:sp>
        <p:nvSpPr>
          <p:cNvPr id="31977" name="Date Placeholder 10"/>
          <p:cNvSpPr>
            <a:spLocks noGrp="1"/>
          </p:cNvSpPr>
          <p:nvPr>
            <p:ph type="dt" sz="quarter" idx="10"/>
          </p:nvPr>
        </p:nvSpPr>
        <p:spPr>
          <a:noFill/>
        </p:spPr>
        <p:txBody>
          <a:bodyPr/>
          <a:lstStyle/>
          <a:p>
            <a:r>
              <a:rPr lang="en-US" smtClean="0"/>
              <a:t>September 2016</a:t>
            </a:r>
            <a:endParaRPr lang="en-US" smtClean="0"/>
          </a:p>
        </p:txBody>
      </p:sp>
      <p:sp>
        <p:nvSpPr>
          <p:cNvPr id="11" name="Rectangle 10"/>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a:t>6</a:t>
            </a:r>
            <a:r>
              <a:rPr kumimoji="0" lang="en-US" sz="1200" b="0" i="0" u="none" strike="noStrike" cap="none" normalizeH="0" baseline="0" dirty="0" smtClean="0">
                <a:ln>
                  <a:noFill/>
                </a:ln>
                <a:solidFill>
                  <a:schemeClr val="tx1"/>
                </a:solidFill>
                <a:effectLst/>
                <a:latin typeface="Times New Roman" pitchFamily="18" charset="0"/>
              </a:rPr>
              <a:t>/6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11-16-1285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Robert Stacey, Intel Corporation </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79416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9" name="Rectangle 2"/>
          <p:cNvSpPr>
            <a:spLocks noGrp="1" noChangeArrowheads="1"/>
          </p:cNvSpPr>
          <p:nvPr>
            <p:ph type="title"/>
          </p:nvPr>
        </p:nvSpPr>
        <p:spPr>
          <a:xfrm>
            <a:off x="190500" y="646113"/>
            <a:ext cx="8724900" cy="1066800"/>
          </a:xfrm>
          <a:noFill/>
        </p:spPr>
        <p:txBody>
          <a:bodyPr/>
          <a:lstStyle/>
          <a:p>
            <a:r>
              <a:rPr lang="en-US" altLang="en-US" sz="2800" smtClean="0"/>
              <a:t>AANI SC Closing Report September</a:t>
            </a:r>
            <a:endParaRPr lang="en-US" altLang="en-US" sz="2800" dirty="0" smtClean="0"/>
          </a:p>
        </p:txBody>
      </p:sp>
      <p:sp>
        <p:nvSpPr>
          <p:cNvPr id="10" name="Rectangle 6"/>
          <p:cNvSpPr txBox="1">
            <a:spLocks noChangeArrowheads="1"/>
          </p:cNvSpPr>
          <p:nvPr/>
        </p:nvSpPr>
        <p:spPr bwMode="auto">
          <a:xfrm>
            <a:off x="685800" y="1524000"/>
            <a:ext cx="7772400" cy="3810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buFontTx/>
              <a:buNone/>
            </a:pPr>
            <a:r>
              <a:rPr lang="en-US" altLang="en-US" sz="2000" kern="0" smtClean="0"/>
              <a:t>Date:</a:t>
            </a:r>
            <a:r>
              <a:rPr lang="en-US" altLang="en-US" sz="2000" b="0" kern="0" smtClean="0"/>
              <a:t> 2016-09-15</a:t>
            </a:r>
            <a:endParaRPr lang="en-US" altLang="en-US" sz="2000" b="0" kern="0" dirty="0" smtClean="0"/>
          </a:p>
        </p:txBody>
      </p:sp>
      <p:sp>
        <p:nvSpPr>
          <p:cNvPr id="11" name="Rectangle 12"/>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graphicFrame>
        <p:nvGraphicFramePr>
          <p:cNvPr id="12" name="Object 3"/>
          <p:cNvGraphicFramePr>
            <a:graphicFrameLocks noChangeAspect="1"/>
          </p:cNvGraphicFramePr>
          <p:nvPr>
            <p:extLst>
              <p:ext uri="{D42A27DB-BD31-4B8C-83A1-F6EECF244321}">
                <p14:modId xmlns:p14="http://schemas.microsoft.com/office/powerpoint/2010/main" val="1041758400"/>
              </p:ext>
            </p:extLst>
          </p:nvPr>
        </p:nvGraphicFramePr>
        <p:xfrm>
          <a:off x="515938" y="2359025"/>
          <a:ext cx="8037512" cy="2463800"/>
        </p:xfrm>
        <a:graphic>
          <a:graphicData uri="http://schemas.openxmlformats.org/presentationml/2006/ole">
            <mc:AlternateContent xmlns:mc="http://schemas.openxmlformats.org/markup-compatibility/2006">
              <mc:Choice xmlns:v="urn:schemas-microsoft-com:vml" Requires="v">
                <p:oleObj spid="_x0000_s4105" name="Document" r:id="rId4" imgW="8253286" imgH="2534496" progId="Word.Document.8">
                  <p:embed/>
                </p:oleObj>
              </mc:Choice>
              <mc:Fallback>
                <p:oleObj name="Document" r:id="rId4" imgW="8253286" imgH="2534496" progId="Word.Document.8">
                  <p:embed/>
                  <p:pic>
                    <p:nvPicPr>
                      <p:cNvPr id="0" name=""/>
                      <p:cNvPicPr>
                        <a:picLocks noChangeAspect="1" noChangeArrowheads="1"/>
                      </p:cNvPicPr>
                      <p:nvPr/>
                    </p:nvPicPr>
                    <p:blipFill>
                      <a:blip r:embed="rId5"/>
                      <a:srcRect/>
                      <a:stretch>
                        <a:fillRect/>
                      </a:stretch>
                    </p:blipFill>
                    <p:spPr bwMode="auto">
                      <a:xfrm>
                        <a:off x="515938" y="2359025"/>
                        <a:ext cx="8037512" cy="246380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1/3 of 11-16-1281 by Joseph Levy (Interdigital)</a:t>
            </a:r>
          </a:p>
        </p:txBody>
      </p:sp>
      <p:sp>
        <p:nvSpPr>
          <p:cNvPr id="13"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14</a:t>
            </a:fld>
            <a:endParaRPr lang="en-US"/>
          </a:p>
        </p:txBody>
      </p:sp>
    </p:spTree>
    <p:extLst>
      <p:ext uri="{BB962C8B-B14F-4D97-AF65-F5344CB8AC3E}">
        <p14:creationId xmlns:p14="http://schemas.microsoft.com/office/powerpoint/2010/main" val="2811191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9" name="Rectangle 2"/>
          <p:cNvSpPr txBox="1">
            <a:spLocks noChangeArrowheads="1"/>
          </p:cNvSpPr>
          <p:nvPr/>
        </p:nvSpPr>
        <p:spPr bwMode="auto">
          <a:xfrm>
            <a:off x="838200" y="8382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smtClean="0"/>
              <a:t>Abstract</a:t>
            </a:r>
            <a:endParaRPr lang="en-US" kern="0" dirty="0"/>
          </a:p>
        </p:txBody>
      </p:sp>
      <p:sp>
        <p:nvSpPr>
          <p:cNvPr id="10" name="Rectangle 3"/>
          <p:cNvSpPr txBox="1">
            <a:spLocks noChangeArrowheads="1"/>
          </p:cNvSpPr>
          <p:nvPr/>
        </p:nvSpPr>
        <p:spPr bwMode="auto">
          <a:xfrm>
            <a:off x="825500" y="2132806"/>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buFontTx/>
              <a:buNone/>
            </a:pPr>
            <a:r>
              <a:rPr lang="en-US" kern="0" dirty="0" smtClean="0"/>
              <a:t>This Document is the closing report for AANI SC, </a:t>
            </a:r>
          </a:p>
          <a:p>
            <a:pPr algn="ctr">
              <a:buFontTx/>
              <a:buNone/>
            </a:pPr>
            <a:r>
              <a:rPr lang="en-US" kern="0" dirty="0" smtClean="0"/>
              <a:t>September 2016 Meeting in Warsaw, Poland</a:t>
            </a:r>
            <a:endParaRPr lang="en-US" kern="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11-16-1281 by Joseph Levy (Interdigital)</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15</a:t>
            </a:fld>
            <a:endParaRPr lang="en-US"/>
          </a:p>
        </p:txBody>
      </p:sp>
    </p:spTree>
    <p:extLst>
      <p:ext uri="{BB962C8B-B14F-4D97-AF65-F5344CB8AC3E}">
        <p14:creationId xmlns:p14="http://schemas.microsoft.com/office/powerpoint/2010/main" val="4247822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609600"/>
          </a:xfrm>
        </p:spPr>
        <p:txBody>
          <a:bodyPr/>
          <a:lstStyle/>
          <a:p>
            <a:r>
              <a:rPr lang="en-US" dirty="0" smtClean="0"/>
              <a:t>802.11 AANI SC – September 2016</a:t>
            </a:r>
            <a:endParaRPr lang="en-US" dirty="0"/>
          </a:p>
        </p:txBody>
      </p:sp>
      <p:sp>
        <p:nvSpPr>
          <p:cNvPr id="3" name="Content Placeholder 2"/>
          <p:cNvSpPr>
            <a:spLocks noGrp="1"/>
          </p:cNvSpPr>
          <p:nvPr>
            <p:ph idx="1"/>
          </p:nvPr>
        </p:nvSpPr>
        <p:spPr>
          <a:xfrm>
            <a:off x="417494" y="1340142"/>
            <a:ext cx="8383624" cy="5135271"/>
          </a:xfrm>
        </p:spPr>
        <p:txBody>
          <a:bodyPr/>
          <a:lstStyle/>
          <a:p>
            <a:pPr>
              <a:buFont typeface="Arial" panose="020B0604020202020204" pitchFamily="34" charset="0"/>
              <a:buChar char="•"/>
            </a:pPr>
            <a:r>
              <a:rPr lang="en-US" altLang="en-US" b="0" dirty="0" smtClean="0"/>
              <a:t>Meeting Goal</a:t>
            </a:r>
            <a:r>
              <a:rPr lang="en-US" altLang="en-US" b="0" dirty="0"/>
              <a:t>: </a:t>
            </a:r>
            <a:r>
              <a:rPr lang="en-US" altLang="en-US" b="0" dirty="0" smtClean="0"/>
              <a:t>Complete the </a:t>
            </a:r>
            <a:r>
              <a:rPr lang="en-US" altLang="en-US" b="0" dirty="0"/>
              <a:t>LS from 802.11 to 3GPP </a:t>
            </a:r>
            <a:r>
              <a:rPr lang="en-US" altLang="en-US" b="0" dirty="0" smtClean="0"/>
              <a:t>RAN/SA </a:t>
            </a:r>
            <a:r>
              <a:rPr lang="en-US" altLang="en-US" b="0" dirty="0"/>
              <a:t>for approval at the closing plenary, so it can be sent </a:t>
            </a:r>
            <a:r>
              <a:rPr lang="en-US" altLang="en-US" b="0" dirty="0" smtClean="0"/>
              <a:t>to </a:t>
            </a:r>
            <a:r>
              <a:rPr lang="en-US" altLang="en-US" b="0" dirty="0"/>
              <a:t>the 3GPP </a:t>
            </a:r>
            <a:r>
              <a:rPr lang="en-US" altLang="en-US" b="0" dirty="0" smtClean="0"/>
              <a:t>Plenaries occurring September 19-23</a:t>
            </a:r>
            <a:endParaRPr lang="en-US" altLang="en-US" b="0" dirty="0"/>
          </a:p>
          <a:p>
            <a:pPr>
              <a:buFont typeface="Arial" panose="020B0604020202020204" pitchFamily="34" charset="0"/>
              <a:buChar char="•"/>
            </a:pPr>
            <a:r>
              <a:rPr lang="en-US" dirty="0" smtClean="0"/>
              <a:t>Completed the LS for approval at the closing plenary</a:t>
            </a:r>
          </a:p>
          <a:p>
            <a:pPr lvl="1">
              <a:buFont typeface="Arial" panose="020B0604020202020204" pitchFamily="34" charset="0"/>
              <a:buChar char="•"/>
            </a:pPr>
            <a:r>
              <a:rPr lang="en-US" dirty="0" smtClean="0"/>
              <a:t>11-16/1101r10</a:t>
            </a:r>
            <a:br>
              <a:rPr lang="en-US" dirty="0" smtClean="0"/>
            </a:br>
            <a:r>
              <a:rPr lang="en-US" dirty="0" smtClean="0"/>
              <a:t> “</a:t>
            </a:r>
            <a:r>
              <a:rPr lang="en-US" dirty="0"/>
              <a:t>Draft LS from 802_11 to 3GPP RAN and SA on IMT </a:t>
            </a:r>
            <a:r>
              <a:rPr lang="en-US" dirty="0" smtClean="0"/>
              <a:t>2020”</a:t>
            </a:r>
          </a:p>
          <a:p>
            <a:pPr lvl="1">
              <a:buFont typeface="Arial" panose="020B0604020202020204" pitchFamily="34" charset="0"/>
              <a:buChar char="•"/>
            </a:pPr>
            <a:r>
              <a:rPr lang="en-US" dirty="0" smtClean="0"/>
              <a:t>Straw Poll in support of the Draft LS Y/N/A 16/0/0</a:t>
            </a:r>
          </a:p>
          <a:p>
            <a:pPr>
              <a:buFont typeface="Arial" panose="020B0604020202020204" pitchFamily="34" charset="0"/>
              <a:buChar char="•"/>
            </a:pPr>
            <a:r>
              <a:rPr lang="en-US" dirty="0" smtClean="0"/>
              <a:t>OmniRAN held a Wednesday 14 Sept PM2 (16:00-18:00)</a:t>
            </a:r>
          </a:p>
          <a:p>
            <a:pPr>
              <a:buFont typeface="Arial" panose="020B0604020202020204" pitchFamily="34" charset="0"/>
              <a:buChar char="•"/>
            </a:pPr>
            <a:r>
              <a:rPr lang="en-US" altLang="en-US" dirty="0" smtClean="0"/>
              <a:t>Teleconferences: September 27 and October 27 @ 10:00 ET</a:t>
            </a:r>
          </a:p>
          <a:p>
            <a:pPr>
              <a:buFont typeface="Arial" panose="020B0604020202020204" pitchFamily="34" charset="0"/>
              <a:buChar char="•"/>
            </a:pPr>
            <a:r>
              <a:rPr lang="en-US" altLang="en-US" dirty="0" smtClean="0"/>
              <a:t>Meeting plans for November</a:t>
            </a:r>
          </a:p>
          <a:p>
            <a:pPr lvl="1">
              <a:buFont typeface="Arial" panose="020B0604020202020204" pitchFamily="34" charset="0"/>
              <a:buChar char="•"/>
            </a:pPr>
            <a:r>
              <a:rPr lang="en-US" altLang="en-US" dirty="0" smtClean="0"/>
              <a:t>Update status of LS sent to 3GPP</a:t>
            </a:r>
          </a:p>
          <a:p>
            <a:pPr lvl="1">
              <a:buFont typeface="Arial" panose="020B0604020202020204" pitchFamily="34" charset="0"/>
              <a:buChar char="•"/>
            </a:pPr>
            <a:r>
              <a:rPr lang="en-US" altLang="en-US" dirty="0" smtClean="0"/>
              <a:t>Respond to 3GPP response if available</a:t>
            </a:r>
          </a:p>
          <a:p>
            <a:pPr lvl="1">
              <a:buFont typeface="Arial" panose="020B0604020202020204" pitchFamily="34" charset="0"/>
              <a:buChar char="•"/>
            </a:pPr>
            <a:r>
              <a:rPr lang="en-US" altLang="en-US" dirty="0" smtClean="0"/>
              <a:t>Begin discussion on 802.11 views of IEEE “5G” standards activities, led by OmniRAN  </a:t>
            </a:r>
          </a:p>
          <a:p>
            <a:pPr lvl="1">
              <a:buFont typeface="Arial" panose="020B0604020202020204" pitchFamily="34" charset="0"/>
              <a:buChar char="•"/>
            </a:pPr>
            <a:endParaRPr lang="en-US"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3/3 of 11-16-1281 by Joseph Levy (Interdigital)</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16</a:t>
            </a:fld>
            <a:endParaRPr lang="en-US"/>
          </a:p>
        </p:txBody>
      </p:sp>
    </p:spTree>
    <p:extLst>
      <p:ext uri="{BB962C8B-B14F-4D97-AF65-F5344CB8AC3E}">
        <p14:creationId xmlns:p14="http://schemas.microsoft.com/office/powerpoint/2010/main" val="3968244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685800" y="1524000"/>
            <a:ext cx="7772400" cy="381000"/>
          </a:xfrm>
          <a:noFill/>
        </p:spPr>
        <p:txBody>
          <a:bodyPr/>
          <a:lstStyle/>
          <a:p>
            <a:pPr algn="ctr">
              <a:buFontTx/>
              <a:buNone/>
            </a:pPr>
            <a:r>
              <a:rPr lang="en-US" sz="2000" dirty="0"/>
              <a:t>Date:</a:t>
            </a:r>
            <a:r>
              <a:rPr lang="en-US" sz="2000" b="0" dirty="0"/>
              <a:t> 2016-09-15</a:t>
            </a:r>
          </a:p>
        </p:txBody>
      </p:sp>
      <p:graphicFrame>
        <p:nvGraphicFramePr>
          <p:cNvPr id="1026" name="Object 11"/>
          <p:cNvGraphicFramePr>
            <a:graphicFrameLocks noChangeAspect="1"/>
          </p:cNvGraphicFramePr>
          <p:nvPr>
            <p:extLst>
              <p:ext uri="{D42A27DB-BD31-4B8C-83A1-F6EECF244321}">
                <p14:modId xmlns:p14="http://schemas.microsoft.com/office/powerpoint/2010/main" val="1122815494"/>
              </p:ext>
            </p:extLst>
          </p:nvPr>
        </p:nvGraphicFramePr>
        <p:xfrm>
          <a:off x="520700" y="2292350"/>
          <a:ext cx="7662863" cy="2662238"/>
        </p:xfrm>
        <a:graphic>
          <a:graphicData uri="http://schemas.openxmlformats.org/presentationml/2006/ole">
            <mc:AlternateContent xmlns:mc="http://schemas.openxmlformats.org/markup-compatibility/2006">
              <mc:Choice xmlns:v="urn:schemas-microsoft-com:vml" Requires="v">
                <p:oleObj spid="_x0000_s5129" name="Document" r:id="rId4" imgW="8267030" imgH="2874253" progId="Word.Document.8">
                  <p:embed/>
                </p:oleObj>
              </mc:Choice>
              <mc:Fallback>
                <p:oleObj name="Document" r:id="rId4" imgW="8267030" imgH="2874253" progId="Word.Document.8">
                  <p:embed/>
                  <p:pic>
                    <p:nvPicPr>
                      <p:cNvPr id="0" name=""/>
                      <p:cNvPicPr>
                        <a:picLocks noChangeAspect="1" noChangeArrowheads="1"/>
                      </p:cNvPicPr>
                      <p:nvPr/>
                    </p:nvPicPr>
                    <p:blipFill>
                      <a:blip r:embed="rId5"/>
                      <a:srcRect/>
                      <a:stretch>
                        <a:fillRect/>
                      </a:stretch>
                    </p:blipFill>
                    <p:spPr bwMode="auto">
                      <a:xfrm>
                        <a:off x="520700" y="2292350"/>
                        <a:ext cx="7662863" cy="2662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1/9 of </a:t>
            </a:r>
            <a:r>
              <a:rPr kumimoji="0" lang="en-US" sz="1200" b="0" i="0" u="none" strike="noStrike" cap="none" normalizeH="0" baseline="0" dirty="0" smtClean="0">
                <a:ln>
                  <a:noFill/>
                </a:ln>
                <a:solidFill>
                  <a:schemeClr val="tx1"/>
                </a:solidFill>
                <a:effectLst/>
                <a:latin typeface="Times New Roman" pitchFamily="18" charset="0"/>
              </a:rPr>
              <a:t>11-16-1282 by Mark Hamilton,</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Ruckus Wireless</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17</a:t>
            </a:fld>
            <a:endParaRPr lang="en-US"/>
          </a:p>
        </p:txBody>
      </p:sp>
    </p:spTree>
    <p:extLst>
      <p:ext uri="{BB962C8B-B14F-4D97-AF65-F5344CB8AC3E}">
        <p14:creationId xmlns:p14="http://schemas.microsoft.com/office/powerpoint/2010/main" val="436473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September 2016 Meeting in Warsaw, Poland</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2/9 of </a:t>
            </a:r>
            <a:r>
              <a:rPr lang="en-US" sz="1200" b="0" dirty="0" smtClean="0"/>
              <a:t>11-16-1282 by </a:t>
            </a:r>
            <a:r>
              <a:rPr lang="en-US" sz="1200" b="0" dirty="0"/>
              <a:t>Mark Hamilton, Ruckus Wireless</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18</a:t>
            </a:fld>
            <a:endParaRPr lang="en-US"/>
          </a:p>
        </p:txBody>
      </p:sp>
    </p:spTree>
    <p:extLst>
      <p:ext uri="{BB962C8B-B14F-4D97-AF65-F5344CB8AC3E}">
        <p14:creationId xmlns:p14="http://schemas.microsoft.com/office/powerpoint/2010/main" val="2062159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381000" y="1447800"/>
            <a:ext cx="8382000" cy="5029200"/>
          </a:xfrm>
        </p:spPr>
        <p:txBody>
          <a:bodyPr/>
          <a:lstStyle/>
          <a:p>
            <a:pPr>
              <a:spcBef>
                <a:spcPts val="0"/>
              </a:spcBef>
            </a:pPr>
            <a:r>
              <a:rPr lang="en-US" dirty="0"/>
              <a:t>Agenda is here: </a:t>
            </a:r>
            <a:r>
              <a:rPr lang="en-US" dirty="0">
                <a:hlinkClick r:id="rId3"/>
              </a:rPr>
              <a:t>https://mentor.ieee.org/802.11/dcn/16/11-16-1078-01-0arc-arc-sc-agenda-september-2016.pptx</a:t>
            </a:r>
            <a:r>
              <a:rPr lang="en-US" dirty="0"/>
              <a:t> </a:t>
            </a:r>
            <a:endParaRPr lang="en-US" b="0" dirty="0"/>
          </a:p>
          <a:p>
            <a:pPr>
              <a:spcBef>
                <a:spcPts val="0"/>
              </a:spcBef>
            </a:pPr>
            <a:endParaRPr lang="en-US" dirty="0"/>
          </a:p>
          <a:p>
            <a:pPr>
              <a:spcBef>
                <a:spcPts val="0"/>
              </a:spcBef>
            </a:pPr>
            <a:r>
              <a:rPr lang="en-US" dirty="0"/>
              <a:t>Noted status of “802.11 as a component/5G/IMT-2020”</a:t>
            </a:r>
          </a:p>
          <a:p>
            <a:pPr lvl="1">
              <a:spcBef>
                <a:spcPts val="0"/>
              </a:spcBef>
            </a:pPr>
            <a:r>
              <a:rPr lang="en-US" dirty="0"/>
              <a:t>Being handled in AANI SC.  No action needed.  Will stop tracking.</a:t>
            </a:r>
          </a:p>
          <a:p>
            <a:pPr lvl="1">
              <a:spcBef>
                <a:spcPts val="0"/>
              </a:spcBef>
            </a:pPr>
            <a:endParaRPr lang="en-US" dirty="0"/>
          </a:p>
          <a:p>
            <a:pPr>
              <a:spcBef>
                <a:spcPts val="0"/>
              </a:spcBef>
            </a:pPr>
            <a:r>
              <a:rPr lang="en-US" dirty="0"/>
              <a:t>Noted status of IEEE 1588 mapping to IEEE 802.11</a:t>
            </a:r>
          </a:p>
          <a:p>
            <a:pPr lvl="1">
              <a:spcBef>
                <a:spcPts val="0"/>
              </a:spcBef>
            </a:pPr>
            <a:r>
              <a:rPr lang="en-US" dirty="0"/>
              <a:t>No changes.  No action needed.</a:t>
            </a:r>
          </a:p>
          <a:p>
            <a:pPr lvl="1">
              <a:spcBef>
                <a:spcPts val="0"/>
              </a:spcBef>
            </a:pPr>
            <a:r>
              <a:rPr lang="en-US" dirty="0"/>
              <a:t>Aware of a concern about mapping IEEE 1588, by using 802.1AS, to 802.11, for multicast frames.  This comes up when considering streaming video, for example.</a:t>
            </a:r>
          </a:p>
          <a:p>
            <a:pPr lvl="1">
              <a:spcBef>
                <a:spcPts val="0"/>
              </a:spcBef>
            </a:pP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3/9 of </a:t>
            </a:r>
            <a:r>
              <a:rPr lang="en-US" sz="1200" b="0" dirty="0"/>
              <a:t>11-16-1282 by Mark Hamilton, Ruckus Wireless</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19</a:t>
            </a:fld>
            <a:endParaRPr lang="en-US"/>
          </a:p>
        </p:txBody>
      </p:sp>
    </p:spTree>
    <p:extLst>
      <p:ext uri="{BB962C8B-B14F-4D97-AF65-F5344CB8AC3E}">
        <p14:creationId xmlns:p14="http://schemas.microsoft.com/office/powerpoint/2010/main" val="89110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r>
              <a:rPr lang="en-US" dirty="0" smtClean="0"/>
              <a:t>Abstract</a:t>
            </a:r>
          </a:p>
        </p:txBody>
      </p:sp>
      <p:sp>
        <p:nvSpPr>
          <p:cNvPr id="4102" name="Rectangle 3"/>
          <p:cNvSpPr>
            <a:spLocks noGrp="1" noChangeArrowheads="1"/>
          </p:cNvSpPr>
          <p:nvPr>
            <p:ph type="body" idx="1"/>
          </p:nvPr>
        </p:nvSpPr>
        <p:spPr/>
        <p:txBody>
          <a:bodyPr/>
          <a:lstStyle/>
          <a:p>
            <a:r>
              <a:rPr lang="en-GB" dirty="0" smtClean="0"/>
              <a:t>This document is a digest of the closing reports of all 802.11 sub-groups for presentation at the September 2016 closing plenary meeting. Attendance information and liaison reports (including liaison reports from the mid-week plenary) are also included.</a:t>
            </a:r>
          </a:p>
          <a:p>
            <a:pPr marL="0" indent="0">
              <a:buNone/>
            </a:pPr>
            <a:endParaRPr lang="en-GB" dirty="0" smtClean="0"/>
          </a:p>
        </p:txBody>
      </p:sp>
      <p:sp>
        <p:nvSpPr>
          <p:cNvPr id="3" name="Date Placeholder 2"/>
          <p:cNvSpPr>
            <a:spLocks noGrp="1"/>
          </p:cNvSpPr>
          <p:nvPr>
            <p:ph type="dt" sz="half" idx="10"/>
          </p:nvPr>
        </p:nvSpPr>
        <p:spPr/>
        <p:txBody>
          <a:bodyPr/>
          <a:lstStyle/>
          <a:p>
            <a:pPr>
              <a:defRPr/>
            </a:pPr>
            <a:r>
              <a:rPr lang="en-US" smtClean="0"/>
              <a:t>September 2016</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219CDBFA-76A2-4597-AA38-8543ED035B58}"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457200"/>
          </a:xfrm>
        </p:spPr>
        <p:txBody>
          <a:bodyPr/>
          <a:lstStyle/>
          <a:p>
            <a:r>
              <a:rPr lang="en-US" dirty="0"/>
              <a:t>Work Completed (</a:t>
            </a:r>
            <a:r>
              <a:rPr lang="en-US" dirty="0" err="1"/>
              <a:t>cont</a:t>
            </a:r>
            <a:r>
              <a:rPr lang="en-US" dirty="0"/>
              <a:t>)</a:t>
            </a:r>
          </a:p>
        </p:txBody>
      </p:sp>
      <p:sp>
        <p:nvSpPr>
          <p:cNvPr id="15366" name="Rectangle 3"/>
          <p:cNvSpPr>
            <a:spLocks noGrp="1" noChangeArrowheads="1"/>
          </p:cNvSpPr>
          <p:nvPr>
            <p:ph type="body" idx="1"/>
          </p:nvPr>
        </p:nvSpPr>
        <p:spPr>
          <a:xfrm>
            <a:off x="304800" y="1219200"/>
            <a:ext cx="8382000" cy="5029200"/>
          </a:xfrm>
        </p:spPr>
        <p:txBody>
          <a:bodyPr/>
          <a:lstStyle/>
          <a:p>
            <a:pPr>
              <a:spcBef>
                <a:spcPts val="0"/>
              </a:spcBef>
            </a:pPr>
            <a:r>
              <a:rPr lang="en-US" dirty="0"/>
              <a:t>Noted status of IETF/802 Coordination</a:t>
            </a:r>
          </a:p>
          <a:p>
            <a:pPr lvl="1">
              <a:spcBef>
                <a:spcPts val="0"/>
              </a:spcBef>
            </a:pPr>
            <a:r>
              <a:rPr lang="en-US" dirty="0"/>
              <a:t>No known action needed at this time.</a:t>
            </a:r>
          </a:p>
          <a:p>
            <a:pPr lvl="1">
              <a:spcBef>
                <a:spcPts val="0"/>
              </a:spcBef>
            </a:pPr>
            <a:r>
              <a:rPr lang="en-US" dirty="0"/>
              <a:t>Work is ongoing externally on a concern about the proliferation of multicast-based protocols, and how those perform when run over 802.11.</a:t>
            </a:r>
          </a:p>
          <a:p>
            <a:pPr lvl="1">
              <a:spcBef>
                <a:spcPts val="0"/>
              </a:spcBef>
            </a:pPr>
            <a:endParaRPr lang="en-US" dirty="0"/>
          </a:p>
          <a:p>
            <a:pPr>
              <a:spcBef>
                <a:spcPts val="0"/>
              </a:spcBef>
            </a:pPr>
            <a:r>
              <a:rPr lang="en-US" dirty="0"/>
              <a:t>Noted status of 802.1AC revision</a:t>
            </a:r>
          </a:p>
          <a:p>
            <a:pPr lvl="1">
              <a:spcBef>
                <a:spcPts val="0"/>
              </a:spcBef>
            </a:pPr>
            <a:r>
              <a:rPr lang="en-US" dirty="0"/>
              <a:t>Clean </a:t>
            </a:r>
            <a:r>
              <a:rPr lang="en-US" dirty="0" err="1"/>
              <a:t>recirc</a:t>
            </a:r>
            <a:r>
              <a:rPr lang="en-US" dirty="0"/>
              <a:t> Sponsor Ballot has closed.  Forwarding D4.0 to </a:t>
            </a:r>
            <a:r>
              <a:rPr lang="en-US" dirty="0" err="1"/>
              <a:t>RevCom</a:t>
            </a:r>
            <a:r>
              <a:rPr lang="en-US" dirty="0"/>
              <a:t>.</a:t>
            </a:r>
          </a:p>
          <a:p>
            <a:pPr lvl="1">
              <a:spcBef>
                <a:spcPts val="0"/>
              </a:spcBef>
            </a:pPr>
            <a:endParaRPr lang="en-US" dirty="0"/>
          </a:p>
          <a:p>
            <a:pPr>
              <a:spcBef>
                <a:spcPts val="0"/>
              </a:spcBef>
            </a:pPr>
            <a:r>
              <a:rPr lang="en-US" dirty="0"/>
              <a:t>Status of joint topics with </a:t>
            </a:r>
            <a:r>
              <a:rPr lang="en-US" dirty="0" err="1"/>
              <a:t>TGak</a:t>
            </a:r>
            <a:r>
              <a:rPr lang="en-US" dirty="0"/>
              <a:t> (General Links)</a:t>
            </a:r>
          </a:p>
          <a:p>
            <a:pPr lvl="1">
              <a:spcBef>
                <a:spcPts val="0"/>
              </a:spcBef>
            </a:pPr>
            <a:r>
              <a:rPr lang="en-US" dirty="0" err="1"/>
              <a:t>TGak</a:t>
            </a:r>
            <a:r>
              <a:rPr lang="en-US" dirty="0"/>
              <a:t> is still struggling with what an ESS means in their context (if anything), and what SAP types are where in their architecture.  ARC SC can help with this.  Covered later in the agenda.</a:t>
            </a:r>
          </a:p>
          <a:p>
            <a:pPr>
              <a:spcBef>
                <a:spcPts val="0"/>
              </a:spcBef>
            </a:pPr>
            <a:endParaRPr lang="en-US" dirty="0"/>
          </a:p>
          <a:p>
            <a:pPr>
              <a:spcBef>
                <a:spcPts val="0"/>
              </a:spcBef>
            </a:pPr>
            <a:r>
              <a:rPr lang="en-US" dirty="0"/>
              <a:t>Status of joint topics with </a:t>
            </a:r>
            <a:r>
              <a:rPr lang="en-US" dirty="0" err="1"/>
              <a:t>TGaq</a:t>
            </a:r>
            <a:r>
              <a:rPr lang="en-US" dirty="0"/>
              <a:t> (Pre-association Discovery)</a:t>
            </a:r>
          </a:p>
          <a:p>
            <a:pPr lvl="1">
              <a:spcBef>
                <a:spcPts val="0"/>
              </a:spcBef>
            </a:pPr>
            <a:r>
              <a:rPr lang="en-US" dirty="0" err="1"/>
              <a:t>TGaq</a:t>
            </a:r>
            <a:r>
              <a:rPr lang="en-US" dirty="0"/>
              <a:t> would like to discuss the architectural model for SIC, SIR, ANQP server and other 11aq components.  Covered later in the agenda.</a:t>
            </a:r>
          </a:p>
          <a:p>
            <a:pPr>
              <a:spcBef>
                <a:spcPts val="0"/>
              </a:spcBef>
            </a:pP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4/9 of </a:t>
            </a:r>
            <a:r>
              <a:rPr lang="en-US" sz="1200" b="0" dirty="0"/>
              <a:t>11-16-1282 by Mark Hamilton, Ruckus Wireless</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20</a:t>
            </a:fld>
            <a:endParaRPr lang="en-US"/>
          </a:p>
        </p:txBody>
      </p:sp>
    </p:spTree>
    <p:extLst>
      <p:ext uri="{BB962C8B-B14F-4D97-AF65-F5344CB8AC3E}">
        <p14:creationId xmlns:p14="http://schemas.microsoft.com/office/powerpoint/2010/main" val="2207773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457200"/>
          </a:xfrm>
        </p:spPr>
        <p:txBody>
          <a:bodyPr/>
          <a:lstStyle/>
          <a:p>
            <a:r>
              <a:rPr lang="en-US" dirty="0"/>
              <a:t>Work Completed (</a:t>
            </a:r>
            <a:r>
              <a:rPr lang="en-US" dirty="0" err="1"/>
              <a:t>cont</a:t>
            </a:r>
            <a:r>
              <a:rPr lang="en-US" dirty="0"/>
              <a:t>)</a:t>
            </a:r>
          </a:p>
        </p:txBody>
      </p:sp>
      <p:sp>
        <p:nvSpPr>
          <p:cNvPr id="15366" name="Rectangle 3"/>
          <p:cNvSpPr>
            <a:spLocks noGrp="1" noChangeArrowheads="1"/>
          </p:cNvSpPr>
          <p:nvPr>
            <p:ph type="body" idx="1"/>
          </p:nvPr>
        </p:nvSpPr>
        <p:spPr>
          <a:xfrm>
            <a:off x="304800" y="1295400"/>
            <a:ext cx="8382000" cy="5029200"/>
          </a:xfrm>
        </p:spPr>
        <p:txBody>
          <a:bodyPr/>
          <a:lstStyle/>
          <a:p>
            <a:pPr>
              <a:spcBef>
                <a:spcPts val="0"/>
              </a:spcBef>
            </a:pPr>
            <a:r>
              <a:rPr lang="en-US" dirty="0"/>
              <a:t>MIB Design Pattern work item</a:t>
            </a:r>
          </a:p>
          <a:p>
            <a:pPr lvl="1">
              <a:spcBef>
                <a:spcPts val="0"/>
              </a:spcBef>
            </a:pPr>
            <a:r>
              <a:rPr lang="en-US" b="0" dirty="0"/>
              <a:t>Discussed.</a:t>
            </a:r>
          </a:p>
          <a:p>
            <a:pPr lvl="1">
              <a:spcBef>
                <a:spcPts val="0"/>
              </a:spcBef>
            </a:pPr>
            <a:r>
              <a:rPr lang="en-US" dirty="0"/>
              <a:t>N</a:t>
            </a:r>
            <a:r>
              <a:rPr lang="en-US" b="0" dirty="0"/>
              <a:t>o real progress recently. </a:t>
            </a:r>
          </a:p>
          <a:p>
            <a:pPr lvl="1">
              <a:spcBef>
                <a:spcPts val="0"/>
              </a:spcBef>
            </a:pPr>
            <a:r>
              <a:rPr lang="en-US" dirty="0"/>
              <a:t>REALLY, REALLY need to put focus and emphasis on this, to get a recommendation done that can be the basis for </a:t>
            </a:r>
            <a:r>
              <a:rPr lang="en-US" dirty="0" err="1"/>
              <a:t>REVmd</a:t>
            </a:r>
            <a:r>
              <a:rPr lang="en-US" dirty="0"/>
              <a:t> and related amendments, while we still have this window of opportunity.</a:t>
            </a:r>
          </a:p>
          <a:p>
            <a:pPr lvl="1">
              <a:spcBef>
                <a:spcPts val="0"/>
              </a:spcBef>
            </a:pPr>
            <a:endParaRPr lang="en-US" b="0" dirty="0"/>
          </a:p>
          <a:p>
            <a:pPr>
              <a:spcBef>
                <a:spcPts val="0"/>
              </a:spcBef>
            </a:pPr>
            <a:r>
              <a:rPr lang="en-US" dirty="0"/>
              <a:t>YANG/NETCONF</a:t>
            </a:r>
          </a:p>
          <a:p>
            <a:pPr lvl="1">
              <a:spcBef>
                <a:spcPts val="0"/>
              </a:spcBef>
            </a:pPr>
            <a:r>
              <a:rPr lang="en-US" dirty="0"/>
              <a:t>We need to get going looking at this, as well, while we have the window before </a:t>
            </a:r>
            <a:r>
              <a:rPr lang="en-US" dirty="0" err="1"/>
              <a:t>REVmd</a:t>
            </a:r>
            <a:r>
              <a:rPr lang="en-US" dirty="0"/>
              <a:t> gets too far along.</a:t>
            </a:r>
          </a:p>
          <a:p>
            <a:pPr lvl="1">
              <a:spcBef>
                <a:spcPts val="0"/>
              </a:spcBef>
            </a:pPr>
            <a:endParaRPr lang="en-US" dirty="0"/>
          </a:p>
          <a:p>
            <a:pPr>
              <a:spcBef>
                <a:spcPts val="0"/>
              </a:spcBef>
            </a:pPr>
            <a:r>
              <a:rPr lang="en-US" dirty="0"/>
              <a:t>The above topics are likely to interrelate.</a:t>
            </a:r>
          </a:p>
          <a:p>
            <a:pPr>
              <a:spcBef>
                <a:spcPts val="0"/>
              </a:spcBef>
            </a:pP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5/9 of </a:t>
            </a:r>
            <a:r>
              <a:rPr lang="en-US" sz="1200" b="0" dirty="0"/>
              <a:t>11-16-1282 by Mark Hamilton, Ruckus Wireless</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21</a:t>
            </a:fld>
            <a:endParaRPr lang="en-US"/>
          </a:p>
        </p:txBody>
      </p:sp>
    </p:spTree>
    <p:extLst>
      <p:ext uri="{BB962C8B-B14F-4D97-AF65-F5344CB8AC3E}">
        <p14:creationId xmlns:p14="http://schemas.microsoft.com/office/powerpoint/2010/main" val="615056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457200"/>
          </a:xfrm>
        </p:spPr>
        <p:txBody>
          <a:bodyPr/>
          <a:lstStyle/>
          <a:p>
            <a:r>
              <a:rPr lang="en-US" dirty="0"/>
              <a:t>Work Completed (</a:t>
            </a:r>
            <a:r>
              <a:rPr lang="en-US" dirty="0" err="1"/>
              <a:t>cont</a:t>
            </a:r>
            <a:r>
              <a:rPr lang="en-US" dirty="0"/>
              <a:t>)</a:t>
            </a:r>
          </a:p>
        </p:txBody>
      </p:sp>
      <p:sp>
        <p:nvSpPr>
          <p:cNvPr id="15366" name="Rectangle 3"/>
          <p:cNvSpPr>
            <a:spLocks noGrp="1" noChangeArrowheads="1"/>
          </p:cNvSpPr>
          <p:nvPr>
            <p:ph type="body" idx="1"/>
          </p:nvPr>
        </p:nvSpPr>
        <p:spPr>
          <a:xfrm>
            <a:off x="304800" y="1143000"/>
            <a:ext cx="8382000" cy="5029200"/>
          </a:xfrm>
        </p:spPr>
        <p:txBody>
          <a:bodyPr/>
          <a:lstStyle/>
          <a:p>
            <a:pPr>
              <a:spcBef>
                <a:spcPts val="0"/>
              </a:spcBef>
            </a:pPr>
            <a:r>
              <a:rPr lang="en-US" dirty="0"/>
              <a:t>What is an ESS?</a:t>
            </a:r>
          </a:p>
          <a:p>
            <a:pPr lvl="1">
              <a:spcBef>
                <a:spcPts val="0"/>
              </a:spcBef>
            </a:pPr>
            <a:r>
              <a:rPr lang="en-US" dirty="0"/>
              <a:t>Long discussion.  No consensus, yet.</a:t>
            </a:r>
          </a:p>
          <a:p>
            <a:pPr lvl="1">
              <a:spcBef>
                <a:spcPts val="0"/>
              </a:spcBef>
            </a:pPr>
            <a:r>
              <a:rPr lang="en-US" dirty="0"/>
              <a:t>New suggestion that ESS be a set of APs (and not any associated STAs).</a:t>
            </a:r>
          </a:p>
          <a:p>
            <a:pPr lvl="1">
              <a:spcBef>
                <a:spcPts val="0"/>
              </a:spcBef>
            </a:pPr>
            <a:r>
              <a:rPr lang="en-US" dirty="0"/>
              <a:t>Is the extent of an ESS defined by the limits of any mobility within it?  </a:t>
            </a:r>
          </a:p>
          <a:p>
            <a:pPr lvl="1">
              <a:spcBef>
                <a:spcPts val="0"/>
              </a:spcBef>
            </a:pPr>
            <a:r>
              <a:rPr lang="en-US" dirty="0"/>
              <a:t>Agreed an ESS probably most closely maps to a Bridged Network (or the wireless subset of a Bridged Network), in the 802.1 definition of that term.</a:t>
            </a:r>
          </a:p>
          <a:p>
            <a:pPr lvl="1">
              <a:spcBef>
                <a:spcPts val="0"/>
              </a:spcBef>
            </a:pPr>
            <a:r>
              <a:rPr lang="en-US" dirty="0"/>
              <a:t>Will continue discussion.  Also need to consider what changing this definition will really affect.</a:t>
            </a:r>
          </a:p>
          <a:p>
            <a:pPr>
              <a:spcBef>
                <a:spcPts val="0"/>
              </a:spcBef>
            </a:pPr>
            <a:r>
              <a:rPr lang="en-US" dirty="0"/>
              <a:t>AP/DS/Portal architecture questions</a:t>
            </a:r>
          </a:p>
          <a:p>
            <a:pPr lvl="1">
              <a:spcBef>
                <a:spcPts val="0"/>
              </a:spcBef>
            </a:pPr>
            <a:r>
              <a:rPr lang="en-US" dirty="0"/>
              <a:t>Reviewed the discussion document about whether SAPs should/must be shown as up and down (</a:t>
            </a:r>
            <a:r>
              <a:rPr lang="en-US" dirty="0">
                <a:hlinkClick r:id="rId3"/>
              </a:rPr>
              <a:t>11-16/0720r0</a:t>
            </a:r>
            <a:r>
              <a:rPr lang="en-US" dirty="0"/>
              <a:t>).  Agreed this is our convention, with a history of purpose and value for it.  Reviewed the start of a tutorial on why we do this.</a:t>
            </a:r>
          </a:p>
          <a:p>
            <a:pPr lvl="1">
              <a:spcBef>
                <a:spcPts val="0"/>
              </a:spcBef>
            </a:pPr>
            <a:r>
              <a:rPr lang="en-US" dirty="0"/>
              <a:t>Reviewed a </a:t>
            </a:r>
            <a:r>
              <a:rPr lang="en-US" dirty="0" err="1"/>
              <a:t>gedanken</a:t>
            </a:r>
            <a:r>
              <a:rPr lang="en-US" dirty="0"/>
              <a:t> presentation on how the DS can be implemented with/relates to bridges (</a:t>
            </a:r>
            <a:r>
              <a:rPr lang="en-US" dirty="0">
                <a:hlinkClick r:id="rId4"/>
              </a:rPr>
              <a:t>11-15/0454r0</a:t>
            </a:r>
            <a:r>
              <a:rPr lang="en-US" dirty="0"/>
              <a:t>).  Agreed to explore further.</a:t>
            </a:r>
          </a:p>
          <a:p>
            <a:pPr>
              <a:spcBef>
                <a:spcPts val="0"/>
              </a:spcBef>
            </a:pP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6/9 of </a:t>
            </a:r>
            <a:r>
              <a:rPr lang="en-US" sz="1200" b="0" dirty="0"/>
              <a:t>11-16-1282 by Mark Hamilton, Ruckus Wireless</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22</a:t>
            </a:fld>
            <a:endParaRPr lang="en-US"/>
          </a:p>
        </p:txBody>
      </p:sp>
    </p:spTree>
    <p:extLst>
      <p:ext uri="{BB962C8B-B14F-4D97-AF65-F5344CB8AC3E}">
        <p14:creationId xmlns:p14="http://schemas.microsoft.com/office/powerpoint/2010/main" val="3013546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457200"/>
          </a:xfrm>
        </p:spPr>
        <p:txBody>
          <a:bodyPr/>
          <a:lstStyle/>
          <a:p>
            <a:r>
              <a:rPr lang="en-US" dirty="0"/>
              <a:t>Work Completed (</a:t>
            </a:r>
            <a:r>
              <a:rPr lang="en-US" dirty="0" err="1"/>
              <a:t>cont</a:t>
            </a:r>
            <a:r>
              <a:rPr lang="en-US" dirty="0"/>
              <a:t>)</a:t>
            </a:r>
          </a:p>
        </p:txBody>
      </p:sp>
      <p:sp>
        <p:nvSpPr>
          <p:cNvPr id="15366" name="Rectangle 3"/>
          <p:cNvSpPr>
            <a:spLocks noGrp="1" noChangeArrowheads="1"/>
          </p:cNvSpPr>
          <p:nvPr>
            <p:ph type="body" idx="1"/>
          </p:nvPr>
        </p:nvSpPr>
        <p:spPr>
          <a:xfrm>
            <a:off x="304800" y="1143000"/>
            <a:ext cx="8382000" cy="5029200"/>
          </a:xfrm>
        </p:spPr>
        <p:txBody>
          <a:bodyPr/>
          <a:lstStyle/>
          <a:p>
            <a:pPr>
              <a:spcBef>
                <a:spcPts val="0"/>
              </a:spcBef>
            </a:pPr>
            <a:endParaRPr lang="en-US" dirty="0"/>
          </a:p>
          <a:p>
            <a:pPr>
              <a:spcBef>
                <a:spcPts val="0"/>
              </a:spcBef>
            </a:pPr>
            <a:r>
              <a:rPr lang="en-US" dirty="0"/>
              <a:t>Joint meeting with </a:t>
            </a:r>
            <a:r>
              <a:rPr lang="en-US" dirty="0" err="1"/>
              <a:t>TGak</a:t>
            </a:r>
            <a:endParaRPr lang="en-US" dirty="0"/>
          </a:p>
          <a:p>
            <a:pPr lvl="1">
              <a:spcBef>
                <a:spcPts val="0"/>
              </a:spcBef>
            </a:pPr>
            <a:r>
              <a:rPr lang="en-US" dirty="0"/>
              <a:t>Focused on 11ak comment resolutions with architectural issued raised.</a:t>
            </a:r>
          </a:p>
          <a:p>
            <a:pPr lvl="1">
              <a:spcBef>
                <a:spcPts val="0"/>
              </a:spcBef>
            </a:pPr>
            <a:r>
              <a:rPr lang="en-US" dirty="0"/>
              <a:t>Believe we covered the known topics and questions.</a:t>
            </a:r>
          </a:p>
          <a:p>
            <a:pPr lvl="1">
              <a:spcBef>
                <a:spcPts val="0"/>
              </a:spcBef>
            </a:pPr>
            <a:endParaRPr lang="en-US" dirty="0"/>
          </a:p>
          <a:p>
            <a:pPr>
              <a:spcBef>
                <a:spcPts val="0"/>
              </a:spcBef>
            </a:pPr>
            <a:r>
              <a:rPr lang="en-US" dirty="0"/>
              <a:t>Joint meeting with </a:t>
            </a:r>
            <a:r>
              <a:rPr lang="en-US" dirty="0" err="1"/>
              <a:t>TGaq</a:t>
            </a:r>
            <a:endParaRPr lang="en-US" dirty="0"/>
          </a:p>
          <a:p>
            <a:pPr lvl="1">
              <a:spcBef>
                <a:spcPts val="0"/>
              </a:spcBef>
            </a:pPr>
            <a:r>
              <a:rPr lang="en-US" dirty="0"/>
              <a:t>Created two architecture models, with agreement from both groups.</a:t>
            </a:r>
          </a:p>
          <a:p>
            <a:pPr lvl="1">
              <a:spcBef>
                <a:spcPts val="0"/>
              </a:spcBef>
            </a:pPr>
            <a:r>
              <a:rPr lang="en-US" dirty="0"/>
              <a:t>Believe we covered the known topics and questions.</a:t>
            </a:r>
          </a:p>
          <a:p>
            <a:pPr lvl="1">
              <a:spcBef>
                <a:spcPts val="0"/>
              </a:spcBef>
            </a:pPr>
            <a:endParaRPr lang="en-US" dirty="0"/>
          </a:p>
          <a:p>
            <a:pPr>
              <a:spcBef>
                <a:spcPts val="0"/>
              </a:spcBef>
            </a:pP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7/9 of </a:t>
            </a:r>
            <a:r>
              <a:rPr lang="en-US" sz="1200" b="0" dirty="0"/>
              <a:t>11-16-1282 by Mark Hamilton, Ruckus Wireless</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23</a:t>
            </a:fld>
            <a:endParaRPr lang="en-US"/>
          </a:p>
        </p:txBody>
      </p:sp>
    </p:spTree>
    <p:extLst>
      <p:ext uri="{BB962C8B-B14F-4D97-AF65-F5344CB8AC3E}">
        <p14:creationId xmlns:p14="http://schemas.microsoft.com/office/powerpoint/2010/main" val="2361723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685800" y="1676400"/>
            <a:ext cx="7772400" cy="4419600"/>
          </a:xfrm>
          <a:ln>
            <a:solidFill>
              <a:schemeClr val="bg1"/>
            </a:solidFill>
          </a:ln>
        </p:spPr>
        <p:txBody>
          <a:bodyPr/>
          <a:lstStyle/>
          <a:p>
            <a:pPr>
              <a:lnSpc>
                <a:spcPct val="90000"/>
              </a:lnSpc>
            </a:pPr>
            <a:r>
              <a:rPr lang="en-US" sz="3200" dirty="0"/>
              <a:t>None planned</a:t>
            </a:r>
          </a:p>
          <a:p>
            <a:pPr>
              <a:lnSpc>
                <a:spcPct val="90000"/>
              </a:lnSpc>
            </a:pPr>
            <a:r>
              <a:rPr lang="en-US" sz="3200" dirty="0"/>
              <a:t>May schedule with 10 days notice</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8/9 of </a:t>
            </a:r>
            <a:r>
              <a:rPr lang="en-US" sz="1200" b="0" dirty="0"/>
              <a:t>11-16-1282 by Mark Hamilton, Ruckus Wireless</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24</a:t>
            </a:fld>
            <a:endParaRPr lang="en-US"/>
          </a:p>
        </p:txBody>
      </p:sp>
    </p:spTree>
    <p:extLst>
      <p:ext uri="{BB962C8B-B14F-4D97-AF65-F5344CB8AC3E}">
        <p14:creationId xmlns:p14="http://schemas.microsoft.com/office/powerpoint/2010/main" val="2149473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685800" y="685800"/>
            <a:ext cx="7772400" cy="605118"/>
          </a:xfrm>
        </p:spPr>
        <p:txBody>
          <a:bodyPr/>
          <a:lstStyle/>
          <a:p>
            <a:r>
              <a:rPr lang="en-US" dirty="0"/>
              <a:t>November 2016 Plans</a:t>
            </a:r>
          </a:p>
        </p:txBody>
      </p:sp>
      <p:sp>
        <p:nvSpPr>
          <p:cNvPr id="17414" name="Rectangle 3"/>
          <p:cNvSpPr>
            <a:spLocks noGrp="1" noChangeArrowheads="1"/>
          </p:cNvSpPr>
          <p:nvPr>
            <p:ph type="body" idx="1"/>
          </p:nvPr>
        </p:nvSpPr>
        <p:spPr>
          <a:xfrm>
            <a:off x="533400" y="1143000"/>
            <a:ext cx="7924800" cy="4419600"/>
          </a:xfrm>
          <a:ln>
            <a:solidFill>
              <a:schemeClr val="bg1"/>
            </a:solidFill>
          </a:ln>
        </p:spPr>
        <p:txBody>
          <a:bodyPr/>
          <a:lstStyle/>
          <a:p>
            <a:pPr>
              <a:lnSpc>
                <a:spcPct val="90000"/>
              </a:lnSpc>
            </a:pPr>
            <a:r>
              <a:rPr lang="en-US" sz="3200" dirty="0"/>
              <a:t>Two standalone meeting slots planned:</a:t>
            </a:r>
          </a:p>
          <a:p>
            <a:pPr lvl="1">
              <a:lnSpc>
                <a:spcPct val="90000"/>
              </a:lnSpc>
            </a:pPr>
            <a:r>
              <a:rPr lang="en-US" sz="2600" dirty="0"/>
              <a:t>Design Pattern for MIB attribute use</a:t>
            </a:r>
          </a:p>
          <a:p>
            <a:pPr lvl="1">
              <a:lnSpc>
                <a:spcPct val="90000"/>
              </a:lnSpc>
            </a:pPr>
            <a:r>
              <a:rPr lang="en-US" sz="2600" dirty="0"/>
              <a:t>Consider use of YANG/NETCONF by 802.11</a:t>
            </a:r>
          </a:p>
          <a:p>
            <a:pPr lvl="1">
              <a:lnSpc>
                <a:spcPct val="90000"/>
              </a:lnSpc>
            </a:pPr>
            <a:r>
              <a:rPr lang="en-US" sz="2600" dirty="0"/>
              <a:t>DS/AP/Portal architecture discussions, and “what is an ESS?”</a:t>
            </a:r>
          </a:p>
          <a:p>
            <a:pPr lvl="1">
              <a:lnSpc>
                <a:spcPct val="90000"/>
              </a:lnSpc>
            </a:pPr>
            <a:r>
              <a:rPr lang="en-US" sz="2600" dirty="0"/>
              <a:t>Status of IETF work, IEEE 1588 work</a:t>
            </a:r>
          </a:p>
          <a:p>
            <a:pPr>
              <a:lnSpc>
                <a:spcPct val="90000"/>
              </a:lnSpc>
            </a:pPr>
            <a:r>
              <a:rPr lang="en-US" sz="3000" dirty="0"/>
              <a:t>One joint session with 802.1</a:t>
            </a:r>
          </a:p>
          <a:p>
            <a:pPr lvl="1">
              <a:lnSpc>
                <a:spcPct val="90000"/>
              </a:lnSpc>
            </a:pPr>
            <a:r>
              <a:rPr lang="en-US" sz="2600" dirty="0"/>
              <a:t>Discussion about YANG/NETCONF models, and what 802.1 is doing and has learned</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9/9 of </a:t>
            </a:r>
            <a:r>
              <a:rPr lang="en-US" sz="1200" b="0" dirty="0"/>
              <a:t>11-16-1282 by Mark Hamilton, Ruckus Wireless</a:t>
            </a:r>
          </a:p>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25</a:t>
            </a:fld>
            <a:endParaRPr lang="en-US"/>
          </a:p>
        </p:txBody>
      </p:sp>
    </p:spTree>
    <p:extLst>
      <p:ext uri="{BB962C8B-B14F-4D97-AF65-F5344CB8AC3E}">
        <p14:creationId xmlns:p14="http://schemas.microsoft.com/office/powerpoint/2010/main" val="4222658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p:txBody>
          <a:bodyPr/>
          <a:lstStyle/>
          <a:p>
            <a:pPr>
              <a:defRPr/>
            </a:pPr>
            <a:r>
              <a:rPr lang="en-US" smtClean="0"/>
              <a:t>Adrian Stephens, Intel Corporation</a:t>
            </a:r>
            <a:endParaRPr lang="en-US" dirty="0"/>
          </a:p>
        </p:txBody>
      </p:sp>
      <p:sp>
        <p:nvSpPr>
          <p:cNvPr id="27652" name="Rectangle 2"/>
          <p:cNvSpPr>
            <a:spLocks noGrp="1" noChangeArrowheads="1"/>
          </p:cNvSpPr>
          <p:nvPr>
            <p:ph type="title"/>
          </p:nvPr>
        </p:nvSpPr>
        <p:spPr>
          <a:xfrm>
            <a:off x="685800" y="838200"/>
            <a:ext cx="7772400" cy="1066800"/>
          </a:xfrm>
        </p:spPr>
        <p:txBody>
          <a:bodyPr/>
          <a:lstStyle/>
          <a:p>
            <a:r>
              <a:rPr lang="en-US" sz="2800" dirty="0">
                <a:latin typeface="Times New Roman" charset="0"/>
              </a:rPr>
              <a:t>IEEE </a:t>
            </a:r>
            <a:r>
              <a:rPr lang="en-US" sz="2800" dirty="0" smtClean="0">
                <a:latin typeface="Times New Roman" charset="0"/>
              </a:rPr>
              <a:t>802.11/15 </a:t>
            </a:r>
            <a:r>
              <a:rPr lang="en-US" sz="2800" dirty="0">
                <a:latin typeface="Times New Roman" charset="0"/>
              </a:rPr>
              <a:t>Regulatory SC</a:t>
            </a:r>
            <a:r>
              <a:rPr lang="en-US" sz="2800">
                <a:latin typeface="Times New Roman" charset="0"/>
              </a:rPr>
              <a:t/>
            </a:r>
            <a:br>
              <a:rPr lang="en-US" sz="2800">
                <a:latin typeface="Times New Roman" charset="0"/>
              </a:rPr>
            </a:br>
            <a:r>
              <a:rPr lang="en-US" sz="2800" smtClean="0">
                <a:latin typeface="Times New Roman" charset="0"/>
              </a:rPr>
              <a:t>Warsaw Closing </a:t>
            </a:r>
            <a:r>
              <a:rPr lang="en-US" sz="2800" dirty="0">
                <a:latin typeface="Times New Roman" charset="0"/>
              </a:rPr>
              <a:t>Report</a:t>
            </a:r>
          </a:p>
        </p:txBody>
      </p:sp>
      <p:sp>
        <p:nvSpPr>
          <p:cNvPr id="27653" name="Rectangle 6"/>
          <p:cNvSpPr>
            <a:spLocks noGrp="1" noChangeArrowheads="1"/>
          </p:cNvSpPr>
          <p:nvPr>
            <p:ph type="body" idx="1"/>
          </p:nvPr>
        </p:nvSpPr>
        <p:spPr>
          <a:xfrm>
            <a:off x="685800" y="2286000"/>
            <a:ext cx="7772400" cy="381000"/>
          </a:xfrm>
        </p:spPr>
        <p:txBody>
          <a:bodyPr/>
          <a:lstStyle/>
          <a:p>
            <a:pPr algn="ctr">
              <a:buFontTx/>
              <a:buNone/>
            </a:pPr>
            <a:r>
              <a:rPr lang="en-US" sz="2000" dirty="0">
                <a:latin typeface="Times New Roman" charset="0"/>
              </a:rPr>
              <a:t>Date:</a:t>
            </a:r>
            <a:r>
              <a:rPr lang="en-US" sz="2000" b="0" dirty="0">
                <a:latin typeface="Times New Roman" charset="0"/>
              </a:rPr>
              <a:t> </a:t>
            </a:r>
            <a:r>
              <a:rPr lang="en-US" sz="2000" b="0" dirty="0" smtClean="0">
                <a:latin typeface="Times New Roman" charset="0"/>
              </a:rPr>
              <a:t>2016-09-16</a:t>
            </a:r>
            <a:endParaRPr lang="en-US" sz="2000" b="0" dirty="0">
              <a:latin typeface="Times New Roman" charset="0"/>
            </a:endParaRPr>
          </a:p>
        </p:txBody>
      </p:sp>
      <p:graphicFrame>
        <p:nvGraphicFramePr>
          <p:cNvPr id="27654" name="Object 11"/>
          <p:cNvGraphicFramePr>
            <a:graphicFrameLocks noChangeAspect="1"/>
          </p:cNvGraphicFramePr>
          <p:nvPr>
            <p:extLst>
              <p:ext uri="{D42A27DB-BD31-4B8C-83A1-F6EECF244321}">
                <p14:modId xmlns:p14="http://schemas.microsoft.com/office/powerpoint/2010/main" val="3535865280"/>
              </p:ext>
            </p:extLst>
          </p:nvPr>
        </p:nvGraphicFramePr>
        <p:xfrm>
          <a:off x="495300" y="3136900"/>
          <a:ext cx="7797800" cy="2565400"/>
        </p:xfrm>
        <a:graphic>
          <a:graphicData uri="http://schemas.openxmlformats.org/presentationml/2006/ole">
            <mc:AlternateContent xmlns:mc="http://schemas.openxmlformats.org/markup-compatibility/2006">
              <mc:Choice xmlns:v="urn:schemas-microsoft-com:vml" Requires="v">
                <p:oleObj spid="_x0000_s6153" name="Document" r:id="rId4" imgW="8367708" imgH="2751467" progId="Word.Document.8">
                  <p:embed/>
                </p:oleObj>
              </mc:Choice>
              <mc:Fallback>
                <p:oleObj name="Document" r:id="rId4" imgW="8367708" imgH="2751467" progId="Word.Document.8">
                  <p:embed/>
                  <p:pic>
                    <p:nvPicPr>
                      <p:cNvPr id="0" name=""/>
                      <p:cNvPicPr>
                        <a:picLocks noChangeAspect="1" noChangeArrowheads="1"/>
                      </p:cNvPicPr>
                      <p:nvPr/>
                    </p:nvPicPr>
                    <p:blipFill>
                      <a:blip r:embed="rId5"/>
                      <a:srcRect/>
                      <a:stretch>
                        <a:fillRect/>
                      </a:stretch>
                    </p:blipFill>
                    <p:spPr bwMode="auto">
                      <a:xfrm>
                        <a:off x="495300" y="3136900"/>
                        <a:ext cx="7797800" cy="256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5" name="Rectangle 12"/>
          <p:cNvSpPr>
            <a:spLocks noChangeArrowheads="1"/>
          </p:cNvSpPr>
          <p:nvPr/>
        </p:nvSpPr>
        <p:spPr bwMode="auto">
          <a:xfrm>
            <a:off x="533400" y="26670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eaLnBrk="0" hangingPunct="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1/6 of 11-16-1085 by Rich Kennedy, Hewlett Packard Enterprise</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26</a:t>
            </a:fld>
            <a:endParaRPr lang="en-US"/>
          </a:p>
        </p:txBody>
      </p:sp>
    </p:spTree>
    <p:extLst>
      <p:ext uri="{BB962C8B-B14F-4D97-AF65-F5344CB8AC3E}">
        <p14:creationId xmlns:p14="http://schemas.microsoft.com/office/powerpoint/2010/main" val="2196521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9700" name="Rectangle 2"/>
          <p:cNvSpPr>
            <a:spLocks noGrp="1" noChangeArrowheads="1"/>
          </p:cNvSpPr>
          <p:nvPr>
            <p:ph type="title"/>
          </p:nvPr>
        </p:nvSpPr>
        <p:spPr/>
        <p:txBody>
          <a:bodyPr/>
          <a:lstStyle/>
          <a:p>
            <a:r>
              <a:rPr lang="en-US">
                <a:latin typeface="Times New Roman" charset="0"/>
              </a:rPr>
              <a:t>Abstract</a:t>
            </a:r>
          </a:p>
        </p:txBody>
      </p:sp>
      <p:sp>
        <p:nvSpPr>
          <p:cNvPr id="29701" name="Rectangle 3"/>
          <p:cNvSpPr>
            <a:spLocks noGrp="1" noChangeArrowheads="1"/>
          </p:cNvSpPr>
          <p:nvPr>
            <p:ph type="body" idx="1"/>
          </p:nvPr>
        </p:nvSpPr>
        <p:spPr>
          <a:xfrm>
            <a:off x="685800" y="1752600"/>
            <a:ext cx="7772400" cy="4114800"/>
          </a:xfrm>
        </p:spPr>
        <p:txBody>
          <a:bodyPr/>
          <a:lstStyle/>
          <a:p>
            <a:pPr>
              <a:buFontTx/>
              <a:buNone/>
            </a:pPr>
            <a:r>
              <a:rPr lang="en-US" dirty="0">
                <a:latin typeface="Times New Roman" charset="0"/>
              </a:rPr>
              <a:t>This presentation is the closing report for the </a:t>
            </a:r>
            <a:r>
              <a:rPr lang="en-US" dirty="0" smtClean="0">
                <a:latin typeface="Times New Roman" charset="0"/>
              </a:rPr>
              <a:t>September 2016 </a:t>
            </a:r>
            <a:r>
              <a:rPr lang="en-US" dirty="0">
                <a:latin typeface="Times New Roman" charset="0"/>
              </a:rPr>
              <a:t>IEEE </a:t>
            </a:r>
            <a:r>
              <a:rPr lang="en-US" dirty="0" smtClean="0">
                <a:latin typeface="Times New Roman" charset="0"/>
              </a:rPr>
              <a:t>802.11/15 </a:t>
            </a:r>
            <a:r>
              <a:rPr lang="en-US" dirty="0">
                <a:latin typeface="Times New Roman" charset="0"/>
              </a:rPr>
              <a:t>Regulatory Standing Committee meeting in </a:t>
            </a:r>
            <a:r>
              <a:rPr lang="en-US" dirty="0" smtClean="0">
                <a:latin typeface="Times New Roman" charset="0"/>
              </a:rPr>
              <a:t>Warsaw.</a:t>
            </a:r>
            <a:endParaRPr lang="en-US" dirty="0">
              <a:latin typeface="Times New Roman" charset="0"/>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11-16-1085 by Rich Kennedy, Hewlett Packard Enterprise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27</a:t>
            </a:fld>
            <a:endParaRPr lang="en-US"/>
          </a:p>
        </p:txBody>
      </p:sp>
    </p:spTree>
    <p:extLst>
      <p:ext uri="{BB962C8B-B14F-4D97-AF65-F5344CB8AC3E}">
        <p14:creationId xmlns:p14="http://schemas.microsoft.com/office/powerpoint/2010/main" val="1881486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dirty="0">
                <a:latin typeface="Times New Roman" charset="0"/>
              </a:rPr>
              <a:t>Agenda</a:t>
            </a:r>
          </a:p>
        </p:txBody>
      </p:sp>
      <p:sp>
        <p:nvSpPr>
          <p:cNvPr id="31746" name="Content Placeholder 2"/>
          <p:cNvSpPr>
            <a:spLocks noGrp="1"/>
          </p:cNvSpPr>
          <p:nvPr>
            <p:ph idx="1"/>
          </p:nvPr>
        </p:nvSpPr>
        <p:spPr>
          <a:xfrm>
            <a:off x="685800" y="1828800"/>
            <a:ext cx="7772400" cy="4495800"/>
          </a:xfrm>
        </p:spPr>
        <p:txBody>
          <a:bodyPr/>
          <a:lstStyle/>
          <a:p>
            <a:pPr eaLnBrk="1" hangingPunct="1"/>
            <a:r>
              <a:rPr lang="en-US" altLang="en-US" sz="2000" dirty="0"/>
              <a:t>Administrative items </a:t>
            </a:r>
          </a:p>
          <a:p>
            <a:pPr eaLnBrk="1" hangingPunct="1"/>
            <a:r>
              <a:rPr lang="en-US" altLang="en-US" sz="2000" dirty="0"/>
              <a:t>Introduction</a:t>
            </a:r>
          </a:p>
          <a:p>
            <a:pPr eaLnBrk="1" hangingPunct="1"/>
            <a:r>
              <a:rPr lang="en-US" altLang="en-US" sz="2000" dirty="0"/>
              <a:t>Approve San Diego minutes</a:t>
            </a:r>
          </a:p>
          <a:p>
            <a:pPr eaLnBrk="1" hangingPunct="1"/>
            <a:r>
              <a:rPr lang="en-US" altLang="en-US" sz="2000" dirty="0"/>
              <a:t>Discussion items</a:t>
            </a:r>
          </a:p>
          <a:p>
            <a:pPr lvl="1"/>
            <a:r>
              <a:rPr lang="en-US" altLang="en-US" sz="1800" dirty="0"/>
              <a:t>Regulatory work in progress</a:t>
            </a:r>
          </a:p>
          <a:p>
            <a:pPr lvl="1"/>
            <a:r>
              <a:rPr lang="en-US" altLang="en-US" sz="1800" dirty="0"/>
              <a:t>Status of completed work</a:t>
            </a:r>
          </a:p>
          <a:p>
            <a:pPr eaLnBrk="1" hangingPunct="1"/>
            <a:r>
              <a:rPr lang="en-US" altLang="en-US" sz="2000" dirty="0"/>
              <a:t>Actions required</a:t>
            </a:r>
          </a:p>
          <a:p>
            <a:pPr lvl="1" eaLnBrk="1" hangingPunct="1"/>
            <a:r>
              <a:rPr lang="en-US" altLang="en-US" sz="1600" dirty="0"/>
              <a:t>FCC 16-89 FNPRM</a:t>
            </a:r>
          </a:p>
          <a:p>
            <a:pPr lvl="1" eaLnBrk="1" hangingPunct="1"/>
            <a:r>
              <a:rPr lang="en-US" altLang="en-US" sz="1600" dirty="0" smtClean="0"/>
              <a:t>WP5A liaison </a:t>
            </a:r>
            <a:endParaRPr lang="en-US" altLang="en-US" sz="1600" dirty="0"/>
          </a:p>
          <a:p>
            <a:pPr lvl="1" eaLnBrk="1" hangingPunct="1"/>
            <a:r>
              <a:rPr lang="en-US" altLang="en-US" sz="1600" dirty="0"/>
              <a:t>…</a:t>
            </a:r>
          </a:p>
          <a:p>
            <a:pPr eaLnBrk="1" hangingPunct="1">
              <a:spcBef>
                <a:spcPct val="0"/>
              </a:spcBef>
            </a:pPr>
            <a:r>
              <a:rPr lang="en-US" altLang="en-US" sz="2000" dirty="0"/>
              <a:t>AOB and Adjourn</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11-16-1085 by Rich Kennedy, Hewlett Packard Enterprise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28</a:t>
            </a:fld>
            <a:endParaRPr lang="en-US"/>
          </a:p>
        </p:txBody>
      </p:sp>
    </p:spTree>
    <p:extLst>
      <p:ext uri="{BB962C8B-B14F-4D97-AF65-F5344CB8AC3E}">
        <p14:creationId xmlns:p14="http://schemas.microsoft.com/office/powerpoint/2010/main" val="253721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dirty="0" smtClean="0">
                <a:latin typeface="Times New Roman" charset="0"/>
              </a:rPr>
              <a:t>Regulatory Updates</a:t>
            </a:r>
            <a:endParaRPr lang="en-US" dirty="0">
              <a:latin typeface="Times New Roman" charset="0"/>
            </a:endParaRPr>
          </a:p>
        </p:txBody>
      </p:sp>
      <p:sp>
        <p:nvSpPr>
          <p:cNvPr id="32770" name="Content Placeholder 2"/>
          <p:cNvSpPr>
            <a:spLocks noGrp="1"/>
          </p:cNvSpPr>
          <p:nvPr>
            <p:ph idx="1"/>
          </p:nvPr>
        </p:nvSpPr>
        <p:spPr>
          <a:xfrm>
            <a:off x="685800" y="1905000"/>
            <a:ext cx="7772400" cy="4419600"/>
          </a:xfrm>
        </p:spPr>
        <p:txBody>
          <a:bodyPr/>
          <a:lstStyle/>
          <a:p>
            <a:r>
              <a:rPr lang="en-US" altLang="en-US" sz="2000" dirty="0"/>
              <a:t>FCC 16-89 </a:t>
            </a:r>
            <a:r>
              <a:rPr lang="en-US" altLang="en-US" sz="2000" dirty="0" err="1"/>
              <a:t>mmWave</a:t>
            </a:r>
            <a:r>
              <a:rPr lang="en-US" altLang="en-US" sz="2000" dirty="0"/>
              <a:t> R&amp;O </a:t>
            </a:r>
          </a:p>
          <a:p>
            <a:r>
              <a:rPr lang="en-US" altLang="en-US" sz="2000" dirty="0"/>
              <a:t>ETSI BRAN and ERM TG11 </a:t>
            </a:r>
            <a:r>
              <a:rPr lang="en-US" altLang="en-US" sz="2000" dirty="0" smtClean="0"/>
              <a:t>updates</a:t>
            </a:r>
          </a:p>
          <a:p>
            <a:pPr lvl="1"/>
            <a:r>
              <a:rPr lang="en-US" altLang="en-US" dirty="0" smtClean="0"/>
              <a:t>EN 300 328 (2.4 GHz) in final approval phase</a:t>
            </a:r>
          </a:p>
          <a:p>
            <a:pPr lvl="1"/>
            <a:r>
              <a:rPr lang="en-US" altLang="en-US" dirty="0" smtClean="0"/>
              <a:t>EN 301 893 (5 GHz) planning to complete in November</a:t>
            </a:r>
          </a:p>
          <a:p>
            <a:pPr lvl="1"/>
            <a:r>
              <a:rPr lang="en-US" altLang="en-US" dirty="0" smtClean="0"/>
              <a:t>EN 302 567 (60 GHz) to complete in November</a:t>
            </a:r>
          </a:p>
          <a:p>
            <a:pPr lvl="1"/>
            <a:r>
              <a:rPr lang="en-US" altLang="en-US" dirty="0" smtClean="0"/>
              <a:t>EN 301 598 (TVWS) to complete in November</a:t>
            </a:r>
            <a:endParaRPr lang="en-US" altLang="en-US" dirty="0"/>
          </a:p>
          <a:p>
            <a:r>
              <a:rPr lang="en-US" altLang="en-US" sz="2000" dirty="0"/>
              <a:t>FCC WRC-19 Advisory Committee (WAC)</a:t>
            </a:r>
          </a:p>
          <a:p>
            <a:r>
              <a:rPr lang="en-US" altLang="en-US" sz="2000" dirty="0"/>
              <a:t>CEPT CPG </a:t>
            </a:r>
            <a:r>
              <a:rPr lang="en-US" altLang="en-US" sz="2000" dirty="0" smtClean="0"/>
              <a:t>PT-D next week in Rome</a:t>
            </a:r>
            <a:endParaRPr lang="en-US" altLang="en-US" sz="2000" dirty="0"/>
          </a:p>
          <a:p>
            <a:r>
              <a:rPr lang="en-US" altLang="en-US" sz="2000" dirty="0"/>
              <a:t>EU Radio Equipment Directive implications</a:t>
            </a:r>
          </a:p>
          <a:p>
            <a:r>
              <a:rPr lang="en-US" altLang="en-US" sz="2000" dirty="0"/>
              <a:t>ETSI RED workshop December 1</a:t>
            </a:r>
            <a:r>
              <a:rPr lang="en-US" altLang="en-US" sz="2000" baseline="30000" dirty="0"/>
              <a:t>st</a:t>
            </a:r>
            <a:endParaRPr lang="en-US" altLang="en-US" sz="2000" dirty="0"/>
          </a:p>
          <a:p>
            <a:pPr lvl="1"/>
            <a:r>
              <a:rPr lang="en-US" altLang="en-US" dirty="0">
                <a:hlinkClick r:id="rId3"/>
              </a:rPr>
              <a:t>http://www.etsi.org/news-events/events/1102-53-shades-of-re-d-six-months-to-go</a:t>
            </a:r>
            <a:r>
              <a:rPr lang="en-US" altLang="en-US" dirty="0"/>
              <a:t> </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11-16-1085 by Rich Kennedy, Hewlett Packard Enterprise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29</a:t>
            </a:fld>
            <a:endParaRPr lang="en-US"/>
          </a:p>
        </p:txBody>
      </p:sp>
    </p:spTree>
    <p:extLst>
      <p:ext uri="{BB962C8B-B14F-4D97-AF65-F5344CB8AC3E}">
        <p14:creationId xmlns:p14="http://schemas.microsoft.com/office/powerpoint/2010/main" val="2115413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2514600" cy="1600200"/>
          </a:xfrm>
        </p:spPr>
        <p:txBody>
          <a:bodyPr/>
          <a:lstStyle/>
          <a:p>
            <a:r>
              <a:rPr lang="en-GB" dirty="0" smtClean="0"/>
              <a:t>Attendance</a:t>
            </a:r>
            <a:endParaRPr lang="en-GB" dirty="0"/>
          </a:p>
        </p:txBody>
      </p:sp>
      <p:sp>
        <p:nvSpPr>
          <p:cNvPr id="6" name="Footer Placeholder 5"/>
          <p:cNvSpPr>
            <a:spLocks noGrp="1"/>
          </p:cNvSpPr>
          <p:nvPr>
            <p:ph type="ftr" sz="quarter" idx="11"/>
          </p:nvPr>
        </p:nvSpPr>
        <p:spPr/>
        <p:txBody>
          <a:bodyPr/>
          <a:lstStyle/>
          <a:p>
            <a:pPr>
              <a:defRPr/>
            </a:pPr>
            <a:r>
              <a:rPr lang="en-US" smtClean="0"/>
              <a:t>Adrian Stephens, Intel Corporation</a:t>
            </a: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240362948"/>
              </p:ext>
            </p:extLst>
          </p:nvPr>
        </p:nvGraphicFramePr>
        <p:xfrm>
          <a:off x="3324930" y="914400"/>
          <a:ext cx="4724400" cy="5181604"/>
        </p:xfrm>
        <a:graphic>
          <a:graphicData uri="http://schemas.openxmlformats.org/drawingml/2006/table">
            <a:tbl>
              <a:tblPr/>
              <a:tblGrid>
                <a:gridCol w="1902031"/>
                <a:gridCol w="736270"/>
                <a:gridCol w="470395"/>
                <a:gridCol w="593106"/>
                <a:gridCol w="490847"/>
                <a:gridCol w="531751"/>
              </a:tblGrid>
              <a:tr h="272716">
                <a:tc>
                  <a:txBody>
                    <a:bodyPr/>
                    <a:lstStyle/>
                    <a:p>
                      <a:pPr algn="l" fontAlgn="b"/>
                      <a:r>
                        <a:rPr lang="en-GB" sz="1600" b="1" i="0" u="none" strike="noStrike">
                          <a:solidFill>
                            <a:srgbClr val="FFFFFF"/>
                          </a:solidFill>
                          <a:effectLst/>
                          <a:latin typeface="Calibri" panose="020F0502020204030204" pitchFamily="34" charset="0"/>
                        </a:rPr>
                        <a:t>Group</a:t>
                      </a:r>
                    </a:p>
                  </a:txBody>
                  <a:tcPr marL="9525" marR="9525" marT="9525" marB="0" anchor="b">
                    <a:lnL>
                      <a:noFill/>
                    </a:lnL>
                    <a:lnR>
                      <a:noFill/>
                    </a:lnR>
                    <a:lnT w="12700" cap="flat" cmpd="sng" algn="ctr">
                      <a:solidFill>
                        <a:srgbClr val="366092"/>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l" fontAlgn="b"/>
                      <a:r>
                        <a:rPr lang="en-GB" sz="1600" b="1" i="0" u="none" strike="noStrike">
                          <a:solidFill>
                            <a:srgbClr val="FFFFFF"/>
                          </a:solidFill>
                          <a:effectLst/>
                          <a:latin typeface="Calibri" panose="020F0502020204030204" pitchFamily="34" charset="0"/>
                        </a:rPr>
                        <a:t># Mtgs</a:t>
                      </a:r>
                    </a:p>
                  </a:txBody>
                  <a:tcPr marL="9525" marR="9525" marT="9525" marB="0" anchor="b">
                    <a:lnL>
                      <a:noFill/>
                    </a:lnL>
                    <a:lnR>
                      <a:noFill/>
                    </a:lnR>
                    <a:lnT w="12700" cap="flat" cmpd="sng" algn="ctr">
                      <a:solidFill>
                        <a:srgbClr val="366092"/>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l" fontAlgn="b"/>
                      <a:r>
                        <a:rPr lang="en-GB" sz="1600" b="1" i="0" u="none" strike="noStrike">
                          <a:solidFill>
                            <a:srgbClr val="FFFFFF"/>
                          </a:solidFill>
                          <a:effectLst/>
                          <a:latin typeface="Calibri" panose="020F0502020204030204" pitchFamily="34" charset="0"/>
                        </a:rPr>
                        <a:t>Avg</a:t>
                      </a:r>
                    </a:p>
                  </a:txBody>
                  <a:tcPr marL="9525" marR="9525" marT="9525" marB="0" anchor="b">
                    <a:lnL>
                      <a:noFill/>
                    </a:lnL>
                    <a:lnR>
                      <a:noFill/>
                    </a:lnR>
                    <a:lnT w="12700" cap="flat" cmpd="sng" algn="ctr">
                      <a:solidFill>
                        <a:srgbClr val="366092"/>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l" fontAlgn="b"/>
                      <a:r>
                        <a:rPr lang="en-GB" sz="1600" b="1" i="0" u="none" strike="noStrike">
                          <a:solidFill>
                            <a:srgbClr val="FFFFFF"/>
                          </a:solidFill>
                          <a:effectLst/>
                          <a:latin typeface="Calibri" panose="020F0502020204030204" pitchFamily="34" charset="0"/>
                        </a:rPr>
                        <a:t>Total</a:t>
                      </a:r>
                    </a:p>
                  </a:txBody>
                  <a:tcPr marL="9525" marR="9525" marT="9525" marB="0" anchor="b">
                    <a:lnL>
                      <a:noFill/>
                    </a:lnL>
                    <a:lnR>
                      <a:noFill/>
                    </a:lnR>
                    <a:lnT w="12700" cap="flat" cmpd="sng" algn="ctr">
                      <a:solidFill>
                        <a:srgbClr val="366092"/>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l" fontAlgn="b"/>
                      <a:r>
                        <a:rPr lang="en-GB" sz="1600" b="1" i="0" u="none" strike="noStrike">
                          <a:solidFill>
                            <a:srgbClr val="FFFFFF"/>
                          </a:solidFill>
                          <a:effectLst/>
                          <a:latin typeface="Calibri" panose="020F0502020204030204" pitchFamily="34" charset="0"/>
                        </a:rPr>
                        <a:t>Min</a:t>
                      </a:r>
                    </a:p>
                  </a:txBody>
                  <a:tcPr marL="9525" marR="9525" marT="9525" marB="0" anchor="b">
                    <a:lnL>
                      <a:noFill/>
                    </a:lnL>
                    <a:lnR>
                      <a:noFill/>
                    </a:lnR>
                    <a:lnT w="12700" cap="flat" cmpd="sng" algn="ctr">
                      <a:solidFill>
                        <a:srgbClr val="366092"/>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l" fontAlgn="b"/>
                      <a:r>
                        <a:rPr lang="en-GB" sz="1600" b="1" i="0" u="none" strike="noStrike">
                          <a:solidFill>
                            <a:srgbClr val="FFFFFF"/>
                          </a:solidFill>
                          <a:effectLst/>
                          <a:latin typeface="Calibri" panose="020F0502020204030204" pitchFamily="34" charset="0"/>
                        </a:rPr>
                        <a:t>Max</a:t>
                      </a:r>
                    </a:p>
                  </a:txBody>
                  <a:tcPr marL="9525" marR="9525" marT="9525" marB="0" anchor="b">
                    <a:lnL>
                      <a:noFill/>
                    </a:lnL>
                    <a:lnR>
                      <a:noFill/>
                    </a:lnR>
                    <a:lnT w="12700" cap="flat" cmpd="sng" algn="ctr">
                      <a:solidFill>
                        <a:srgbClr val="366092"/>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r>
              <a:tr h="272716">
                <a:tc>
                  <a:txBody>
                    <a:bodyPr/>
                    <a:lstStyle/>
                    <a:p>
                      <a:pPr algn="l" fontAlgn="b"/>
                      <a:r>
                        <a:rPr lang="en-GB" sz="1600" b="0" i="0" u="none" strike="noStrike">
                          <a:solidFill>
                            <a:srgbClr val="000000"/>
                          </a:solidFill>
                          <a:effectLst/>
                          <a:latin typeface="Calibri" panose="020F0502020204030204" pitchFamily="34" charset="0"/>
                        </a:rPr>
                        <a:t>ARC</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22</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72716">
                <a:tc>
                  <a:txBody>
                    <a:bodyPr/>
                    <a:lstStyle/>
                    <a:p>
                      <a:pPr algn="l" fontAlgn="b"/>
                      <a:r>
                        <a:rPr lang="en-GB" sz="1600" b="0" i="0" u="none" strike="noStrike">
                          <a:solidFill>
                            <a:srgbClr val="000000"/>
                          </a:solidFill>
                          <a:effectLst/>
                          <a:latin typeface="Calibri" panose="020F0502020204030204" pitchFamily="34" charset="0"/>
                        </a:rPr>
                        <a:t>Editors Meeting</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72716">
                <a:tc>
                  <a:txBody>
                    <a:bodyPr/>
                    <a:lstStyle/>
                    <a:p>
                      <a:pPr algn="l" fontAlgn="b"/>
                      <a:r>
                        <a:rPr lang="en-GB" sz="1600" b="0" i="0" u="none" strike="noStrike">
                          <a:solidFill>
                            <a:srgbClr val="000000"/>
                          </a:solidFill>
                          <a:effectLst/>
                          <a:latin typeface="Calibri" panose="020F0502020204030204" pitchFamily="34" charset="0"/>
                        </a:rPr>
                        <a:t>JTC1</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72716">
                <a:tc>
                  <a:txBody>
                    <a:bodyPr/>
                    <a:lstStyle/>
                    <a:p>
                      <a:pPr algn="l" fontAlgn="b"/>
                      <a:r>
                        <a:rPr lang="en-GB" sz="1600" b="0" i="0" u="none" strike="noStrike">
                          <a:solidFill>
                            <a:srgbClr val="000000"/>
                          </a:solidFill>
                          <a:effectLst/>
                          <a:latin typeface="Calibri" panose="020F0502020204030204" pitchFamily="34" charset="0"/>
                        </a:rPr>
                        <a:t>TGah</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18</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18</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72716">
                <a:tc>
                  <a:txBody>
                    <a:bodyPr/>
                    <a:lstStyle/>
                    <a:p>
                      <a:pPr algn="l" fontAlgn="b"/>
                      <a:r>
                        <a:rPr lang="en-GB" sz="1600" b="0" i="0" u="none" strike="noStrike">
                          <a:solidFill>
                            <a:srgbClr val="000000"/>
                          </a:solidFill>
                          <a:effectLst/>
                          <a:latin typeface="Calibri" panose="020F0502020204030204" pitchFamily="34" charset="0"/>
                        </a:rPr>
                        <a:t>TGai</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73</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18</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72716">
                <a:tc>
                  <a:txBody>
                    <a:bodyPr/>
                    <a:lstStyle/>
                    <a:p>
                      <a:pPr algn="l" fontAlgn="b"/>
                      <a:r>
                        <a:rPr lang="en-GB" sz="1600" b="0" i="0" u="none" strike="noStrike">
                          <a:solidFill>
                            <a:srgbClr val="000000"/>
                          </a:solidFill>
                          <a:effectLst/>
                          <a:latin typeface="Calibri" panose="020F0502020204030204" pitchFamily="34" charset="0"/>
                        </a:rPr>
                        <a:t>TGak</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62</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72716">
                <a:tc>
                  <a:txBody>
                    <a:bodyPr/>
                    <a:lstStyle/>
                    <a:p>
                      <a:pPr algn="l" fontAlgn="b"/>
                      <a:r>
                        <a:rPr lang="en-GB" sz="1600" b="0" i="0" u="none" strike="noStrike">
                          <a:solidFill>
                            <a:srgbClr val="000000"/>
                          </a:solidFill>
                          <a:effectLst/>
                          <a:latin typeface="Calibri" panose="020F0502020204030204" pitchFamily="34" charset="0"/>
                        </a:rPr>
                        <a:t>TGaq</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72716">
                <a:tc>
                  <a:txBody>
                    <a:bodyPr/>
                    <a:lstStyle/>
                    <a:p>
                      <a:pPr algn="l" fontAlgn="b"/>
                      <a:r>
                        <a:rPr lang="en-GB" sz="1600" b="0" i="0" u="none" strike="noStrike">
                          <a:solidFill>
                            <a:srgbClr val="000000"/>
                          </a:solidFill>
                          <a:effectLst/>
                          <a:latin typeface="Calibri" panose="020F0502020204030204" pitchFamily="34" charset="0"/>
                        </a:rPr>
                        <a:t>TGmc</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72716">
                <a:tc>
                  <a:txBody>
                    <a:bodyPr/>
                    <a:lstStyle/>
                    <a:p>
                      <a:pPr algn="l" fontAlgn="b"/>
                      <a:r>
                        <a:rPr lang="en-GB" sz="1600" b="0" i="0" u="none" strike="noStrike" dirty="0" err="1">
                          <a:solidFill>
                            <a:srgbClr val="000000"/>
                          </a:solidFill>
                          <a:effectLst/>
                          <a:latin typeface="Calibri" panose="020F0502020204030204" pitchFamily="34" charset="0"/>
                        </a:rPr>
                        <a:t>TGax</a:t>
                      </a:r>
                      <a:endParaRPr lang="en-GB" sz="16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126</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1386</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105</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152</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72716">
                <a:tc>
                  <a:txBody>
                    <a:bodyPr/>
                    <a:lstStyle/>
                    <a:p>
                      <a:pPr algn="l" fontAlgn="b"/>
                      <a:r>
                        <a:rPr lang="en-GB" sz="1600" b="0" i="0" u="none" strike="noStrike">
                          <a:solidFill>
                            <a:srgbClr val="000000"/>
                          </a:solidFill>
                          <a:effectLst/>
                          <a:latin typeface="Calibri" panose="020F0502020204030204" pitchFamily="34" charset="0"/>
                        </a:rPr>
                        <a:t>CAC</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18</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18</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72716">
                <a:tc>
                  <a:txBody>
                    <a:bodyPr/>
                    <a:lstStyle/>
                    <a:p>
                      <a:pPr algn="l" fontAlgn="b"/>
                      <a:r>
                        <a:rPr lang="en-GB" sz="1600" b="0" i="0" u="none" strike="noStrike">
                          <a:solidFill>
                            <a:srgbClr val="000000"/>
                          </a:solidFill>
                          <a:effectLst/>
                          <a:latin typeface="Calibri" panose="020F0502020204030204" pitchFamily="34" charset="0"/>
                        </a:rPr>
                        <a:t>Mid-Week Plenary</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178</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178</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72716">
                <a:tc>
                  <a:txBody>
                    <a:bodyPr/>
                    <a:lstStyle/>
                    <a:p>
                      <a:pPr algn="l" fontAlgn="b"/>
                      <a:r>
                        <a:rPr lang="en-GB" sz="1600" b="0" i="0" u="none" strike="noStrike">
                          <a:solidFill>
                            <a:srgbClr val="000000"/>
                          </a:solidFill>
                          <a:effectLst/>
                          <a:latin typeface="Calibri" panose="020F0502020204030204" pitchFamily="34" charset="0"/>
                        </a:rPr>
                        <a:t>New Members</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72716">
                <a:tc>
                  <a:txBody>
                    <a:bodyPr/>
                    <a:lstStyle/>
                    <a:p>
                      <a:pPr algn="l" fontAlgn="b"/>
                      <a:r>
                        <a:rPr lang="en-GB" sz="1600" b="0" i="0" u="none" strike="noStrike">
                          <a:solidFill>
                            <a:srgbClr val="000000"/>
                          </a:solidFill>
                          <a:effectLst/>
                          <a:latin typeface="Calibri" panose="020F0502020204030204" pitchFamily="34" charset="0"/>
                        </a:rPr>
                        <a:t>Opening Plenary</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163</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163</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72716">
                <a:tc>
                  <a:txBody>
                    <a:bodyPr/>
                    <a:lstStyle/>
                    <a:p>
                      <a:pPr algn="l" fontAlgn="b"/>
                      <a:r>
                        <a:rPr lang="en-GB" sz="1600" b="0" i="0" u="none" strike="noStrike">
                          <a:solidFill>
                            <a:srgbClr val="000000"/>
                          </a:solidFill>
                          <a:effectLst/>
                          <a:latin typeface="Calibri" panose="020F0502020204030204" pitchFamily="34" charset="0"/>
                        </a:rPr>
                        <a:t>REG</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26</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26</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GB" sz="16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72716">
                <a:tc>
                  <a:txBody>
                    <a:bodyPr/>
                    <a:lstStyle/>
                    <a:p>
                      <a:pPr algn="l" fontAlgn="b"/>
                      <a:r>
                        <a:rPr lang="en-GB" sz="1600" b="0" i="0" u="none" strike="noStrike">
                          <a:solidFill>
                            <a:srgbClr val="000000"/>
                          </a:solidFill>
                          <a:effectLst/>
                          <a:latin typeface="Calibri" panose="020F0502020204030204" pitchFamily="34" charset="0"/>
                        </a:rPr>
                        <a:t>TGay</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46</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139</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44</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49</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72716">
                <a:tc>
                  <a:txBody>
                    <a:bodyPr/>
                    <a:lstStyle/>
                    <a:p>
                      <a:pPr algn="l" fontAlgn="b"/>
                      <a:r>
                        <a:rPr lang="en-GB" sz="1600" b="0" i="0" u="none" strike="noStrike">
                          <a:solidFill>
                            <a:srgbClr val="000000"/>
                          </a:solidFill>
                          <a:effectLst/>
                          <a:latin typeface="Calibri" panose="020F0502020204030204" pitchFamily="34" charset="0"/>
                        </a:rPr>
                        <a:t>TGaz</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32</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65</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24</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41</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72716">
                <a:tc>
                  <a:txBody>
                    <a:bodyPr/>
                    <a:lstStyle/>
                    <a:p>
                      <a:pPr algn="l" fontAlgn="b"/>
                      <a:r>
                        <a:rPr lang="en-GB" sz="1600" b="0" i="0" u="none" strike="noStrike">
                          <a:solidFill>
                            <a:srgbClr val="000000"/>
                          </a:solidFill>
                          <a:effectLst/>
                          <a:latin typeface="Calibri" panose="020F0502020204030204" pitchFamily="34" charset="0"/>
                        </a:rPr>
                        <a:t>WUR SG</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105</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421</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35</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GB" sz="1600" b="0" i="0" u="none" strike="noStrike">
                          <a:solidFill>
                            <a:srgbClr val="000000"/>
                          </a:solidFill>
                          <a:effectLst/>
                          <a:latin typeface="Calibri" panose="020F0502020204030204" pitchFamily="34" charset="0"/>
                        </a:rPr>
                        <a:t>143</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72716">
                <a:tc>
                  <a:txBody>
                    <a:bodyPr/>
                    <a:lstStyle/>
                    <a:p>
                      <a:pPr algn="l" fontAlgn="b"/>
                      <a:r>
                        <a:rPr lang="en-GB" sz="1600" b="0" i="0" u="none" strike="noStrike">
                          <a:solidFill>
                            <a:srgbClr val="000000"/>
                          </a:solidFill>
                          <a:effectLst/>
                          <a:latin typeface="Calibri" panose="020F0502020204030204" pitchFamily="34" charset="0"/>
                        </a:rPr>
                        <a:t>AANI SC</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tcPr>
                </a:tc>
                <a:tc>
                  <a:txBody>
                    <a:bodyPr/>
                    <a:lstStyle/>
                    <a:p>
                      <a:pPr algn="r" fontAlgn="b"/>
                      <a:r>
                        <a:rPr lang="en-GB" sz="16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tcPr>
                </a:tc>
                <a:tc>
                  <a:txBody>
                    <a:bodyPr/>
                    <a:lstStyle/>
                    <a:p>
                      <a:pPr algn="r" fontAlgn="b"/>
                      <a:r>
                        <a:rPr lang="en-GB" sz="1600" b="0" i="0" u="none" strike="noStrike">
                          <a:solidFill>
                            <a:srgbClr val="000000"/>
                          </a:solidFill>
                          <a:effectLst/>
                          <a:latin typeface="Calibri" panose="020F0502020204030204" pitchFamily="34" charset="0"/>
                        </a:rPr>
                        <a:t>39</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tcPr>
                </a:tc>
                <a:tc>
                  <a:txBody>
                    <a:bodyPr/>
                    <a:lstStyle/>
                    <a:p>
                      <a:pPr algn="r" fontAlgn="b"/>
                      <a:r>
                        <a:rPr lang="en-GB" sz="1600" b="0" i="0" u="none" strike="noStrike">
                          <a:solidFill>
                            <a:srgbClr val="000000"/>
                          </a:solidFill>
                          <a:effectLst/>
                          <a:latin typeface="Calibri" panose="020F0502020204030204" pitchFamily="34" charset="0"/>
                        </a:rPr>
                        <a:t>79</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tcPr>
                </a:tc>
                <a:tc>
                  <a:txBody>
                    <a:bodyPr/>
                    <a:lstStyle/>
                    <a:p>
                      <a:pPr algn="r" fontAlgn="b"/>
                      <a:r>
                        <a:rPr lang="en-GB" sz="1600" b="0" i="0" u="none" strike="noStrike">
                          <a:solidFill>
                            <a:srgbClr val="000000"/>
                          </a:solidFill>
                          <a:effectLst/>
                          <a:latin typeface="Calibri" panose="020F0502020204030204" pitchFamily="34" charset="0"/>
                        </a:rPr>
                        <a:t>23</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tcPr>
                </a:tc>
                <a:tc>
                  <a:txBody>
                    <a:bodyPr/>
                    <a:lstStyle/>
                    <a:p>
                      <a:pPr algn="r" fontAlgn="b"/>
                      <a:r>
                        <a:rPr lang="en-GB" sz="1600" b="0" i="0" u="none" strike="noStrike" dirty="0">
                          <a:solidFill>
                            <a:srgbClr val="000000"/>
                          </a:solidFill>
                          <a:effectLst/>
                          <a:latin typeface="Calibri" panose="020F0502020204030204" pitchFamily="34" charset="0"/>
                        </a:rPr>
                        <a:t>56</a:t>
                      </a:r>
                    </a:p>
                  </a:txBody>
                  <a:tcPr marL="9525" marR="9525" marT="9525" marB="0" anchor="b">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tcPr>
                </a:tc>
              </a:tr>
            </a:tbl>
          </a:graphicData>
        </a:graphic>
      </p:graphicFrame>
      <p:sp>
        <p:nvSpPr>
          <p:cNvPr id="3" name="Date Placeholder 2"/>
          <p:cNvSpPr>
            <a:spLocks noGrp="1"/>
          </p:cNvSpPr>
          <p:nvPr>
            <p:ph type="dt" sz="half" idx="10"/>
          </p:nvPr>
        </p:nvSpPr>
        <p:spPr/>
        <p:txBody>
          <a:bodyPr/>
          <a:lstStyle/>
          <a:p>
            <a:pPr>
              <a:defRPr/>
            </a:pPr>
            <a:r>
              <a:rPr lang="en-US" smtClean="0"/>
              <a:t>September 2016</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219CDBFA-76A2-4597-AA38-8543ED035B58}" type="slidenum">
              <a:rPr lang="en-US" smtClean="0"/>
              <a:pPr>
                <a:defRPr/>
              </a:pPr>
              <a:t>3</a:t>
            </a:fld>
            <a:endParaRPr lang="en-US"/>
          </a:p>
        </p:txBody>
      </p:sp>
    </p:spTree>
    <p:extLst>
      <p:ext uri="{BB962C8B-B14F-4D97-AF65-F5344CB8AC3E}">
        <p14:creationId xmlns:p14="http://schemas.microsoft.com/office/powerpoint/2010/main" val="33633516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for 802.18</a:t>
            </a:r>
            <a:endParaRPr lang="en-US" dirty="0"/>
          </a:p>
        </p:txBody>
      </p:sp>
      <p:sp>
        <p:nvSpPr>
          <p:cNvPr id="3" name="Content Placeholder 2"/>
          <p:cNvSpPr>
            <a:spLocks noGrp="1"/>
          </p:cNvSpPr>
          <p:nvPr>
            <p:ph idx="1"/>
          </p:nvPr>
        </p:nvSpPr>
        <p:spPr/>
        <p:txBody>
          <a:bodyPr/>
          <a:lstStyle/>
          <a:p>
            <a:r>
              <a:rPr lang="en-US" dirty="0" smtClean="0"/>
              <a:t>FCC 16-89 </a:t>
            </a:r>
            <a:r>
              <a:rPr lang="en-US" dirty="0" err="1" smtClean="0"/>
              <a:t>mmWave</a:t>
            </a:r>
            <a:r>
              <a:rPr lang="en-US" dirty="0" smtClean="0"/>
              <a:t> FNPRM</a:t>
            </a:r>
          </a:p>
          <a:p>
            <a:pPr lvl="1"/>
            <a:r>
              <a:rPr lang="en-US" dirty="0" smtClean="0"/>
              <a:t>Due September 30, 2016</a:t>
            </a:r>
          </a:p>
          <a:p>
            <a:pPr lvl="1"/>
            <a:r>
              <a:rPr lang="en-US" dirty="0" smtClean="0"/>
              <a:t>Will not file as we have no supporting data for requests</a:t>
            </a:r>
          </a:p>
          <a:p>
            <a:r>
              <a:rPr lang="en-US" dirty="0" smtClean="0"/>
              <a:t>Complete the WP5A liaison started in July</a:t>
            </a:r>
            <a:endParaRPr lang="en-US" dirty="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11-16-1085 by Rich Kennedy, Hewlett Packard Enterprise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30</a:t>
            </a:fld>
            <a:endParaRPr lang="en-US"/>
          </a:p>
        </p:txBody>
      </p:sp>
    </p:spTree>
    <p:extLst>
      <p:ext uri="{BB962C8B-B14F-4D97-AF65-F5344CB8AC3E}">
        <p14:creationId xmlns:p14="http://schemas.microsoft.com/office/powerpoint/2010/main" val="1010014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smtClean="0"/>
              <a:t>Teleconferences, etc.</a:t>
            </a:r>
          </a:p>
        </p:txBody>
      </p:sp>
      <p:sp>
        <p:nvSpPr>
          <p:cNvPr id="24579" name="Content Placeholder 2"/>
          <p:cNvSpPr>
            <a:spLocks noGrp="1"/>
          </p:cNvSpPr>
          <p:nvPr>
            <p:ph idx="1"/>
          </p:nvPr>
        </p:nvSpPr>
        <p:spPr/>
        <p:txBody>
          <a:bodyPr/>
          <a:lstStyle/>
          <a:p>
            <a:r>
              <a:rPr lang="en-US" altLang="en-US" dirty="0" smtClean="0"/>
              <a:t>No more Regulatory SC teleconferences</a:t>
            </a:r>
          </a:p>
          <a:p>
            <a:r>
              <a:rPr lang="en-US" altLang="en-US" dirty="0" smtClean="0"/>
              <a:t>We will continue with SC meetings for two more meetings, until the transition to 802.18 is shown to be effective</a:t>
            </a:r>
          </a:p>
          <a:p>
            <a:r>
              <a:rPr lang="en-US" altLang="en-US" dirty="0" smtClean="0"/>
              <a:t>I will continue to act as Chair until the end</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11-16-1085 by Rich Kennedy, Hewlett Packard Enterprise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31</a:t>
            </a:fld>
            <a:endParaRPr lang="en-US"/>
          </a:p>
        </p:txBody>
      </p:sp>
    </p:spTree>
    <p:extLst>
      <p:ext uri="{BB962C8B-B14F-4D97-AF65-F5344CB8AC3E}">
        <p14:creationId xmlns:p14="http://schemas.microsoft.com/office/powerpoint/2010/main" val="2888689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noFill/>
        </p:spPr>
        <p:txBody>
          <a:bodyPr/>
          <a:lstStyle/>
          <a:p>
            <a:r>
              <a:rPr lang="en-US" smtClean="0"/>
              <a:t>Adrian Stephens, Intel Corporation</a:t>
            </a:r>
          </a:p>
        </p:txBody>
      </p:sp>
      <p:sp>
        <p:nvSpPr>
          <p:cNvPr id="1030" name="Rectangle 2"/>
          <p:cNvSpPr>
            <a:spLocks noGrp="1" noChangeArrowheads="1"/>
          </p:cNvSpPr>
          <p:nvPr>
            <p:ph type="title"/>
          </p:nvPr>
        </p:nvSpPr>
        <p:spPr>
          <a:noFill/>
        </p:spPr>
        <p:txBody>
          <a:bodyPr/>
          <a:lstStyle/>
          <a:p>
            <a:pPr eaLnBrk="1" hangingPunct="1"/>
            <a:r>
              <a:rPr lang="en-US" dirty="0" smtClean="0"/>
              <a:t>IEEE 802.11mc Closing Report for</a:t>
            </a:r>
            <a:br>
              <a:rPr lang="en-US" dirty="0" smtClean="0"/>
            </a:br>
            <a:r>
              <a:rPr lang="en-US" dirty="0" smtClean="0"/>
              <a:t>September 2016</a:t>
            </a:r>
          </a:p>
        </p:txBody>
      </p:sp>
      <p:sp>
        <p:nvSpPr>
          <p:cNvPr id="1031" name="Rectangle 6"/>
          <p:cNvSpPr>
            <a:spLocks noGrp="1" noChangeArrowheads="1"/>
          </p:cNvSpPr>
          <p:nvPr>
            <p:ph type="body" idx="1"/>
          </p:nvPr>
        </p:nvSpPr>
        <p:spPr>
          <a:xfrm>
            <a:off x="685800" y="1752600"/>
            <a:ext cx="7772400" cy="381000"/>
          </a:xfrm>
          <a:noFill/>
        </p:spPr>
        <p:txBody>
          <a:bodyPr/>
          <a:lstStyle/>
          <a:p>
            <a:pPr algn="ctr" eaLnBrk="1" hangingPunct="1">
              <a:buFontTx/>
              <a:buNone/>
            </a:pPr>
            <a:r>
              <a:rPr lang="en-US" sz="2000" dirty="0" smtClean="0"/>
              <a:t>Date:</a:t>
            </a:r>
            <a:r>
              <a:rPr lang="en-US" sz="2000" b="0" dirty="0" smtClean="0"/>
              <a:t> 2016-09-14</a:t>
            </a:r>
          </a:p>
        </p:txBody>
      </p:sp>
      <p:graphicFrame>
        <p:nvGraphicFramePr>
          <p:cNvPr id="1026" name="Object 11"/>
          <p:cNvGraphicFramePr>
            <a:graphicFrameLocks noChangeAspect="1"/>
          </p:cNvGraphicFramePr>
          <p:nvPr>
            <p:extLst>
              <p:ext uri="{D42A27DB-BD31-4B8C-83A1-F6EECF244321}">
                <p14:modId xmlns:p14="http://schemas.microsoft.com/office/powerpoint/2010/main" val="1134441547"/>
              </p:ext>
            </p:extLst>
          </p:nvPr>
        </p:nvGraphicFramePr>
        <p:xfrm>
          <a:off x="534988" y="2327275"/>
          <a:ext cx="7683500" cy="3657600"/>
        </p:xfrm>
        <a:graphic>
          <a:graphicData uri="http://schemas.openxmlformats.org/presentationml/2006/ole">
            <mc:AlternateContent xmlns:mc="http://schemas.openxmlformats.org/markup-compatibility/2006">
              <mc:Choice xmlns:v="urn:schemas-microsoft-com:vml" Requires="v">
                <p:oleObj spid="_x0000_s7177" name="Document" r:id="rId4" imgW="8687137" imgH="4148981" progId="Word.Document.8">
                  <p:embed/>
                </p:oleObj>
              </mc:Choice>
              <mc:Fallback>
                <p:oleObj name="Document" r:id="rId4" imgW="8687137" imgH="4148981" progId="Word.Document.8">
                  <p:embed/>
                  <p:pic>
                    <p:nvPicPr>
                      <p:cNvPr id="0" name=""/>
                      <p:cNvPicPr>
                        <a:picLocks noChangeAspect="1" noChangeArrowheads="1"/>
                      </p:cNvPicPr>
                      <p:nvPr/>
                    </p:nvPicPr>
                    <p:blipFill>
                      <a:blip r:embed="rId5"/>
                      <a:srcRect/>
                      <a:stretch>
                        <a:fillRect/>
                      </a:stretch>
                    </p:blipFill>
                    <p:spPr bwMode="auto">
                      <a:xfrm>
                        <a:off x="534988" y="2327275"/>
                        <a:ext cx="7683500" cy="365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11-16-1262 by Dorothy Stanley, HP Enterprise</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32</a:t>
            </a:fld>
            <a:endParaRPr lang="en-US"/>
          </a:p>
        </p:txBody>
      </p:sp>
    </p:spTree>
    <p:extLst>
      <p:ext uri="{BB962C8B-B14F-4D97-AF65-F5344CB8AC3E}">
        <p14:creationId xmlns:p14="http://schemas.microsoft.com/office/powerpoint/2010/main" val="39604031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3077" name="Rectangle 2"/>
          <p:cNvSpPr>
            <a:spLocks noGrp="1" noChangeArrowheads="1"/>
          </p:cNvSpPr>
          <p:nvPr>
            <p:ph type="title"/>
          </p:nvPr>
        </p:nvSpPr>
        <p:spPr>
          <a:noFill/>
        </p:spPr>
        <p:txBody>
          <a:bodyPr/>
          <a:lstStyle/>
          <a:p>
            <a:r>
              <a:rPr lang="en-US" smtClean="0"/>
              <a:t>Abstract</a:t>
            </a:r>
          </a:p>
        </p:txBody>
      </p:sp>
      <p:sp>
        <p:nvSpPr>
          <p:cNvPr id="3078" name="Rectangle 3"/>
          <p:cNvSpPr>
            <a:spLocks noGrp="1" noChangeArrowheads="1"/>
          </p:cNvSpPr>
          <p:nvPr>
            <p:ph type="body" idx="1"/>
          </p:nvPr>
        </p:nvSpPr>
        <p:spPr>
          <a:noFill/>
        </p:spPr>
        <p:txBody>
          <a:bodyPr/>
          <a:lstStyle/>
          <a:p>
            <a:pPr>
              <a:buFontTx/>
              <a:buNone/>
            </a:pPr>
            <a:r>
              <a:rPr lang="en-US" dirty="0" smtClean="0"/>
              <a:t>This document contains the </a:t>
            </a:r>
            <a:r>
              <a:rPr lang="en-US" dirty="0" err="1" smtClean="0"/>
              <a:t>TGmc</a:t>
            </a:r>
            <a:r>
              <a:rPr lang="en-US" dirty="0" smtClean="0"/>
              <a:t> closing report for September 2016.</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11-16-1262 by Dorothy Stanley, HP Enterprise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33</a:t>
            </a:fld>
            <a:endParaRPr lang="en-US"/>
          </a:p>
        </p:txBody>
      </p:sp>
    </p:spTree>
    <p:extLst>
      <p:ext uri="{BB962C8B-B14F-4D97-AF65-F5344CB8AC3E}">
        <p14:creationId xmlns:p14="http://schemas.microsoft.com/office/powerpoint/2010/main" val="402100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066800"/>
          </a:xfrm>
        </p:spPr>
        <p:txBody>
          <a:bodyPr/>
          <a:lstStyle/>
          <a:p>
            <a:r>
              <a:rPr lang="en-US" dirty="0" smtClean="0"/>
              <a:t>Status</a:t>
            </a:r>
            <a:r>
              <a:rPr lang="en-US" dirty="0"/>
              <a:t/>
            </a:r>
            <a:br>
              <a:rPr lang="en-US" dirty="0"/>
            </a:br>
            <a:endParaRPr lang="en-US" dirty="0"/>
          </a:p>
        </p:txBody>
      </p:sp>
      <p:sp>
        <p:nvSpPr>
          <p:cNvPr id="3" name="Content Placeholder 2"/>
          <p:cNvSpPr>
            <a:spLocks noGrp="1"/>
          </p:cNvSpPr>
          <p:nvPr>
            <p:ph idx="1"/>
          </p:nvPr>
        </p:nvSpPr>
        <p:spPr>
          <a:xfrm>
            <a:off x="533400" y="1295400"/>
            <a:ext cx="8382000" cy="4724400"/>
          </a:xfrm>
        </p:spPr>
        <p:txBody>
          <a:bodyPr/>
          <a:lstStyle/>
          <a:p>
            <a:pPr>
              <a:defRPr/>
            </a:pPr>
            <a:r>
              <a:rPr lang="en-US" altLang="ja-JP" dirty="0"/>
              <a:t>S</a:t>
            </a:r>
            <a:r>
              <a:rPr lang="en-US" altLang="ja-JP" dirty="0" smtClean="0"/>
              <a:t>ponsor Ballot process has completed</a:t>
            </a:r>
          </a:p>
          <a:p>
            <a:pPr lvl="1">
              <a:defRPr/>
            </a:pPr>
            <a:r>
              <a:rPr lang="en-US" altLang="ja-JP" dirty="0" smtClean="0"/>
              <a:t>One (1) comment received from an “Approve” voter, resolved for 4th </a:t>
            </a:r>
            <a:r>
              <a:rPr lang="en-US" altLang="ja-JP" dirty="0" err="1"/>
              <a:t>recirc</a:t>
            </a:r>
            <a:r>
              <a:rPr lang="en-US" altLang="ja-JP" dirty="0"/>
              <a:t> </a:t>
            </a:r>
            <a:r>
              <a:rPr lang="en-US" altLang="ja-JP" dirty="0" smtClean="0"/>
              <a:t>SB </a:t>
            </a:r>
            <a:r>
              <a:rPr lang="en-US" altLang="ja-JP" dirty="0"/>
              <a:t>(</a:t>
            </a:r>
            <a:r>
              <a:rPr lang="en-US" altLang="ja-JP" dirty="0" smtClean="0"/>
              <a:t>99% </a:t>
            </a:r>
            <a:r>
              <a:rPr lang="en-US" altLang="ja-JP" dirty="0"/>
              <a:t>approval) on P802.11REVmc </a:t>
            </a:r>
            <a:r>
              <a:rPr lang="en-US" altLang="ja-JP" dirty="0" smtClean="0"/>
              <a:t>D8.0</a:t>
            </a:r>
            <a:r>
              <a:rPr lang="en-US" altLang="ja-JP" dirty="0"/>
              <a:t>. </a:t>
            </a:r>
            <a:endParaRPr lang="en-US" altLang="ja-JP" dirty="0" smtClean="0"/>
          </a:p>
          <a:p>
            <a:pPr lvl="1">
              <a:defRPr/>
            </a:pPr>
            <a:r>
              <a:rPr lang="en-US" altLang="ja-JP" dirty="0" smtClean="0"/>
              <a:t>Approved forwarding P802.11REVmc D8.0 to WG for approval to forward to </a:t>
            </a:r>
            <a:r>
              <a:rPr lang="en-US" altLang="ja-JP" dirty="0" err="1" smtClean="0"/>
              <a:t>Revcom</a:t>
            </a:r>
            <a:endParaRPr lang="en-US" altLang="ja-JP" dirty="0" smtClean="0"/>
          </a:p>
          <a:p>
            <a:pPr lvl="1">
              <a:defRPr/>
            </a:pPr>
            <a:r>
              <a:rPr lang="en-US" altLang="ja-JP" dirty="0" smtClean="0"/>
              <a:t>Approved report to EC: 11-16-1094</a:t>
            </a:r>
            <a:endParaRPr lang="en-US" altLang="ja-JP" dirty="0"/>
          </a:p>
          <a:p>
            <a:r>
              <a:rPr lang="en-US" dirty="0" smtClean="0"/>
              <a:t>Agenda, includes motions</a:t>
            </a:r>
          </a:p>
          <a:p>
            <a:pPr lvl="1"/>
            <a:r>
              <a:rPr lang="en-US" dirty="0">
                <a:hlinkClick r:id="rId3"/>
              </a:rPr>
              <a:t>https://</a:t>
            </a:r>
            <a:r>
              <a:rPr lang="en-US" dirty="0" smtClean="0">
                <a:hlinkClick r:id="rId3"/>
              </a:rPr>
              <a:t>mentor.ieee.org/802.11/dcn/16/11-16-1088-02-000m-tgmc-brc-september-2016-agenda.pptx</a:t>
            </a:r>
            <a:r>
              <a:rPr lang="en-US" dirty="0" smtClean="0"/>
              <a:t> </a:t>
            </a:r>
          </a:p>
          <a:p>
            <a:r>
              <a:rPr lang="en-US" dirty="0" smtClean="0"/>
              <a:t>Comment </a:t>
            </a:r>
            <a:r>
              <a:rPr lang="en-US" dirty="0"/>
              <a:t>resolution spreadsheet</a:t>
            </a:r>
          </a:p>
          <a:p>
            <a:pPr lvl="1"/>
            <a:r>
              <a:rPr lang="en-US" dirty="0">
                <a:hlinkClick r:id="rId4"/>
              </a:rPr>
              <a:t>https://</a:t>
            </a:r>
            <a:r>
              <a:rPr lang="en-US" dirty="0" smtClean="0">
                <a:hlinkClick r:id="rId4"/>
              </a:rPr>
              <a:t>mentor.ieee.org/802.11/dcn/15/11-15-0532-65-000m-revmc-sponsor-ballot-comments.xls</a:t>
            </a:r>
            <a:r>
              <a:rPr lang="en-US" dirty="0" smtClean="0"/>
              <a:t> </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11-16-1262 by Dorothy Stanley, HP Enterprise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34</a:t>
            </a:fld>
            <a:endParaRPr lang="en-US"/>
          </a:p>
        </p:txBody>
      </p:sp>
    </p:spTree>
    <p:extLst>
      <p:ext uri="{BB962C8B-B14F-4D97-AF65-F5344CB8AC3E}">
        <p14:creationId xmlns:p14="http://schemas.microsoft.com/office/powerpoint/2010/main" val="41696778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2"/>
          <p:cNvSpPr>
            <a:spLocks noGrp="1"/>
          </p:cNvSpPr>
          <p:nvPr>
            <p:ph type="ftr" sz="quarter" idx="11"/>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Adrian Stephens, Intel Corporation</a:t>
            </a:r>
          </a:p>
        </p:txBody>
      </p:sp>
      <p:sp>
        <p:nvSpPr>
          <p:cNvPr id="9221" name="Slide Number Placeholder 5"/>
          <p:cNvSpPr txBox="1">
            <a:spLocks noGrp="1"/>
          </p:cNvSpPr>
          <p:nvPr/>
        </p:nvSpPr>
        <p:spPr bwMode="auto">
          <a:xfrm>
            <a:off x="4344988" y="6475413"/>
            <a:ext cx="530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2400" b="1">
                <a:solidFill>
                  <a:schemeClr val="tx1"/>
                </a:solidFill>
                <a:latin typeface="Times New Roman" pitchFamily="18" charset="0"/>
              </a:defRPr>
            </a:lvl1pPr>
            <a:lvl2pPr marL="742950" indent="-285750" eaLnBrk="0" hangingPunct="0">
              <a:spcBef>
                <a:spcPct val="20000"/>
              </a:spcBef>
              <a:buChar char="–"/>
              <a:defRPr sz="2000">
                <a:solidFill>
                  <a:schemeClr val="tx1"/>
                </a:solidFill>
                <a:latin typeface="Times New Roman" pitchFamily="18" charset="0"/>
              </a:defRPr>
            </a:lvl2pPr>
            <a:lvl3pPr marL="1143000" indent="-228600" eaLnBrk="0" hangingPunct="0">
              <a:spcBef>
                <a:spcPct val="20000"/>
              </a:spcBef>
              <a:buChar char="•"/>
              <a:defRPr>
                <a:solidFill>
                  <a:schemeClr val="tx1"/>
                </a:solidFill>
                <a:latin typeface="Times New Roman" pitchFamily="18" charset="0"/>
              </a:defRPr>
            </a:lvl3pPr>
            <a:lvl4pPr marL="1600200" indent="-228600" eaLnBrk="0" hangingPunct="0">
              <a:spcBef>
                <a:spcPct val="20000"/>
              </a:spcBef>
              <a:buChar char="–"/>
              <a:defRPr sz="1600">
                <a:solidFill>
                  <a:schemeClr val="tx1"/>
                </a:solidFill>
                <a:latin typeface="Times New Roman" pitchFamily="18" charset="0"/>
              </a:defRPr>
            </a:lvl4pPr>
            <a:lvl5pPr marL="2057400" indent="-228600" eaLnBrk="0" hangingPunct="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r>
              <a:rPr lang="en-US" altLang="en-US" sz="1200" b="0"/>
              <a:t>Slide </a:t>
            </a:r>
            <a:fld id="{67572B9B-6DB1-4FB8-8862-3341F24B999D}" type="slidenum">
              <a:rPr lang="en-US" altLang="en-US" sz="1200" b="0"/>
              <a:pPr algn="ctr">
                <a:spcBef>
                  <a:spcPct val="0"/>
                </a:spcBef>
                <a:buFontTx/>
                <a:buNone/>
              </a:pPr>
              <a:t>35</a:t>
            </a:fld>
            <a:endParaRPr lang="en-US" altLang="en-US" sz="1200" b="0"/>
          </a:p>
        </p:txBody>
      </p:sp>
      <p:sp>
        <p:nvSpPr>
          <p:cNvPr id="9222" name="Rectangle 2"/>
          <p:cNvSpPr>
            <a:spLocks noGrp="1" noChangeArrowheads="1"/>
          </p:cNvSpPr>
          <p:nvPr>
            <p:ph type="title" idx="4294967295"/>
          </p:nvPr>
        </p:nvSpPr>
        <p:spPr>
          <a:xfrm>
            <a:off x="685800" y="457200"/>
            <a:ext cx="7772400" cy="1066800"/>
          </a:xfrm>
        </p:spPr>
        <p:txBody>
          <a:bodyPr/>
          <a:lstStyle/>
          <a:p>
            <a:r>
              <a:rPr lang="en-US" altLang="en-US" dirty="0" err="1" smtClean="0"/>
              <a:t>TGmc</a:t>
            </a:r>
            <a:r>
              <a:rPr lang="en-US" altLang="en-US" dirty="0" smtClean="0"/>
              <a:t> Plan of Record - modified</a:t>
            </a:r>
            <a:endParaRPr lang="en-US" altLang="en-US" sz="2000" dirty="0" smtClean="0">
              <a:solidFill>
                <a:srgbClr val="FF0000"/>
              </a:solidFill>
            </a:endParaRPr>
          </a:p>
        </p:txBody>
      </p:sp>
      <p:sp>
        <p:nvSpPr>
          <p:cNvPr id="9223" name="Rectangle 3"/>
          <p:cNvSpPr>
            <a:spLocks noGrp="1" noChangeArrowheads="1"/>
          </p:cNvSpPr>
          <p:nvPr>
            <p:ph type="body" idx="4294967295"/>
          </p:nvPr>
        </p:nvSpPr>
        <p:spPr>
          <a:xfrm>
            <a:off x="685800" y="1371600"/>
            <a:ext cx="7772400" cy="5210175"/>
          </a:xfrm>
        </p:spPr>
        <p:txBody>
          <a:bodyPr/>
          <a:lstStyle/>
          <a:p>
            <a:pPr>
              <a:lnSpc>
                <a:spcPct val="80000"/>
              </a:lnSpc>
            </a:pPr>
            <a:r>
              <a:rPr lang="en-US" altLang="en-US" sz="2000" dirty="0">
                <a:solidFill>
                  <a:srgbClr val="006600"/>
                </a:solidFill>
              </a:rPr>
              <a:t>20 July 2012 – 12 Sept 2012 – Call for Comment/Input</a:t>
            </a:r>
          </a:p>
          <a:p>
            <a:pPr>
              <a:lnSpc>
                <a:spcPct val="80000"/>
              </a:lnSpc>
            </a:pPr>
            <a:r>
              <a:rPr lang="en-US" altLang="en-US" sz="2000" dirty="0">
                <a:solidFill>
                  <a:srgbClr val="006600"/>
                </a:solidFill>
              </a:rPr>
              <a:t>29-30 Aug 2012 – </a:t>
            </a:r>
            <a:r>
              <a:rPr lang="en-US" altLang="en-US" sz="2000" dirty="0" err="1">
                <a:solidFill>
                  <a:srgbClr val="006600"/>
                </a:solidFill>
              </a:rPr>
              <a:t>NesCom</a:t>
            </a:r>
            <a:r>
              <a:rPr lang="en-US" altLang="en-US" sz="2000" dirty="0">
                <a:solidFill>
                  <a:srgbClr val="006600"/>
                </a:solidFill>
              </a:rPr>
              <a:t>, SASB PAR Approval</a:t>
            </a:r>
          </a:p>
          <a:p>
            <a:pPr>
              <a:lnSpc>
                <a:spcPct val="80000"/>
              </a:lnSpc>
            </a:pPr>
            <a:r>
              <a:rPr lang="en-US" altLang="en-US" sz="2000" dirty="0">
                <a:solidFill>
                  <a:srgbClr val="006600"/>
                </a:solidFill>
              </a:rPr>
              <a:t>Sept 2012 – Begin to process CC input, 11aa, 11ae integration</a:t>
            </a:r>
          </a:p>
          <a:p>
            <a:pPr>
              <a:lnSpc>
                <a:spcPct val="80000"/>
              </a:lnSpc>
            </a:pPr>
            <a:r>
              <a:rPr lang="en-US" altLang="en-US" sz="2000" dirty="0">
                <a:solidFill>
                  <a:srgbClr val="006600"/>
                </a:solidFill>
              </a:rPr>
              <a:t>Dec 2012 – March/May 2013  – 11ad integration </a:t>
            </a:r>
          </a:p>
          <a:p>
            <a:pPr>
              <a:lnSpc>
                <a:spcPct val="80000"/>
              </a:lnSpc>
            </a:pPr>
            <a:r>
              <a:rPr lang="en-US" altLang="en-US" sz="2000" dirty="0">
                <a:solidFill>
                  <a:srgbClr val="006600"/>
                </a:solidFill>
              </a:rPr>
              <a:t>Jan 2013 – First WG Letter ballot  - without 11ad – on D1.0</a:t>
            </a:r>
          </a:p>
          <a:p>
            <a:pPr>
              <a:lnSpc>
                <a:spcPct val="80000"/>
              </a:lnSpc>
            </a:pPr>
            <a:r>
              <a:rPr lang="en-US" altLang="en-US" sz="2000" dirty="0">
                <a:solidFill>
                  <a:srgbClr val="006600"/>
                </a:solidFill>
              </a:rPr>
              <a:t>Sept 2013 – Letter ballot on D2.0</a:t>
            </a:r>
          </a:p>
          <a:p>
            <a:pPr>
              <a:lnSpc>
                <a:spcPct val="80000"/>
              </a:lnSpc>
            </a:pPr>
            <a:r>
              <a:rPr lang="en-US" altLang="en-US" sz="2000" dirty="0">
                <a:solidFill>
                  <a:srgbClr val="006600"/>
                </a:solidFill>
              </a:rPr>
              <a:t>Dec 2013 – May 2014 – 11ac, 11af integration – D3.0 in May 2014</a:t>
            </a:r>
          </a:p>
          <a:p>
            <a:pPr>
              <a:lnSpc>
                <a:spcPct val="80000"/>
              </a:lnSpc>
            </a:pPr>
            <a:r>
              <a:rPr lang="en-US" altLang="en-US" sz="2000" dirty="0">
                <a:solidFill>
                  <a:srgbClr val="006600"/>
                </a:solidFill>
              </a:rPr>
              <a:t>July 2014 – Mandatory Draft Review</a:t>
            </a:r>
          </a:p>
          <a:p>
            <a:pPr>
              <a:lnSpc>
                <a:spcPct val="80000"/>
              </a:lnSpc>
            </a:pPr>
            <a:r>
              <a:rPr lang="en-US" altLang="en-US" sz="2000" dirty="0">
                <a:solidFill>
                  <a:srgbClr val="006600"/>
                </a:solidFill>
              </a:rPr>
              <a:t>Jan 2015 – D4.0 Recirculation</a:t>
            </a:r>
          </a:p>
          <a:p>
            <a:pPr>
              <a:lnSpc>
                <a:spcPct val="80000"/>
              </a:lnSpc>
            </a:pPr>
            <a:r>
              <a:rPr lang="en-US" altLang="en-US" sz="2000" dirty="0">
                <a:solidFill>
                  <a:srgbClr val="006600"/>
                </a:solidFill>
              </a:rPr>
              <a:t>Form Sponsor Pool:  Open Dec 15th or so, close Feb 20, 2015 –good for 6 months (end of July 2015) </a:t>
            </a:r>
            <a:endParaRPr lang="en-US" altLang="en-US" sz="2000" dirty="0" smtClean="0">
              <a:solidFill>
                <a:srgbClr val="006600"/>
              </a:solidFill>
            </a:endParaRPr>
          </a:p>
          <a:p>
            <a:pPr>
              <a:lnSpc>
                <a:spcPct val="80000"/>
              </a:lnSpc>
            </a:pPr>
            <a:r>
              <a:rPr lang="en-US" altLang="en-US" sz="2000" dirty="0" smtClean="0">
                <a:solidFill>
                  <a:srgbClr val="006600"/>
                </a:solidFill>
              </a:rPr>
              <a:t>D4.0 Initial Sponsor Ballot 2015-03-27 through 2015-04-26</a:t>
            </a:r>
            <a:endParaRPr lang="en-US" altLang="en-US" sz="2000" dirty="0">
              <a:solidFill>
                <a:srgbClr val="006600"/>
              </a:solidFill>
            </a:endParaRPr>
          </a:p>
          <a:p>
            <a:pPr>
              <a:lnSpc>
                <a:spcPct val="80000"/>
              </a:lnSpc>
            </a:pPr>
            <a:r>
              <a:rPr lang="en-US" altLang="en-US" sz="2000" dirty="0">
                <a:solidFill>
                  <a:srgbClr val="006600"/>
                </a:solidFill>
              </a:rPr>
              <a:t>D5.0 </a:t>
            </a:r>
            <a:r>
              <a:rPr lang="en-US" altLang="en-US" sz="2000" dirty="0" smtClean="0">
                <a:solidFill>
                  <a:srgbClr val="006600"/>
                </a:solidFill>
              </a:rPr>
              <a:t>Jan </a:t>
            </a:r>
            <a:r>
              <a:rPr lang="en-US" altLang="en-US" sz="2000" dirty="0">
                <a:solidFill>
                  <a:srgbClr val="006600"/>
                </a:solidFill>
              </a:rPr>
              <a:t>2016 Initial SB recirculation</a:t>
            </a:r>
          </a:p>
          <a:p>
            <a:pPr>
              <a:lnSpc>
                <a:spcPct val="80000"/>
              </a:lnSpc>
            </a:pPr>
            <a:r>
              <a:rPr lang="en-US" altLang="en-US" sz="2000" dirty="0">
                <a:solidFill>
                  <a:srgbClr val="006600"/>
                </a:solidFill>
              </a:rPr>
              <a:t>D6.0 Second Recirculation 2016-06-07 through 2016-06-30</a:t>
            </a:r>
          </a:p>
          <a:p>
            <a:pPr>
              <a:lnSpc>
                <a:spcPct val="80000"/>
              </a:lnSpc>
            </a:pPr>
            <a:r>
              <a:rPr lang="en-US" altLang="en-US" sz="2000" dirty="0">
                <a:solidFill>
                  <a:srgbClr val="006600"/>
                </a:solidFill>
              </a:rPr>
              <a:t>D7.0 &amp; D8 August/September Third/Fourth Recirculation</a:t>
            </a:r>
          </a:p>
          <a:p>
            <a:pPr>
              <a:lnSpc>
                <a:spcPct val="80000"/>
              </a:lnSpc>
            </a:pPr>
            <a:r>
              <a:rPr lang="en-US" altLang="en-US" sz="2000" dirty="0">
                <a:solidFill>
                  <a:schemeClr val="accent2"/>
                </a:solidFill>
              </a:rPr>
              <a:t>October 2016 – WG/EC Final Approval Oct 4th </a:t>
            </a:r>
            <a:r>
              <a:rPr lang="en-US" altLang="en-US" sz="2000" dirty="0" err="1">
                <a:solidFill>
                  <a:schemeClr val="accent2"/>
                </a:solidFill>
              </a:rPr>
              <a:t>telecon</a:t>
            </a:r>
            <a:endParaRPr lang="en-US" altLang="en-US" sz="2000" dirty="0">
              <a:solidFill>
                <a:schemeClr val="accent2"/>
              </a:solidFill>
            </a:endParaRPr>
          </a:p>
          <a:p>
            <a:pPr>
              <a:lnSpc>
                <a:spcPct val="80000"/>
              </a:lnSpc>
            </a:pPr>
            <a:r>
              <a:rPr lang="en-US" altLang="en-US" sz="2000" dirty="0">
                <a:solidFill>
                  <a:schemeClr val="accent2"/>
                </a:solidFill>
              </a:rPr>
              <a:t>December  2016 – </a:t>
            </a:r>
            <a:r>
              <a:rPr lang="en-US" altLang="en-US" sz="2000" dirty="0" err="1">
                <a:solidFill>
                  <a:schemeClr val="accent2"/>
                </a:solidFill>
              </a:rPr>
              <a:t>RevCom</a:t>
            </a:r>
            <a:r>
              <a:rPr lang="en-US" altLang="en-US" sz="2000" dirty="0">
                <a:solidFill>
                  <a:schemeClr val="accent2"/>
                </a:solidFill>
              </a:rPr>
              <a:t>/SASB Approval</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11-16-1262 by Dorothy Stanley, HP Enterprise</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0A3E2874-852B-40F2-A72B-30C3B22A2F27}" type="slidenum">
              <a:rPr lang="en-US" smtClean="0"/>
              <a:pPr>
                <a:defRPr/>
              </a:pPr>
              <a:t>35</a:t>
            </a:fld>
            <a:endParaRPr lang="en-US" dirty="0"/>
          </a:p>
        </p:txBody>
      </p:sp>
    </p:spTree>
    <p:extLst>
      <p:ext uri="{BB962C8B-B14F-4D97-AF65-F5344CB8AC3E}">
        <p14:creationId xmlns:p14="http://schemas.microsoft.com/office/powerpoint/2010/main" val="1011109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Footer Placeholder 4"/>
          <p:cNvSpPr>
            <a:spLocks noGrp="1"/>
          </p:cNvSpPr>
          <p:nvPr>
            <p:ph type="ftr" sz="quarter" idx="11"/>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Adrian Stephens, Intel Corporation</a:t>
            </a:r>
          </a:p>
        </p:txBody>
      </p:sp>
      <p:sp>
        <p:nvSpPr>
          <p:cNvPr id="25605" name="Rectangle 2"/>
          <p:cNvSpPr>
            <a:spLocks noGrp="1" noChangeArrowheads="1"/>
          </p:cNvSpPr>
          <p:nvPr>
            <p:ph type="title"/>
          </p:nvPr>
        </p:nvSpPr>
        <p:spPr/>
        <p:txBody>
          <a:bodyPr/>
          <a:lstStyle/>
          <a:p>
            <a:r>
              <a:rPr lang="en-US" altLang="en-US" dirty="0" smtClean="0"/>
              <a:t>September- November  2016 Meeting Planning</a:t>
            </a:r>
          </a:p>
        </p:txBody>
      </p:sp>
      <p:sp>
        <p:nvSpPr>
          <p:cNvPr id="25606" name="Rectangle 3"/>
          <p:cNvSpPr>
            <a:spLocks noGrp="1" noChangeArrowheads="1"/>
          </p:cNvSpPr>
          <p:nvPr>
            <p:ph type="body" idx="1"/>
          </p:nvPr>
        </p:nvSpPr>
        <p:spPr>
          <a:xfrm>
            <a:off x="685800" y="1905000"/>
            <a:ext cx="7772400" cy="3505200"/>
          </a:xfrm>
        </p:spPr>
        <p:txBody>
          <a:bodyPr/>
          <a:lstStyle/>
          <a:p>
            <a:r>
              <a:rPr lang="en-US" altLang="en-US" dirty="0" smtClean="0"/>
              <a:t>Objectives: </a:t>
            </a:r>
          </a:p>
          <a:p>
            <a:pPr lvl="1"/>
            <a:r>
              <a:rPr lang="en-US" altLang="en-US" dirty="0" smtClean="0"/>
              <a:t>Obtain </a:t>
            </a:r>
            <a:r>
              <a:rPr lang="en-US" altLang="en-US" dirty="0"/>
              <a:t>u</a:t>
            </a:r>
            <a:r>
              <a:rPr lang="en-US" altLang="en-US" dirty="0" smtClean="0"/>
              <a:t>nconditional approval from the 802 EC for submitting P802.11REVmc D8.0 to </a:t>
            </a:r>
            <a:r>
              <a:rPr lang="en-US" altLang="en-US" dirty="0" err="1" smtClean="0"/>
              <a:t>RevCom</a:t>
            </a:r>
            <a:r>
              <a:rPr lang="en-US" altLang="en-US" dirty="0" smtClean="0"/>
              <a:t> (Oct 4</a:t>
            </a:r>
            <a:r>
              <a:rPr lang="en-US" altLang="en-US" baseline="30000" dirty="0" smtClean="0"/>
              <a:t>th</a:t>
            </a:r>
            <a:r>
              <a:rPr lang="en-US" altLang="en-US" dirty="0" smtClean="0"/>
              <a:t>  802 EC teleconference)</a:t>
            </a:r>
          </a:p>
          <a:p>
            <a:r>
              <a:rPr lang="en-US" altLang="en-US" sz="2400" dirty="0" smtClean="0"/>
              <a:t>Conference </a:t>
            </a:r>
            <a:r>
              <a:rPr lang="en-US" altLang="en-US" sz="2400" dirty="0"/>
              <a:t>c</a:t>
            </a:r>
            <a:r>
              <a:rPr lang="en-US" altLang="en-US" sz="2400" dirty="0" smtClean="0"/>
              <a:t>alls scheduled with 10 day notice</a:t>
            </a:r>
          </a:p>
          <a:p>
            <a:r>
              <a:rPr lang="en-US" altLang="en-US" dirty="0" smtClean="0"/>
              <a:t>Availability of 11mc in the IEEE store</a:t>
            </a:r>
          </a:p>
          <a:p>
            <a:pPr lvl="1"/>
            <a:r>
              <a:rPr lang="en-US" altLang="en-US" dirty="0" smtClean="0"/>
              <a:t>D8.0 is available, see </a:t>
            </a:r>
            <a:r>
              <a:rPr lang="en-US" altLang="en-US" dirty="0" smtClean="0">
                <a:hlinkClick r:id="rId3"/>
              </a:rPr>
              <a:t>http</a:t>
            </a:r>
            <a:r>
              <a:rPr lang="en-US" altLang="en-US" dirty="0">
                <a:hlinkClick r:id="rId3"/>
              </a:rPr>
              <a:t>://</a:t>
            </a:r>
            <a:r>
              <a:rPr lang="en-US" altLang="en-US" dirty="0" smtClean="0">
                <a:hlinkClick r:id="rId3"/>
              </a:rPr>
              <a:t>www.techstreet.com/ieee/products/1867583</a:t>
            </a:r>
            <a:r>
              <a:rPr lang="en-US" altLang="en-US" dirty="0" smtClean="0"/>
              <a:t> </a:t>
            </a:r>
          </a:p>
          <a:p>
            <a:r>
              <a:rPr lang="en-US" altLang="en-US" dirty="0" smtClean="0"/>
              <a:t>Forward to ISO JTC1/SC6 WG1</a:t>
            </a:r>
          </a:p>
          <a:p>
            <a:pPr lvl="1"/>
            <a:r>
              <a:rPr lang="en-US" altLang="en-US" dirty="0" smtClean="0"/>
              <a:t>D6.0 forwarded; D8.0 will be forwarded</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11-16-1262 by Dorothy Stanley, HP Enterprise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36</a:t>
            </a:fld>
            <a:endParaRPr lang="en-US"/>
          </a:p>
        </p:txBody>
      </p:sp>
    </p:spTree>
    <p:extLst>
      <p:ext uri="{BB962C8B-B14F-4D97-AF65-F5344CB8AC3E}">
        <p14:creationId xmlns:p14="http://schemas.microsoft.com/office/powerpoint/2010/main" val="38322562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Footer Placeholder 4"/>
          <p:cNvSpPr>
            <a:spLocks noGrp="1"/>
          </p:cNvSpPr>
          <p:nvPr>
            <p:ph type="ftr" sz="quarter" idx="11"/>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Adrian Stephens, Intel Corporation</a:t>
            </a:r>
          </a:p>
        </p:txBody>
      </p:sp>
      <p:sp>
        <p:nvSpPr>
          <p:cNvPr id="25605" name="Rectangle 2"/>
          <p:cNvSpPr>
            <a:spLocks noGrp="1" noChangeArrowheads="1"/>
          </p:cNvSpPr>
          <p:nvPr>
            <p:ph type="title"/>
          </p:nvPr>
        </p:nvSpPr>
        <p:spPr/>
        <p:txBody>
          <a:bodyPr/>
          <a:lstStyle/>
          <a:p>
            <a:r>
              <a:rPr lang="en-US" altLang="en-US" dirty="0" smtClean="0"/>
              <a:t>Thank you to all </a:t>
            </a:r>
            <a:r>
              <a:rPr lang="en-US" altLang="en-US" dirty="0" err="1" smtClean="0"/>
              <a:t>TGmc</a:t>
            </a:r>
            <a:r>
              <a:rPr lang="en-US" altLang="en-US" dirty="0" smtClean="0"/>
              <a:t> participants</a:t>
            </a:r>
          </a:p>
        </p:txBody>
      </p:sp>
      <p:sp>
        <p:nvSpPr>
          <p:cNvPr id="25606" name="Rectangle 3"/>
          <p:cNvSpPr>
            <a:spLocks noGrp="1" noChangeArrowheads="1"/>
          </p:cNvSpPr>
          <p:nvPr>
            <p:ph type="body" idx="1"/>
          </p:nvPr>
        </p:nvSpPr>
        <p:spPr>
          <a:xfrm>
            <a:off x="685800" y="1905000"/>
            <a:ext cx="7772400" cy="3505200"/>
          </a:xfrm>
        </p:spPr>
        <p:txBody>
          <a:bodyPr/>
          <a:lstStyle/>
          <a:p>
            <a:r>
              <a:rPr lang="en-US" altLang="en-US" sz="2800" dirty="0" err="1" smtClean="0"/>
              <a:t>TGmc</a:t>
            </a:r>
            <a:r>
              <a:rPr lang="en-US" altLang="en-US" sz="2800" dirty="0" smtClean="0"/>
              <a:t> work included roll in of 802.11aa, ae, ac, ad, and </a:t>
            </a:r>
            <a:r>
              <a:rPr lang="en-US" altLang="en-US" sz="2800" dirty="0" err="1" smtClean="0"/>
              <a:t>af</a:t>
            </a:r>
            <a:r>
              <a:rPr lang="en-US" altLang="en-US" sz="2800" dirty="0" smtClean="0"/>
              <a:t> together with numerous improvement and maintenance items</a:t>
            </a:r>
          </a:p>
          <a:p>
            <a:r>
              <a:rPr lang="en-US" altLang="en-US" sz="2800" dirty="0" smtClean="0"/>
              <a:t>See Adrian’s July 2016 email requesting additions to the list of </a:t>
            </a:r>
            <a:r>
              <a:rPr lang="en-US" altLang="en-US" sz="2800" dirty="0" err="1" smtClean="0"/>
              <a:t>TGmc</a:t>
            </a:r>
            <a:r>
              <a:rPr lang="en-US" altLang="en-US" sz="2800" dirty="0" smtClean="0"/>
              <a:t> substantial contributors</a:t>
            </a:r>
          </a:p>
          <a:p>
            <a:pPr lvl="1"/>
            <a:r>
              <a:rPr lang="en-US" altLang="en-US" dirty="0">
                <a:hlinkClick r:id="rId3"/>
              </a:rPr>
              <a:t>http://</a:t>
            </a:r>
            <a:r>
              <a:rPr lang="en-US" altLang="en-US" dirty="0" smtClean="0">
                <a:hlinkClick r:id="rId3"/>
              </a:rPr>
              <a:t>www.ieee802.org/11/email/stds-802-11-tgm/msg01096.html</a:t>
            </a:r>
            <a:endParaRPr lang="en-US" altLang="en-US" dirty="0" smtClean="0"/>
          </a:p>
          <a:p>
            <a:pPr lvl="1"/>
            <a:r>
              <a:rPr lang="en-US" altLang="en-US" dirty="0" smtClean="0"/>
              <a:t>Please contact Adrian or Dorothy if you are missing from the list </a:t>
            </a:r>
          </a:p>
          <a:p>
            <a:pPr lvl="1"/>
            <a:endParaRPr lang="en-US" altLang="en-US" sz="16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11-16-1262 by Dorothy Stanley, HP Enterprise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37</a:t>
            </a:fld>
            <a:endParaRPr lang="en-US"/>
          </a:p>
        </p:txBody>
      </p:sp>
    </p:spTree>
    <p:extLst>
      <p:ext uri="{BB962C8B-B14F-4D97-AF65-F5344CB8AC3E}">
        <p14:creationId xmlns:p14="http://schemas.microsoft.com/office/powerpoint/2010/main" val="15300259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pPr eaLnBrk="1" hangingPunct="1"/>
            <a:r>
              <a:rPr lang="en-US" dirty="0" smtClean="0"/>
              <a:t>IEEE 802.11ah Closing Report for</a:t>
            </a:r>
            <a:br>
              <a:rPr lang="en-US" dirty="0" smtClean="0"/>
            </a:br>
            <a:r>
              <a:rPr lang="en-US" dirty="0" smtClean="0"/>
              <a:t>September 2016</a:t>
            </a:r>
          </a:p>
        </p:txBody>
      </p:sp>
      <p:sp>
        <p:nvSpPr>
          <p:cNvPr id="1031" name="Rectangle 6"/>
          <p:cNvSpPr>
            <a:spLocks noGrp="1" noChangeArrowheads="1"/>
          </p:cNvSpPr>
          <p:nvPr>
            <p:ph type="body" idx="1"/>
          </p:nvPr>
        </p:nvSpPr>
        <p:spPr>
          <a:xfrm>
            <a:off x="685800" y="1752600"/>
            <a:ext cx="7772400" cy="381000"/>
          </a:xfrm>
          <a:noFill/>
        </p:spPr>
        <p:txBody>
          <a:bodyPr/>
          <a:lstStyle/>
          <a:p>
            <a:pPr algn="ctr" eaLnBrk="1" hangingPunct="1">
              <a:buFontTx/>
              <a:buNone/>
            </a:pPr>
            <a:r>
              <a:rPr lang="en-US" sz="2000" dirty="0" smtClean="0"/>
              <a:t>Date:</a:t>
            </a:r>
            <a:r>
              <a:rPr lang="en-US" sz="2000" b="0" dirty="0" smtClean="0"/>
              <a:t> 2016-09-16</a:t>
            </a:r>
          </a:p>
        </p:txBody>
      </p:sp>
      <p:sp>
        <p:nvSpPr>
          <p:cNvPr id="10" name="Footer Placeholder 4"/>
          <p:cNvSpPr>
            <a:spLocks noGrp="1"/>
          </p:cNvSpPr>
          <p:nvPr>
            <p:ph type="ftr" sz="quarter" idx="11"/>
          </p:nvPr>
        </p:nvSpPr>
        <p:spPr>
          <a:xfrm>
            <a:off x="6662961" y="6475413"/>
            <a:ext cx="1880964" cy="184666"/>
          </a:xfrm>
          <a:noFill/>
        </p:spPr>
        <p:txBody>
          <a:bodyPr/>
          <a:lstStyle/>
          <a:p>
            <a:r>
              <a:rPr lang="en-US" altLang="ko-KR" smtClean="0"/>
              <a:t>Adrian Stephens, Intel Corporation</a:t>
            </a:r>
            <a:endParaRPr lang="en-US" altLang="ko-KR" dirty="0"/>
          </a:p>
        </p:txBody>
      </p:sp>
      <p:graphicFrame>
        <p:nvGraphicFramePr>
          <p:cNvPr id="9" name="Object 11"/>
          <p:cNvGraphicFramePr>
            <a:graphicFrameLocks noChangeAspect="1"/>
          </p:cNvGraphicFramePr>
          <p:nvPr>
            <p:extLst>
              <p:ext uri="{D42A27DB-BD31-4B8C-83A1-F6EECF244321}">
                <p14:modId xmlns:p14="http://schemas.microsoft.com/office/powerpoint/2010/main" val="650310907"/>
              </p:ext>
            </p:extLst>
          </p:nvPr>
        </p:nvGraphicFramePr>
        <p:xfrm>
          <a:off x="538163" y="2657475"/>
          <a:ext cx="8001000" cy="3798888"/>
        </p:xfrm>
        <a:graphic>
          <a:graphicData uri="http://schemas.openxmlformats.org/presentationml/2006/ole">
            <mc:AlternateContent xmlns:mc="http://schemas.openxmlformats.org/markup-compatibility/2006">
              <mc:Choice xmlns:v="urn:schemas-microsoft-com:vml" Requires="v">
                <p:oleObj spid="_x0000_s8201" name="Document" r:id="rId4" imgW="9030463" imgH="4283639" progId="Word.Document.8">
                  <p:embed/>
                </p:oleObj>
              </mc:Choice>
              <mc:Fallback>
                <p:oleObj name="Document" r:id="rId4" imgW="9030463" imgH="4283639" progId="Word.Document.8">
                  <p:embed/>
                  <p:pic>
                    <p:nvPicPr>
                      <p:cNvPr id="0" name=""/>
                      <p:cNvPicPr>
                        <a:picLocks noChangeAspect="1" noChangeArrowheads="1"/>
                      </p:cNvPicPr>
                      <p:nvPr/>
                    </p:nvPicPr>
                    <p:blipFill>
                      <a:blip r:embed="rId5"/>
                      <a:srcRect/>
                      <a:stretch>
                        <a:fillRect/>
                      </a:stretch>
                    </p:blipFill>
                    <p:spPr bwMode="auto">
                      <a:xfrm>
                        <a:off x="538163" y="2657475"/>
                        <a:ext cx="8001000" cy="3798888"/>
                      </a:xfrm>
                      <a:prstGeom prst="rect">
                        <a:avLst/>
                      </a:prstGeom>
                      <a:noFill/>
                    </p:spPr>
                  </p:pic>
                </p:oleObj>
              </mc:Fallback>
            </mc:AlternateContent>
          </a:graphicData>
        </a:graphic>
      </p:graphicFrame>
      <p:sp>
        <p:nvSpPr>
          <p:cNvPr id="11" name="Rectangle 12"/>
          <p:cNvSpPr>
            <a:spLocks noChangeArrowheads="1"/>
          </p:cNvSpPr>
          <p:nvPr/>
        </p:nvSpPr>
        <p:spPr bwMode="auto">
          <a:xfrm>
            <a:off x="533400" y="2320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11-16-1273 by Yongho Seok (NEWRACOM)</a:t>
            </a:r>
          </a:p>
        </p:txBody>
      </p:sp>
      <p:sp>
        <p:nvSpPr>
          <p:cNvPr id="12"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38</a:t>
            </a:fld>
            <a:endParaRPr lang="en-US"/>
          </a:p>
        </p:txBody>
      </p:sp>
    </p:spTree>
    <p:extLst>
      <p:ext uri="{BB962C8B-B14F-4D97-AF65-F5344CB8AC3E}">
        <p14:creationId xmlns:p14="http://schemas.microsoft.com/office/powerpoint/2010/main" val="38007359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altLang="ja-JP" sz="4000">
                <a:ea typeface="ＭＳ Ｐゴシック" pitchFamily="-84" charset="-128"/>
                <a:cs typeface="ＭＳ Ｐゴシック" pitchFamily="-84" charset="-128"/>
              </a:rPr>
              <a:t>Abstract</a:t>
            </a:r>
          </a:p>
        </p:txBody>
      </p:sp>
      <p:sp>
        <p:nvSpPr>
          <p:cNvPr id="17414" name="Rectangle 3"/>
          <p:cNvSpPr>
            <a:spLocks noGrp="1" noChangeArrowheads="1"/>
          </p:cNvSpPr>
          <p:nvPr>
            <p:ph type="body" idx="1"/>
          </p:nvPr>
        </p:nvSpPr>
        <p:spPr>
          <a:xfrm>
            <a:off x="685800" y="1752600"/>
            <a:ext cx="8001000" cy="4114800"/>
          </a:xfrm>
        </p:spPr>
        <p:txBody>
          <a:bodyPr/>
          <a:lstStyle/>
          <a:p>
            <a:pPr>
              <a:buFontTx/>
              <a:buNone/>
            </a:pPr>
            <a:r>
              <a:rPr lang="en-US" altLang="ja-JP" dirty="0">
                <a:ea typeface="ＭＳ Ｐゴシック" pitchFamily="-84" charset="-128"/>
                <a:cs typeface="ＭＳ Ｐゴシック" pitchFamily="-84" charset="-128"/>
              </a:rPr>
              <a:t>This presentation is the closing report for </a:t>
            </a:r>
            <a:r>
              <a:rPr lang="en-US" altLang="ja-JP" dirty="0" smtClean="0">
                <a:ea typeface="ＭＳ Ｐゴシック" pitchFamily="-84" charset="-128"/>
                <a:cs typeface="ＭＳ Ｐゴシック" pitchFamily="-84" charset="-128"/>
              </a:rPr>
              <a:t>the Warsaw meeting </a:t>
            </a:r>
            <a:r>
              <a:rPr lang="en-US" altLang="ja-JP" dirty="0">
                <a:ea typeface="ＭＳ Ｐゴシック" pitchFamily="-84" charset="-128"/>
                <a:cs typeface="ＭＳ Ｐゴシック" pitchFamily="-84" charset="-128"/>
              </a:rPr>
              <a:t>of the IEEE 802.11 </a:t>
            </a:r>
            <a:r>
              <a:rPr lang="en-US" altLang="ja-JP" dirty="0" err="1" smtClean="0">
                <a:ea typeface="ＭＳ Ｐゴシック" pitchFamily="-84" charset="-128"/>
                <a:cs typeface="ＭＳ Ｐゴシック" pitchFamily="-84" charset="-128"/>
              </a:rPr>
              <a:t>TGah</a:t>
            </a:r>
            <a:r>
              <a:rPr lang="en-US" altLang="ja-JP" dirty="0" smtClean="0">
                <a:ea typeface="ＭＳ Ｐゴシック" pitchFamily="-84" charset="-128"/>
                <a:cs typeface="ＭＳ Ｐゴシック" pitchFamily="-84" charset="-128"/>
              </a:rPr>
              <a:t>.</a:t>
            </a:r>
            <a:endParaRPr lang="en-US" altLang="ja-JP" dirty="0">
              <a:ea typeface="ＭＳ Ｐゴシック" pitchFamily="-84" charset="-128"/>
              <a:cs typeface="ＭＳ Ｐゴシック" pitchFamily="-84" charset="-128"/>
            </a:endParaRPr>
          </a:p>
        </p:txBody>
      </p:sp>
      <p:sp>
        <p:nvSpPr>
          <p:cNvPr id="9" name="フッター プレースホルダ 8"/>
          <p:cNvSpPr>
            <a:spLocks noGrp="1"/>
          </p:cNvSpPr>
          <p:nvPr>
            <p:ph type="ftr" sz="quarter" idx="11"/>
          </p:nvPr>
        </p:nvSpPr>
        <p:spPr>
          <a:xfrm>
            <a:off x="6662962" y="6475413"/>
            <a:ext cx="1880963" cy="184666"/>
          </a:xfrm>
        </p:spPr>
        <p:txBody>
          <a:bodyPr/>
          <a:lstStyle/>
          <a:p>
            <a:r>
              <a:rPr lang="en-US" altLang="ko-KR" smtClean="0"/>
              <a:t>Adrian Stephens, Intel Corporation</a:t>
            </a:r>
            <a:endParaRPr lang="en-US" altLang="ko-KR"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11-16-1273 by Yongho Seok (NEWRACOM)</a:t>
            </a:r>
          </a:p>
        </p:txBody>
      </p:sp>
      <p:sp>
        <p:nvSpPr>
          <p:cNvPr id="11"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39</a:t>
            </a:fld>
            <a:endParaRPr lang="en-US"/>
          </a:p>
        </p:txBody>
      </p:sp>
    </p:spTree>
    <p:extLst>
      <p:ext uri="{BB962C8B-B14F-4D97-AF65-F5344CB8AC3E}">
        <p14:creationId xmlns:p14="http://schemas.microsoft.com/office/powerpoint/2010/main" val="993045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800"/>
            <a:ext cx="2592388" cy="762000"/>
          </a:xfrm>
        </p:spPr>
        <p:txBody>
          <a:bodyPr/>
          <a:lstStyle/>
          <a:p>
            <a:r>
              <a:rPr lang="en-GB" dirty="0" smtClean="0"/>
              <a:t>Attendance Total</a:t>
            </a:r>
            <a:endParaRPr lang="en-GB" dirty="0"/>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pic>
        <p:nvPicPr>
          <p:cNvPr id="4" name="Picture 3"/>
          <p:cNvPicPr>
            <a:picLocks noChangeAspect="1"/>
          </p:cNvPicPr>
          <p:nvPr/>
        </p:nvPicPr>
        <p:blipFill>
          <a:blip r:embed="rId3"/>
          <a:stretch>
            <a:fillRect/>
          </a:stretch>
        </p:blipFill>
        <p:spPr>
          <a:xfrm>
            <a:off x="2275462" y="685799"/>
            <a:ext cx="6411338" cy="5788615"/>
          </a:xfrm>
          <a:prstGeom prst="rect">
            <a:avLst/>
          </a:prstGeom>
        </p:spPr>
      </p:pic>
      <p:sp>
        <p:nvSpPr>
          <p:cNvPr id="5" name="Date Placeholder 4"/>
          <p:cNvSpPr>
            <a:spLocks noGrp="1"/>
          </p:cNvSpPr>
          <p:nvPr>
            <p:ph type="dt" sz="half" idx="10"/>
          </p:nvPr>
        </p:nvSpPr>
        <p:spPr/>
        <p:txBody>
          <a:bodyPr/>
          <a:lstStyle/>
          <a:p>
            <a:pPr>
              <a:defRPr/>
            </a:pPr>
            <a:r>
              <a:rPr lang="en-US" smtClean="0"/>
              <a:t>September 2016</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4</a:t>
            </a:fld>
            <a:endParaRPr lang="en-US"/>
          </a:p>
        </p:txBody>
      </p:sp>
    </p:spTree>
    <p:extLst>
      <p:ext uri="{BB962C8B-B14F-4D97-AF65-F5344CB8AC3E}">
        <p14:creationId xmlns:p14="http://schemas.microsoft.com/office/powerpoint/2010/main" val="13724979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in </a:t>
            </a:r>
            <a:r>
              <a:rPr lang="en-US" dirty="0" err="1"/>
              <a:t>TGah</a:t>
            </a:r>
            <a:endParaRPr lang="en-US" dirty="0"/>
          </a:p>
        </p:txBody>
      </p:sp>
      <p:sp>
        <p:nvSpPr>
          <p:cNvPr id="3" name="Content Placeholder 2"/>
          <p:cNvSpPr>
            <a:spLocks noGrp="1"/>
          </p:cNvSpPr>
          <p:nvPr>
            <p:ph idx="1"/>
          </p:nvPr>
        </p:nvSpPr>
        <p:spPr>
          <a:xfrm>
            <a:off x="685800" y="1981199"/>
            <a:ext cx="7772400" cy="4494213"/>
          </a:xfrm>
        </p:spPr>
        <p:txBody>
          <a:bodyPr/>
          <a:lstStyle/>
          <a:p>
            <a:r>
              <a:rPr lang="en-US" altLang="ko-KR" dirty="0" err="1" smtClean="0"/>
              <a:t>TGah</a:t>
            </a:r>
            <a:r>
              <a:rPr lang="en-US" altLang="ko-KR" dirty="0" smtClean="0"/>
              <a:t> completed </a:t>
            </a:r>
            <a:r>
              <a:rPr lang="en-US" altLang="ko-KR" dirty="0"/>
              <a:t>all comment resolution of the </a:t>
            </a:r>
            <a:r>
              <a:rPr lang="en-US" altLang="ko-KR" dirty="0" smtClean="0"/>
              <a:t>Sponsor Recirculation Ballot </a:t>
            </a:r>
            <a:r>
              <a:rPr lang="en-US" altLang="ko-KR" dirty="0"/>
              <a:t>for Draft </a:t>
            </a:r>
            <a:r>
              <a:rPr lang="en-US" altLang="ko-KR" dirty="0" smtClean="0"/>
              <a:t>9.0</a:t>
            </a:r>
            <a:endParaRPr lang="en-US" altLang="ko-KR" dirty="0"/>
          </a:p>
          <a:p>
            <a:pPr lvl="1"/>
            <a:r>
              <a:rPr lang="en-US" altLang="ko-KR" dirty="0" smtClean="0">
                <a:hlinkClick r:id="rId3"/>
              </a:rPr>
              <a:t>16/1218r1 SB4 </a:t>
            </a:r>
            <a:r>
              <a:rPr lang="en-US" altLang="ko-KR" dirty="0">
                <a:hlinkClick r:id="rId3"/>
              </a:rPr>
              <a:t>Comment </a:t>
            </a:r>
            <a:r>
              <a:rPr lang="en-US" altLang="ko-KR" dirty="0" smtClean="0">
                <a:hlinkClick r:id="rId3"/>
              </a:rPr>
              <a:t>Spreadsheet</a:t>
            </a:r>
            <a:endParaRPr lang="en-US" altLang="ko-KR" dirty="0" smtClean="0"/>
          </a:p>
          <a:p>
            <a:pPr lvl="1"/>
            <a:endParaRPr lang="en-US" altLang="ko-KR" dirty="0">
              <a:ea typeface="Times New Roman"/>
              <a:cs typeface="Times New Roman"/>
              <a:sym typeface="Times New Roman"/>
            </a:endParaRPr>
          </a:p>
          <a:p>
            <a:pPr marL="342900" lvl="1" indent="-342900">
              <a:buFontTx/>
              <a:buChar char="•"/>
            </a:pPr>
            <a:r>
              <a:rPr lang="en-US" altLang="ko-KR" sz="2400" b="1" dirty="0" smtClean="0"/>
              <a:t>And, instructed </a:t>
            </a:r>
            <a:r>
              <a:rPr lang="en-US" altLang="ko-KR" sz="2400" b="1" dirty="0"/>
              <a:t>the editor to generate Draft </a:t>
            </a:r>
            <a:r>
              <a:rPr lang="en-US" altLang="ko-KR" sz="2400" b="1" dirty="0" smtClean="0"/>
              <a:t>10.0 </a:t>
            </a:r>
            <a:r>
              <a:rPr lang="en-US" altLang="ko-KR" sz="2400" b="1" dirty="0"/>
              <a:t>and m</a:t>
            </a:r>
            <a:r>
              <a:rPr lang="en-US" altLang="ko-KR" sz="2400" b="1" dirty="0">
                <a:ea typeface="Times New Roman"/>
                <a:cs typeface="Times New Roman"/>
                <a:sym typeface="Times New Roman"/>
              </a:rPr>
              <a:t>oved to forward </a:t>
            </a:r>
            <a:r>
              <a:rPr lang="en-US" altLang="en-US" sz="2400" b="1" dirty="0"/>
              <a:t>Sponsor Recirculation Ballot</a:t>
            </a:r>
            <a:endParaRPr lang="en-US" altLang="ko-KR" sz="2400" b="1" dirty="0">
              <a:ea typeface="Times New Roman"/>
              <a:cs typeface="Times New Roman"/>
              <a:sym typeface="Times New Roman"/>
            </a:endParaRPr>
          </a:p>
          <a:p>
            <a:pPr lvl="1"/>
            <a:r>
              <a:rPr lang="en-US" altLang="ko-KR" dirty="0"/>
              <a:t>Agenda of </a:t>
            </a:r>
            <a:r>
              <a:rPr lang="en-US" altLang="ko-KR" dirty="0" smtClean="0"/>
              <a:t>September 2016 </a:t>
            </a:r>
            <a:r>
              <a:rPr lang="en-US" altLang="ko-KR" dirty="0"/>
              <a:t>meeting: </a:t>
            </a:r>
            <a:r>
              <a:rPr lang="en-US" altLang="ko-KR" dirty="0" smtClean="0">
                <a:hlinkClick r:id="rId4"/>
              </a:rPr>
              <a:t>11-16/1073r2</a:t>
            </a:r>
            <a:endParaRPr lang="en-US" altLang="ko-KR" dirty="0">
              <a:hlinkClick r:id="rId5"/>
            </a:endParaRPr>
          </a:p>
          <a:p>
            <a:endParaRPr lang="en-US" altLang="ko-KR" dirty="0" smtClean="0"/>
          </a:p>
          <a:p>
            <a:r>
              <a:rPr lang="en-US" altLang="ko-KR" dirty="0" smtClean="0"/>
              <a:t>Also, WG </a:t>
            </a:r>
            <a:r>
              <a:rPr lang="en-US" altLang="ko-KR" dirty="0"/>
              <a:t>motions (Forward P802.11ah D10.0 to </a:t>
            </a:r>
            <a:r>
              <a:rPr lang="en-US" altLang="ko-KR" dirty="0" err="1"/>
              <a:t>RevCom</a:t>
            </a:r>
            <a:r>
              <a:rPr lang="en-US" altLang="ko-KR" dirty="0"/>
              <a:t>, </a:t>
            </a:r>
            <a:r>
              <a:rPr lang="en-US" altLang="ko-KR" dirty="0" err="1"/>
              <a:t>TGah</a:t>
            </a:r>
            <a:r>
              <a:rPr lang="en-US" altLang="ko-KR" dirty="0"/>
              <a:t> Report to EC for forwarding P802.11ah D10.0 to </a:t>
            </a:r>
            <a:r>
              <a:rPr lang="en-US" altLang="ko-KR" dirty="0" err="1"/>
              <a:t>RevCom</a:t>
            </a:r>
            <a:r>
              <a:rPr lang="en-US" altLang="ko-KR" dirty="0"/>
              <a:t>) have </a:t>
            </a:r>
            <a:r>
              <a:rPr lang="en-US" altLang="ko-KR" dirty="0" smtClean="0"/>
              <a:t>passed </a:t>
            </a:r>
          </a:p>
        </p:txBody>
      </p:sp>
      <p:sp>
        <p:nvSpPr>
          <p:cNvPr id="9" name="Footer Placeholder 4"/>
          <p:cNvSpPr>
            <a:spLocks noGrp="1"/>
          </p:cNvSpPr>
          <p:nvPr>
            <p:ph type="ftr" sz="quarter" idx="11"/>
          </p:nvPr>
        </p:nvSpPr>
        <p:spPr>
          <a:xfrm>
            <a:off x="6662962" y="6475413"/>
            <a:ext cx="1880963" cy="184666"/>
          </a:xfrm>
          <a:noFill/>
        </p:spPr>
        <p:txBody>
          <a:bodyPr/>
          <a:lstStyle/>
          <a:p>
            <a:r>
              <a:rPr lang="en-US" altLang="ko-KR" smtClean="0"/>
              <a:t>Adrian Stephens, Intel Corporation</a:t>
            </a:r>
            <a:endParaRPr lang="en-US" altLang="ko-KR"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11-16-1273 by Yongho Seok (NEWRACOM)</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219CDBFA-76A2-4597-AA38-8543ED035B58}" type="slidenum">
              <a:rPr lang="en-US" smtClean="0"/>
              <a:pPr>
                <a:defRPr/>
              </a:pPr>
              <a:t>40</a:t>
            </a:fld>
            <a:endParaRPr lang="en-US"/>
          </a:p>
        </p:txBody>
      </p:sp>
    </p:spTree>
    <p:extLst>
      <p:ext uri="{BB962C8B-B14F-4D97-AF65-F5344CB8AC3E}">
        <p14:creationId xmlns:p14="http://schemas.microsoft.com/office/powerpoint/2010/main" val="26692004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Going forward</a:t>
            </a:r>
          </a:p>
        </p:txBody>
      </p:sp>
      <p:sp>
        <p:nvSpPr>
          <p:cNvPr id="3" name="Content Placeholder 2"/>
          <p:cNvSpPr>
            <a:spLocks noGrp="1"/>
          </p:cNvSpPr>
          <p:nvPr>
            <p:ph idx="1"/>
          </p:nvPr>
        </p:nvSpPr>
        <p:spPr/>
        <p:txBody>
          <a:bodyPr/>
          <a:lstStyle/>
          <a:p>
            <a:r>
              <a:rPr lang="en-US" altLang="ko-KR" dirty="0" smtClean="0"/>
              <a:t>Start 5</a:t>
            </a:r>
            <a:r>
              <a:rPr lang="en-US" altLang="ko-KR" baseline="30000" dirty="0" smtClean="0"/>
              <a:t>th</a:t>
            </a:r>
            <a:r>
              <a:rPr lang="en-US" altLang="ko-KR" dirty="0" smtClean="0"/>
              <a:t> </a:t>
            </a:r>
            <a:r>
              <a:rPr lang="en-US" altLang="ko-KR" dirty="0"/>
              <a:t>Sponsor Recirculation </a:t>
            </a:r>
            <a:r>
              <a:rPr lang="en-US" altLang="ko-KR" dirty="0" smtClean="0"/>
              <a:t>Ballot for Draft 10.0 </a:t>
            </a:r>
          </a:p>
          <a:p>
            <a:r>
              <a:rPr lang="en-US" altLang="ko-KR" dirty="0" smtClean="0"/>
              <a:t>Address comments received from the </a:t>
            </a:r>
            <a:r>
              <a:rPr lang="en-US" altLang="ko-KR" dirty="0"/>
              <a:t>Sponsor Recirculation Ballot for Draft </a:t>
            </a:r>
            <a:r>
              <a:rPr lang="en-US" altLang="ko-KR" dirty="0" smtClean="0"/>
              <a:t>10.0</a:t>
            </a:r>
          </a:p>
          <a:p>
            <a:r>
              <a:rPr lang="en-US" altLang="ko-KR" dirty="0" smtClean="0"/>
              <a:t>Ask an approval </a:t>
            </a:r>
            <a:r>
              <a:rPr lang="en-US" altLang="ko-KR" dirty="0"/>
              <a:t>from EC for forwarding P802.11ah D10.0 to </a:t>
            </a:r>
            <a:r>
              <a:rPr lang="en-US" altLang="ko-KR" dirty="0" err="1"/>
              <a:t>RevCom</a:t>
            </a:r>
            <a:endParaRPr lang="en-US" altLang="ko-KR" dirty="0" smtClean="0"/>
          </a:p>
          <a:p>
            <a:pPr marL="0" indent="0">
              <a:buNone/>
            </a:pPr>
            <a:endParaRPr lang="en-US" dirty="0"/>
          </a:p>
        </p:txBody>
      </p:sp>
      <p:sp>
        <p:nvSpPr>
          <p:cNvPr id="8" name="Footer Placeholder 4"/>
          <p:cNvSpPr>
            <a:spLocks noGrp="1"/>
          </p:cNvSpPr>
          <p:nvPr>
            <p:ph type="ftr" sz="quarter" idx="11"/>
          </p:nvPr>
        </p:nvSpPr>
        <p:spPr>
          <a:xfrm>
            <a:off x="6662962" y="6475413"/>
            <a:ext cx="1880963" cy="184666"/>
          </a:xfrm>
          <a:noFill/>
        </p:spPr>
        <p:txBody>
          <a:bodyPr/>
          <a:lstStyle/>
          <a:p>
            <a:r>
              <a:rPr lang="en-US" altLang="ko-KR" smtClean="0"/>
              <a:t>Adrian Stephens, Intel Corporation</a:t>
            </a:r>
            <a:endParaRPr lang="en-US" altLang="ko-KR"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11-16-1273 by Yongho Seok (NEWRACOM)</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219CDBFA-76A2-4597-AA38-8543ED035B58}" type="slidenum">
              <a:rPr lang="en-US" smtClean="0"/>
              <a:pPr>
                <a:defRPr/>
              </a:pPr>
              <a:t>41</a:t>
            </a:fld>
            <a:endParaRPr lang="en-US"/>
          </a:p>
        </p:txBody>
      </p:sp>
    </p:spTree>
    <p:extLst>
      <p:ext uri="{BB962C8B-B14F-4D97-AF65-F5344CB8AC3E}">
        <p14:creationId xmlns:p14="http://schemas.microsoft.com/office/powerpoint/2010/main" val="1051404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Teleconference</a:t>
            </a:r>
          </a:p>
        </p:txBody>
      </p:sp>
      <p:sp>
        <p:nvSpPr>
          <p:cNvPr id="3" name="Content Placeholder 2"/>
          <p:cNvSpPr>
            <a:spLocks noGrp="1"/>
          </p:cNvSpPr>
          <p:nvPr>
            <p:ph idx="1"/>
          </p:nvPr>
        </p:nvSpPr>
        <p:spPr/>
        <p:txBody>
          <a:bodyPr/>
          <a:lstStyle/>
          <a:p>
            <a:r>
              <a:rPr lang="en-US" altLang="ko-KR" dirty="0"/>
              <a:t>Weekly teleconferences between September 27</a:t>
            </a:r>
            <a:r>
              <a:rPr lang="en-US" altLang="ko-KR" baseline="30000" dirty="0"/>
              <a:t>th</a:t>
            </a:r>
            <a:r>
              <a:rPr lang="en-US" altLang="ko-KR" dirty="0"/>
              <a:t> 2016 and November 1</a:t>
            </a:r>
            <a:r>
              <a:rPr lang="en-US" altLang="ko-KR" baseline="30000" dirty="0"/>
              <a:t>st</a:t>
            </a:r>
            <a:r>
              <a:rPr lang="en-US" altLang="ko-KR" dirty="0"/>
              <a:t> 2016</a:t>
            </a:r>
          </a:p>
          <a:p>
            <a:pPr lvl="1">
              <a:defRPr/>
            </a:pPr>
            <a:r>
              <a:rPr lang="en-US" altLang="ja-JP" dirty="0"/>
              <a:t>Tuesday 8PM ET</a:t>
            </a:r>
            <a:r>
              <a:rPr lang="ja-JP" altLang="en-US" dirty="0"/>
              <a:t> </a:t>
            </a:r>
            <a:r>
              <a:rPr lang="en-US" altLang="ja-JP" dirty="0"/>
              <a:t>for 1 hours</a:t>
            </a:r>
            <a:endParaRPr lang="en-US" altLang="ko-KR" dirty="0"/>
          </a:p>
        </p:txBody>
      </p:sp>
      <p:sp>
        <p:nvSpPr>
          <p:cNvPr id="8" name="Footer Placeholder 4"/>
          <p:cNvSpPr>
            <a:spLocks noGrp="1"/>
          </p:cNvSpPr>
          <p:nvPr>
            <p:ph type="ftr" sz="quarter" idx="11"/>
          </p:nvPr>
        </p:nvSpPr>
        <p:spPr>
          <a:xfrm>
            <a:off x="6662962" y="6475413"/>
            <a:ext cx="1880963" cy="184666"/>
          </a:xfrm>
          <a:noFill/>
        </p:spPr>
        <p:txBody>
          <a:bodyPr/>
          <a:lstStyle/>
          <a:p>
            <a:r>
              <a:rPr lang="en-US" altLang="ko-KR" smtClean="0"/>
              <a:t>Adrian Stephens, Intel Corporation</a:t>
            </a:r>
            <a:endParaRPr lang="en-US" altLang="ko-KR"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11-16-1273 by Yongho Seok (NEWRACOM)</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219CDBFA-76A2-4597-AA38-8543ED035B58}" type="slidenum">
              <a:rPr lang="en-US" smtClean="0"/>
              <a:pPr>
                <a:defRPr/>
              </a:pPr>
              <a:t>42</a:t>
            </a:fld>
            <a:endParaRPr lang="en-US"/>
          </a:p>
        </p:txBody>
      </p:sp>
    </p:spTree>
    <p:extLst>
      <p:ext uri="{BB962C8B-B14F-4D97-AF65-F5344CB8AC3E}">
        <p14:creationId xmlns:p14="http://schemas.microsoft.com/office/powerpoint/2010/main" val="26531698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err="1"/>
              <a:t>TGah</a:t>
            </a:r>
            <a:r>
              <a:rPr lang="en-US" altLang="ko-KR" dirty="0"/>
              <a:t> Timeline </a:t>
            </a:r>
            <a:r>
              <a:rPr lang="en-US" altLang="ko-KR" dirty="0" smtClean="0"/>
              <a:t>– Updates</a:t>
            </a:r>
            <a:endParaRPr lang="en-US" dirty="0"/>
          </a:p>
        </p:txBody>
      </p:sp>
      <p:sp>
        <p:nvSpPr>
          <p:cNvPr id="3" name="Content Placeholder 2"/>
          <p:cNvSpPr>
            <a:spLocks noGrp="1"/>
          </p:cNvSpPr>
          <p:nvPr>
            <p:ph idx="1"/>
          </p:nvPr>
        </p:nvSpPr>
        <p:spPr/>
        <p:txBody>
          <a:bodyPr/>
          <a:lstStyle/>
          <a:p>
            <a:r>
              <a:rPr lang="en-US" altLang="ko-KR" dirty="0"/>
              <a:t>Internal Task Group Ballot : May 2013</a:t>
            </a:r>
          </a:p>
          <a:p>
            <a:r>
              <a:rPr lang="en-US" altLang="ko-KR" dirty="0"/>
              <a:t>Initial Letter Ballot : September 2013</a:t>
            </a:r>
          </a:p>
          <a:p>
            <a:r>
              <a:rPr lang="en-US" altLang="ko-KR" dirty="0"/>
              <a:t>Initial Recirculation Letter Ballot : September 2014 </a:t>
            </a:r>
          </a:p>
          <a:p>
            <a:r>
              <a:rPr lang="en-US" altLang="ko-KR" dirty="0"/>
              <a:t>Initial Sponsor Ballot : October 2015 </a:t>
            </a:r>
          </a:p>
          <a:p>
            <a:r>
              <a:rPr lang="en-US" altLang="ko-KR" dirty="0"/>
              <a:t>Initial Recirculation Sponsor Ballot : January 2016</a:t>
            </a:r>
          </a:p>
          <a:p>
            <a:r>
              <a:rPr lang="en-US" altLang="ko-KR" dirty="0"/>
              <a:t>EC Approval : </a:t>
            </a:r>
            <a:r>
              <a:rPr lang="en-US" altLang="ko-KR" strike="sngStrike" dirty="0" smtClean="0"/>
              <a:t>September</a:t>
            </a:r>
            <a:r>
              <a:rPr lang="en-US" altLang="ko-KR" dirty="0" smtClean="0"/>
              <a:t> </a:t>
            </a:r>
            <a:r>
              <a:rPr lang="en-US" altLang="ko-KR" u="sng" dirty="0" smtClean="0"/>
              <a:t>October </a:t>
            </a:r>
            <a:r>
              <a:rPr lang="en-US" altLang="ko-KR" dirty="0" smtClean="0"/>
              <a:t>2016</a:t>
            </a:r>
            <a:endParaRPr lang="en-US" altLang="ko-KR" dirty="0"/>
          </a:p>
          <a:p>
            <a:r>
              <a:rPr lang="en-US" altLang="ko-KR" dirty="0" err="1"/>
              <a:t>Revcom</a:t>
            </a:r>
            <a:r>
              <a:rPr lang="en-US" altLang="ko-KR" dirty="0"/>
              <a:t> Approval : </a:t>
            </a:r>
            <a:r>
              <a:rPr lang="en-US" altLang="ko-KR" dirty="0" smtClean="0"/>
              <a:t> December 2016</a:t>
            </a:r>
            <a:endParaRPr lang="en-US" altLang="ko-KR" dirty="0"/>
          </a:p>
          <a:p>
            <a:pPr marL="0" indent="0">
              <a:buNone/>
            </a:pPr>
            <a:endParaRPr lang="en-US" dirty="0"/>
          </a:p>
        </p:txBody>
      </p:sp>
      <p:sp>
        <p:nvSpPr>
          <p:cNvPr id="8" name="Footer Placeholder 4"/>
          <p:cNvSpPr>
            <a:spLocks noGrp="1"/>
          </p:cNvSpPr>
          <p:nvPr>
            <p:ph type="ftr" sz="quarter" idx="11"/>
          </p:nvPr>
        </p:nvSpPr>
        <p:spPr>
          <a:xfrm>
            <a:off x="6662962" y="6475413"/>
            <a:ext cx="1880963" cy="184666"/>
          </a:xfrm>
          <a:noFill/>
        </p:spPr>
        <p:txBody>
          <a:bodyPr/>
          <a:lstStyle/>
          <a:p>
            <a:r>
              <a:rPr lang="en-US" altLang="ko-KR" smtClean="0"/>
              <a:t>Adrian Stephens, Intel Corporation</a:t>
            </a:r>
            <a:endParaRPr lang="en-US" altLang="ko-KR"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6/6 of 11-16-1273 by </a:t>
            </a:r>
            <a:r>
              <a:rPr kumimoji="0" lang="en-US" sz="1200" b="0" i="0" u="none" strike="noStrike" cap="none" normalizeH="0" baseline="0" dirty="0" err="1" smtClean="0">
                <a:ln>
                  <a:noFill/>
                </a:ln>
                <a:solidFill>
                  <a:schemeClr val="tx1"/>
                </a:solidFill>
                <a:effectLst/>
                <a:latin typeface="Times New Roman" pitchFamily="18" charset="0"/>
              </a:rPr>
              <a:t>Yongho</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rPr>
              <a:t>Seok</a:t>
            </a:r>
            <a:r>
              <a:rPr kumimoji="0" lang="en-US" sz="1200" b="0" i="0" u="none" strike="noStrike" cap="none" normalizeH="0" baseline="0" dirty="0" smtClean="0">
                <a:ln>
                  <a:noFill/>
                </a:ln>
                <a:solidFill>
                  <a:schemeClr val="tx1"/>
                </a:solidFill>
                <a:effectLst/>
                <a:latin typeface="Times New Roman" pitchFamily="18" charset="0"/>
              </a:rPr>
              <a:t> (NEWRACOM)</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219CDBFA-76A2-4597-AA38-8543ED035B58}" type="slidenum">
              <a:rPr lang="en-US" smtClean="0"/>
              <a:pPr>
                <a:defRPr/>
              </a:pPr>
              <a:t>43</a:t>
            </a:fld>
            <a:endParaRPr lang="en-US"/>
          </a:p>
        </p:txBody>
      </p:sp>
    </p:spTree>
    <p:extLst>
      <p:ext uri="{BB962C8B-B14F-4D97-AF65-F5344CB8AC3E}">
        <p14:creationId xmlns:p14="http://schemas.microsoft.com/office/powerpoint/2010/main" val="27635454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838200"/>
            <a:ext cx="7772400" cy="1066800"/>
          </a:xfrm>
        </p:spPr>
        <p:txBody>
          <a:bodyPr/>
          <a:lstStyle/>
          <a:p>
            <a:r>
              <a:rPr lang="en-US" altLang="ja-JP" dirty="0">
                <a:ea typeface="ＭＳ Ｐゴシック" pitchFamily="-84" charset="-128"/>
                <a:cs typeface="ＭＳ Ｐゴシック" pitchFamily="-84" charset="-128"/>
              </a:rPr>
              <a:t>IEEE </a:t>
            </a:r>
            <a:r>
              <a:rPr lang="en-US" altLang="ja-JP" dirty="0" smtClean="0">
                <a:ea typeface="ＭＳ Ｐゴシック" pitchFamily="-84" charset="-128"/>
                <a:cs typeface="ＭＳ Ｐゴシック" pitchFamily="-84" charset="-128"/>
              </a:rPr>
              <a:t>802.11 </a:t>
            </a:r>
            <a:r>
              <a:rPr lang="en-US" altLang="ja-JP" dirty="0" err="1" smtClean="0">
                <a:ea typeface="ＭＳ Ｐゴシック" pitchFamily="-84" charset="-128"/>
                <a:cs typeface="ＭＳ Ｐゴシック" pitchFamily="-84" charset="-128"/>
              </a:rPr>
              <a:t>TGai</a:t>
            </a:r>
            <a:r>
              <a:rPr lang="en-US" altLang="ja-JP" dirty="0">
                <a:ea typeface="ＭＳ Ｐゴシック" pitchFamily="-84" charset="-128"/>
                <a:cs typeface="ＭＳ Ｐゴシック" pitchFamily="-84" charset="-128"/>
              </a:rPr>
              <a:t/>
            </a:r>
            <a:br>
              <a:rPr lang="en-US" altLang="ja-JP" dirty="0">
                <a:ea typeface="ＭＳ Ｐゴシック" pitchFamily="-84" charset="-128"/>
                <a:cs typeface="ＭＳ Ｐゴシック" pitchFamily="-84" charset="-128"/>
              </a:rPr>
            </a:br>
            <a:r>
              <a:rPr lang="en-US" altLang="ja-JP" dirty="0">
                <a:ea typeface="ＭＳ Ｐゴシック" pitchFamily="-84" charset="-128"/>
                <a:cs typeface="ＭＳ Ｐゴシック" pitchFamily="-84" charset="-128"/>
              </a:rPr>
              <a:t>Closing </a:t>
            </a:r>
            <a:r>
              <a:rPr lang="en-US" altLang="ja-JP" dirty="0" smtClean="0">
                <a:ea typeface="ＭＳ Ｐゴシック" pitchFamily="-84" charset="-128"/>
                <a:cs typeface="ＭＳ Ｐゴシック" pitchFamily="-84" charset="-128"/>
              </a:rPr>
              <a:t>Report Warsaw September 2016</a:t>
            </a:r>
            <a:endParaRPr lang="en-US" altLang="ja-JP" dirty="0">
              <a:ea typeface="ＭＳ Ｐゴシック" pitchFamily="-84" charset="-128"/>
              <a:cs typeface="ＭＳ Ｐゴシック" pitchFamily="-84" charset="-128"/>
            </a:endParaRPr>
          </a:p>
        </p:txBody>
      </p:sp>
      <p:sp>
        <p:nvSpPr>
          <p:cNvPr id="15366" name="Rectangle 6"/>
          <p:cNvSpPr>
            <a:spLocks noGrp="1" noChangeArrowheads="1"/>
          </p:cNvSpPr>
          <p:nvPr>
            <p:ph type="body" idx="1"/>
          </p:nvPr>
        </p:nvSpPr>
        <p:spPr>
          <a:xfrm>
            <a:off x="685800" y="2286000"/>
            <a:ext cx="7772400" cy="381000"/>
          </a:xfrm>
        </p:spPr>
        <p:txBody>
          <a:bodyPr/>
          <a:lstStyle/>
          <a:p>
            <a:pPr algn="ctr">
              <a:buFontTx/>
              <a:buNone/>
            </a:pPr>
            <a:r>
              <a:rPr lang="en-US" altLang="ja-JP" sz="2000" dirty="0" smtClean="0">
                <a:ea typeface="ＭＳ Ｐゴシック" pitchFamily="-84" charset="-128"/>
                <a:cs typeface="ＭＳ Ｐゴシック" pitchFamily="-84" charset="-128"/>
              </a:rPr>
              <a:t>Date:</a:t>
            </a:r>
            <a:r>
              <a:rPr lang="en-US" altLang="ja-JP" sz="2000" b="0" dirty="0" smtClean="0">
                <a:ea typeface="ＭＳ Ｐゴシック" pitchFamily="-84" charset="-128"/>
                <a:cs typeface="ＭＳ Ｐゴシック" pitchFamily="-84" charset="-128"/>
              </a:rPr>
              <a:t> 2016-09-16</a:t>
            </a:r>
          </a:p>
        </p:txBody>
      </p:sp>
      <p:sp>
        <p:nvSpPr>
          <p:cNvPr id="15367" name="Rectangle 12"/>
          <p:cNvSpPr>
            <a:spLocks noChangeArrowheads="1"/>
          </p:cNvSpPr>
          <p:nvPr/>
        </p:nvSpPr>
        <p:spPr bwMode="auto">
          <a:xfrm>
            <a:off x="533400" y="2667000"/>
            <a:ext cx="1447800" cy="381000"/>
          </a:xfrm>
          <a:prstGeom prst="rect">
            <a:avLst/>
          </a:prstGeom>
          <a:noFill/>
          <a:ln w="9525">
            <a:noFill/>
            <a:miter lim="800000"/>
            <a:headEnd/>
            <a:tailEnd/>
          </a:ln>
        </p:spPr>
        <p:txBody>
          <a:bodyPr lIns="92075" tIns="46038" rIns="92075" bIns="46038">
            <a:prstTxWarp prst="textNoShape">
              <a:avLst/>
            </a:prstTxWarp>
          </a:bodyPr>
          <a:lstStyle/>
          <a:p>
            <a:pPr marL="342900" indent="-342900" eaLnBrk="0" hangingPunct="0">
              <a:spcBef>
                <a:spcPct val="20000"/>
              </a:spcBef>
            </a:pPr>
            <a:r>
              <a:rPr kumimoji="0" lang="en-US" altLang="ja-JP" sz="2000" b="1"/>
              <a:t>Authors:</a:t>
            </a:r>
            <a:endParaRPr kumimoji="0" lang="en-US" altLang="ja-JP" sz="2000"/>
          </a:p>
        </p:txBody>
      </p:sp>
      <p:graphicFrame>
        <p:nvGraphicFramePr>
          <p:cNvPr id="9" name="Group 80"/>
          <p:cNvGraphicFramePr>
            <a:graphicFrameLocks noGrp="1"/>
          </p:cNvGraphicFramePr>
          <p:nvPr/>
        </p:nvGraphicFramePr>
        <p:xfrm>
          <a:off x="533400" y="3429000"/>
          <a:ext cx="8085859" cy="955676"/>
        </p:xfrm>
        <a:graphic>
          <a:graphicData uri="http://schemas.openxmlformats.org/drawingml/2006/table">
            <a:tbl>
              <a:tblPr/>
              <a:tblGrid>
                <a:gridCol w="1616075"/>
                <a:gridCol w="1000125"/>
                <a:gridCol w="2306637"/>
                <a:gridCol w="1392959"/>
                <a:gridCol w="1770063"/>
              </a:tblGrid>
              <a:tr h="3286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charset="0"/>
                          <a:ea typeface="Times New Roman" charset="0"/>
                          <a:cs typeface="Times New Roman" charset="0"/>
                        </a:rPr>
                        <a:t>Name</a:t>
                      </a:r>
                      <a:endParaRPr kumimoji="1" lang="ja-JP" sz="1600" b="1" i="0" u="none" strike="noStrike" cap="none" normalizeH="0" baseline="0">
                        <a:ln>
                          <a:noFill/>
                        </a:ln>
                        <a:solidFill>
                          <a:schemeClr val="tx1"/>
                        </a:solidFill>
                        <a:effectLst/>
                        <a:latin typeface="Times New Roman" charset="0"/>
                        <a:ea typeface="ＭＳ 明朝" charset="-128"/>
                        <a:cs typeface="ＭＳ 明朝"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charset="0"/>
                          <a:ea typeface="Times New Roman" charset="0"/>
                          <a:cs typeface="Times New Roman" charset="0"/>
                        </a:rPr>
                        <a:t>Company</a:t>
                      </a:r>
                      <a:endParaRPr kumimoji="1" lang="ja-JP" sz="1600" b="0" i="0" u="none" strike="noStrike" cap="none" normalizeH="0" baseline="0">
                        <a:ln>
                          <a:noFill/>
                        </a:ln>
                        <a:solidFill>
                          <a:schemeClr val="tx1"/>
                        </a:solidFill>
                        <a:effectLst/>
                        <a:latin typeface="Times New Roman" charset="0"/>
                        <a:ea typeface="ＭＳ 明朝" charset="-128"/>
                        <a:cs typeface="ＭＳ 明朝"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charset="0"/>
                          <a:ea typeface="Times New Roman" charset="0"/>
                          <a:cs typeface="Times New Roman" charset="0"/>
                        </a:rPr>
                        <a:t>Address</a:t>
                      </a:r>
                      <a:endParaRPr kumimoji="1" lang="ja-JP" sz="1600" b="0" i="0" u="none" strike="noStrike" cap="none" normalizeH="0" baseline="0" dirty="0">
                        <a:ln>
                          <a:noFill/>
                        </a:ln>
                        <a:solidFill>
                          <a:schemeClr val="tx1"/>
                        </a:solidFill>
                        <a:effectLst/>
                        <a:latin typeface="Times New Roman" charset="0"/>
                        <a:ea typeface="ＭＳ 明朝" charset="-128"/>
                        <a:cs typeface="ＭＳ 明朝"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charset="0"/>
                          <a:ea typeface="Times New Roman" charset="0"/>
                          <a:cs typeface="Times New Roman" charset="0"/>
                        </a:rPr>
                        <a:t>Phone</a:t>
                      </a:r>
                      <a:endParaRPr kumimoji="1" lang="ja-JP" sz="1600" b="0" i="0" u="none" strike="noStrike" cap="none" normalizeH="0" baseline="0">
                        <a:ln>
                          <a:noFill/>
                        </a:ln>
                        <a:solidFill>
                          <a:schemeClr val="tx1"/>
                        </a:solidFill>
                        <a:effectLst/>
                        <a:latin typeface="Times New Roman" charset="0"/>
                        <a:ea typeface="ＭＳ 明朝" charset="-128"/>
                        <a:cs typeface="ＭＳ 明朝"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charset="0"/>
                          <a:ea typeface="Times New Roman" charset="0"/>
                          <a:cs typeface="Times New Roman" charset="0"/>
                        </a:rPr>
                        <a:t>email</a:t>
                      </a:r>
                      <a:endParaRPr kumimoji="1" lang="ja-JP" sz="1600" b="0" i="0" u="none" strike="noStrike" cap="none" normalizeH="0" baseline="0">
                        <a:ln>
                          <a:noFill/>
                        </a:ln>
                        <a:solidFill>
                          <a:schemeClr val="tx1"/>
                        </a:solidFill>
                        <a:effectLst/>
                        <a:latin typeface="Times New Roman" charset="0"/>
                        <a:ea typeface="ＭＳ 明朝" charset="-128"/>
                        <a:cs typeface="ＭＳ 明朝"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70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1"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Marc Emmelmann</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rPr>
                        <a:t>SELF</a:t>
                      </a:r>
                      <a:endParaRPr kumimoji="1" lang="ja-JP" sz="1300" b="0" i="0" u="none" strike="noStrike" cap="none" normalizeH="0" baseline="0" dirty="0" smtClean="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ja-JP" sz="1400" dirty="0" smtClean="0"/>
                        <a:t>Berlin, Germany</a:t>
                      </a:r>
                      <a:endParaRPr kumimoji="1" lang="ja-JP" sz="1300" b="0" i="0" u="none" strike="noStrike" cap="none" normalizeH="0" baseline="0" dirty="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1" lang="ja-JP" sz="1300" b="0" i="0" u="none" strike="noStrike" cap="none" normalizeH="0" baseline="0" dirty="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65" charset="0"/>
                          <a:ea typeface="Times New Roman" pitchFamily="-65" charset="0"/>
                          <a:cs typeface="Times New Roman" pitchFamily="-65" charset="0"/>
                        </a:rPr>
                        <a:t>emmelmann@ieee.org</a:t>
                      </a:r>
                      <a:endPar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日付プレースホルダ 9"/>
          <p:cNvSpPr>
            <a:spLocks noGrp="1"/>
          </p:cNvSpPr>
          <p:nvPr>
            <p:ph type="dt" sz="half" idx="10"/>
          </p:nvPr>
        </p:nvSpPr>
        <p:spPr>
          <a:xfrm>
            <a:off x="696913" y="332601"/>
            <a:ext cx="1579309" cy="276999"/>
          </a:xfrm>
        </p:spPr>
        <p:txBody>
          <a:bodyPr/>
          <a:lstStyle/>
          <a:p>
            <a:pPr>
              <a:defRPr/>
            </a:pPr>
            <a:r>
              <a:rPr lang="en-US" altLang="ja-JP" smtClean="0"/>
              <a:t>September 2016</a:t>
            </a:r>
            <a:endParaRPr lang="en-US" dirty="0"/>
          </a:p>
        </p:txBody>
      </p:sp>
      <p:sp>
        <p:nvSpPr>
          <p:cNvPr id="11" name="スライド番号プレースホルダ 10"/>
          <p:cNvSpPr>
            <a:spLocks noGrp="1"/>
          </p:cNvSpPr>
          <p:nvPr>
            <p:ph type="sldNum" sz="quarter" idx="12"/>
          </p:nvPr>
        </p:nvSpPr>
        <p:spPr/>
        <p:txBody>
          <a:bodyPr/>
          <a:lstStyle/>
          <a:p>
            <a:pPr>
              <a:defRPr/>
            </a:pPr>
            <a:r>
              <a:rPr lang="en-US" altLang="ja-JP" smtClean="0"/>
              <a:t>Slide </a:t>
            </a:r>
            <a:fld id="{A5EA9570-58F0-F54E-929D-9A3B14FC28FD}" type="slidenum">
              <a:rPr lang="en-US" altLang="ja-JP" smtClean="0"/>
              <a:pPr>
                <a:defRPr/>
              </a:pPr>
              <a:t>44</a:t>
            </a:fld>
            <a:endParaRPr lang="en-US" altLang="ja-JP"/>
          </a:p>
        </p:txBody>
      </p:sp>
      <p:sp>
        <p:nvSpPr>
          <p:cNvPr id="12" name="フッター プレースホルダ 11"/>
          <p:cNvSpPr>
            <a:spLocks noGrp="1"/>
          </p:cNvSpPr>
          <p:nvPr>
            <p:ph type="ftr" sz="quarter" idx="11"/>
          </p:nvPr>
        </p:nvSpPr>
        <p:spPr>
          <a:xfrm>
            <a:off x="7005568" y="6475413"/>
            <a:ext cx="1538357" cy="184666"/>
          </a:xfrm>
        </p:spPr>
        <p:txBody>
          <a:bodyPr/>
          <a:lstStyle/>
          <a:p>
            <a:pPr>
              <a:defRPr/>
            </a:pPr>
            <a:r>
              <a:rPr lang="en-US" altLang="ja-JP" smtClean="0"/>
              <a:t>Adrian Stephens, Intel Corporation</a:t>
            </a:r>
            <a:endParaRPr lang="en-US" dirty="0"/>
          </a:p>
        </p:txBody>
      </p:sp>
      <p:sp>
        <p:nvSpPr>
          <p:cNvPr id="13" name="Rectangle 1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1/13</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11-16-1174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Marc </a:t>
            </a:r>
            <a:r>
              <a:rPr kumimoji="0" lang="en-US" sz="1200" b="0" i="0" u="none" strike="noStrike" cap="none" normalizeH="0" baseline="0" dirty="0" err="1" smtClean="0">
                <a:ln>
                  <a:noFill/>
                </a:ln>
                <a:solidFill>
                  <a:schemeClr val="tx1"/>
                </a:solidFill>
                <a:effectLst/>
                <a:latin typeface="Times New Roman" pitchFamily="18" charset="0"/>
              </a:rPr>
              <a:t>Emmelmann</a:t>
            </a:r>
            <a:r>
              <a:rPr kumimoji="0" lang="en-US" sz="1200" b="0" i="0" u="none" strike="noStrike" cap="none" normalizeH="0" baseline="0" dirty="0" smtClean="0">
                <a:ln>
                  <a:noFill/>
                </a:ln>
                <a:solidFill>
                  <a:schemeClr val="tx1"/>
                </a:solidFill>
                <a:effectLst/>
                <a:latin typeface="Times New Roman" pitchFamily="18" charset="0"/>
              </a:rPr>
              <a:t>, self</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5659605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altLang="ja-JP" sz="4000">
                <a:ea typeface="ＭＳ Ｐゴシック" pitchFamily="-84" charset="-128"/>
                <a:cs typeface="ＭＳ Ｐゴシック" pitchFamily="-84" charset="-128"/>
              </a:rPr>
              <a:t>Abstract</a:t>
            </a:r>
          </a:p>
        </p:txBody>
      </p:sp>
      <p:sp>
        <p:nvSpPr>
          <p:cNvPr id="17414" name="Rectangle 3"/>
          <p:cNvSpPr>
            <a:spLocks noGrp="1" noChangeArrowheads="1"/>
          </p:cNvSpPr>
          <p:nvPr>
            <p:ph type="body" idx="1"/>
          </p:nvPr>
        </p:nvSpPr>
        <p:spPr>
          <a:xfrm>
            <a:off x="685800" y="1752600"/>
            <a:ext cx="8001000" cy="4114800"/>
          </a:xfrm>
        </p:spPr>
        <p:txBody>
          <a:bodyPr/>
          <a:lstStyle/>
          <a:p>
            <a:pPr>
              <a:buFontTx/>
              <a:buNone/>
            </a:pPr>
            <a:r>
              <a:rPr lang="en-US" altLang="ja-JP" dirty="0">
                <a:ea typeface="ＭＳ Ｐゴシック" pitchFamily="-84" charset="-128"/>
                <a:cs typeface="ＭＳ Ｐゴシック" pitchFamily="-84" charset="-128"/>
              </a:rPr>
              <a:t>This presentation is the closing report for </a:t>
            </a:r>
            <a:r>
              <a:rPr lang="en-US" altLang="ja-JP" dirty="0" smtClean="0">
                <a:ea typeface="ＭＳ Ｐゴシック" pitchFamily="-84" charset="-128"/>
                <a:cs typeface="ＭＳ Ｐゴシック" pitchFamily="-84" charset="-128"/>
              </a:rPr>
              <a:t>the Warsaw meeting </a:t>
            </a:r>
            <a:r>
              <a:rPr lang="en-US" altLang="ja-JP" dirty="0">
                <a:ea typeface="ＭＳ Ｐゴシック" pitchFamily="-84" charset="-128"/>
                <a:cs typeface="ＭＳ Ｐゴシック" pitchFamily="-84" charset="-128"/>
              </a:rPr>
              <a:t>of the IEEE 802.11 </a:t>
            </a:r>
            <a:r>
              <a:rPr lang="en-US" altLang="ja-JP" dirty="0" err="1">
                <a:ea typeface="ＭＳ Ｐゴシック" pitchFamily="-84" charset="-128"/>
                <a:cs typeface="ＭＳ Ｐゴシック" pitchFamily="-84" charset="-128"/>
              </a:rPr>
              <a:t>TGai</a:t>
            </a:r>
            <a:r>
              <a:rPr lang="en-US" altLang="ja-JP" dirty="0">
                <a:ea typeface="ＭＳ Ｐゴシック" pitchFamily="-84" charset="-128"/>
                <a:cs typeface="ＭＳ Ｐゴシック" pitchFamily="-84" charset="-128"/>
              </a:rPr>
              <a:t>.</a:t>
            </a:r>
          </a:p>
        </p:txBody>
      </p:sp>
      <p:sp>
        <p:nvSpPr>
          <p:cNvPr id="7" name="日付プレースホルダ 6"/>
          <p:cNvSpPr>
            <a:spLocks noGrp="1"/>
          </p:cNvSpPr>
          <p:nvPr>
            <p:ph type="dt" sz="half" idx="10"/>
          </p:nvPr>
        </p:nvSpPr>
        <p:spPr>
          <a:xfrm>
            <a:off x="696913" y="332601"/>
            <a:ext cx="1579309" cy="276999"/>
          </a:xfrm>
        </p:spPr>
        <p:txBody>
          <a:bodyPr/>
          <a:lstStyle/>
          <a:p>
            <a:pPr>
              <a:defRPr/>
            </a:pPr>
            <a:r>
              <a:rPr lang="en-US" altLang="ja-JP" smtClean="0"/>
              <a:t>September 2016</a:t>
            </a:r>
            <a:endParaRPr lang="en-US" dirty="0"/>
          </a:p>
        </p:txBody>
      </p:sp>
      <p:sp>
        <p:nvSpPr>
          <p:cNvPr id="8" name="スライド番号プレースホルダ 7"/>
          <p:cNvSpPr>
            <a:spLocks noGrp="1"/>
          </p:cNvSpPr>
          <p:nvPr>
            <p:ph type="sldNum" sz="quarter" idx="12"/>
          </p:nvPr>
        </p:nvSpPr>
        <p:spPr/>
        <p:txBody>
          <a:bodyPr/>
          <a:lstStyle/>
          <a:p>
            <a:pPr>
              <a:defRPr/>
            </a:pPr>
            <a:r>
              <a:rPr lang="en-US" altLang="ja-JP" smtClean="0"/>
              <a:t>Slide </a:t>
            </a:r>
            <a:fld id="{A5EA9570-58F0-F54E-929D-9A3B14FC28FD}" type="slidenum">
              <a:rPr lang="en-US" altLang="ja-JP" smtClean="0"/>
              <a:pPr>
                <a:defRPr/>
              </a:pPr>
              <a:t>45</a:t>
            </a:fld>
            <a:endParaRPr lang="en-US" altLang="ja-JP"/>
          </a:p>
        </p:txBody>
      </p:sp>
      <p:sp>
        <p:nvSpPr>
          <p:cNvPr id="9" name="フッター プレースホルダ 8"/>
          <p:cNvSpPr>
            <a:spLocks noGrp="1"/>
          </p:cNvSpPr>
          <p:nvPr>
            <p:ph type="ftr" sz="quarter" idx="11"/>
          </p:nvPr>
        </p:nvSpPr>
        <p:spPr/>
        <p:txBody>
          <a:bodyPr/>
          <a:lstStyle/>
          <a:p>
            <a:pPr>
              <a:defRPr/>
            </a:pPr>
            <a:r>
              <a:rPr lang="en-US" altLang="ja-JP" smtClean="0"/>
              <a:t>Adrian Stephens, Intel Corporation</a:t>
            </a:r>
            <a:endParaRPr lang="en-US" dirty="0"/>
          </a:p>
        </p:txBody>
      </p:sp>
      <p:sp>
        <p:nvSpPr>
          <p:cNvPr id="10" name="Rectangle 9"/>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a:t>2</a:t>
            </a:r>
            <a:r>
              <a:rPr lang="en-US" sz="1200" b="0" dirty="0" smtClean="0"/>
              <a:t>/13</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11-16-1174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Marc </a:t>
            </a:r>
            <a:r>
              <a:rPr kumimoji="0" lang="en-US" sz="1200" b="0" i="0" u="none" strike="noStrike" cap="none" normalizeH="0" baseline="0" dirty="0" err="1" smtClean="0">
                <a:ln>
                  <a:noFill/>
                </a:ln>
                <a:solidFill>
                  <a:schemeClr val="tx1"/>
                </a:solidFill>
                <a:effectLst/>
                <a:latin typeface="Times New Roman" pitchFamily="18" charset="0"/>
              </a:rPr>
              <a:t>Emmelmann</a:t>
            </a:r>
            <a:r>
              <a:rPr kumimoji="0" lang="en-US" sz="1200" b="0" i="0" u="none" strike="noStrike" cap="none" normalizeH="0" baseline="0" dirty="0" smtClean="0">
                <a:ln>
                  <a:noFill/>
                </a:ln>
                <a:solidFill>
                  <a:schemeClr val="tx1"/>
                </a:solidFill>
                <a:effectLst/>
                <a:latin typeface="Times New Roman" pitchFamily="18" charset="0"/>
              </a:rPr>
              <a:t>, self</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5293842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685800"/>
            <a:ext cx="9144000" cy="1066800"/>
          </a:xfrm>
        </p:spPr>
        <p:txBody>
          <a:bodyPr lIns="91440" tIns="45720" rIns="91440" bIns="45720"/>
          <a:lstStyle/>
          <a:p>
            <a:r>
              <a:rPr lang="en-US" altLang="ja-JP" sz="2900" dirty="0">
                <a:ea typeface="ＭＳ Ｐゴシック" pitchFamily="-65" charset="-128"/>
                <a:cs typeface="ＭＳ Ｐゴシック" pitchFamily="-65" charset="-128"/>
              </a:rPr>
              <a:t>IEEE 802.11 FILS TGai –</a:t>
            </a:r>
            <a:r>
              <a:rPr lang="en-US" altLang="ja-JP" sz="2900" dirty="0" smtClean="0">
                <a:ea typeface="ＭＳ Ｐゴシック" pitchFamily="-65" charset="-128"/>
                <a:cs typeface="ＭＳ Ｐゴシック" pitchFamily="-65" charset="-128"/>
              </a:rPr>
              <a:t> </a:t>
            </a:r>
            <a:r>
              <a:rPr lang="en-US" altLang="ja-JP" sz="2800" dirty="0" smtClean="0">
                <a:ea typeface="ＭＳ Ｐゴシック" pitchFamily="-65" charset="-128"/>
                <a:cs typeface="ＭＳ Ｐゴシック" pitchFamily="-65" charset="-128"/>
              </a:rPr>
              <a:t>September </a:t>
            </a:r>
            <a:r>
              <a:rPr lang="en-US" altLang="ja-JP" sz="2900" dirty="0" smtClean="0">
                <a:ea typeface="ＭＳ Ｐゴシック" pitchFamily="-65" charset="-128"/>
                <a:cs typeface="ＭＳ Ｐゴシック" pitchFamily="-65" charset="-128"/>
              </a:rPr>
              <a:t>2016 </a:t>
            </a:r>
            <a:r>
              <a:rPr lang="en-US" altLang="ja-JP" sz="2800" dirty="0" smtClean="0">
                <a:ea typeface="ＭＳ Ｐゴシック" pitchFamily="-84" charset="-128"/>
                <a:cs typeface="ＭＳ Ｐゴシック" pitchFamily="-84" charset="-128"/>
              </a:rPr>
              <a:t>Warsaw</a:t>
            </a:r>
            <a:endParaRPr lang="en-US" altLang="ja-JP" sz="2900" dirty="0">
              <a:ea typeface="ＭＳ Ｐゴシック" pitchFamily="-65" charset="-128"/>
              <a:cs typeface="ＭＳ Ｐゴシック" pitchFamily="-65" charset="-128"/>
            </a:endParaRPr>
          </a:p>
        </p:txBody>
      </p:sp>
      <p:sp>
        <p:nvSpPr>
          <p:cNvPr id="15363" name="Content Placeholder 2"/>
          <p:cNvSpPr>
            <a:spLocks noGrp="1"/>
          </p:cNvSpPr>
          <p:nvPr>
            <p:ph idx="1"/>
          </p:nvPr>
        </p:nvSpPr>
        <p:spPr>
          <a:xfrm>
            <a:off x="457200" y="1676400"/>
            <a:ext cx="8686800" cy="5181600"/>
          </a:xfrm>
        </p:spPr>
        <p:txBody>
          <a:bodyPr lIns="91440" tIns="45720" rIns="91440" bIns="45720"/>
          <a:lstStyle/>
          <a:p>
            <a:r>
              <a:rPr lang="en-US" altLang="ja-JP" dirty="0" smtClean="0">
                <a:ea typeface="ＭＳ Ｐゴシック" pitchFamily="-84" charset="-128"/>
                <a:cs typeface="ＭＳ Ｐゴシック" pitchFamily="-84" charset="-128"/>
              </a:rPr>
              <a:t>Goals for the  Sep Meeting:</a:t>
            </a:r>
          </a:p>
          <a:p>
            <a:pPr lvl="1"/>
            <a:r>
              <a:rPr lang="en-US" altLang="ja-JP" sz="2800" dirty="0" smtClean="0"/>
              <a:t>Approve minutes of past meeting and teleconference</a:t>
            </a:r>
          </a:p>
          <a:p>
            <a:pPr lvl="1"/>
            <a:r>
              <a:rPr lang="en-US" altLang="ja-JP" sz="2800" dirty="0" smtClean="0"/>
              <a:t>Continue on comment resolution for 4</a:t>
            </a:r>
            <a:r>
              <a:rPr lang="en-US" altLang="ja-JP" sz="2800" baseline="30000" dirty="0" smtClean="0"/>
              <a:t>th</a:t>
            </a:r>
            <a:r>
              <a:rPr lang="en-US" altLang="ja-JP" sz="2800" dirty="0" smtClean="0"/>
              <a:t> </a:t>
            </a:r>
            <a:r>
              <a:rPr lang="en-US" altLang="ja-JP" sz="2800" dirty="0" err="1" smtClean="0"/>
              <a:t>Recirc</a:t>
            </a:r>
            <a:r>
              <a:rPr lang="en-US" altLang="ja-JP" sz="2800" dirty="0" smtClean="0"/>
              <a:t> SB</a:t>
            </a:r>
          </a:p>
          <a:p>
            <a:pPr lvl="1"/>
            <a:r>
              <a:rPr lang="en-US" altLang="ja-JP" sz="2800" dirty="0" smtClean="0"/>
              <a:t>Approve to forward the 5</a:t>
            </a:r>
            <a:r>
              <a:rPr lang="en-US" altLang="ja-JP" sz="2800" baseline="30000" dirty="0" smtClean="0"/>
              <a:t>th</a:t>
            </a:r>
            <a:r>
              <a:rPr lang="en-US" altLang="ja-JP" sz="2800" dirty="0" smtClean="0"/>
              <a:t>  </a:t>
            </a:r>
            <a:r>
              <a:rPr lang="en-US" altLang="ja-JP" sz="2800" dirty="0" err="1" smtClean="0"/>
              <a:t>recirc</a:t>
            </a:r>
            <a:r>
              <a:rPr lang="en-US" altLang="ja-JP" sz="2800" dirty="0" smtClean="0"/>
              <a:t> sponsor LB</a:t>
            </a:r>
          </a:p>
          <a:p>
            <a:pPr lvl="1"/>
            <a:r>
              <a:rPr lang="en-US" altLang="ja-JP" sz="2800" dirty="0" smtClean="0"/>
              <a:t>Approve Timeline</a:t>
            </a:r>
          </a:p>
          <a:p>
            <a:pPr lvl="1"/>
            <a:r>
              <a:rPr lang="en-US" altLang="ja-JP" sz="2800" dirty="0" smtClean="0"/>
              <a:t>Approve Teleconference schedule</a:t>
            </a:r>
          </a:p>
          <a:p>
            <a:pPr lvl="1"/>
            <a:r>
              <a:rPr lang="en-US" altLang="ja-JP" sz="2800" dirty="0" smtClean="0"/>
              <a:t>Approve plan for Nov</a:t>
            </a:r>
            <a:endParaRPr lang="en-US" altLang="ja-JP" sz="2600" dirty="0"/>
          </a:p>
        </p:txBody>
      </p:sp>
      <p:sp>
        <p:nvSpPr>
          <p:cNvPr id="15364" name="Date Placeholder 1"/>
          <p:cNvSpPr>
            <a:spLocks noGrp="1"/>
          </p:cNvSpPr>
          <p:nvPr>
            <p:ph type="dt" sz="quarter" idx="10"/>
          </p:nvPr>
        </p:nvSpPr>
        <p:spPr>
          <a:xfrm>
            <a:off x="696913" y="332601"/>
            <a:ext cx="1579309" cy="276999"/>
          </a:xfrm>
          <a:noFill/>
        </p:spPr>
        <p:txBody>
          <a:bodyPr/>
          <a:lstStyle/>
          <a:p>
            <a:r>
              <a:rPr lang="en-US" altLang="ja-JP" smtClean="0">
                <a:latin typeface="Times New Roman" pitchFamily="-65" charset="0"/>
              </a:rPr>
              <a:t>September 2016</a:t>
            </a:r>
            <a:endParaRPr lang="en-US" altLang="ja-JP" dirty="0">
              <a:latin typeface="Times New Roman" pitchFamily="-65" charset="0"/>
            </a:endParaRPr>
          </a:p>
        </p:txBody>
      </p:sp>
      <p:sp>
        <p:nvSpPr>
          <p:cNvPr id="15366" name="Slide Number Placeholder 3"/>
          <p:cNvSpPr>
            <a:spLocks noGrp="1"/>
          </p:cNvSpPr>
          <p:nvPr>
            <p:ph type="sldNum" sz="quarter" idx="12"/>
          </p:nvPr>
        </p:nvSpPr>
        <p:spPr>
          <a:noFill/>
        </p:spPr>
        <p:txBody>
          <a:bodyPr/>
          <a:lstStyle/>
          <a:p>
            <a:r>
              <a:rPr lang="en-US" altLang="ja-JP" dirty="0">
                <a:latin typeface="Times New Roman" pitchFamily="-65" charset="0"/>
              </a:rPr>
              <a:t>Slide </a:t>
            </a:r>
            <a:fld id="{BBACC01B-45E7-4047-AA31-BB21121241F2}" type="slidenum">
              <a:rPr lang="en-US" altLang="ja-JP">
                <a:latin typeface="Times New Roman" pitchFamily="-65" charset="0"/>
              </a:rPr>
              <a:pPr/>
              <a:t>46</a:t>
            </a:fld>
            <a:endParaRPr lang="en-US" altLang="ja-JP" dirty="0">
              <a:latin typeface="Times New Roman" pitchFamily="-65" charset="0"/>
            </a:endParaRPr>
          </a:p>
        </p:txBody>
      </p:sp>
      <p:sp>
        <p:nvSpPr>
          <p:cNvPr id="2" name="フッター プレースホルダー 1"/>
          <p:cNvSpPr>
            <a:spLocks noGrp="1"/>
          </p:cNvSpPr>
          <p:nvPr>
            <p:ph type="ftr" sz="quarter" idx="11"/>
          </p:nvPr>
        </p:nvSpPr>
        <p:spPr/>
        <p:txBody>
          <a:bodyPr/>
          <a:lstStyle/>
          <a:p>
            <a:pPr>
              <a:defRPr/>
            </a:pPr>
            <a:r>
              <a:rPr lang="en-US" altLang="ja-JP" smtClean="0"/>
              <a:t>Adrian Stephens, Intel Corporation</a:t>
            </a:r>
            <a:endParaRPr lang="en-US"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a:t>3</a:t>
            </a:r>
            <a:r>
              <a:rPr lang="en-US" sz="1200" b="0" dirty="0" smtClean="0"/>
              <a:t>/13</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11-16-1174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Marc </a:t>
            </a:r>
            <a:r>
              <a:rPr kumimoji="0" lang="en-US" sz="1200" b="0" i="0" u="none" strike="noStrike" cap="none" normalizeH="0" baseline="0" dirty="0" err="1" smtClean="0">
                <a:ln>
                  <a:noFill/>
                </a:ln>
                <a:solidFill>
                  <a:schemeClr val="tx1"/>
                </a:solidFill>
                <a:effectLst/>
                <a:latin typeface="Times New Roman" pitchFamily="18" charset="0"/>
              </a:rPr>
              <a:t>Emmelmann</a:t>
            </a:r>
            <a:r>
              <a:rPr kumimoji="0" lang="en-US" sz="1200" b="0" i="0" u="none" strike="noStrike" cap="none" normalizeH="0" baseline="0" dirty="0" smtClean="0">
                <a:ln>
                  <a:noFill/>
                </a:ln>
                <a:solidFill>
                  <a:schemeClr val="tx1"/>
                </a:solidFill>
                <a:effectLst/>
                <a:latin typeface="Times New Roman" pitchFamily="18" charset="0"/>
              </a:rPr>
              <a:t>, self</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7878022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457200"/>
          </a:xfrm>
        </p:spPr>
        <p:txBody>
          <a:bodyPr/>
          <a:lstStyle/>
          <a:p>
            <a:r>
              <a:rPr lang="en-US" altLang="ja-JP" dirty="0" smtClean="0"/>
              <a:t>Accomplishments  </a:t>
            </a:r>
            <a:r>
              <a:rPr lang="en-US" altLang="ja-JP" dirty="0" err="1" smtClean="0"/>
              <a:t>TGai</a:t>
            </a:r>
            <a:endParaRPr lang="ja-JP" altLang="en-US" dirty="0"/>
          </a:p>
        </p:txBody>
      </p:sp>
      <p:sp>
        <p:nvSpPr>
          <p:cNvPr id="3" name="コンテンツ プレースホルダ 2"/>
          <p:cNvSpPr>
            <a:spLocks noGrp="1"/>
          </p:cNvSpPr>
          <p:nvPr>
            <p:ph idx="1"/>
          </p:nvPr>
        </p:nvSpPr>
        <p:spPr>
          <a:xfrm>
            <a:off x="381000" y="1295400"/>
            <a:ext cx="8458200" cy="4951413"/>
          </a:xfrm>
        </p:spPr>
        <p:txBody>
          <a:bodyPr/>
          <a:lstStyle/>
          <a:p>
            <a:pPr lvl="1"/>
            <a:r>
              <a:rPr lang="en-US" altLang="ja-JP" sz="2400" dirty="0" smtClean="0"/>
              <a:t>Approve minutes of past meeting and teleconference</a:t>
            </a:r>
          </a:p>
          <a:p>
            <a:pPr lvl="1"/>
            <a:r>
              <a:rPr lang="en-US" altLang="ja-JP" sz="2400" dirty="0" smtClean="0"/>
              <a:t>Continue on comment resolution for 5th</a:t>
            </a:r>
            <a:r>
              <a:rPr lang="en-US" altLang="ja-JP" sz="2400" baseline="30000" dirty="0" smtClean="0"/>
              <a:t>th</a:t>
            </a:r>
            <a:r>
              <a:rPr lang="en-US" altLang="ja-JP" sz="2400" dirty="0" smtClean="0"/>
              <a:t> </a:t>
            </a:r>
            <a:r>
              <a:rPr lang="en-US" altLang="ja-JP" sz="2400" dirty="0" err="1" smtClean="0"/>
              <a:t>Recirc</a:t>
            </a:r>
            <a:r>
              <a:rPr lang="en-US" altLang="ja-JP" sz="2400" dirty="0" smtClean="0"/>
              <a:t> SB</a:t>
            </a:r>
          </a:p>
          <a:p>
            <a:pPr lvl="1"/>
            <a:r>
              <a:rPr lang="en-US" altLang="ja-JP" sz="2400" dirty="0" smtClean="0"/>
              <a:t>Approve to forward the 6th</a:t>
            </a:r>
            <a:r>
              <a:rPr lang="en-US" altLang="ja-JP" sz="2400" baseline="30000" dirty="0" smtClean="0"/>
              <a:t>th</a:t>
            </a:r>
            <a:r>
              <a:rPr lang="en-US" altLang="ja-JP" sz="2400" dirty="0" smtClean="0"/>
              <a:t>  </a:t>
            </a:r>
            <a:r>
              <a:rPr lang="en-US" altLang="ja-JP" sz="2400" dirty="0" err="1" smtClean="0"/>
              <a:t>recirc</a:t>
            </a:r>
            <a:r>
              <a:rPr lang="en-US" altLang="ja-JP" sz="2400" dirty="0" smtClean="0"/>
              <a:t> sponsor LB</a:t>
            </a:r>
          </a:p>
          <a:p>
            <a:pPr lvl="1"/>
            <a:r>
              <a:rPr lang="en-US" altLang="ja-JP" sz="2400" dirty="0" smtClean="0"/>
              <a:t>Approve Timeline</a:t>
            </a:r>
          </a:p>
          <a:p>
            <a:pPr lvl="1"/>
            <a:r>
              <a:rPr lang="en-US" altLang="ja-JP" sz="2400" dirty="0" smtClean="0"/>
              <a:t>Approve Teleconference schedule</a:t>
            </a:r>
          </a:p>
          <a:p>
            <a:pPr lvl="1"/>
            <a:r>
              <a:rPr lang="en-US" altLang="ja-JP" sz="2400" dirty="0" smtClean="0"/>
              <a:t>Approve plan for Nov</a:t>
            </a:r>
          </a:p>
          <a:p>
            <a:pPr lvl="1"/>
            <a:r>
              <a:rPr lang="en-US" altLang="ja-JP" sz="2400" dirty="0" smtClean="0"/>
              <a:t>Resolution for avoiding any potential security issues in the draft</a:t>
            </a:r>
          </a:p>
          <a:p>
            <a:pPr lvl="1"/>
            <a:r>
              <a:rPr lang="en-US" altLang="ja-JP" sz="2400" dirty="0" smtClean="0"/>
              <a:t>Approve Report to EC to forward </a:t>
            </a:r>
            <a:r>
              <a:rPr lang="en-US" altLang="ja-JP" sz="2400" dirty="0" err="1" smtClean="0"/>
              <a:t>TGai</a:t>
            </a:r>
            <a:r>
              <a:rPr lang="en-US" altLang="ja-JP" sz="2400" dirty="0" smtClean="0"/>
              <a:t> D11 to </a:t>
            </a:r>
            <a:r>
              <a:rPr lang="en-US" altLang="ja-JP" sz="2400" dirty="0" err="1" smtClean="0"/>
              <a:t>RevCom</a:t>
            </a:r>
            <a:endParaRPr lang="en-US" altLang="ja-JP" sz="2400" dirty="0" smtClean="0"/>
          </a:p>
          <a:p>
            <a:pPr lvl="1"/>
            <a:r>
              <a:rPr lang="en-US" altLang="ja-JP" sz="2400" dirty="0" smtClean="0"/>
              <a:t>Request conditional approval to forward </a:t>
            </a:r>
            <a:r>
              <a:rPr lang="en-US" altLang="ja-JP" sz="2400" dirty="0" err="1" smtClean="0"/>
              <a:t>TGai</a:t>
            </a:r>
            <a:r>
              <a:rPr lang="en-US" altLang="ja-JP" sz="2400" dirty="0" smtClean="0"/>
              <a:t> D11 to </a:t>
            </a:r>
            <a:r>
              <a:rPr lang="en-US" altLang="ja-JP" sz="2400" dirty="0" err="1" smtClean="0"/>
              <a:t>RevCom</a:t>
            </a:r>
            <a:endParaRPr lang="en-US" altLang="ja-JP" sz="2400" dirty="0" smtClean="0"/>
          </a:p>
          <a:p>
            <a:pPr lvl="1"/>
            <a:r>
              <a:rPr lang="en-US" altLang="ja-JP" sz="2400" dirty="0" smtClean="0"/>
              <a:t>Motion to create D11.0 and initiate recirculation ballot</a:t>
            </a:r>
          </a:p>
        </p:txBody>
      </p:sp>
      <p:sp>
        <p:nvSpPr>
          <p:cNvPr id="4" name="日付プレースホルダ 3"/>
          <p:cNvSpPr>
            <a:spLocks noGrp="1"/>
          </p:cNvSpPr>
          <p:nvPr>
            <p:ph type="dt" sz="half" idx="10"/>
          </p:nvPr>
        </p:nvSpPr>
        <p:spPr>
          <a:xfrm>
            <a:off x="696913" y="332601"/>
            <a:ext cx="1579309" cy="276999"/>
          </a:xfrm>
        </p:spPr>
        <p:txBody>
          <a:bodyPr/>
          <a:lstStyle/>
          <a:p>
            <a:r>
              <a:rPr lang="en-US" altLang="ja-JP" smtClean="0"/>
              <a:t>September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Adrian Stephens, Intel Corporation</a:t>
            </a:r>
            <a:endParaRPr lang="en-US" dirty="0"/>
          </a:p>
        </p:txBody>
      </p:sp>
      <p:sp>
        <p:nvSpPr>
          <p:cNvPr id="6" name="スライド番号プレースホルダ 5"/>
          <p:cNvSpPr>
            <a:spLocks noGrp="1"/>
          </p:cNvSpPr>
          <p:nvPr>
            <p:ph type="sldNum" sz="quarter" idx="12"/>
          </p:nvPr>
        </p:nvSpPr>
        <p:spPr/>
        <p:txBody>
          <a:bodyPr/>
          <a:lstStyle/>
          <a:p>
            <a:r>
              <a:rPr lang="en-US" altLang="ja-JP" smtClean="0"/>
              <a:t>Slide </a:t>
            </a:r>
            <a:fld id="{A5EA9570-58F0-F54E-929D-9A3B14FC28FD}" type="slidenum">
              <a:rPr lang="en-US" altLang="ja-JP" smtClean="0"/>
              <a:pPr/>
              <a:t>47</a:t>
            </a:fld>
            <a:endParaRPr lang="en-US" altLang="ja-JP"/>
          </a:p>
        </p:txBody>
      </p:sp>
      <p:sp>
        <p:nvSpPr>
          <p:cNvPr id="7" name="Textfeld 6"/>
          <p:cNvSpPr txBox="1"/>
          <p:nvPr/>
        </p:nvSpPr>
        <p:spPr>
          <a:xfrm>
            <a:off x="533400" y="1370013"/>
            <a:ext cx="402674" cy="400110"/>
          </a:xfrm>
          <a:prstGeom prst="rect">
            <a:avLst/>
          </a:prstGeom>
          <a:noFill/>
        </p:spPr>
        <p:txBody>
          <a:bodyPr wrap="none" rtlCol="0">
            <a:spAutoFit/>
          </a:bodyPr>
          <a:lstStyle/>
          <a:p>
            <a:r>
              <a:rPr lang="en-US" sz="2000" b="1" dirty="0" smtClean="0">
                <a:solidFill>
                  <a:srgbClr val="008000"/>
                </a:solidFill>
                <a:latin typeface="Zapf Dingbats"/>
                <a:ea typeface="Zapf Dingbats"/>
                <a:cs typeface="Zapf Dingbats"/>
              </a:rPr>
              <a:t>✔</a:t>
            </a:r>
            <a:endParaRPr lang="en-US" sz="2000" b="1" dirty="0">
              <a:solidFill>
                <a:srgbClr val="008000"/>
              </a:solidFill>
            </a:endParaRPr>
          </a:p>
        </p:txBody>
      </p:sp>
      <p:sp>
        <p:nvSpPr>
          <p:cNvPr id="8" name="Textfeld 7"/>
          <p:cNvSpPr txBox="1"/>
          <p:nvPr/>
        </p:nvSpPr>
        <p:spPr>
          <a:xfrm>
            <a:off x="511726" y="1827213"/>
            <a:ext cx="402674" cy="400110"/>
          </a:xfrm>
          <a:prstGeom prst="rect">
            <a:avLst/>
          </a:prstGeom>
          <a:noFill/>
        </p:spPr>
        <p:txBody>
          <a:bodyPr wrap="none" rtlCol="0">
            <a:spAutoFit/>
          </a:bodyPr>
          <a:lstStyle/>
          <a:p>
            <a:r>
              <a:rPr lang="en-US" sz="2000" b="1" dirty="0" smtClean="0">
                <a:solidFill>
                  <a:srgbClr val="008000"/>
                </a:solidFill>
                <a:latin typeface="Zapf Dingbats"/>
                <a:ea typeface="Zapf Dingbats"/>
                <a:cs typeface="Zapf Dingbats"/>
              </a:rPr>
              <a:t>✔</a:t>
            </a:r>
            <a:endParaRPr lang="en-US" sz="2000" b="1" dirty="0">
              <a:solidFill>
                <a:srgbClr val="008000"/>
              </a:solidFill>
            </a:endParaRPr>
          </a:p>
        </p:txBody>
      </p:sp>
      <p:sp>
        <p:nvSpPr>
          <p:cNvPr id="9" name="Textfeld 8"/>
          <p:cNvSpPr txBox="1"/>
          <p:nvPr/>
        </p:nvSpPr>
        <p:spPr>
          <a:xfrm>
            <a:off x="511726" y="2208213"/>
            <a:ext cx="402674" cy="400110"/>
          </a:xfrm>
          <a:prstGeom prst="rect">
            <a:avLst/>
          </a:prstGeom>
          <a:noFill/>
        </p:spPr>
        <p:txBody>
          <a:bodyPr wrap="none" rtlCol="0">
            <a:spAutoFit/>
          </a:bodyPr>
          <a:lstStyle/>
          <a:p>
            <a:r>
              <a:rPr lang="en-US" sz="2000" b="1" dirty="0" smtClean="0">
                <a:solidFill>
                  <a:srgbClr val="008000"/>
                </a:solidFill>
                <a:latin typeface="Zapf Dingbats"/>
                <a:ea typeface="Zapf Dingbats"/>
                <a:cs typeface="Zapf Dingbats"/>
              </a:rPr>
              <a:t>✔</a:t>
            </a:r>
            <a:endParaRPr lang="en-US" sz="2000" b="1" dirty="0">
              <a:solidFill>
                <a:srgbClr val="008000"/>
              </a:solidFill>
            </a:endParaRPr>
          </a:p>
        </p:txBody>
      </p:sp>
      <p:sp>
        <p:nvSpPr>
          <p:cNvPr id="10" name="Textfeld 9"/>
          <p:cNvSpPr txBox="1"/>
          <p:nvPr/>
        </p:nvSpPr>
        <p:spPr>
          <a:xfrm>
            <a:off x="511726" y="2665413"/>
            <a:ext cx="402674" cy="400110"/>
          </a:xfrm>
          <a:prstGeom prst="rect">
            <a:avLst/>
          </a:prstGeom>
          <a:noFill/>
        </p:spPr>
        <p:txBody>
          <a:bodyPr wrap="none" rtlCol="0">
            <a:spAutoFit/>
          </a:bodyPr>
          <a:lstStyle/>
          <a:p>
            <a:r>
              <a:rPr lang="en-US" sz="2000" b="1" dirty="0" smtClean="0">
                <a:solidFill>
                  <a:srgbClr val="008000"/>
                </a:solidFill>
                <a:latin typeface="Zapf Dingbats"/>
                <a:ea typeface="Zapf Dingbats"/>
                <a:cs typeface="Zapf Dingbats"/>
              </a:rPr>
              <a:t>✔</a:t>
            </a:r>
            <a:endParaRPr lang="en-US" sz="2000" b="1" dirty="0">
              <a:solidFill>
                <a:srgbClr val="008000"/>
              </a:solidFill>
            </a:endParaRPr>
          </a:p>
        </p:txBody>
      </p:sp>
      <p:sp>
        <p:nvSpPr>
          <p:cNvPr id="11" name="Textfeld 10"/>
          <p:cNvSpPr txBox="1"/>
          <p:nvPr/>
        </p:nvSpPr>
        <p:spPr>
          <a:xfrm>
            <a:off x="511726" y="3122613"/>
            <a:ext cx="402674" cy="400110"/>
          </a:xfrm>
          <a:prstGeom prst="rect">
            <a:avLst/>
          </a:prstGeom>
          <a:noFill/>
        </p:spPr>
        <p:txBody>
          <a:bodyPr wrap="none" rtlCol="0">
            <a:spAutoFit/>
          </a:bodyPr>
          <a:lstStyle/>
          <a:p>
            <a:r>
              <a:rPr lang="en-US" sz="2000" b="1" dirty="0" smtClean="0">
                <a:solidFill>
                  <a:srgbClr val="008000"/>
                </a:solidFill>
                <a:latin typeface="Zapf Dingbats"/>
                <a:ea typeface="Zapf Dingbats"/>
                <a:cs typeface="Zapf Dingbats"/>
              </a:rPr>
              <a:t>✔</a:t>
            </a:r>
            <a:endParaRPr lang="en-US" sz="2000" b="1" dirty="0">
              <a:solidFill>
                <a:srgbClr val="008000"/>
              </a:solidFill>
            </a:endParaRPr>
          </a:p>
        </p:txBody>
      </p:sp>
      <p:sp>
        <p:nvSpPr>
          <p:cNvPr id="12" name="Textfeld 11"/>
          <p:cNvSpPr txBox="1"/>
          <p:nvPr/>
        </p:nvSpPr>
        <p:spPr>
          <a:xfrm>
            <a:off x="533400" y="3560703"/>
            <a:ext cx="402674" cy="400110"/>
          </a:xfrm>
          <a:prstGeom prst="rect">
            <a:avLst/>
          </a:prstGeom>
          <a:noFill/>
        </p:spPr>
        <p:txBody>
          <a:bodyPr wrap="none" rtlCol="0">
            <a:spAutoFit/>
          </a:bodyPr>
          <a:lstStyle/>
          <a:p>
            <a:r>
              <a:rPr lang="en-US" sz="2000" b="1" dirty="0" smtClean="0">
                <a:solidFill>
                  <a:srgbClr val="008000"/>
                </a:solidFill>
                <a:latin typeface="Zapf Dingbats"/>
                <a:ea typeface="Zapf Dingbats"/>
                <a:cs typeface="Zapf Dingbats"/>
              </a:rPr>
              <a:t>✔</a:t>
            </a:r>
            <a:endParaRPr lang="en-US" sz="2000" b="1" dirty="0">
              <a:solidFill>
                <a:srgbClr val="008000"/>
              </a:solidFill>
            </a:endParaRPr>
          </a:p>
        </p:txBody>
      </p:sp>
      <p:sp>
        <p:nvSpPr>
          <p:cNvPr id="13" name="Textfeld 12"/>
          <p:cNvSpPr txBox="1"/>
          <p:nvPr/>
        </p:nvSpPr>
        <p:spPr>
          <a:xfrm>
            <a:off x="533400" y="4017903"/>
            <a:ext cx="402674" cy="400110"/>
          </a:xfrm>
          <a:prstGeom prst="rect">
            <a:avLst/>
          </a:prstGeom>
          <a:noFill/>
        </p:spPr>
        <p:txBody>
          <a:bodyPr wrap="none" rtlCol="0">
            <a:spAutoFit/>
          </a:bodyPr>
          <a:lstStyle/>
          <a:p>
            <a:r>
              <a:rPr lang="en-US" sz="2000" b="1" dirty="0" smtClean="0">
                <a:solidFill>
                  <a:srgbClr val="008000"/>
                </a:solidFill>
                <a:latin typeface="Zapf Dingbats"/>
                <a:ea typeface="Zapf Dingbats"/>
                <a:cs typeface="Zapf Dingbats"/>
              </a:rPr>
              <a:t>✔</a:t>
            </a:r>
            <a:endParaRPr lang="en-US" sz="2000" b="1" dirty="0">
              <a:solidFill>
                <a:srgbClr val="008000"/>
              </a:solidFill>
            </a:endParaRPr>
          </a:p>
        </p:txBody>
      </p:sp>
      <p:sp>
        <p:nvSpPr>
          <p:cNvPr id="14" name="Textfeld 13"/>
          <p:cNvSpPr txBox="1"/>
          <p:nvPr/>
        </p:nvSpPr>
        <p:spPr>
          <a:xfrm>
            <a:off x="304800" y="4017903"/>
            <a:ext cx="402674" cy="400110"/>
          </a:xfrm>
          <a:prstGeom prst="rect">
            <a:avLst/>
          </a:prstGeom>
          <a:noFill/>
        </p:spPr>
        <p:txBody>
          <a:bodyPr wrap="none" rtlCol="0">
            <a:spAutoFit/>
          </a:bodyPr>
          <a:lstStyle/>
          <a:p>
            <a:r>
              <a:rPr lang="en-US" sz="2000" b="1" dirty="0" smtClean="0">
                <a:solidFill>
                  <a:srgbClr val="008000"/>
                </a:solidFill>
                <a:latin typeface="Zapf Dingbats"/>
                <a:ea typeface="Zapf Dingbats"/>
                <a:cs typeface="Zapf Dingbats"/>
              </a:rPr>
              <a:t>✔</a:t>
            </a:r>
            <a:endParaRPr lang="en-US" sz="2000" b="1" dirty="0">
              <a:solidFill>
                <a:srgbClr val="008000"/>
              </a:solidFill>
            </a:endParaRPr>
          </a:p>
        </p:txBody>
      </p:sp>
      <p:sp>
        <p:nvSpPr>
          <p:cNvPr id="15" name="Textfeld 14"/>
          <p:cNvSpPr txBox="1"/>
          <p:nvPr/>
        </p:nvSpPr>
        <p:spPr>
          <a:xfrm>
            <a:off x="533400" y="4799013"/>
            <a:ext cx="402674" cy="400110"/>
          </a:xfrm>
          <a:prstGeom prst="rect">
            <a:avLst/>
          </a:prstGeom>
          <a:noFill/>
        </p:spPr>
        <p:txBody>
          <a:bodyPr wrap="none" rtlCol="0">
            <a:spAutoFit/>
          </a:bodyPr>
          <a:lstStyle/>
          <a:p>
            <a:r>
              <a:rPr lang="en-US" sz="2000" b="1" dirty="0" smtClean="0">
                <a:solidFill>
                  <a:srgbClr val="008000"/>
                </a:solidFill>
                <a:latin typeface="Zapf Dingbats"/>
                <a:ea typeface="Zapf Dingbats"/>
                <a:cs typeface="Zapf Dingbats"/>
              </a:rPr>
              <a:t>✔</a:t>
            </a:r>
            <a:endParaRPr lang="en-US" sz="2000" b="1" dirty="0">
              <a:solidFill>
                <a:srgbClr val="008000"/>
              </a:solidFill>
            </a:endParaRPr>
          </a:p>
        </p:txBody>
      </p:sp>
      <p:sp>
        <p:nvSpPr>
          <p:cNvPr id="16" name="Textfeld 15"/>
          <p:cNvSpPr txBox="1"/>
          <p:nvPr/>
        </p:nvSpPr>
        <p:spPr>
          <a:xfrm>
            <a:off x="304800" y="4799013"/>
            <a:ext cx="402674" cy="400110"/>
          </a:xfrm>
          <a:prstGeom prst="rect">
            <a:avLst/>
          </a:prstGeom>
          <a:noFill/>
        </p:spPr>
        <p:txBody>
          <a:bodyPr wrap="none" rtlCol="0">
            <a:spAutoFit/>
          </a:bodyPr>
          <a:lstStyle/>
          <a:p>
            <a:r>
              <a:rPr lang="en-US" sz="2000" b="1" dirty="0" smtClean="0">
                <a:solidFill>
                  <a:srgbClr val="008000"/>
                </a:solidFill>
                <a:latin typeface="Zapf Dingbats"/>
                <a:ea typeface="Zapf Dingbats"/>
                <a:cs typeface="Zapf Dingbats"/>
              </a:rPr>
              <a:t>✔</a:t>
            </a:r>
            <a:endParaRPr lang="en-US" sz="2000" b="1" dirty="0">
              <a:solidFill>
                <a:srgbClr val="008000"/>
              </a:solidFill>
            </a:endParaRPr>
          </a:p>
        </p:txBody>
      </p:sp>
      <p:sp>
        <p:nvSpPr>
          <p:cNvPr id="17" name="Textfeld 16"/>
          <p:cNvSpPr txBox="1"/>
          <p:nvPr/>
        </p:nvSpPr>
        <p:spPr>
          <a:xfrm>
            <a:off x="533400" y="5256213"/>
            <a:ext cx="402674" cy="400110"/>
          </a:xfrm>
          <a:prstGeom prst="rect">
            <a:avLst/>
          </a:prstGeom>
          <a:noFill/>
        </p:spPr>
        <p:txBody>
          <a:bodyPr wrap="none" rtlCol="0">
            <a:spAutoFit/>
          </a:bodyPr>
          <a:lstStyle/>
          <a:p>
            <a:r>
              <a:rPr lang="en-US" sz="2000" b="1" dirty="0" smtClean="0">
                <a:solidFill>
                  <a:srgbClr val="008000"/>
                </a:solidFill>
                <a:latin typeface="Zapf Dingbats"/>
                <a:ea typeface="Zapf Dingbats"/>
                <a:cs typeface="Zapf Dingbats"/>
              </a:rPr>
              <a:t>✔</a:t>
            </a:r>
            <a:endParaRPr lang="en-US" sz="2000" b="1" dirty="0">
              <a:solidFill>
                <a:srgbClr val="008000"/>
              </a:solidFill>
            </a:endParaRPr>
          </a:p>
        </p:txBody>
      </p:sp>
      <p:sp>
        <p:nvSpPr>
          <p:cNvPr id="18" name="Textfeld 17"/>
          <p:cNvSpPr txBox="1"/>
          <p:nvPr/>
        </p:nvSpPr>
        <p:spPr>
          <a:xfrm>
            <a:off x="304800" y="5256213"/>
            <a:ext cx="402674" cy="400110"/>
          </a:xfrm>
          <a:prstGeom prst="rect">
            <a:avLst/>
          </a:prstGeom>
          <a:noFill/>
        </p:spPr>
        <p:txBody>
          <a:bodyPr wrap="none" rtlCol="0">
            <a:spAutoFit/>
          </a:bodyPr>
          <a:lstStyle/>
          <a:p>
            <a:r>
              <a:rPr lang="en-US" sz="2000" b="1" dirty="0" smtClean="0">
                <a:solidFill>
                  <a:srgbClr val="008000"/>
                </a:solidFill>
                <a:latin typeface="Zapf Dingbats"/>
                <a:ea typeface="Zapf Dingbats"/>
                <a:cs typeface="Zapf Dingbats"/>
              </a:rPr>
              <a:t>✔</a:t>
            </a:r>
            <a:endParaRPr lang="en-US" sz="2000" b="1" dirty="0">
              <a:solidFill>
                <a:srgbClr val="008000"/>
              </a:solidFill>
            </a:endParaRPr>
          </a:p>
        </p:txBody>
      </p:sp>
      <p:sp>
        <p:nvSpPr>
          <p:cNvPr id="19" name="Textfeld 18"/>
          <p:cNvSpPr txBox="1"/>
          <p:nvPr/>
        </p:nvSpPr>
        <p:spPr>
          <a:xfrm>
            <a:off x="511726" y="6000690"/>
            <a:ext cx="402674" cy="400110"/>
          </a:xfrm>
          <a:prstGeom prst="rect">
            <a:avLst/>
          </a:prstGeom>
          <a:noFill/>
        </p:spPr>
        <p:txBody>
          <a:bodyPr wrap="none" rtlCol="0">
            <a:spAutoFit/>
          </a:bodyPr>
          <a:lstStyle/>
          <a:p>
            <a:r>
              <a:rPr lang="en-US" sz="2000" b="1" dirty="0" smtClean="0">
                <a:solidFill>
                  <a:srgbClr val="008000"/>
                </a:solidFill>
                <a:latin typeface="Zapf Dingbats"/>
                <a:ea typeface="Zapf Dingbats"/>
                <a:cs typeface="Zapf Dingbats"/>
              </a:rPr>
              <a:t>✔</a:t>
            </a:r>
            <a:endParaRPr lang="en-US" sz="2000" b="1" dirty="0">
              <a:solidFill>
                <a:srgbClr val="008000"/>
              </a:solidFill>
            </a:endParaRPr>
          </a:p>
        </p:txBody>
      </p:sp>
      <p:sp>
        <p:nvSpPr>
          <p:cNvPr id="20" name="Textfeld 19"/>
          <p:cNvSpPr txBox="1"/>
          <p:nvPr/>
        </p:nvSpPr>
        <p:spPr>
          <a:xfrm>
            <a:off x="283126" y="6000690"/>
            <a:ext cx="402674" cy="400110"/>
          </a:xfrm>
          <a:prstGeom prst="rect">
            <a:avLst/>
          </a:prstGeom>
          <a:noFill/>
        </p:spPr>
        <p:txBody>
          <a:bodyPr wrap="none" rtlCol="0">
            <a:spAutoFit/>
          </a:bodyPr>
          <a:lstStyle/>
          <a:p>
            <a:r>
              <a:rPr lang="en-US" sz="2000" b="1" dirty="0" smtClean="0">
                <a:solidFill>
                  <a:srgbClr val="008000"/>
                </a:solidFill>
                <a:latin typeface="Zapf Dingbats"/>
                <a:ea typeface="Zapf Dingbats"/>
                <a:cs typeface="Zapf Dingbats"/>
              </a:rPr>
              <a:t>✔</a:t>
            </a:r>
            <a:endParaRPr lang="en-US" sz="2000" b="1" dirty="0">
              <a:solidFill>
                <a:srgbClr val="008000"/>
              </a:solidFill>
            </a:endParaRPr>
          </a:p>
        </p:txBody>
      </p:sp>
      <p:sp>
        <p:nvSpPr>
          <p:cNvPr id="21" name="Rectangle 20"/>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a:t>4</a:t>
            </a:r>
            <a:r>
              <a:rPr lang="en-US" sz="1200" b="0" dirty="0" smtClean="0"/>
              <a:t>/13</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11-16-1174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Marc </a:t>
            </a:r>
            <a:r>
              <a:rPr kumimoji="0" lang="en-US" sz="1200" b="0" i="0" u="none" strike="noStrike" cap="none" normalizeH="0" baseline="0" dirty="0" err="1" smtClean="0">
                <a:ln>
                  <a:noFill/>
                </a:ln>
                <a:solidFill>
                  <a:schemeClr val="tx1"/>
                </a:solidFill>
                <a:effectLst/>
                <a:latin typeface="Times New Roman" pitchFamily="18" charset="0"/>
              </a:rPr>
              <a:t>Emmelmann</a:t>
            </a:r>
            <a:r>
              <a:rPr kumimoji="0" lang="en-US" sz="1200" b="0" i="0" u="none" strike="noStrike" cap="none" normalizeH="0" baseline="0" dirty="0" smtClean="0">
                <a:ln>
                  <a:noFill/>
                </a:ln>
                <a:solidFill>
                  <a:schemeClr val="tx1"/>
                </a:solidFill>
                <a:effectLst/>
                <a:latin typeface="Times New Roman" pitchFamily="18" charset="0"/>
              </a:rPr>
              <a:t>, self</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4410145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1828800"/>
            <a:ext cx="7772400" cy="1066800"/>
          </a:xfrm>
        </p:spPr>
        <p:txBody>
          <a:bodyPr/>
          <a:lstStyle/>
          <a:p>
            <a:r>
              <a:rPr lang="en-US" dirty="0" smtClean="0"/>
              <a:t>Motions external, to be reconfirmed in WG Plenary</a:t>
            </a:r>
            <a:endParaRPr lang="en-US" dirty="0"/>
          </a:p>
        </p:txBody>
      </p:sp>
      <p:sp>
        <p:nvSpPr>
          <p:cNvPr id="3" name="Datumsplatzhalter 2"/>
          <p:cNvSpPr>
            <a:spLocks noGrp="1"/>
          </p:cNvSpPr>
          <p:nvPr>
            <p:ph type="dt" sz="half" idx="10"/>
          </p:nvPr>
        </p:nvSpPr>
        <p:spPr>
          <a:xfrm>
            <a:off x="696913" y="332601"/>
            <a:ext cx="1579309" cy="276999"/>
          </a:xfrm>
        </p:spPr>
        <p:txBody>
          <a:bodyPr/>
          <a:lstStyle/>
          <a:p>
            <a:pPr>
              <a:defRPr/>
            </a:pPr>
            <a:r>
              <a:rPr lang="en-US" altLang="ja-JP" smtClean="0"/>
              <a:t>September 2016</a:t>
            </a:r>
            <a:endParaRPr lang="en-US" dirty="0"/>
          </a:p>
        </p:txBody>
      </p:sp>
      <p:sp>
        <p:nvSpPr>
          <p:cNvPr id="4" name="Fußzeilenplatzhalter 3"/>
          <p:cNvSpPr>
            <a:spLocks noGrp="1"/>
          </p:cNvSpPr>
          <p:nvPr>
            <p:ph type="ftr" sz="quarter" idx="11"/>
          </p:nvPr>
        </p:nvSpPr>
        <p:spPr>
          <a:xfrm>
            <a:off x="7005568" y="6475413"/>
            <a:ext cx="1538357" cy="184666"/>
          </a:xfrm>
        </p:spPr>
        <p:txBody>
          <a:bodyPr/>
          <a:lstStyle/>
          <a:p>
            <a:pPr>
              <a:defRPr/>
            </a:pPr>
            <a:r>
              <a:rPr lang="en-US" altLang="ja-JP" smtClean="0"/>
              <a:t>Adrian Stephens, Intel Corporation</a:t>
            </a:r>
            <a:endParaRPr lang="en-US" dirty="0"/>
          </a:p>
        </p:txBody>
      </p:sp>
      <p:sp>
        <p:nvSpPr>
          <p:cNvPr id="5" name="Foliennummernplatzhalter 4"/>
          <p:cNvSpPr>
            <a:spLocks noGrp="1"/>
          </p:cNvSpPr>
          <p:nvPr>
            <p:ph type="sldNum" sz="quarter" idx="12"/>
          </p:nvPr>
        </p:nvSpPr>
        <p:spPr/>
        <p:txBody>
          <a:bodyPr/>
          <a:lstStyle/>
          <a:p>
            <a:pPr>
              <a:defRPr/>
            </a:pPr>
            <a:r>
              <a:rPr lang="en-US" altLang="ja-JP" smtClean="0"/>
              <a:t>Slide </a:t>
            </a:r>
            <a:fld id="{6334B10A-C981-7D40-9A54-AFAF1785ABED}" type="slidenum">
              <a:rPr lang="en-US" altLang="ja-JP" smtClean="0"/>
              <a:pPr>
                <a:defRPr/>
              </a:pPr>
              <a:t>48</a:t>
            </a:fld>
            <a:endParaRPr lang="en-US" altLang="ja-JP"/>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a:t>5</a:t>
            </a:r>
            <a:r>
              <a:rPr lang="en-US" sz="1200" b="0" dirty="0" smtClean="0"/>
              <a:t>/13</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11-16-1174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Marc </a:t>
            </a:r>
            <a:r>
              <a:rPr kumimoji="0" lang="en-US" sz="1200" b="0" i="0" u="none" strike="noStrike" cap="none" normalizeH="0" baseline="0" dirty="0" err="1" smtClean="0">
                <a:ln>
                  <a:noFill/>
                </a:ln>
                <a:solidFill>
                  <a:schemeClr val="tx1"/>
                </a:solidFill>
                <a:effectLst/>
                <a:latin typeface="Times New Roman" pitchFamily="18" charset="0"/>
              </a:rPr>
              <a:t>Emmelmann</a:t>
            </a:r>
            <a:r>
              <a:rPr kumimoji="0" lang="en-US" sz="1200" b="0" i="0" u="none" strike="noStrike" cap="none" normalizeH="0" baseline="0" dirty="0" smtClean="0">
                <a:ln>
                  <a:noFill/>
                </a:ln>
                <a:solidFill>
                  <a:schemeClr val="tx1"/>
                </a:solidFill>
                <a:effectLst/>
                <a:latin typeface="Times New Roman" pitchFamily="18" charset="0"/>
              </a:rPr>
              <a:t>, self</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868915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TGai</a:t>
            </a:r>
            <a:r>
              <a:rPr lang="en-US" dirty="0" smtClean="0"/>
              <a:t> Draft D11.0 to </a:t>
            </a:r>
            <a:r>
              <a:rPr lang="en-US" dirty="0" err="1" smtClean="0"/>
              <a:t>RevCom</a:t>
            </a:r>
            <a:endParaRPr lang="en-US" dirty="0"/>
          </a:p>
        </p:txBody>
      </p:sp>
      <p:sp>
        <p:nvSpPr>
          <p:cNvPr id="3" name="Inhaltsplatzhalter 2"/>
          <p:cNvSpPr>
            <a:spLocks noGrp="1"/>
          </p:cNvSpPr>
          <p:nvPr>
            <p:ph idx="1"/>
          </p:nvPr>
        </p:nvSpPr>
        <p:spPr/>
        <p:txBody>
          <a:bodyPr/>
          <a:lstStyle/>
          <a:p>
            <a:pPr lvl="0"/>
            <a:r>
              <a:rPr lang="en-GB" dirty="0" smtClean="0"/>
              <a:t>Motion</a:t>
            </a:r>
          </a:p>
          <a:p>
            <a:pPr lvl="1"/>
            <a:r>
              <a:rPr lang="en-US" dirty="0" smtClean="0"/>
              <a:t>Request the IEEE 802 Executive Committee to conditionally approve forwarding P802.11ai D11.0 to </a:t>
            </a:r>
            <a:r>
              <a:rPr lang="en-US" dirty="0" err="1" smtClean="0"/>
              <a:t>RevCom</a:t>
            </a:r>
            <a:r>
              <a:rPr lang="en-US" dirty="0" smtClean="0"/>
              <a:t>.</a:t>
            </a:r>
          </a:p>
          <a:p>
            <a:pPr lvl="0"/>
            <a:endParaRPr lang="en-US" dirty="0" smtClean="0"/>
          </a:p>
          <a:p>
            <a:pPr lvl="0"/>
            <a:r>
              <a:rPr lang="en-US" dirty="0" smtClean="0"/>
              <a:t>Result in  TG</a:t>
            </a:r>
          </a:p>
          <a:p>
            <a:pPr lvl="1"/>
            <a:r>
              <a:rPr lang="en-US" dirty="0" smtClean="0"/>
              <a:t>Moved:  Dan</a:t>
            </a:r>
          </a:p>
          <a:p>
            <a:pPr lvl="1"/>
            <a:r>
              <a:rPr lang="en-US" dirty="0" smtClean="0"/>
              <a:t>Second: Jon</a:t>
            </a:r>
          </a:p>
          <a:p>
            <a:pPr lvl="1"/>
            <a:r>
              <a:rPr lang="en-US" dirty="0" smtClean="0"/>
              <a:t>Y/N/A:  4-0-0</a:t>
            </a:r>
          </a:p>
          <a:p>
            <a:pPr lvl="0"/>
            <a:r>
              <a:rPr lang="en-US" dirty="0" smtClean="0"/>
              <a:t> </a:t>
            </a:r>
          </a:p>
          <a:p>
            <a:endParaRPr lang="en-US" dirty="0"/>
          </a:p>
        </p:txBody>
      </p:sp>
      <p:sp>
        <p:nvSpPr>
          <p:cNvPr id="4" name="Datumsplatzhalter 3"/>
          <p:cNvSpPr>
            <a:spLocks noGrp="1"/>
          </p:cNvSpPr>
          <p:nvPr>
            <p:ph type="dt" sz="half" idx="10"/>
          </p:nvPr>
        </p:nvSpPr>
        <p:spPr/>
        <p:txBody>
          <a:bodyPr/>
          <a:lstStyle/>
          <a:p>
            <a:pPr>
              <a:defRPr/>
            </a:pPr>
            <a:r>
              <a:rPr lang="en-US" altLang="ja-JP" smtClean="0"/>
              <a:t>September 2016</a:t>
            </a:r>
            <a:endParaRPr lang="en-US" dirty="0"/>
          </a:p>
        </p:txBody>
      </p:sp>
      <p:sp>
        <p:nvSpPr>
          <p:cNvPr id="6" name="Footer Placeholder 5"/>
          <p:cNvSpPr>
            <a:spLocks noGrp="1"/>
          </p:cNvSpPr>
          <p:nvPr>
            <p:ph type="ftr" sz="quarter" idx="11"/>
          </p:nvPr>
        </p:nvSpPr>
        <p:spPr/>
        <p:txBody>
          <a:bodyPr/>
          <a:lstStyle/>
          <a:p>
            <a:pPr>
              <a:defRPr/>
            </a:pPr>
            <a:r>
              <a:rPr lang="en-US" smtClean="0"/>
              <a:t>Adrian Stephens, Intel Corporation</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219CDBFA-76A2-4597-AA38-8543ED035B58}" type="slidenum">
              <a:rPr lang="en-US" smtClean="0"/>
              <a:pPr>
                <a:defRPr/>
              </a:pPr>
              <a:t>49</a:t>
            </a:fld>
            <a:endParaRPr lang="en-US"/>
          </a:p>
        </p:txBody>
      </p:sp>
      <p:sp>
        <p:nvSpPr>
          <p:cNvPr id="8" name="Rectangle 7"/>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a:t>6</a:t>
            </a:r>
            <a:r>
              <a:rPr lang="en-US" sz="1200" b="0" dirty="0" smtClean="0"/>
              <a:t>/13</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11-16-1174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Marc </a:t>
            </a:r>
            <a:r>
              <a:rPr kumimoji="0" lang="en-US" sz="1200" b="0" i="0" u="none" strike="noStrike" cap="none" normalizeH="0" baseline="0" dirty="0" err="1" smtClean="0">
                <a:ln>
                  <a:noFill/>
                </a:ln>
                <a:solidFill>
                  <a:schemeClr val="tx1"/>
                </a:solidFill>
                <a:effectLst/>
                <a:latin typeface="Times New Roman" pitchFamily="18" charset="0"/>
              </a:rPr>
              <a:t>Emmelmann</a:t>
            </a:r>
            <a:r>
              <a:rPr kumimoji="0" lang="en-US" sz="1200" b="0" i="0" u="none" strike="noStrike" cap="none" normalizeH="0" baseline="0" dirty="0" smtClean="0">
                <a:ln>
                  <a:noFill/>
                </a:ln>
                <a:solidFill>
                  <a:schemeClr val="tx1"/>
                </a:solidFill>
                <a:effectLst/>
                <a:latin typeface="Times New Roman" pitchFamily="18" charset="0"/>
              </a:rPr>
              <a:t>, self</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40443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2" y="682171"/>
            <a:ext cx="7772400" cy="838200"/>
          </a:xfrm>
        </p:spPr>
        <p:txBody>
          <a:bodyPr/>
          <a:lstStyle/>
          <a:p>
            <a:r>
              <a:rPr lang="en-GB" dirty="0" smtClean="0"/>
              <a:t>Attendance Histogram (Thu after pm1)</a:t>
            </a:r>
            <a:r>
              <a:rPr lang="en-GB" dirty="0"/>
              <a:t/>
            </a:r>
            <a:br>
              <a:rPr lang="en-GB" dirty="0"/>
            </a:br>
            <a:endParaRPr lang="en-GB" sz="2800" dirty="0"/>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pic>
        <p:nvPicPr>
          <p:cNvPr id="4" name="Picture 3"/>
          <p:cNvPicPr>
            <a:picLocks noChangeAspect="1"/>
          </p:cNvPicPr>
          <p:nvPr/>
        </p:nvPicPr>
        <p:blipFill>
          <a:blip r:embed="rId3"/>
          <a:stretch>
            <a:fillRect/>
          </a:stretch>
        </p:blipFill>
        <p:spPr>
          <a:xfrm>
            <a:off x="526732" y="1219200"/>
            <a:ext cx="8334138" cy="4953000"/>
          </a:xfrm>
          <a:prstGeom prst="rect">
            <a:avLst/>
          </a:prstGeom>
        </p:spPr>
      </p:pic>
      <p:sp>
        <p:nvSpPr>
          <p:cNvPr id="5" name="Date Placeholder 4"/>
          <p:cNvSpPr>
            <a:spLocks noGrp="1"/>
          </p:cNvSpPr>
          <p:nvPr>
            <p:ph type="dt" sz="half" idx="10"/>
          </p:nvPr>
        </p:nvSpPr>
        <p:spPr/>
        <p:txBody>
          <a:bodyPr/>
          <a:lstStyle/>
          <a:p>
            <a:pPr>
              <a:defRPr/>
            </a:pPr>
            <a:r>
              <a:rPr lang="en-US" smtClean="0"/>
              <a:t>September 2016</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5</a:t>
            </a:fld>
            <a:endParaRPr lang="en-US"/>
          </a:p>
        </p:txBody>
      </p:sp>
    </p:spTree>
    <p:extLst>
      <p:ext uri="{BB962C8B-B14F-4D97-AF65-F5344CB8AC3E}">
        <p14:creationId xmlns:p14="http://schemas.microsoft.com/office/powerpoint/2010/main" val="17078360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TGai</a:t>
            </a:r>
            <a:r>
              <a:rPr lang="en-US" dirty="0" smtClean="0"/>
              <a:t> Report to EC for forwarding P802.11ai D11.0 to </a:t>
            </a:r>
            <a:r>
              <a:rPr lang="en-US" dirty="0" err="1" smtClean="0"/>
              <a:t>RevCom</a:t>
            </a:r>
            <a:endParaRPr lang="en-US" dirty="0"/>
          </a:p>
        </p:txBody>
      </p:sp>
      <p:sp>
        <p:nvSpPr>
          <p:cNvPr id="3" name="Inhaltsplatzhalter 2"/>
          <p:cNvSpPr>
            <a:spLocks noGrp="1"/>
          </p:cNvSpPr>
          <p:nvPr>
            <p:ph idx="1"/>
          </p:nvPr>
        </p:nvSpPr>
        <p:spPr/>
        <p:txBody>
          <a:bodyPr/>
          <a:lstStyle/>
          <a:p>
            <a:pPr lvl="0"/>
            <a:r>
              <a:rPr lang="en-US" altLang="ko-KR" dirty="0" smtClean="0"/>
              <a:t>Motion:</a:t>
            </a:r>
          </a:p>
          <a:p>
            <a:pPr lvl="1"/>
            <a:r>
              <a:rPr lang="en-US" altLang="ko-KR" dirty="0" smtClean="0"/>
              <a:t>Approve document </a:t>
            </a:r>
            <a:r>
              <a:rPr lang="de-DE" altLang="ko-KR" dirty="0" smtClean="0">
                <a:hlinkClick r:id="rId3"/>
              </a:rPr>
              <a:t>https://mentor.ieee.org/802.11/dcn/16/11-16-1270-02-00ai-p802-11ai-report-to-ec-on-conditional-approval-to-forward-draft-to-revcom.pptx</a:t>
            </a:r>
            <a:r>
              <a:rPr lang="de-DE" altLang="ko-KR" dirty="0" smtClean="0"/>
              <a:t> </a:t>
            </a:r>
            <a:r>
              <a:rPr lang="en-US" altLang="ko-KR" dirty="0" smtClean="0"/>
              <a:t>as the report to the IEEE 802 Executive Committee on the requirements for conditional approval to forward P802.11ai D11.0 to </a:t>
            </a:r>
            <a:r>
              <a:rPr lang="en-US" altLang="ko-KR" dirty="0" err="1" smtClean="0"/>
              <a:t>RevCom</a:t>
            </a:r>
            <a:r>
              <a:rPr lang="en-US" altLang="ko-KR" dirty="0" smtClean="0"/>
              <a:t>, granting the chair editorial license.</a:t>
            </a:r>
            <a:endParaRPr lang="en-US" dirty="0" smtClean="0"/>
          </a:p>
          <a:p>
            <a:r>
              <a:rPr lang="en-US" dirty="0" smtClean="0"/>
              <a:t>Result in TG</a:t>
            </a:r>
          </a:p>
          <a:p>
            <a:pPr lvl="1"/>
            <a:r>
              <a:rPr lang="en-US" dirty="0" smtClean="0"/>
              <a:t>Moved: Peter</a:t>
            </a:r>
          </a:p>
          <a:p>
            <a:pPr lvl="1"/>
            <a:r>
              <a:rPr lang="en-US" dirty="0" smtClean="0"/>
              <a:t>Second: Dan</a:t>
            </a:r>
          </a:p>
          <a:p>
            <a:pPr lvl="1"/>
            <a:r>
              <a:rPr lang="en-US" dirty="0" smtClean="0"/>
              <a:t>Y/N/A: 4-0-0</a:t>
            </a:r>
            <a:endParaRPr lang="en-US" dirty="0"/>
          </a:p>
        </p:txBody>
      </p:sp>
      <p:sp>
        <p:nvSpPr>
          <p:cNvPr id="4" name="Datumsplatzhalter 3"/>
          <p:cNvSpPr>
            <a:spLocks noGrp="1"/>
          </p:cNvSpPr>
          <p:nvPr>
            <p:ph type="dt" sz="half" idx="10"/>
          </p:nvPr>
        </p:nvSpPr>
        <p:spPr/>
        <p:txBody>
          <a:bodyPr/>
          <a:lstStyle/>
          <a:p>
            <a:pPr>
              <a:defRPr/>
            </a:pPr>
            <a:r>
              <a:rPr lang="en-US" altLang="ja-JP" smtClean="0"/>
              <a:t>September 2016</a:t>
            </a:r>
            <a:endParaRPr lang="en-US" dirty="0"/>
          </a:p>
        </p:txBody>
      </p:sp>
      <p:sp>
        <p:nvSpPr>
          <p:cNvPr id="6" name="Footer Placeholder 5"/>
          <p:cNvSpPr>
            <a:spLocks noGrp="1"/>
          </p:cNvSpPr>
          <p:nvPr>
            <p:ph type="ftr" sz="quarter" idx="11"/>
          </p:nvPr>
        </p:nvSpPr>
        <p:spPr/>
        <p:txBody>
          <a:bodyPr/>
          <a:lstStyle/>
          <a:p>
            <a:pPr>
              <a:defRPr/>
            </a:pPr>
            <a:r>
              <a:rPr lang="en-US" smtClean="0"/>
              <a:t>Adrian Stephens, Intel Corporation</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219CDBFA-76A2-4597-AA38-8543ED035B58}" type="slidenum">
              <a:rPr lang="en-US" smtClean="0"/>
              <a:pPr>
                <a:defRPr/>
              </a:pPr>
              <a:t>50</a:t>
            </a:fld>
            <a:endParaRPr lang="en-US"/>
          </a:p>
        </p:txBody>
      </p:sp>
      <p:sp>
        <p:nvSpPr>
          <p:cNvPr id="8" name="Rectangle 7"/>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a:t>7</a:t>
            </a:r>
            <a:r>
              <a:rPr lang="en-US" sz="1200" b="0" dirty="0" smtClean="0"/>
              <a:t>/13</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11-16-1174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Marc </a:t>
            </a:r>
            <a:r>
              <a:rPr kumimoji="0" lang="en-US" sz="1200" b="0" i="0" u="none" strike="noStrike" cap="none" normalizeH="0" baseline="0" dirty="0" err="1" smtClean="0">
                <a:ln>
                  <a:noFill/>
                </a:ln>
                <a:solidFill>
                  <a:schemeClr val="tx1"/>
                </a:solidFill>
                <a:effectLst/>
                <a:latin typeface="Times New Roman" pitchFamily="18" charset="0"/>
              </a:rPr>
              <a:t>Emmelmann</a:t>
            </a:r>
            <a:r>
              <a:rPr kumimoji="0" lang="en-US" sz="1200" b="0" i="0" u="none" strike="noStrike" cap="none" normalizeH="0" baseline="0" dirty="0" smtClean="0">
                <a:ln>
                  <a:noFill/>
                </a:ln>
                <a:solidFill>
                  <a:schemeClr val="tx1"/>
                </a:solidFill>
                <a:effectLst/>
                <a:latin typeface="Times New Roman" pitchFamily="18" charset="0"/>
              </a:rPr>
              <a:t>, self</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09044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209800"/>
            <a:ext cx="7772400" cy="1066800"/>
          </a:xfrm>
        </p:spPr>
        <p:txBody>
          <a:bodyPr/>
          <a:lstStyle/>
          <a:p>
            <a:r>
              <a:rPr lang="en-US" dirty="0" smtClean="0"/>
              <a:t>Administrative</a:t>
            </a:r>
            <a:endParaRPr lang="en-US" dirty="0"/>
          </a:p>
        </p:txBody>
      </p:sp>
      <p:sp>
        <p:nvSpPr>
          <p:cNvPr id="4" name="Datumsplatzhalter 3"/>
          <p:cNvSpPr>
            <a:spLocks noGrp="1"/>
          </p:cNvSpPr>
          <p:nvPr>
            <p:ph type="dt" sz="half" idx="10"/>
          </p:nvPr>
        </p:nvSpPr>
        <p:spPr/>
        <p:txBody>
          <a:bodyPr/>
          <a:lstStyle/>
          <a:p>
            <a:pPr>
              <a:defRPr/>
            </a:pPr>
            <a:r>
              <a:rPr lang="en-US" altLang="ja-JP" smtClean="0"/>
              <a:t>September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Adrian Stephens, Intel Corporation</a:t>
            </a:r>
            <a:endParaRPr lang="en-US" dirty="0"/>
          </a:p>
        </p:txBody>
      </p:sp>
      <p:sp>
        <p:nvSpPr>
          <p:cNvPr id="6" name="Foliennummernplatzhalter 5"/>
          <p:cNvSpPr>
            <a:spLocks noGrp="1"/>
          </p:cNvSpPr>
          <p:nvPr>
            <p:ph type="sldNum" sz="quarter" idx="12"/>
          </p:nvPr>
        </p:nvSpPr>
        <p:spPr/>
        <p:txBody>
          <a:bodyPr/>
          <a:lstStyle/>
          <a:p>
            <a:pPr>
              <a:defRPr/>
            </a:pPr>
            <a:r>
              <a:rPr lang="en-US" altLang="ja-JP" smtClean="0"/>
              <a:t>Slide </a:t>
            </a:r>
            <a:fld id="{A5EA9570-58F0-F54E-929D-9A3B14FC28FD}" type="slidenum">
              <a:rPr lang="en-US" altLang="ja-JP" smtClean="0"/>
              <a:pPr>
                <a:defRPr/>
              </a:pPr>
              <a:t>51</a:t>
            </a:fld>
            <a:endParaRPr lang="en-US" altLang="ja-JP"/>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a:t>8</a:t>
            </a:r>
            <a:r>
              <a:rPr lang="en-US" sz="1200" b="0" dirty="0" smtClean="0"/>
              <a:t>/13</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11-16-1174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Marc </a:t>
            </a:r>
            <a:r>
              <a:rPr kumimoji="0" lang="en-US" sz="1200" b="0" i="0" u="none" strike="noStrike" cap="none" normalizeH="0" baseline="0" dirty="0" err="1" smtClean="0">
                <a:ln>
                  <a:noFill/>
                </a:ln>
                <a:solidFill>
                  <a:schemeClr val="tx1"/>
                </a:solidFill>
                <a:effectLst/>
                <a:latin typeface="Times New Roman" pitchFamily="18" charset="0"/>
              </a:rPr>
              <a:t>Emmelmann</a:t>
            </a:r>
            <a:r>
              <a:rPr kumimoji="0" lang="en-US" sz="1200" b="0" i="0" u="none" strike="noStrike" cap="none" normalizeH="0" baseline="0" dirty="0" smtClean="0">
                <a:ln>
                  <a:noFill/>
                </a:ln>
                <a:solidFill>
                  <a:schemeClr val="tx1"/>
                </a:solidFill>
                <a:effectLst/>
                <a:latin typeface="Times New Roman" pitchFamily="18" charset="0"/>
              </a:rPr>
              <a:t>, self</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97541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0"/>
            <a:ext cx="7772400" cy="762000"/>
          </a:xfrm>
        </p:spPr>
        <p:txBody>
          <a:bodyPr/>
          <a:lstStyle/>
          <a:p>
            <a:r>
              <a:rPr lang="en-US" dirty="0" smtClean="0"/>
              <a:t>Timeline (unchanged)</a:t>
            </a:r>
            <a:endParaRPr lang="en-US" dirty="0"/>
          </a:p>
        </p:txBody>
      </p:sp>
      <p:sp>
        <p:nvSpPr>
          <p:cNvPr id="4" name="Datumsplatzhalter 3"/>
          <p:cNvSpPr>
            <a:spLocks noGrp="1"/>
          </p:cNvSpPr>
          <p:nvPr>
            <p:ph type="dt" sz="half" idx="10"/>
          </p:nvPr>
        </p:nvSpPr>
        <p:spPr>
          <a:xfrm>
            <a:off x="696913" y="332601"/>
            <a:ext cx="1579309" cy="276999"/>
          </a:xfrm>
        </p:spPr>
        <p:txBody>
          <a:bodyPr/>
          <a:lstStyle/>
          <a:p>
            <a:pPr>
              <a:defRPr/>
            </a:pPr>
            <a:r>
              <a:rPr lang="en-US" altLang="ja-JP" smtClean="0"/>
              <a:t>September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Adrian Stephens, Intel Corporation</a:t>
            </a:r>
            <a:endParaRPr lang="en-US" dirty="0"/>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52</a:t>
            </a:fld>
            <a:endParaRPr lang="en-US" altLang="ja-JP"/>
          </a:p>
        </p:txBody>
      </p:sp>
      <p:sp>
        <p:nvSpPr>
          <p:cNvPr id="7" name="Content Placeholder 2"/>
          <p:cNvSpPr>
            <a:spLocks noGrp="1"/>
          </p:cNvSpPr>
          <p:nvPr>
            <p:ph idx="1"/>
          </p:nvPr>
        </p:nvSpPr>
        <p:spPr>
          <a:xfrm>
            <a:off x="457200" y="1447800"/>
            <a:ext cx="8305800" cy="4114800"/>
          </a:xfrm>
        </p:spPr>
        <p:txBody>
          <a:bodyPr/>
          <a:lstStyle/>
          <a:p>
            <a:pPr lvl="1">
              <a:buFontTx/>
              <a:buNone/>
            </a:pPr>
            <a:r>
              <a:rPr lang="en-US" altLang="ja-JP" dirty="0" smtClean="0"/>
              <a:t>PAR Approved, Modified, or Extended 		2010-12-08</a:t>
            </a:r>
          </a:p>
          <a:p>
            <a:pPr lvl="1"/>
            <a:r>
              <a:rPr lang="en-US" altLang="ja-JP" dirty="0" smtClean="0"/>
              <a:t>WG Letter Ballots Initial / Recirc		Mar14/Sep14/Jan15/</a:t>
            </a:r>
            <a:br>
              <a:rPr lang="en-US" altLang="ja-JP" dirty="0" smtClean="0"/>
            </a:br>
            <a:r>
              <a:rPr lang="en-US" altLang="ja-JP" dirty="0" smtClean="0"/>
              <a:t>						Mar15/Jul15/Aug15</a:t>
            </a:r>
          </a:p>
          <a:p>
            <a:pPr lvl="1"/>
            <a:r>
              <a:rPr lang="en-US" altLang="ja-JP" dirty="0" smtClean="0"/>
              <a:t>MEC Done				Nov14		</a:t>
            </a:r>
          </a:p>
          <a:p>
            <a:pPr lvl="1"/>
            <a:r>
              <a:rPr lang="en-US" altLang="ja-JP" dirty="0" smtClean="0"/>
              <a:t>Form Sponsor Ballot Pool / Reform	            	Mar15</a:t>
            </a:r>
          </a:p>
          <a:p>
            <a:pPr lvl="1"/>
            <a:r>
              <a:rPr lang="en-US" altLang="ja-JP" dirty="0" smtClean="0"/>
              <a:t>IEEE-SA Sponsor Ballots Initial / Recirc         Sep 15/Mar 16/Aug 16</a:t>
            </a:r>
            <a:br>
              <a:rPr lang="en-US" altLang="ja-JP" dirty="0" smtClean="0"/>
            </a:br>
            <a:r>
              <a:rPr lang="en-US" altLang="ja-JP" dirty="0" smtClean="0"/>
              <a:t>						Sep 16/Oct 16</a:t>
            </a:r>
          </a:p>
          <a:p>
            <a:pPr lvl="1"/>
            <a:r>
              <a:rPr lang="en-US" altLang="ja-JP" dirty="0" smtClean="0"/>
              <a:t>Final 802.11 WG Approval	                             Sep 16</a:t>
            </a:r>
          </a:p>
          <a:p>
            <a:pPr lvl="1"/>
            <a:r>
              <a:rPr lang="en-US" altLang="ja-JP" dirty="0" smtClean="0"/>
              <a:t>final or Conditional 802 EC Approval           	Oct 4</a:t>
            </a:r>
            <a:r>
              <a:rPr lang="en-US" altLang="ja-JP" baseline="30000" dirty="0" smtClean="0"/>
              <a:t>th</a:t>
            </a:r>
            <a:r>
              <a:rPr lang="en-US" altLang="ja-JP" dirty="0" smtClean="0"/>
              <a:t>, 2016 (</a:t>
            </a:r>
            <a:r>
              <a:rPr lang="en-US" altLang="ja-JP" dirty="0" err="1" smtClean="0"/>
              <a:t>telco</a:t>
            </a:r>
            <a:r>
              <a:rPr lang="en-US" altLang="ja-JP" dirty="0" smtClean="0"/>
              <a:t>)</a:t>
            </a:r>
          </a:p>
          <a:p>
            <a:pPr lvl="1"/>
            <a:r>
              <a:rPr lang="en-US" altLang="ja-JP" dirty="0" smtClean="0"/>
              <a:t>RevCom &amp; Standards Board Final or</a:t>
            </a:r>
            <a:br>
              <a:rPr lang="en-US" altLang="ja-JP" dirty="0" smtClean="0"/>
            </a:br>
            <a:r>
              <a:rPr lang="en-US" altLang="ja-JP" dirty="0" smtClean="0"/>
              <a:t> Continuous Process Approval 		Dec 16</a:t>
            </a:r>
          </a:p>
        </p:txBody>
      </p:sp>
      <p:sp>
        <p:nvSpPr>
          <p:cNvPr id="8" name="Rectangle 7"/>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a:t>9</a:t>
            </a:r>
            <a:r>
              <a:rPr lang="en-US" sz="1200" b="0" dirty="0" smtClean="0"/>
              <a:t>/13</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11-16-1174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Marc </a:t>
            </a:r>
            <a:r>
              <a:rPr kumimoji="0" lang="en-US" sz="1200" b="0" i="0" u="none" strike="noStrike" cap="none" normalizeH="0" baseline="0" dirty="0" err="1" smtClean="0">
                <a:ln>
                  <a:noFill/>
                </a:ln>
                <a:solidFill>
                  <a:schemeClr val="tx1"/>
                </a:solidFill>
                <a:effectLst/>
                <a:latin typeface="Times New Roman" pitchFamily="18" charset="0"/>
              </a:rPr>
              <a:t>Emmelmann</a:t>
            </a:r>
            <a:r>
              <a:rPr kumimoji="0" lang="en-US" sz="1200" b="0" i="0" u="none" strike="noStrike" cap="none" normalizeH="0" baseline="0" dirty="0" smtClean="0">
                <a:ln>
                  <a:noFill/>
                </a:ln>
                <a:solidFill>
                  <a:schemeClr val="tx1"/>
                </a:solidFill>
                <a:effectLst/>
                <a:latin typeface="Times New Roman" pitchFamily="18" charset="0"/>
              </a:rPr>
              <a:t>, self</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098095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a:xfrm>
            <a:off x="685800" y="685800"/>
            <a:ext cx="7772400" cy="381000"/>
          </a:xfrm>
        </p:spPr>
        <p:txBody>
          <a:bodyPr/>
          <a:lstStyle/>
          <a:p>
            <a:r>
              <a:rPr lang="en-US" altLang="ja-JP" dirty="0" smtClean="0">
                <a:ea typeface="ＭＳ Ｐゴシック" pitchFamily="-84" charset="-128"/>
                <a:cs typeface="ＭＳ Ｐゴシック" pitchFamily="-84" charset="-128"/>
              </a:rPr>
              <a:t>Teleconference Schedule </a:t>
            </a:r>
            <a:endParaRPr lang="ja-JP" altLang="en-US" dirty="0" smtClean="0">
              <a:ea typeface="ＭＳ Ｐゴシック" pitchFamily="-84" charset="-128"/>
              <a:cs typeface="ＭＳ Ｐゴシック" pitchFamily="-84" charset="-128"/>
            </a:endParaRPr>
          </a:p>
        </p:txBody>
      </p:sp>
      <p:sp>
        <p:nvSpPr>
          <p:cNvPr id="44035" name="コンテンツ プレースホルダ 2"/>
          <p:cNvSpPr>
            <a:spLocks noGrp="1"/>
          </p:cNvSpPr>
          <p:nvPr>
            <p:ph idx="1"/>
          </p:nvPr>
        </p:nvSpPr>
        <p:spPr>
          <a:xfrm>
            <a:off x="419100" y="1066800"/>
            <a:ext cx="8420100" cy="2362200"/>
          </a:xfrm>
        </p:spPr>
        <p:txBody>
          <a:bodyPr>
            <a:normAutofit fontScale="70000" lnSpcReduction="20000"/>
          </a:bodyPr>
          <a:lstStyle/>
          <a:p>
            <a:pPr>
              <a:defRPr/>
            </a:pPr>
            <a:r>
              <a:rPr lang="en-GB" altLang="ja-JP" dirty="0" smtClean="0"/>
              <a:t>Motion: </a:t>
            </a:r>
            <a:endParaRPr lang="ja-JP" altLang="en-US" dirty="0" smtClean="0"/>
          </a:p>
          <a:p>
            <a:pPr lvl="1">
              <a:defRPr/>
            </a:pPr>
            <a:r>
              <a:rPr lang="en-GB" altLang="ja-JP" dirty="0" smtClean="0"/>
              <a:t>Approve the following schedule of weekly teleconferences between</a:t>
            </a:r>
            <a:r>
              <a:rPr lang="ja-JP" altLang="en-US" dirty="0" smtClean="0"/>
              <a:t>　</a:t>
            </a:r>
            <a:r>
              <a:rPr lang="en-US" altLang="ja-JP" dirty="0" smtClean="0"/>
              <a:t>Aug 16 to Nov  1</a:t>
            </a:r>
            <a:r>
              <a:rPr lang="en-US" altLang="ja-JP" baseline="30000" dirty="0" smtClean="0"/>
              <a:t>st</a:t>
            </a:r>
            <a:r>
              <a:rPr lang="en-US" altLang="ja-JP" dirty="0" smtClean="0"/>
              <a:t>.</a:t>
            </a:r>
          </a:p>
          <a:p>
            <a:pPr lvl="1">
              <a:defRPr/>
            </a:pPr>
            <a:r>
              <a:rPr lang="en-US" altLang="ja-JP" dirty="0" smtClean="0"/>
              <a:t>Tuesdays 10:00 ET</a:t>
            </a:r>
            <a:endParaRPr lang="ja-JP" altLang="en-US" dirty="0" smtClean="0"/>
          </a:p>
          <a:p>
            <a:pPr lvl="1">
              <a:defRPr/>
            </a:pPr>
            <a:r>
              <a:rPr lang="en-US" altLang="ja-JP" dirty="0" smtClean="0"/>
              <a:t>Duration 1.5 Hour</a:t>
            </a:r>
          </a:p>
          <a:p>
            <a:pPr lvl="1">
              <a:defRPr/>
            </a:pPr>
            <a:r>
              <a:rPr lang="en-US" altLang="ja-JP" dirty="0" smtClean="0"/>
              <a:t>Using WEB-EX that will be provided by Task Group Chair</a:t>
            </a:r>
          </a:p>
          <a:p>
            <a:pPr marL="457200" lvl="1" indent="0">
              <a:buNone/>
              <a:defRPr/>
            </a:pPr>
            <a:r>
              <a:rPr lang="en-US" altLang="ja-JP" dirty="0" smtClean="0"/>
              <a:t>Moved: Marc </a:t>
            </a:r>
            <a:r>
              <a:rPr lang="en-US" altLang="ja-JP" dirty="0" err="1" smtClean="0"/>
              <a:t>Emelmann</a:t>
            </a:r>
            <a:endParaRPr lang="en-US" altLang="ja-JP" dirty="0" smtClean="0"/>
          </a:p>
          <a:p>
            <a:pPr marL="457200" lvl="1" indent="0">
              <a:buNone/>
              <a:defRPr/>
            </a:pPr>
            <a:r>
              <a:rPr lang="en-US" altLang="ja-JP" dirty="0" smtClean="0"/>
              <a:t>Second: George </a:t>
            </a:r>
            <a:r>
              <a:rPr lang="en-US" altLang="ja-JP" dirty="0" err="1" smtClean="0"/>
              <a:t>Calcev</a:t>
            </a:r>
            <a:endParaRPr lang="en-US" altLang="ja-JP" dirty="0" smtClean="0"/>
          </a:p>
          <a:p>
            <a:pPr>
              <a:defRPr/>
            </a:pPr>
            <a:r>
              <a:rPr lang="en-US" altLang="ja-JP" dirty="0" smtClean="0">
                <a:ea typeface="ＭＳ Ｐゴシック" pitchFamily="-84" charset="-128"/>
                <a:cs typeface="ＭＳ Ｐゴシック" pitchFamily="-84" charset="-128"/>
              </a:rPr>
              <a:t>Approved by </a:t>
            </a:r>
            <a:r>
              <a:rPr lang="en-US" altLang="ja-JP" dirty="0">
                <a:ea typeface="ＭＳ Ｐゴシック" pitchFamily="-84" charset="-128"/>
                <a:cs typeface="ＭＳ Ｐゴシック" pitchFamily="-84" charset="-128"/>
              </a:rPr>
              <a:t>unanimous </a:t>
            </a:r>
            <a:r>
              <a:rPr lang="en-US" altLang="ja-JP" dirty="0" smtClean="0">
                <a:ea typeface="ＭＳ Ｐゴシック" pitchFamily="-84" charset="-128"/>
                <a:cs typeface="ＭＳ Ｐゴシック" pitchFamily="-84" charset="-128"/>
              </a:rPr>
              <a:t>consent during July Face-to-face meeting</a:t>
            </a:r>
          </a:p>
          <a:p>
            <a:pPr>
              <a:defRPr/>
            </a:pPr>
            <a:endParaRPr lang="en-US" altLang="ja-JP" dirty="0" smtClean="0">
              <a:ea typeface="ＭＳ Ｐゴシック" pitchFamily="-84" charset="-128"/>
              <a:cs typeface="ＭＳ Ｐゴシック" pitchFamily="-84" charset="-128"/>
            </a:endParaRPr>
          </a:p>
          <a:p>
            <a:pPr>
              <a:defRPr/>
            </a:pPr>
            <a:r>
              <a:rPr lang="en-US" altLang="ja-JP" dirty="0" smtClean="0">
                <a:ea typeface="ＭＳ Ｐゴシック" pitchFamily="-84" charset="-128"/>
                <a:cs typeface="ＭＳ Ｐゴシック" pitchFamily="-84" charset="-128"/>
              </a:rPr>
              <a:t>Additional </a:t>
            </a:r>
            <a:r>
              <a:rPr lang="en-US" altLang="ja-JP" dirty="0" err="1" smtClean="0">
                <a:ea typeface="ＭＳ Ｐゴシック" pitchFamily="-84" charset="-128"/>
                <a:cs typeface="ＭＳ Ｐゴシック" pitchFamily="-84" charset="-128"/>
              </a:rPr>
              <a:t>telecons</a:t>
            </a:r>
            <a:r>
              <a:rPr lang="en-US" altLang="ja-JP" dirty="0" smtClean="0">
                <a:ea typeface="ＭＳ Ｐゴシック" pitchFamily="-84" charset="-128"/>
                <a:cs typeface="ＭＳ Ｐゴシック" pitchFamily="-84" charset="-128"/>
              </a:rPr>
              <a:t> will be announced on a 10-day notice.</a:t>
            </a:r>
          </a:p>
          <a:p>
            <a:pPr lvl="1">
              <a:defRPr/>
            </a:pPr>
            <a:endParaRPr lang="en-US" altLang="ja-JP" dirty="0">
              <a:ea typeface="ＭＳ Ｐゴシック" pitchFamily="-84" charset="-128"/>
            </a:endParaRPr>
          </a:p>
          <a:p>
            <a:pPr>
              <a:defRPr/>
            </a:pPr>
            <a:endParaRPr lang="en-US" altLang="ja-JP" dirty="0" smtClean="0">
              <a:ea typeface="ＭＳ Ｐゴシック" pitchFamily="-84" charset="-128"/>
              <a:cs typeface="ＭＳ Ｐゴシック" pitchFamily="-84" charset="-128"/>
            </a:endParaRPr>
          </a:p>
          <a:p>
            <a:pPr>
              <a:defRPr/>
            </a:pPr>
            <a:endParaRPr lang="en-GB" altLang="ja-JP" dirty="0" smtClean="0"/>
          </a:p>
          <a:p>
            <a:pPr>
              <a:defRPr/>
            </a:pPr>
            <a:endParaRPr lang="en-GB" altLang="ja-JP" dirty="0" smtClean="0"/>
          </a:p>
          <a:p>
            <a:pPr>
              <a:defRPr/>
            </a:pPr>
            <a:endParaRPr lang="ja-JP" altLang="en-US" dirty="0" smtClean="0"/>
          </a:p>
          <a:p>
            <a:pPr>
              <a:buFontTx/>
              <a:buNone/>
              <a:defRPr/>
            </a:pPr>
            <a:endParaRPr lang="ja-JP" altLang="en-US" dirty="0" smtClean="0"/>
          </a:p>
          <a:p>
            <a:pPr>
              <a:buFontTx/>
              <a:buNone/>
              <a:defRPr/>
            </a:pPr>
            <a:endParaRPr lang="en-GB" altLang="ja-JP" dirty="0" smtClean="0"/>
          </a:p>
        </p:txBody>
      </p:sp>
      <p:sp>
        <p:nvSpPr>
          <p:cNvPr id="59396" name="日付プレースホルダ 3"/>
          <p:cNvSpPr>
            <a:spLocks noGrp="1"/>
          </p:cNvSpPr>
          <p:nvPr>
            <p:ph type="dt" sz="quarter" idx="10"/>
          </p:nvPr>
        </p:nvSpPr>
        <p:spPr>
          <a:xfrm>
            <a:off x="696913" y="332601"/>
            <a:ext cx="1579309" cy="276999"/>
          </a:xfrm>
          <a:noFill/>
        </p:spPr>
        <p:txBody>
          <a:bodyPr/>
          <a:lstStyle/>
          <a:p>
            <a:r>
              <a:rPr lang="en-US" altLang="ja-JP" smtClean="0">
                <a:latin typeface="Times New Roman" pitchFamily="-84" charset="0"/>
              </a:rPr>
              <a:t>September 2016</a:t>
            </a:r>
            <a:endParaRPr lang="en-US" altLang="ja-JP" dirty="0" smtClean="0">
              <a:latin typeface="Times New Roman" pitchFamily="-84" charset="0"/>
            </a:endParaRPr>
          </a:p>
        </p:txBody>
      </p:sp>
      <p:sp>
        <p:nvSpPr>
          <p:cNvPr id="59398" name="スライド番号プレースホルダ 5"/>
          <p:cNvSpPr>
            <a:spLocks noGrp="1"/>
          </p:cNvSpPr>
          <p:nvPr>
            <p:ph type="sldNum" sz="quarter" idx="12"/>
          </p:nvPr>
        </p:nvSpPr>
        <p:spPr>
          <a:noFill/>
        </p:spPr>
        <p:txBody>
          <a:bodyPr/>
          <a:lstStyle/>
          <a:p>
            <a:r>
              <a:rPr lang="en-US" altLang="ja-JP" dirty="0" smtClean="0">
                <a:latin typeface="Times New Roman" pitchFamily="-84" charset="0"/>
              </a:rPr>
              <a:t>Slide </a:t>
            </a:r>
            <a:fld id="{FE68A093-32F7-6643-97B0-2E666CBD850E}" type="slidenum">
              <a:rPr lang="en-US" altLang="ja-JP" smtClean="0">
                <a:latin typeface="Times New Roman" pitchFamily="-84" charset="0"/>
              </a:rPr>
              <a:pPr/>
              <a:t>53</a:t>
            </a:fld>
            <a:endParaRPr lang="en-US" altLang="ja-JP" dirty="0" smtClean="0">
              <a:latin typeface="Times New Roman" pitchFamily="-84" charset="0"/>
            </a:endParaRPr>
          </a:p>
        </p:txBody>
      </p:sp>
      <p:sp>
        <p:nvSpPr>
          <p:cNvPr id="2" name="フッター プレースホルダー 1"/>
          <p:cNvSpPr>
            <a:spLocks noGrp="1"/>
          </p:cNvSpPr>
          <p:nvPr>
            <p:ph type="ftr" sz="quarter" idx="11"/>
          </p:nvPr>
        </p:nvSpPr>
        <p:spPr/>
        <p:txBody>
          <a:bodyPr/>
          <a:lstStyle/>
          <a:p>
            <a:pPr>
              <a:defRPr/>
            </a:pPr>
            <a:r>
              <a:rPr lang="en-US" altLang="ja-JP" smtClean="0"/>
              <a:t>Adrian Stephens, Intel Corporation</a:t>
            </a:r>
            <a:endParaRPr lang="en-US"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10/13</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11-16-1174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Marc </a:t>
            </a:r>
            <a:r>
              <a:rPr kumimoji="0" lang="en-US" sz="1200" b="0" i="0" u="none" strike="noStrike" cap="none" normalizeH="0" baseline="0" dirty="0" err="1" smtClean="0">
                <a:ln>
                  <a:noFill/>
                </a:ln>
                <a:solidFill>
                  <a:schemeClr val="tx1"/>
                </a:solidFill>
                <a:effectLst/>
                <a:latin typeface="Times New Roman" pitchFamily="18" charset="0"/>
              </a:rPr>
              <a:t>Emmelmann</a:t>
            </a:r>
            <a:r>
              <a:rPr kumimoji="0" lang="en-US" sz="1200" b="0" i="0" u="none" strike="noStrike" cap="none" normalizeH="0" baseline="0" dirty="0" smtClean="0">
                <a:ln>
                  <a:noFill/>
                </a:ln>
                <a:solidFill>
                  <a:schemeClr val="tx1"/>
                </a:solidFill>
                <a:effectLst/>
                <a:latin typeface="Times New Roman" pitchFamily="18" charset="0"/>
              </a:rPr>
              <a:t>, self</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0473125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685800"/>
            <a:ext cx="7772400" cy="762000"/>
          </a:xfrm>
        </p:spPr>
        <p:txBody>
          <a:bodyPr lIns="91440" tIns="45720" rIns="91440" bIns="45720"/>
          <a:lstStyle/>
          <a:p>
            <a:r>
              <a:rPr lang="en-US" altLang="ja-JP" sz="2900" dirty="0" smtClean="0">
                <a:ea typeface="ＭＳ Ｐゴシック" pitchFamily="-84" charset="-128"/>
                <a:cs typeface="ＭＳ Ｐゴシック" pitchFamily="-84" charset="-128"/>
              </a:rPr>
              <a:t>Plan for November</a:t>
            </a:r>
            <a:endParaRPr lang="en-US" altLang="ja-JP" sz="2900" dirty="0">
              <a:ea typeface="ＭＳ Ｐゴシック" pitchFamily="-84" charset="-128"/>
              <a:cs typeface="ＭＳ Ｐゴシック" pitchFamily="-84" charset="-128"/>
            </a:endParaRPr>
          </a:p>
        </p:txBody>
      </p:sp>
      <p:sp>
        <p:nvSpPr>
          <p:cNvPr id="15363" name="Content Placeholder 2"/>
          <p:cNvSpPr>
            <a:spLocks noGrp="1"/>
          </p:cNvSpPr>
          <p:nvPr>
            <p:ph idx="1"/>
          </p:nvPr>
        </p:nvSpPr>
        <p:spPr>
          <a:xfrm>
            <a:off x="304800" y="1600200"/>
            <a:ext cx="8534400" cy="4724400"/>
          </a:xfrm>
        </p:spPr>
        <p:txBody>
          <a:bodyPr lIns="91440" tIns="45720" rIns="91440" bIns="45720"/>
          <a:lstStyle/>
          <a:p>
            <a:r>
              <a:rPr lang="en-US" altLang="ja-JP" dirty="0" smtClean="0">
                <a:ea typeface="ＭＳ Ｐゴシック" pitchFamily="-84" charset="-128"/>
                <a:cs typeface="ＭＳ Ｐゴシック" pitchFamily="-84" charset="-128"/>
              </a:rPr>
              <a:t>Goals for the  November Meeting:</a:t>
            </a:r>
          </a:p>
          <a:p>
            <a:pPr lvl="1"/>
            <a:r>
              <a:rPr lang="en-US" altLang="ja-JP" sz="2800" dirty="0" smtClean="0"/>
              <a:t>Approve minutes of past meeting and teleconference</a:t>
            </a:r>
          </a:p>
        </p:txBody>
      </p:sp>
      <p:sp>
        <p:nvSpPr>
          <p:cNvPr id="15364" name="Date Placeholder 1"/>
          <p:cNvSpPr>
            <a:spLocks noGrp="1"/>
          </p:cNvSpPr>
          <p:nvPr>
            <p:ph type="dt" sz="quarter" idx="10"/>
          </p:nvPr>
        </p:nvSpPr>
        <p:spPr>
          <a:xfrm>
            <a:off x="696913" y="332601"/>
            <a:ext cx="1579309" cy="276999"/>
          </a:xfrm>
          <a:noFill/>
        </p:spPr>
        <p:txBody>
          <a:bodyPr/>
          <a:lstStyle/>
          <a:p>
            <a:r>
              <a:rPr lang="en-US" altLang="ja-JP" smtClean="0">
                <a:latin typeface="Times New Roman" pitchFamily="-84" charset="0"/>
              </a:rPr>
              <a:t>September 2016</a:t>
            </a:r>
            <a:endParaRPr lang="en-US" altLang="ja-JP" dirty="0">
              <a:latin typeface="Times New Roman" pitchFamily="-84" charset="0"/>
            </a:endParaRPr>
          </a:p>
        </p:txBody>
      </p:sp>
      <p:sp>
        <p:nvSpPr>
          <p:cNvPr id="15366" name="Slide Number Placeholder 3"/>
          <p:cNvSpPr>
            <a:spLocks noGrp="1"/>
          </p:cNvSpPr>
          <p:nvPr>
            <p:ph type="sldNum" sz="quarter" idx="12"/>
          </p:nvPr>
        </p:nvSpPr>
        <p:spPr>
          <a:noFill/>
        </p:spPr>
        <p:txBody>
          <a:bodyPr/>
          <a:lstStyle/>
          <a:p>
            <a:r>
              <a:rPr lang="en-US" altLang="ja-JP" dirty="0">
                <a:latin typeface="Times New Roman" pitchFamily="-84" charset="0"/>
              </a:rPr>
              <a:t>Slide </a:t>
            </a:r>
            <a:fld id="{8D83B171-138C-9B40-B65D-0769730DEDCE}" type="slidenum">
              <a:rPr lang="en-US" altLang="ja-JP">
                <a:latin typeface="Times New Roman" pitchFamily="-84" charset="0"/>
              </a:rPr>
              <a:pPr/>
              <a:t>54</a:t>
            </a:fld>
            <a:endParaRPr lang="en-US" altLang="ja-JP" dirty="0">
              <a:latin typeface="Times New Roman" pitchFamily="-84" charset="0"/>
            </a:endParaRPr>
          </a:p>
        </p:txBody>
      </p:sp>
      <p:sp>
        <p:nvSpPr>
          <p:cNvPr id="2" name="フッター プレースホルダー 1"/>
          <p:cNvSpPr>
            <a:spLocks noGrp="1"/>
          </p:cNvSpPr>
          <p:nvPr>
            <p:ph type="ftr" sz="quarter" idx="11"/>
          </p:nvPr>
        </p:nvSpPr>
        <p:spPr/>
        <p:txBody>
          <a:bodyPr/>
          <a:lstStyle/>
          <a:p>
            <a:pPr>
              <a:defRPr/>
            </a:pPr>
            <a:r>
              <a:rPr lang="en-US" altLang="ja-JP" smtClean="0"/>
              <a:t>Adrian Stephens, Intel Corporation</a:t>
            </a:r>
            <a:endParaRPr lang="en-US"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11/13</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11-16-1174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Marc </a:t>
            </a:r>
            <a:r>
              <a:rPr kumimoji="0" lang="en-US" sz="1200" b="0" i="0" u="none" strike="noStrike" cap="none" normalizeH="0" baseline="0" dirty="0" err="1" smtClean="0">
                <a:ln>
                  <a:noFill/>
                </a:ln>
                <a:solidFill>
                  <a:schemeClr val="tx1"/>
                </a:solidFill>
                <a:effectLst/>
                <a:latin typeface="Times New Roman" pitchFamily="18" charset="0"/>
              </a:rPr>
              <a:t>Emmelmann</a:t>
            </a:r>
            <a:r>
              <a:rPr kumimoji="0" lang="en-US" sz="1200" b="0" i="0" u="none" strike="noStrike" cap="none" normalizeH="0" baseline="0" dirty="0" smtClean="0">
                <a:ln>
                  <a:noFill/>
                </a:ln>
                <a:solidFill>
                  <a:schemeClr val="tx1"/>
                </a:solidFill>
                <a:effectLst/>
                <a:latin typeface="Times New Roman" pitchFamily="18" charset="0"/>
              </a:rPr>
              <a:t>, self</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886097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Reference</a:t>
            </a:r>
            <a:endParaRPr kumimoji="1" lang="ja-JP" altLang="en-US" dirty="0"/>
          </a:p>
        </p:txBody>
      </p:sp>
      <p:sp>
        <p:nvSpPr>
          <p:cNvPr id="3" name="コンテンツ プレースホルダー 2"/>
          <p:cNvSpPr>
            <a:spLocks noGrp="1"/>
          </p:cNvSpPr>
          <p:nvPr>
            <p:ph idx="1"/>
          </p:nvPr>
        </p:nvSpPr>
        <p:spPr>
          <a:xfrm>
            <a:off x="685800" y="1600200"/>
            <a:ext cx="7772400" cy="4114800"/>
          </a:xfrm>
        </p:spPr>
        <p:txBody>
          <a:bodyPr/>
          <a:lstStyle/>
          <a:p>
            <a:r>
              <a:rPr lang="en-US" altLang="ja-JP" dirty="0" err="1" smtClean="0"/>
              <a:t>TGai</a:t>
            </a:r>
            <a:r>
              <a:rPr lang="en-US" altLang="ja-JP" dirty="0" smtClean="0"/>
              <a:t>-Motion-deck </a:t>
            </a:r>
            <a:r>
              <a:rPr lang="en-US" altLang="ja-JP" dirty="0"/>
              <a:t>(</a:t>
            </a:r>
            <a:r>
              <a:rPr lang="en-US" altLang="ja-JP" dirty="0" smtClean="0"/>
              <a:t>11-13/1186)</a:t>
            </a:r>
          </a:p>
          <a:p>
            <a:pPr lvl="1"/>
            <a:r>
              <a:rPr lang="de-DE" altLang="ja-JP" dirty="0" smtClean="0">
                <a:hlinkClick r:id="rId3"/>
              </a:rPr>
              <a:t>https://mentor.ieee.org/802.11/documents?is_dcn=1186&amp;is_group=00ai&amp;is_year=2013</a:t>
            </a:r>
            <a:r>
              <a:rPr lang="de-DE" altLang="ja-JP" dirty="0" smtClean="0"/>
              <a:t> </a:t>
            </a:r>
            <a:endParaRPr lang="en-US" altLang="ja-JP" dirty="0" smtClean="0"/>
          </a:p>
          <a:p>
            <a:r>
              <a:rPr lang="en-US" altLang="ja-JP" dirty="0" err="1" smtClean="0"/>
              <a:t>TGai</a:t>
            </a:r>
            <a:r>
              <a:rPr lang="en-US" altLang="ja-JP" dirty="0" smtClean="0"/>
              <a:t> Agenda</a:t>
            </a:r>
          </a:p>
          <a:p>
            <a:pPr lvl="1"/>
            <a:r>
              <a:rPr lang="de-DE" altLang="ja-JP" dirty="0" smtClean="0">
                <a:hlinkClick r:id="rId4"/>
              </a:rPr>
              <a:t>https://mentor.ieee.org/802.11/documents?is_dcn=1258&amp;is_group=00ai&amp;is_year=2016</a:t>
            </a:r>
            <a:r>
              <a:rPr lang="de-DE" altLang="ja-JP" dirty="0" smtClean="0"/>
              <a:t> </a:t>
            </a:r>
            <a:endParaRPr lang="en-US" altLang="ja-JP" dirty="0" smtClean="0"/>
          </a:p>
          <a:p>
            <a:r>
              <a:rPr lang="en-US" altLang="ja-JP" dirty="0" smtClean="0"/>
              <a:t>Comments </a:t>
            </a:r>
            <a:r>
              <a:rPr lang="en-US" altLang="ja-JP" dirty="0"/>
              <a:t>from</a:t>
            </a:r>
            <a:r>
              <a:rPr lang="en-US" altLang="ja-JP" dirty="0" smtClean="0"/>
              <a:t> 4th </a:t>
            </a:r>
            <a:r>
              <a:rPr lang="en-US" altLang="ja-JP" dirty="0" err="1" smtClean="0"/>
              <a:t>recirc</a:t>
            </a:r>
            <a:r>
              <a:rPr lang="en-US" altLang="ja-JP" dirty="0" smtClean="0"/>
              <a:t> SB </a:t>
            </a:r>
            <a:r>
              <a:rPr lang="en-US" altLang="ja-JP" dirty="0"/>
              <a:t>(</a:t>
            </a:r>
            <a:r>
              <a:rPr lang="en-US" altLang="ja-JP" dirty="0" smtClean="0"/>
              <a:t>11-16/1203)</a:t>
            </a:r>
          </a:p>
          <a:p>
            <a:pPr lvl="1"/>
            <a:r>
              <a:rPr lang="de-DE" altLang="ja-JP" dirty="0" smtClean="0">
                <a:hlinkClick r:id="rId5"/>
              </a:rPr>
              <a:t>https://mentor.ieee.org/802.11/documents?is_dcn=1203&amp;is_group=00ai&amp;is_year=2016</a:t>
            </a:r>
            <a:r>
              <a:rPr lang="de-DE" altLang="ja-JP" dirty="0" smtClean="0"/>
              <a:t> </a:t>
            </a:r>
          </a:p>
          <a:p>
            <a:r>
              <a:rPr lang="en-US" altLang="ja-JP" dirty="0" smtClean="0"/>
              <a:t>Report to EC for forwarding </a:t>
            </a:r>
            <a:r>
              <a:rPr lang="en-US" altLang="ja-JP" dirty="0" err="1" smtClean="0"/>
              <a:t>TGai</a:t>
            </a:r>
            <a:r>
              <a:rPr lang="en-US" altLang="ja-JP" dirty="0" smtClean="0"/>
              <a:t> Draft to </a:t>
            </a:r>
            <a:r>
              <a:rPr lang="en-US" altLang="ja-JP" dirty="0" err="1" smtClean="0"/>
              <a:t>RevCom</a:t>
            </a:r>
            <a:r>
              <a:rPr lang="en-US" altLang="ja-JP" dirty="0" smtClean="0"/>
              <a:t> (11-16/270)</a:t>
            </a:r>
          </a:p>
          <a:p>
            <a:pPr lvl="1"/>
            <a:r>
              <a:rPr lang="de-DE" altLang="ja-JP" dirty="0" smtClean="0">
                <a:hlinkClick r:id="rId6"/>
              </a:rPr>
              <a:t>https://mentor.ieee.org/802.11/documents?is_dcn=1270&amp;is_group=00ai&amp;is_year=2016</a:t>
            </a:r>
            <a:r>
              <a:rPr lang="de-DE" altLang="ja-JP" dirty="0" smtClean="0"/>
              <a:t> </a:t>
            </a:r>
            <a:endParaRPr lang="en-US" altLang="ja-JP" dirty="0" smtClean="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September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Adrian Stephens, Intel Corporation</a:t>
            </a:r>
            <a:endParaRPr lang="en-US" dirty="0"/>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A5EA9570-58F0-F54E-929D-9A3B14FC28FD}" type="slidenum">
              <a:rPr lang="en-US" altLang="ja-JP" smtClean="0"/>
              <a:pPr>
                <a:defRPr/>
              </a:pPr>
              <a:t>55</a:t>
            </a:fld>
            <a:endParaRPr lang="en-US" altLang="ja-JP"/>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12/13</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11-16-1174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Marc </a:t>
            </a:r>
            <a:r>
              <a:rPr kumimoji="0" lang="en-US" sz="1200" b="0" i="0" u="none" strike="noStrike" cap="none" normalizeH="0" baseline="0" dirty="0" err="1" smtClean="0">
                <a:ln>
                  <a:noFill/>
                </a:ln>
                <a:solidFill>
                  <a:schemeClr val="tx1"/>
                </a:solidFill>
                <a:effectLst/>
                <a:latin typeface="Times New Roman" pitchFamily="18" charset="0"/>
              </a:rPr>
              <a:t>Emmelmann</a:t>
            </a:r>
            <a:r>
              <a:rPr kumimoji="0" lang="en-US" sz="1200" b="0" i="0" u="none" strike="noStrike" cap="none" normalizeH="0" baseline="0" dirty="0" smtClean="0">
                <a:ln>
                  <a:noFill/>
                </a:ln>
                <a:solidFill>
                  <a:schemeClr val="tx1"/>
                </a:solidFill>
                <a:effectLst/>
                <a:latin typeface="Times New Roman" pitchFamily="18" charset="0"/>
              </a:rPr>
              <a:t>, self</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410737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2133600"/>
            <a:ext cx="7772400" cy="1066800"/>
          </a:xfrm>
        </p:spPr>
        <p:txBody>
          <a:bodyPr/>
          <a:lstStyle/>
          <a:p>
            <a:r>
              <a:rPr lang="en-US" altLang="ja-JP" dirty="0">
                <a:ea typeface="ＭＳ Ｐゴシック" pitchFamily="-84" charset="-128"/>
                <a:cs typeface="ＭＳ Ｐゴシック" pitchFamily="-84" charset="-128"/>
              </a:rPr>
              <a:t>Thanks to all who participated!</a:t>
            </a:r>
            <a:endParaRPr kumimoji="1" lang="ja-JP" altLang="en-US" dirty="0"/>
          </a:p>
        </p:txBody>
      </p:sp>
      <p:sp>
        <p:nvSpPr>
          <p:cNvPr id="4" name="日付プレースホルダー 3"/>
          <p:cNvSpPr>
            <a:spLocks noGrp="1"/>
          </p:cNvSpPr>
          <p:nvPr>
            <p:ph type="dt" sz="half" idx="10"/>
          </p:nvPr>
        </p:nvSpPr>
        <p:spPr>
          <a:xfrm>
            <a:off x="696913" y="332601"/>
            <a:ext cx="1579309" cy="276999"/>
          </a:xfrm>
        </p:spPr>
        <p:txBody>
          <a:bodyPr/>
          <a:lstStyle/>
          <a:p>
            <a:pPr>
              <a:defRPr/>
            </a:pPr>
            <a:r>
              <a:rPr lang="en-US" altLang="ja-JP" smtClean="0"/>
              <a:t>September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Adrian Stephens, Intel Corporation</a:t>
            </a:r>
            <a:endParaRPr lang="en-US" dirty="0"/>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A5EA9570-58F0-F54E-929D-9A3B14FC28FD}" type="slidenum">
              <a:rPr lang="en-US" altLang="ja-JP" smtClean="0"/>
              <a:pPr>
                <a:defRPr/>
              </a:pPr>
              <a:t>56</a:t>
            </a:fld>
            <a:endParaRPr lang="en-US" altLang="ja-JP"/>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13/13</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11-16-1174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Marc </a:t>
            </a:r>
            <a:r>
              <a:rPr kumimoji="0" lang="en-US" sz="1200" b="0" i="0" u="none" strike="noStrike" cap="none" normalizeH="0" baseline="0" dirty="0" err="1" smtClean="0">
                <a:ln>
                  <a:noFill/>
                </a:ln>
                <a:solidFill>
                  <a:schemeClr val="tx1"/>
                </a:solidFill>
                <a:effectLst/>
                <a:latin typeface="Times New Roman" pitchFamily="18" charset="0"/>
              </a:rPr>
              <a:t>Emmelmann</a:t>
            </a:r>
            <a:r>
              <a:rPr kumimoji="0" lang="en-US" sz="1200" b="0" i="0" u="none" strike="noStrike" cap="none" normalizeH="0" baseline="0" dirty="0" smtClean="0">
                <a:ln>
                  <a:noFill/>
                </a:ln>
                <a:solidFill>
                  <a:schemeClr val="tx1"/>
                </a:solidFill>
                <a:effectLst/>
                <a:latin typeface="Times New Roman" pitchFamily="18" charset="0"/>
              </a:rPr>
              <a:t>, self</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0429477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xfrm>
            <a:off x="6384680" y="6475413"/>
            <a:ext cx="2159245" cy="184666"/>
          </a:xfrm>
          <a:noFill/>
        </p:spPr>
        <p:txBody>
          <a:bodyPr/>
          <a:lstStyle/>
          <a:p>
            <a:r>
              <a:rPr lang="en-US" smtClean="0"/>
              <a:t>Adrian Stephens, Intel Corporation</a:t>
            </a:r>
            <a:endParaRPr lang="en-US" dirty="0" smtClean="0"/>
          </a:p>
        </p:txBody>
      </p:sp>
      <p:sp>
        <p:nvSpPr>
          <p:cNvPr id="1030" name="Rectangle 2"/>
          <p:cNvSpPr>
            <a:spLocks noGrp="1" noChangeArrowheads="1"/>
          </p:cNvSpPr>
          <p:nvPr>
            <p:ph type="title"/>
          </p:nvPr>
        </p:nvSpPr>
        <p:spPr>
          <a:noFill/>
        </p:spPr>
        <p:txBody>
          <a:bodyPr/>
          <a:lstStyle/>
          <a:p>
            <a:r>
              <a:rPr lang="en-US" dirty="0" err="1" smtClean="0"/>
              <a:t>TGak</a:t>
            </a:r>
            <a:r>
              <a:rPr lang="en-US" dirty="0" smtClean="0"/>
              <a:t> September Closing Report </a:t>
            </a:r>
          </a:p>
        </p:txBody>
      </p:sp>
      <p:sp>
        <p:nvSpPr>
          <p:cNvPr id="1031" name="Rectangle 6"/>
          <p:cNvSpPr>
            <a:spLocks noGrp="1" noChangeArrowheads="1"/>
          </p:cNvSpPr>
          <p:nvPr>
            <p:ph type="body" idx="1"/>
          </p:nvPr>
        </p:nvSpPr>
        <p:spPr>
          <a:xfrm>
            <a:off x="685800" y="1524000"/>
            <a:ext cx="7772400" cy="381000"/>
          </a:xfrm>
          <a:noFill/>
        </p:spPr>
        <p:txBody>
          <a:bodyPr/>
          <a:lstStyle/>
          <a:p>
            <a:pPr algn="ctr">
              <a:buFontTx/>
              <a:buNone/>
            </a:pPr>
            <a:r>
              <a:rPr lang="en-US" sz="2000" dirty="0" smtClean="0"/>
              <a:t>Date:</a:t>
            </a:r>
            <a:r>
              <a:rPr lang="en-US" sz="2000" b="0" dirty="0" smtClean="0"/>
              <a:t> 2016-09-15</a:t>
            </a:r>
          </a:p>
        </p:txBody>
      </p:sp>
      <p:graphicFrame>
        <p:nvGraphicFramePr>
          <p:cNvPr id="1026" name="Object 11"/>
          <p:cNvGraphicFramePr>
            <a:graphicFrameLocks noChangeAspect="1"/>
          </p:cNvGraphicFramePr>
          <p:nvPr>
            <p:extLst>
              <p:ext uri="{D42A27DB-BD31-4B8C-83A1-F6EECF244321}">
                <p14:modId xmlns:p14="http://schemas.microsoft.com/office/powerpoint/2010/main" val="3835005196"/>
              </p:ext>
            </p:extLst>
          </p:nvPr>
        </p:nvGraphicFramePr>
        <p:xfrm>
          <a:off x="515938" y="2890838"/>
          <a:ext cx="7783512" cy="1387475"/>
        </p:xfrm>
        <a:graphic>
          <a:graphicData uri="http://schemas.openxmlformats.org/presentationml/2006/ole">
            <mc:AlternateContent xmlns:mc="http://schemas.openxmlformats.org/markup-compatibility/2006">
              <mc:Choice xmlns:v="urn:schemas-microsoft-com:vml" Requires="v">
                <p:oleObj spid="_x0000_s9225" name="Document" r:id="rId4" imgW="8255000" imgH="1473200" progId="Word.Document.8">
                  <p:embed/>
                </p:oleObj>
              </mc:Choice>
              <mc:Fallback>
                <p:oleObj name="Document" r:id="rId4" imgW="8255000" imgH="1473200" progId="Word.Document.8">
                  <p:embed/>
                  <p:pic>
                    <p:nvPicPr>
                      <p:cNvPr id="0" name=""/>
                      <p:cNvPicPr>
                        <a:picLocks noChangeAspect="1" noChangeArrowheads="1"/>
                      </p:cNvPicPr>
                      <p:nvPr/>
                    </p:nvPicPr>
                    <p:blipFill>
                      <a:blip r:embed="rId5"/>
                      <a:srcRect/>
                      <a:stretch>
                        <a:fillRect/>
                      </a:stretch>
                    </p:blipFill>
                    <p:spPr bwMode="auto">
                      <a:xfrm>
                        <a:off x="515938" y="2890838"/>
                        <a:ext cx="7783512" cy="1387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 of 11-16-1279 by Donald Eastlake, Huawei Technologies</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57</a:t>
            </a:fld>
            <a:endParaRPr lang="en-US"/>
          </a:p>
        </p:txBody>
      </p:sp>
    </p:spTree>
    <p:extLst>
      <p:ext uri="{BB962C8B-B14F-4D97-AF65-F5344CB8AC3E}">
        <p14:creationId xmlns:p14="http://schemas.microsoft.com/office/powerpoint/2010/main" val="2116398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Abstract</a:t>
            </a:r>
          </a:p>
        </p:txBody>
      </p:sp>
      <p:sp>
        <p:nvSpPr>
          <p:cNvPr id="14339" name="Rectangle 3"/>
          <p:cNvSpPr>
            <a:spLocks noGrp="1" noChangeArrowheads="1"/>
          </p:cNvSpPr>
          <p:nvPr>
            <p:ph idx="1"/>
          </p:nvPr>
        </p:nvSpPr>
        <p:spPr/>
        <p:txBody>
          <a:bodyPr/>
          <a:lstStyle/>
          <a:p>
            <a:pPr marL="0" indent="-457200">
              <a:lnSpc>
                <a:spcPct val="120000"/>
              </a:lnSpc>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Closing Report of IEEE 802.11 Task Group </a:t>
            </a:r>
            <a:r>
              <a:rPr lang="en-GB" dirty="0" err="1" smtClean="0"/>
              <a:t>ak</a:t>
            </a:r>
            <a:r>
              <a:rPr lang="en-GB" dirty="0" smtClean="0"/>
              <a:t> </a:t>
            </a:r>
            <a:r>
              <a:rPr lang="en-GB" dirty="0"/>
              <a:t>at the IEEE </a:t>
            </a:r>
            <a:r>
              <a:rPr lang="en-GB" dirty="0" smtClean="0"/>
              <a:t>Warsaw Marriott, Warsaw, Poland.</a:t>
            </a:r>
            <a:endParaRPr lang="en-GB" dirty="0"/>
          </a:p>
        </p:txBody>
      </p:sp>
      <p:sp>
        <p:nvSpPr>
          <p:cNvPr id="14341" name="Footer Placeholder 4"/>
          <p:cNvSpPr>
            <a:spLocks noGrp="1"/>
          </p:cNvSpPr>
          <p:nvPr>
            <p:ph type="ftr" sz="quarter" idx="11"/>
          </p:nvPr>
        </p:nvSpPr>
        <p:spPr>
          <a:xfrm>
            <a:off x="6384680" y="6475413"/>
            <a:ext cx="2159245" cy="184666"/>
          </a:xfrm>
          <a:noFill/>
        </p:spPr>
        <p:txBody>
          <a:bodyPr/>
          <a:lstStyle/>
          <a:p>
            <a:r>
              <a:rPr lang="en-US" smtClean="0"/>
              <a:t>Adrian Stephens, Intel Corporation</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2/4 of 11-16-1279 by Donald Eastlake, Huawei Technologies</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58</a:t>
            </a:fld>
            <a:endParaRPr lang="en-US"/>
          </a:p>
        </p:txBody>
      </p:sp>
    </p:spTree>
    <p:extLst>
      <p:ext uri="{BB962C8B-B14F-4D97-AF65-F5344CB8AC3E}">
        <p14:creationId xmlns:p14="http://schemas.microsoft.com/office/powerpoint/2010/main" val="35036848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685800" y="684213"/>
            <a:ext cx="7772400" cy="915987"/>
          </a:xfrm>
          <a:ln/>
        </p:spPr>
        <p:txBody>
          <a:bodyPr lIns="90000" tIns="46800" rIns="90000" bIns="46800"/>
          <a:lstStyle/>
          <a:p>
            <a:r>
              <a:rPr lang="en-US" sz="3600" dirty="0" err="1" smtClean="0"/>
              <a:t>TGak</a:t>
            </a:r>
            <a:r>
              <a:rPr lang="en-US" sz="3600" dirty="0" smtClean="0"/>
              <a:t> Closing Report</a:t>
            </a:r>
            <a:endParaRPr lang="en-US" sz="3600" dirty="0"/>
          </a:p>
        </p:txBody>
      </p:sp>
      <p:sp>
        <p:nvSpPr>
          <p:cNvPr id="9218" name="Rectangle 2"/>
          <p:cNvSpPr>
            <a:spLocks noGrp="1" noChangeArrowheads="1"/>
          </p:cNvSpPr>
          <p:nvPr>
            <p:ph type="body" idx="1"/>
          </p:nvPr>
        </p:nvSpPr>
        <p:spPr>
          <a:xfrm>
            <a:off x="457200" y="1600200"/>
            <a:ext cx="8077200" cy="4800600"/>
          </a:xfrm>
          <a:ln/>
        </p:spPr>
        <p:txBody>
          <a:bodyPr/>
          <a:lstStyle/>
          <a:p>
            <a:pPr>
              <a:buFont typeface="Times New Roman" pitchFamily="16" charset="0"/>
              <a:buChar char="•"/>
            </a:pPr>
            <a:r>
              <a:rPr lang="en-GB" dirty="0"/>
              <a:t>Accomplishments</a:t>
            </a:r>
          </a:p>
          <a:p>
            <a:pPr lvl="1">
              <a:buFont typeface="Times New Roman" pitchFamily="16" charset="0"/>
              <a:buChar char="•"/>
            </a:pPr>
            <a:r>
              <a:rPr lang="en-GB" sz="2400" dirty="0" smtClean="0"/>
              <a:t>Met jointly w</a:t>
            </a:r>
            <a:r>
              <a:rPr lang="en-GB" sz="2200" dirty="0" smtClean="0"/>
              <a:t>ith 802.11 ARC SC Thursday AM1.</a:t>
            </a:r>
          </a:p>
          <a:p>
            <a:pPr lvl="1">
              <a:buFont typeface="Times New Roman" pitchFamily="16" charset="0"/>
              <a:buChar char="•"/>
            </a:pPr>
            <a:r>
              <a:rPr lang="en-GB" sz="2400" dirty="0" smtClean="0"/>
              <a:t>Adjusted our timeline by moving remaining dates out by two months and final milestone out by 4 months.</a:t>
            </a:r>
          </a:p>
          <a:p>
            <a:pPr lvl="1">
              <a:buFont typeface="Times New Roman" pitchFamily="16" charset="0"/>
              <a:buChar char="•"/>
            </a:pPr>
            <a:r>
              <a:rPr lang="en-GB" sz="2400" dirty="0" err="1" smtClean="0"/>
              <a:t>TGak</a:t>
            </a:r>
            <a:r>
              <a:rPr lang="en-GB" sz="2400" dirty="0" smtClean="0"/>
              <a:t> entered the week with 73 of the 346 comments from recirculation LB218 unresolved. During the week, it resolved 61 comments leaving 12 comments unresolved.</a:t>
            </a:r>
            <a:endParaRPr lang="en-GB" sz="2400" dirty="0"/>
          </a:p>
          <a:p>
            <a:pPr lvl="1">
              <a:buFont typeface="Times New Roman" pitchFamily="16" charset="0"/>
              <a:buChar char="•"/>
            </a:pPr>
            <a:r>
              <a:rPr lang="en-GB" sz="2400" dirty="0"/>
              <a:t>An annotated agenda is in 11-</a:t>
            </a:r>
            <a:r>
              <a:rPr lang="en-GB" sz="2400" dirty="0" smtClean="0"/>
              <a:t>16/1075.</a:t>
            </a:r>
            <a:endParaRPr lang="en-GB" sz="2400" dirty="0"/>
          </a:p>
          <a:p>
            <a:pPr lvl="1">
              <a:buFont typeface="Times New Roman" pitchFamily="16" charset="0"/>
              <a:buChar char="•"/>
            </a:pPr>
            <a:r>
              <a:rPr lang="en-GB" sz="2400" dirty="0"/>
              <a:t>The minutes </a:t>
            </a:r>
            <a:r>
              <a:rPr lang="en-GB" sz="2400" dirty="0" smtClean="0"/>
              <a:t>will be in 11-16/1250.</a:t>
            </a:r>
          </a:p>
        </p:txBody>
      </p:sp>
      <p:sp>
        <p:nvSpPr>
          <p:cNvPr id="7" name="Footer Placeholder 4"/>
          <p:cNvSpPr>
            <a:spLocks noGrp="1"/>
          </p:cNvSpPr>
          <p:nvPr>
            <p:ph type="ftr" sz="quarter" idx="11"/>
          </p:nvPr>
        </p:nvSpPr>
        <p:spPr>
          <a:xfrm>
            <a:off x="6384680" y="6475413"/>
            <a:ext cx="2159245" cy="184666"/>
          </a:xfrm>
          <a:noFill/>
        </p:spPr>
        <p:txBody>
          <a:bodyPr/>
          <a:lstStyle/>
          <a:p>
            <a:r>
              <a:rPr lang="en-US" smtClean="0"/>
              <a:t>Adrian Stephens, Intel Corporation</a:t>
            </a: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3/4 of 11-16-1279 by Donald Eastlake,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59</a:t>
            </a:fld>
            <a:endParaRPr lang="en-US"/>
          </a:p>
        </p:txBody>
      </p:sp>
    </p:spTree>
    <p:extLst>
      <p:ext uri="{BB962C8B-B14F-4D97-AF65-F5344CB8AC3E}">
        <p14:creationId xmlns:p14="http://schemas.microsoft.com/office/powerpoint/2010/main" val="27392349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0"/>
            <a:ext cx="6629400" cy="533400"/>
          </a:xfrm>
        </p:spPr>
        <p:txBody>
          <a:bodyPr/>
          <a:lstStyle/>
          <a:p>
            <a:r>
              <a:rPr lang="en-GB" dirty="0" smtClean="0"/>
              <a:t>Attendance by Country</a:t>
            </a:r>
            <a:endParaRPr lang="en-GB" dirty="0"/>
          </a:p>
        </p:txBody>
      </p:sp>
      <p:sp>
        <p:nvSpPr>
          <p:cNvPr id="7" name="Footer Placeholder 6"/>
          <p:cNvSpPr>
            <a:spLocks noGrp="1"/>
          </p:cNvSpPr>
          <p:nvPr>
            <p:ph type="ftr" sz="quarter" idx="11"/>
          </p:nvPr>
        </p:nvSpPr>
        <p:spPr/>
        <p:txBody>
          <a:bodyPr/>
          <a:lstStyle/>
          <a:p>
            <a:pPr>
              <a:defRPr/>
            </a:pPr>
            <a:r>
              <a:rPr lang="en-US" smtClean="0"/>
              <a:t>Adrian Stephens, Intel Corporation</a:t>
            </a:r>
            <a:endParaRPr lang="en-US"/>
          </a:p>
        </p:txBody>
      </p:sp>
      <p:pic>
        <p:nvPicPr>
          <p:cNvPr id="4" name="Picture 3"/>
          <p:cNvPicPr>
            <a:picLocks noChangeAspect="1"/>
          </p:cNvPicPr>
          <p:nvPr/>
        </p:nvPicPr>
        <p:blipFill>
          <a:blip r:embed="rId3"/>
          <a:stretch>
            <a:fillRect/>
          </a:stretch>
        </p:blipFill>
        <p:spPr>
          <a:xfrm>
            <a:off x="1752600" y="791165"/>
            <a:ext cx="7200000" cy="5657578"/>
          </a:xfrm>
          <a:prstGeom prst="rect">
            <a:avLst/>
          </a:prstGeom>
        </p:spPr>
      </p:pic>
      <p:pic>
        <p:nvPicPr>
          <p:cNvPr id="12" name="Picture 11"/>
          <p:cNvPicPr>
            <a:picLocks noChangeAspect="1"/>
          </p:cNvPicPr>
          <p:nvPr/>
        </p:nvPicPr>
        <p:blipFill>
          <a:blip r:embed="rId4"/>
          <a:stretch>
            <a:fillRect/>
          </a:stretch>
        </p:blipFill>
        <p:spPr>
          <a:xfrm>
            <a:off x="228600" y="756875"/>
            <a:ext cx="2721805" cy="2138725"/>
          </a:xfrm>
          <a:prstGeom prst="rect">
            <a:avLst/>
          </a:prstGeom>
        </p:spPr>
      </p:pic>
      <p:sp>
        <p:nvSpPr>
          <p:cNvPr id="5" name="Date Placeholder 4"/>
          <p:cNvSpPr>
            <a:spLocks noGrp="1"/>
          </p:cNvSpPr>
          <p:nvPr>
            <p:ph type="dt" sz="half" idx="10"/>
          </p:nvPr>
        </p:nvSpPr>
        <p:spPr/>
        <p:txBody>
          <a:bodyPr/>
          <a:lstStyle/>
          <a:p>
            <a:pPr>
              <a:defRPr/>
            </a:pPr>
            <a:r>
              <a:rPr lang="en-US" smtClean="0"/>
              <a:t>September 2016</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6</a:t>
            </a:fld>
            <a:endParaRPr lang="en-US"/>
          </a:p>
        </p:txBody>
      </p:sp>
    </p:spTree>
    <p:extLst>
      <p:ext uri="{BB962C8B-B14F-4D97-AF65-F5344CB8AC3E}">
        <p14:creationId xmlns:p14="http://schemas.microsoft.com/office/powerpoint/2010/main" val="3058847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sz="3600" dirty="0" err="1" smtClean="0">
                <a:solidFill>
                  <a:schemeClr val="tx1"/>
                </a:solidFill>
              </a:rPr>
              <a:t>TGak</a:t>
            </a:r>
            <a:r>
              <a:rPr lang="en-US" sz="3600" dirty="0" smtClean="0">
                <a:solidFill>
                  <a:schemeClr val="tx1"/>
                </a:solidFill>
              </a:rPr>
              <a:t> Closing Report</a:t>
            </a:r>
            <a:endParaRPr lang="en-US" sz="3600" dirty="0">
              <a:solidFill>
                <a:schemeClr val="tx1"/>
              </a:solidFill>
            </a:endParaRPr>
          </a:p>
        </p:txBody>
      </p:sp>
      <p:sp>
        <p:nvSpPr>
          <p:cNvPr id="9218" name="Rectangle 2"/>
          <p:cNvSpPr>
            <a:spLocks noGrp="1" noChangeArrowheads="1"/>
          </p:cNvSpPr>
          <p:nvPr>
            <p:ph type="body" idx="1"/>
          </p:nvPr>
        </p:nvSpPr>
        <p:spPr>
          <a:xfrm>
            <a:off x="685800" y="1981200"/>
            <a:ext cx="7772400" cy="4114800"/>
          </a:xfrm>
          <a:ln/>
        </p:spPr>
        <p:txBody>
          <a:bodyPr/>
          <a:lstStyle/>
          <a:p>
            <a:pPr>
              <a:buFont typeface="Times New Roman" pitchFamily="16" charset="0"/>
              <a:buChar char="•"/>
            </a:pPr>
            <a:r>
              <a:rPr lang="en-GB" sz="2800" dirty="0"/>
              <a:t>Teleconferences</a:t>
            </a:r>
          </a:p>
          <a:p>
            <a:pPr lvl="1">
              <a:buFont typeface="Times New Roman" pitchFamily="16" charset="0"/>
              <a:buChar char="•"/>
            </a:pPr>
            <a:r>
              <a:rPr lang="en-GB" sz="2400" dirty="0"/>
              <a:t>Decided to hold </a:t>
            </a:r>
            <a:r>
              <a:rPr lang="en-GB" sz="2400" dirty="0" smtClean="0"/>
              <a:t>1 ½ hour </a:t>
            </a:r>
            <a:r>
              <a:rPr lang="en-GB" sz="2400" dirty="0"/>
              <a:t>teleconferences, to be joint with </a:t>
            </a:r>
            <a:r>
              <a:rPr lang="en-GB" sz="2400" dirty="0" smtClean="0"/>
              <a:t>802.1Qbz if mutually convenient, </a:t>
            </a:r>
            <a:r>
              <a:rPr lang="en-GB" sz="2400" dirty="0"/>
              <a:t>on </a:t>
            </a:r>
            <a:r>
              <a:rPr lang="en-US" sz="2400" dirty="0" smtClean="0"/>
              <a:t>Monday, September 26, October 3, and October 24, all at 10am Eastern </a:t>
            </a:r>
            <a:r>
              <a:rPr lang="en-US" sz="2400" dirty="0"/>
              <a:t>US time</a:t>
            </a:r>
            <a:r>
              <a:rPr lang="en-GB" sz="2400" dirty="0"/>
              <a:t>.</a:t>
            </a:r>
          </a:p>
          <a:p>
            <a:pPr>
              <a:buFont typeface="Times New Roman" pitchFamily="16" charset="0"/>
              <a:buChar char="•"/>
            </a:pPr>
            <a:r>
              <a:rPr lang="en-GB" sz="2800" smtClean="0"/>
              <a:t>November 2016 </a:t>
            </a:r>
            <a:r>
              <a:rPr lang="en-GB" sz="2800" dirty="0" smtClean="0"/>
              <a:t>Plans</a:t>
            </a:r>
          </a:p>
          <a:p>
            <a:pPr lvl="1">
              <a:buFont typeface="Times New Roman" pitchFamily="16" charset="0"/>
              <a:buChar char="•"/>
            </a:pPr>
            <a:r>
              <a:rPr lang="en-GB" sz="2400" dirty="0" smtClean="0"/>
              <a:t>Resolve remaining comments from WG ballot 218 and go to recirculation.</a:t>
            </a:r>
          </a:p>
          <a:p>
            <a:pPr lvl="1">
              <a:buFont typeface="Times New Roman" pitchFamily="16" charset="0"/>
              <a:buChar char="•"/>
            </a:pPr>
            <a:r>
              <a:rPr lang="en-GB" sz="2400" dirty="0" smtClean="0"/>
              <a:t>Joint meeting with 802.11 ARC SC and 802.1 TSN.</a:t>
            </a:r>
          </a:p>
          <a:p>
            <a:pPr marL="457200" lvl="1" indent="0"/>
            <a:endParaRPr lang="en-GB" dirty="0"/>
          </a:p>
        </p:txBody>
      </p:sp>
      <p:sp>
        <p:nvSpPr>
          <p:cNvPr id="7" name="Footer Placeholder 4"/>
          <p:cNvSpPr>
            <a:spLocks noGrp="1"/>
          </p:cNvSpPr>
          <p:nvPr>
            <p:ph type="ftr" sz="quarter" idx="11"/>
          </p:nvPr>
        </p:nvSpPr>
        <p:spPr>
          <a:xfrm>
            <a:off x="6384680" y="6475413"/>
            <a:ext cx="2159245" cy="184666"/>
          </a:xfrm>
          <a:noFill/>
        </p:spPr>
        <p:txBody>
          <a:bodyPr/>
          <a:lstStyle/>
          <a:p>
            <a:r>
              <a:rPr lang="en-US" smtClean="0"/>
              <a:t>Adrian Stephens, Intel Corporation</a:t>
            </a: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4/4 of 11-16-1279 by Donald Eastlake,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60</a:t>
            </a:fld>
            <a:endParaRPr lang="en-US"/>
          </a:p>
        </p:txBody>
      </p:sp>
    </p:spTree>
    <p:extLst>
      <p:ext uri="{BB962C8B-B14F-4D97-AF65-F5344CB8AC3E}">
        <p14:creationId xmlns:p14="http://schemas.microsoft.com/office/powerpoint/2010/main" val="7157946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 Corporation</a:t>
            </a:r>
            <a:endParaRPr lang="en-GB"/>
          </a:p>
        </p:txBody>
      </p:sp>
      <p:sp>
        <p:nvSpPr>
          <p:cNvPr id="2053" name="Rectangle 2"/>
          <p:cNvSpPr>
            <a:spLocks noGrp="1" noChangeArrowheads="1"/>
          </p:cNvSpPr>
          <p:nvPr>
            <p:ph type="title"/>
          </p:nvPr>
        </p:nvSpPr>
        <p:spPr>
          <a:noFill/>
        </p:spPr>
        <p:txBody>
          <a:bodyPr/>
          <a:lstStyle/>
          <a:p>
            <a:r>
              <a:rPr lang="en-GB" dirty="0" err="1"/>
              <a:t>TGaq</a:t>
            </a:r>
            <a:r>
              <a:rPr lang="en-GB" dirty="0"/>
              <a:t> Closing Report</a:t>
            </a:r>
          </a:p>
        </p:txBody>
      </p:sp>
      <p:sp>
        <p:nvSpPr>
          <p:cNvPr id="2054" name="Rectangle 4"/>
          <p:cNvSpPr>
            <a:spLocks noGrp="1" noChangeArrowheads="1"/>
          </p:cNvSpPr>
          <p:nvPr>
            <p:ph type="body" idx="1"/>
          </p:nvPr>
        </p:nvSpPr>
        <p:spPr>
          <a:xfrm>
            <a:off x="685800" y="1524000"/>
            <a:ext cx="7772400" cy="381000"/>
          </a:xfrm>
          <a:noFill/>
        </p:spPr>
        <p:txBody>
          <a:bodyPr/>
          <a:lstStyle/>
          <a:p>
            <a:pPr algn="ctr">
              <a:buFontTx/>
              <a:buNone/>
            </a:pPr>
            <a:r>
              <a:rPr lang="en-GB" sz="2000" dirty="0"/>
              <a:t>Date:</a:t>
            </a:r>
            <a:r>
              <a:rPr lang="en-GB" sz="2000" b="0" dirty="0"/>
              <a:t> 2016-09-15</a:t>
            </a:r>
          </a:p>
        </p:txBody>
      </p:sp>
      <p:graphicFrame>
        <p:nvGraphicFramePr>
          <p:cNvPr id="2055" name="Object 5"/>
          <p:cNvGraphicFramePr>
            <a:graphicFrameLocks noChangeAspect="1"/>
          </p:cNvGraphicFramePr>
          <p:nvPr>
            <p:extLst>
              <p:ext uri="{D42A27DB-BD31-4B8C-83A1-F6EECF244321}">
                <p14:modId xmlns:p14="http://schemas.microsoft.com/office/powerpoint/2010/main" val="787290175"/>
              </p:ext>
            </p:extLst>
          </p:nvPr>
        </p:nvGraphicFramePr>
        <p:xfrm>
          <a:off x="520700" y="2273300"/>
          <a:ext cx="7797800" cy="2209800"/>
        </p:xfrm>
        <a:graphic>
          <a:graphicData uri="http://schemas.openxmlformats.org/presentationml/2006/ole">
            <mc:AlternateContent xmlns:mc="http://schemas.openxmlformats.org/markup-compatibility/2006">
              <mc:Choice xmlns:v="urn:schemas-microsoft-com:vml" Requires="v">
                <p:oleObj spid="_x0000_s10249" name="Document" r:id="rId4" imgW="8146441" imgH="2307918" progId="Word.Document.8">
                  <p:embed/>
                </p:oleObj>
              </mc:Choice>
              <mc:Fallback>
                <p:oleObj name="Document" r:id="rId4" imgW="8146441" imgH="2307918" progId="Word.Document.8">
                  <p:embed/>
                  <p:pic>
                    <p:nvPicPr>
                      <p:cNvPr id="0" name=""/>
                      <p:cNvPicPr>
                        <a:picLocks noChangeAspect="1" noChangeArrowheads="1"/>
                      </p:cNvPicPr>
                      <p:nvPr/>
                    </p:nvPicPr>
                    <p:blipFill>
                      <a:blip r:embed="rId5"/>
                      <a:srcRect/>
                      <a:stretch>
                        <a:fillRect/>
                      </a:stretch>
                    </p:blipFill>
                    <p:spPr bwMode="auto">
                      <a:xfrm>
                        <a:off x="520700" y="2273300"/>
                        <a:ext cx="7797800"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6"/>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GB" sz="2000" b="1"/>
              <a:t>Authors:</a:t>
            </a:r>
            <a:endParaRPr lang="en-GB"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 of 11-16-1268 by Stephen McCann, BlackBerry</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61</a:t>
            </a:fld>
            <a:endParaRPr lang="en-US"/>
          </a:p>
        </p:txBody>
      </p:sp>
    </p:spTree>
    <p:extLst>
      <p:ext uri="{BB962C8B-B14F-4D97-AF65-F5344CB8AC3E}">
        <p14:creationId xmlns:p14="http://schemas.microsoft.com/office/powerpoint/2010/main" val="16928594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 Corporation</a:t>
            </a:r>
            <a:endParaRPr lang="en-GB"/>
          </a:p>
        </p:txBody>
      </p:sp>
      <p:sp>
        <p:nvSpPr>
          <p:cNvPr id="3077" name="Rectangle 2"/>
          <p:cNvSpPr>
            <a:spLocks noGrp="1" noChangeArrowheads="1"/>
          </p:cNvSpPr>
          <p:nvPr>
            <p:ph type="title"/>
          </p:nvPr>
        </p:nvSpPr>
        <p:spPr>
          <a:noFill/>
        </p:spPr>
        <p:txBody>
          <a:bodyPr/>
          <a:lstStyle/>
          <a:p>
            <a:r>
              <a:rPr lang="en-GB" dirty="0"/>
              <a:t>Abstract</a:t>
            </a:r>
          </a:p>
        </p:txBody>
      </p:sp>
      <p:sp>
        <p:nvSpPr>
          <p:cNvPr id="3078" name="Rectangle 3"/>
          <p:cNvSpPr>
            <a:spLocks noGrp="1" noChangeArrowheads="1"/>
          </p:cNvSpPr>
          <p:nvPr>
            <p:ph type="body" idx="1"/>
          </p:nvPr>
        </p:nvSpPr>
        <p:spPr>
          <a:noFill/>
        </p:spPr>
        <p:txBody>
          <a:bodyPr/>
          <a:lstStyle/>
          <a:p>
            <a:pPr algn="ctr">
              <a:buFontTx/>
              <a:buNone/>
            </a:pPr>
            <a:r>
              <a:rPr lang="en-GB" sz="3200" dirty="0"/>
              <a:t> Closing report for </a:t>
            </a:r>
            <a:r>
              <a:rPr lang="en-GB" sz="3200" dirty="0" err="1"/>
              <a:t>TGaq</a:t>
            </a:r>
            <a:r>
              <a:rPr lang="en-GB" sz="3200" dirty="0"/>
              <a:t> (Pre-Association Discovery) for September 2016, Warsaw, Poland.</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11-16-1268 by Stephen McCann, BlackBerry</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62</a:t>
            </a:fld>
            <a:endParaRPr lang="en-US"/>
          </a:p>
        </p:txBody>
      </p:sp>
    </p:spTree>
    <p:extLst>
      <p:ext uri="{BB962C8B-B14F-4D97-AF65-F5344CB8AC3E}">
        <p14:creationId xmlns:p14="http://schemas.microsoft.com/office/powerpoint/2010/main" val="5975285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 Corporation</a:t>
            </a:r>
            <a:endParaRPr lang="en-GB"/>
          </a:p>
        </p:txBody>
      </p:sp>
      <p:sp>
        <p:nvSpPr>
          <p:cNvPr id="4101" name="Rectangle 2"/>
          <p:cNvSpPr>
            <a:spLocks noGrp="1" noChangeArrowheads="1"/>
          </p:cNvSpPr>
          <p:nvPr>
            <p:ph type="body" idx="1"/>
          </p:nvPr>
        </p:nvSpPr>
        <p:spPr>
          <a:xfrm>
            <a:off x="468313" y="836613"/>
            <a:ext cx="8153400" cy="5688731"/>
          </a:xfrm>
        </p:spPr>
        <p:txBody>
          <a:bodyPr/>
          <a:lstStyle/>
          <a:p>
            <a:pPr>
              <a:defRPr/>
            </a:pPr>
            <a:r>
              <a:rPr lang="en-GB" altLang="en-US" sz="2000" dirty="0"/>
              <a:t>Letter Ballot status</a:t>
            </a:r>
          </a:p>
          <a:p>
            <a:pPr lvl="1">
              <a:defRPr/>
            </a:pPr>
            <a:r>
              <a:rPr lang="en-GB" altLang="en-US" sz="1800" dirty="0"/>
              <a:t>LB222 comment resolution completed on September 1</a:t>
            </a:r>
            <a:r>
              <a:rPr lang="en-GB" altLang="en-US" sz="1800" baseline="30000" dirty="0"/>
              <a:t>st</a:t>
            </a:r>
            <a:r>
              <a:rPr lang="en-GB" altLang="en-US" sz="1800" dirty="0"/>
              <a:t> teleconference</a:t>
            </a:r>
          </a:p>
          <a:p>
            <a:pPr lvl="1">
              <a:defRPr/>
            </a:pPr>
            <a:r>
              <a:rPr lang="en-GB" altLang="en-US" sz="1800" dirty="0"/>
              <a:t>LB224 11aq D7.0 start on September 10</a:t>
            </a:r>
            <a:r>
              <a:rPr lang="en-GB" altLang="en-US" sz="1800" baseline="30000" dirty="0"/>
              <a:t>th</a:t>
            </a:r>
            <a:r>
              <a:rPr lang="en-GB" altLang="en-US" sz="1800" dirty="0"/>
              <a:t>, finish on September 25</a:t>
            </a:r>
            <a:r>
              <a:rPr lang="en-GB" altLang="en-US" sz="1800" baseline="30000" dirty="0"/>
              <a:t>th</a:t>
            </a:r>
            <a:r>
              <a:rPr lang="en-GB" altLang="en-US" sz="1800" dirty="0"/>
              <a:t>.</a:t>
            </a:r>
          </a:p>
          <a:p>
            <a:pPr lvl="1">
              <a:defRPr/>
            </a:pPr>
            <a:r>
              <a:rPr lang="en-GB" sz="1800" dirty="0"/>
              <a:t>BRC teleconference meeting September 30</a:t>
            </a:r>
            <a:r>
              <a:rPr lang="en-GB" sz="1800" baseline="30000" dirty="0"/>
              <a:t>th</a:t>
            </a:r>
            <a:endParaRPr lang="en-GB" sz="1800" dirty="0"/>
          </a:p>
          <a:p>
            <a:pPr lvl="1">
              <a:defRPr/>
            </a:pPr>
            <a:r>
              <a:rPr lang="en-GB" sz="1800" dirty="0"/>
              <a:t>Possible clean Letter Ballot D7.0 in early October.</a:t>
            </a:r>
          </a:p>
          <a:p>
            <a:pPr lvl="1">
              <a:defRPr/>
            </a:pPr>
            <a:endParaRPr lang="en-GB" sz="1800" dirty="0"/>
          </a:p>
          <a:p>
            <a:r>
              <a:rPr lang="en-GB" sz="2000" dirty="0"/>
              <a:t>Conditional Sponsor Ballot Report</a:t>
            </a:r>
          </a:p>
          <a:p>
            <a:pPr lvl="1"/>
            <a:r>
              <a:rPr lang="en-GB" sz="1800" dirty="0"/>
              <a:t>Updated Report for the EC - 11-16-1026r3 (motion later)</a:t>
            </a:r>
          </a:p>
          <a:p>
            <a:pPr lvl="1"/>
            <a:r>
              <a:rPr lang="en-GB" sz="1800" dirty="0"/>
              <a:t>Start Sponsor Ballot in mid-October 2016</a:t>
            </a:r>
          </a:p>
          <a:p>
            <a:pPr lvl="1"/>
            <a:endParaRPr lang="en-GB" sz="1800" dirty="0"/>
          </a:p>
          <a:p>
            <a:r>
              <a:rPr lang="en-GB" sz="2000" dirty="0"/>
              <a:t>Joint meeting with ARC</a:t>
            </a:r>
          </a:p>
          <a:p>
            <a:pPr lvl="1"/>
            <a:r>
              <a:rPr lang="en-GB" sz="1800" dirty="0"/>
              <a:t>Discussions about </a:t>
            </a:r>
            <a:r>
              <a:rPr lang="en-GB" sz="1800" dirty="0" err="1"/>
              <a:t>TGaq</a:t>
            </a:r>
            <a:r>
              <a:rPr lang="en-GB" sz="1800" dirty="0"/>
              <a:t> architecture diagram</a:t>
            </a:r>
          </a:p>
          <a:p>
            <a:pPr lvl="1"/>
            <a:endParaRPr lang="en-GB" sz="1800" dirty="0"/>
          </a:p>
          <a:p>
            <a:r>
              <a:rPr lang="en-GB" sz="2000" dirty="0"/>
              <a:t>Plans for November 2016</a:t>
            </a:r>
            <a:endParaRPr lang="en-GB" sz="1800" dirty="0"/>
          </a:p>
          <a:p>
            <a:pPr lvl="1"/>
            <a:r>
              <a:rPr lang="en-GB" sz="1800" dirty="0"/>
              <a:t>Start working as a Ballot Resolution Committee</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11-16-1268 by Stephen McCann, BlackBerry</a:t>
            </a: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63</a:t>
            </a:fld>
            <a:endParaRPr lang="en-US"/>
          </a:p>
        </p:txBody>
      </p:sp>
    </p:spTree>
    <p:extLst>
      <p:ext uri="{BB962C8B-B14F-4D97-AF65-F5344CB8AC3E}">
        <p14:creationId xmlns:p14="http://schemas.microsoft.com/office/powerpoint/2010/main" val="12413987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noFill/>
        </p:spPr>
        <p:txBody>
          <a:bodyPr/>
          <a:lstStyle/>
          <a:p>
            <a:r>
              <a:rPr lang="en-US" smtClean="0"/>
              <a:t>Adrian Stephens, Intel Corporation</a:t>
            </a:r>
          </a:p>
        </p:txBody>
      </p:sp>
      <p:sp>
        <p:nvSpPr>
          <p:cNvPr id="1030" name="Rectangle 2"/>
          <p:cNvSpPr>
            <a:spLocks noGrp="1" noChangeArrowheads="1"/>
          </p:cNvSpPr>
          <p:nvPr>
            <p:ph type="title"/>
          </p:nvPr>
        </p:nvSpPr>
        <p:spPr/>
        <p:txBody>
          <a:bodyPr/>
          <a:lstStyle/>
          <a:p>
            <a:r>
              <a:rPr lang="en-US" dirty="0" err="1" smtClean="0"/>
              <a:t>TGax</a:t>
            </a:r>
            <a:r>
              <a:rPr lang="en-US" dirty="0" smtClean="0"/>
              <a:t> September 2016 Closing Report</a:t>
            </a:r>
          </a:p>
        </p:txBody>
      </p:sp>
      <p:sp>
        <p:nvSpPr>
          <p:cNvPr id="1031" name="Rectangle 6"/>
          <p:cNvSpPr>
            <a:spLocks noGrp="1" noChangeArrowheads="1"/>
          </p:cNvSpPr>
          <p:nvPr>
            <p:ph type="body" idx="1"/>
          </p:nvPr>
        </p:nvSpPr>
        <p:spPr>
          <a:xfrm>
            <a:off x="685800" y="1828800"/>
            <a:ext cx="7772400" cy="381000"/>
          </a:xfrm>
        </p:spPr>
        <p:txBody>
          <a:bodyPr/>
          <a:lstStyle/>
          <a:p>
            <a:pPr algn="ctr">
              <a:buFontTx/>
              <a:buNone/>
            </a:pPr>
            <a:r>
              <a:rPr lang="en-US" sz="2000" dirty="0" smtClean="0"/>
              <a:t>Date:</a:t>
            </a:r>
            <a:r>
              <a:rPr lang="en-US" sz="2000" b="0" dirty="0" smtClean="0"/>
              <a:t> 2016-09-15</a:t>
            </a:r>
          </a:p>
        </p:txBody>
      </p:sp>
      <p:graphicFrame>
        <p:nvGraphicFramePr>
          <p:cNvPr id="1026" name="Object 11"/>
          <p:cNvGraphicFramePr>
            <a:graphicFrameLocks noChangeAspect="1"/>
          </p:cNvGraphicFramePr>
          <p:nvPr/>
        </p:nvGraphicFramePr>
        <p:xfrm>
          <a:off x="1066800" y="2590800"/>
          <a:ext cx="7535863" cy="2286000"/>
        </p:xfrm>
        <a:graphic>
          <a:graphicData uri="http://schemas.openxmlformats.org/presentationml/2006/ole">
            <mc:AlternateContent xmlns:mc="http://schemas.openxmlformats.org/markup-compatibility/2006">
              <mc:Choice xmlns:v="urn:schemas-microsoft-com:vml" Requires="v">
                <p:oleObj spid="_x0000_s11273" name="Document" r:id="rId4" imgW="8610834" imgH="2617202" progId="Word.Document.8">
                  <p:embed/>
                </p:oleObj>
              </mc:Choice>
              <mc:Fallback>
                <p:oleObj name="Document" r:id="rId4" imgW="8610834" imgH="261720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590800"/>
                        <a:ext cx="7535863"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11-16-1284 by Osama Aboul-Magd (Huawei Technologies)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64</a:t>
            </a:fld>
            <a:endParaRPr lang="en-US"/>
          </a:p>
        </p:txBody>
      </p:sp>
    </p:spTree>
    <p:extLst>
      <p:ext uri="{BB962C8B-B14F-4D97-AF65-F5344CB8AC3E}">
        <p14:creationId xmlns:p14="http://schemas.microsoft.com/office/powerpoint/2010/main" val="3295753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oter Placeholder 4"/>
          <p:cNvSpPr>
            <a:spLocks noGrp="1"/>
          </p:cNvSpPr>
          <p:nvPr>
            <p:ph type="ftr" sz="quarter" idx="11"/>
          </p:nvPr>
        </p:nvSpPr>
        <p:spPr>
          <a:noFill/>
        </p:spPr>
        <p:txBody>
          <a:bodyPr/>
          <a:lstStyle/>
          <a:p>
            <a:r>
              <a:rPr lang="en-US" smtClean="0"/>
              <a:t>Adrian Stephens, Intel Corporation</a:t>
            </a:r>
          </a:p>
        </p:txBody>
      </p:sp>
      <p:sp>
        <p:nvSpPr>
          <p:cNvPr id="7173" name="Rectangle 2"/>
          <p:cNvSpPr>
            <a:spLocks noGrp="1" noChangeArrowheads="1"/>
          </p:cNvSpPr>
          <p:nvPr>
            <p:ph type="title"/>
          </p:nvPr>
        </p:nvSpPr>
        <p:spPr/>
        <p:txBody>
          <a:bodyPr/>
          <a:lstStyle/>
          <a:p>
            <a:r>
              <a:rPr lang="en-US" dirty="0" smtClean="0"/>
              <a:t>Abstract</a:t>
            </a:r>
          </a:p>
        </p:txBody>
      </p:sp>
      <p:sp>
        <p:nvSpPr>
          <p:cNvPr id="7174" name="Rectangle 3"/>
          <p:cNvSpPr>
            <a:spLocks noGrp="1" noChangeArrowheads="1"/>
          </p:cNvSpPr>
          <p:nvPr>
            <p:ph type="body" idx="1"/>
          </p:nvPr>
        </p:nvSpPr>
        <p:spPr/>
        <p:txBody>
          <a:bodyPr/>
          <a:lstStyle/>
          <a:p>
            <a:pPr>
              <a:buFontTx/>
              <a:buNone/>
            </a:pPr>
            <a:r>
              <a:rPr lang="en-US" dirty="0" smtClean="0"/>
              <a:t>This document is the closing report for the TGax for the September 2016 session.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11-16-1284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65</a:t>
            </a:fld>
            <a:endParaRPr lang="en-US"/>
          </a:p>
        </p:txBody>
      </p:sp>
    </p:spTree>
    <p:extLst>
      <p:ext uri="{BB962C8B-B14F-4D97-AF65-F5344CB8AC3E}">
        <p14:creationId xmlns:p14="http://schemas.microsoft.com/office/powerpoint/2010/main" val="33624022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 Completed</a:t>
            </a:r>
            <a:endParaRPr lang="en-CA" dirty="0"/>
          </a:p>
        </p:txBody>
      </p:sp>
      <p:sp>
        <p:nvSpPr>
          <p:cNvPr id="3" name="Content Placeholder 2"/>
          <p:cNvSpPr>
            <a:spLocks noGrp="1"/>
          </p:cNvSpPr>
          <p:nvPr>
            <p:ph idx="1"/>
          </p:nvPr>
        </p:nvSpPr>
        <p:spPr>
          <a:xfrm>
            <a:off x="457200" y="1600200"/>
            <a:ext cx="8305800" cy="4114800"/>
          </a:xfrm>
        </p:spPr>
        <p:txBody>
          <a:bodyPr/>
          <a:lstStyle/>
          <a:p>
            <a:r>
              <a:rPr lang="en-CA" sz="2000" dirty="0" smtClean="0"/>
              <a:t>The TG completed the discussion of all the submissions</a:t>
            </a:r>
            <a:r>
              <a:rPr lang="en-CA" sz="1800" dirty="0" smtClean="0"/>
              <a:t>.</a:t>
            </a:r>
          </a:p>
          <a:p>
            <a:r>
              <a:rPr lang="en-CA" sz="2000" dirty="0" smtClean="0"/>
              <a:t>Good progress on comment resolution</a:t>
            </a:r>
          </a:p>
          <a:p>
            <a:r>
              <a:rPr lang="en-CA" sz="2000" dirty="0" smtClean="0"/>
              <a:t>Exact count of resolved CIDs will be published by the Editor.</a:t>
            </a:r>
          </a:p>
          <a:p>
            <a:r>
              <a:rPr lang="en-CA" sz="2000" dirty="0" smtClean="0"/>
              <a:t>The TG editor is planning to have draft revision D0.5 ready based on resolved comments.</a:t>
            </a:r>
          </a:p>
          <a:p>
            <a:r>
              <a:rPr lang="en-CA" sz="2000" dirty="0" smtClean="0"/>
              <a:t>Agenda and motions are available at</a:t>
            </a:r>
            <a:r>
              <a:rPr lang="en-CA" sz="2000" dirty="0"/>
              <a:t>: </a:t>
            </a:r>
            <a:r>
              <a:rPr lang="en-CA" sz="2000" dirty="0">
                <a:hlinkClick r:id="rId3"/>
              </a:rPr>
              <a:t>https://</a:t>
            </a:r>
            <a:r>
              <a:rPr lang="en-CA" sz="2000" dirty="0" smtClean="0">
                <a:hlinkClick r:id="rId3"/>
              </a:rPr>
              <a:t>mentor.ieee.org/802.11/dcn/16/11-16-1077-05-00ax-tgax-september-2016-meeting-agenda.ppt</a:t>
            </a:r>
            <a:r>
              <a:rPr lang="en-CA" sz="2000" dirty="0" smtClean="0"/>
              <a:t> </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11-16-1284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66</a:t>
            </a:fld>
            <a:endParaRPr lang="en-US"/>
          </a:p>
        </p:txBody>
      </p:sp>
    </p:spTree>
    <p:extLst>
      <p:ext uri="{BB962C8B-B14F-4D97-AF65-F5344CB8AC3E}">
        <p14:creationId xmlns:p14="http://schemas.microsoft.com/office/powerpoint/2010/main" val="24049239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7772400" cy="1066800"/>
          </a:xfrm>
        </p:spPr>
        <p:txBody>
          <a:bodyPr/>
          <a:lstStyle/>
          <a:p>
            <a:r>
              <a:rPr lang="en-CA" altLang="zh-CN" dirty="0" smtClean="0"/>
              <a:t>Timeline</a:t>
            </a:r>
            <a:endParaRPr lang="zh-CN" altLang="en-US" dirty="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7" name="Text Placeholder 6"/>
          <p:cNvSpPr txBox="1">
            <a:spLocks/>
          </p:cNvSpPr>
          <p:nvPr/>
        </p:nvSpPr>
        <p:spPr>
          <a:xfrm>
            <a:off x="457200" y="1535113"/>
            <a:ext cx="4040188" cy="639762"/>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en-US" kern="0" smtClean="0"/>
              <a:t>Current Timeline</a:t>
            </a:r>
            <a:endParaRPr lang="en-US" altLang="en-US" kern="0" dirty="0" smtClean="0"/>
          </a:p>
        </p:txBody>
      </p:sp>
      <p:sp>
        <p:nvSpPr>
          <p:cNvPr id="8" name="Content Placeholder 7"/>
          <p:cNvSpPr txBox="1">
            <a:spLocks/>
          </p:cNvSpPr>
          <p:nvPr/>
        </p:nvSpPr>
        <p:spPr>
          <a:xfrm>
            <a:off x="457200" y="2174875"/>
            <a:ext cx="4040188" cy="3951288"/>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sz="1600" kern="0" smtClean="0"/>
              <a:t>May 2014: start of the TG</a:t>
            </a:r>
          </a:p>
          <a:p>
            <a:r>
              <a:rPr lang="en-US" altLang="zh-CN" sz="1600" kern="0" smtClean="0"/>
              <a:t>Nov. 2014: First draft of the TG SFD was approved</a:t>
            </a:r>
          </a:p>
          <a:p>
            <a:r>
              <a:rPr lang="en-US" altLang="zh-CN" sz="1600" kern="0" smtClean="0"/>
              <a:t>Jan. 2016: proposed TG draft</a:t>
            </a:r>
          </a:p>
          <a:p>
            <a:r>
              <a:rPr lang="en-US" altLang="zh-CN" sz="1600" kern="0" smtClean="0"/>
              <a:t>March 2016: Draft D0.1 was approved and CC started</a:t>
            </a:r>
          </a:p>
          <a:p>
            <a:r>
              <a:rPr lang="en-US" altLang="zh-CN" sz="1600" kern="0" smtClean="0">
                <a:solidFill>
                  <a:srgbClr val="FF0000"/>
                </a:solidFill>
              </a:rPr>
              <a:t>September 2016: Draft 1.0 and WG letter ballot</a:t>
            </a:r>
          </a:p>
          <a:p>
            <a:r>
              <a:rPr lang="en-US" altLang="zh-CN" sz="1600" kern="0" smtClean="0"/>
              <a:t>March 2017: Draft 2.0 and recirculation</a:t>
            </a:r>
          </a:p>
          <a:p>
            <a:r>
              <a:rPr lang="en-CA" altLang="zh-CN" sz="1600" kern="0" smtClean="0"/>
              <a:t>July 2017: MDR (Mandatory Document Review)</a:t>
            </a:r>
          </a:p>
          <a:p>
            <a:r>
              <a:rPr lang="en-CA" altLang="zh-CN" sz="1600" kern="0" smtClean="0"/>
              <a:t>November 2017: Formation of SB pool</a:t>
            </a:r>
            <a:endParaRPr lang="en-US" altLang="zh-CN" sz="1600" kern="0" smtClean="0"/>
          </a:p>
          <a:p>
            <a:r>
              <a:rPr lang="en-US" altLang="zh-CN" sz="1600" kern="0" smtClean="0"/>
              <a:t>March 2018: Sponsor Ballot</a:t>
            </a:r>
          </a:p>
          <a:p>
            <a:r>
              <a:rPr lang="en-CA" altLang="zh-CN" sz="1600" kern="0" smtClean="0"/>
              <a:t>December 2018: RevCom</a:t>
            </a:r>
            <a:endParaRPr lang="en-US" altLang="zh-CN" sz="1600" kern="0" smtClean="0"/>
          </a:p>
          <a:p>
            <a:endParaRPr lang="en-US" altLang="en-US" sz="1600" kern="0" smtClean="0"/>
          </a:p>
        </p:txBody>
      </p:sp>
      <p:sp>
        <p:nvSpPr>
          <p:cNvPr id="9" name="Text Placeholder 8"/>
          <p:cNvSpPr txBox="1">
            <a:spLocks/>
          </p:cNvSpPr>
          <p:nvPr/>
        </p:nvSpPr>
        <p:spPr>
          <a:xfrm>
            <a:off x="4645025" y="1535113"/>
            <a:ext cx="4041775" cy="639762"/>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en-US" kern="0" smtClean="0"/>
              <a:t>Modified Timeline</a:t>
            </a:r>
          </a:p>
        </p:txBody>
      </p:sp>
      <p:sp>
        <p:nvSpPr>
          <p:cNvPr id="10" name="Content Placeholder 9"/>
          <p:cNvSpPr txBox="1">
            <a:spLocks/>
          </p:cNvSpPr>
          <p:nvPr/>
        </p:nvSpPr>
        <p:spPr>
          <a:xfrm>
            <a:off x="4645025" y="2174875"/>
            <a:ext cx="4041775" cy="3951288"/>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sz="1600" kern="0" smtClean="0"/>
              <a:t>May 2014: start of the TG</a:t>
            </a:r>
          </a:p>
          <a:p>
            <a:r>
              <a:rPr lang="en-US" altLang="zh-CN" sz="1600" kern="0" smtClean="0"/>
              <a:t>Nov. 2014: First draft of the TG SFD was approved</a:t>
            </a:r>
          </a:p>
          <a:p>
            <a:r>
              <a:rPr lang="en-US" altLang="zh-CN" sz="1600" kern="0" smtClean="0"/>
              <a:t>Jan. 2016: proposed TG draft</a:t>
            </a:r>
          </a:p>
          <a:p>
            <a:r>
              <a:rPr lang="en-US" altLang="zh-CN" sz="1600" kern="0" smtClean="0"/>
              <a:t>March 2016: Draft D0.1 was approved and CC started</a:t>
            </a:r>
          </a:p>
          <a:p>
            <a:r>
              <a:rPr lang="en-US" altLang="zh-CN" sz="1600" kern="0" smtClean="0">
                <a:solidFill>
                  <a:srgbClr val="00B050"/>
                </a:solidFill>
              </a:rPr>
              <a:t>November 2016: Draft 1.0 and WG letter ballot</a:t>
            </a:r>
          </a:p>
          <a:p>
            <a:r>
              <a:rPr lang="en-US" altLang="zh-CN" sz="1600" kern="0" smtClean="0">
                <a:solidFill>
                  <a:srgbClr val="00B050"/>
                </a:solidFill>
              </a:rPr>
              <a:t>May 2017: Draft 2.0 and recirculation</a:t>
            </a:r>
          </a:p>
          <a:p>
            <a:r>
              <a:rPr lang="en-CA" altLang="zh-CN" sz="1600" kern="0" smtClean="0">
                <a:solidFill>
                  <a:srgbClr val="00B050"/>
                </a:solidFill>
              </a:rPr>
              <a:t>Novemebr 2017: MDR (Mandatory Document Review)</a:t>
            </a:r>
          </a:p>
          <a:p>
            <a:r>
              <a:rPr lang="en-CA" altLang="zh-CN" sz="1600" kern="0" smtClean="0">
                <a:solidFill>
                  <a:srgbClr val="00B050"/>
                </a:solidFill>
              </a:rPr>
              <a:t>January 2018: Formation of SB pool</a:t>
            </a:r>
            <a:endParaRPr lang="en-US" altLang="zh-CN" sz="1600" kern="0" smtClean="0">
              <a:solidFill>
                <a:srgbClr val="00B050"/>
              </a:solidFill>
            </a:endParaRPr>
          </a:p>
          <a:p>
            <a:r>
              <a:rPr lang="en-US" altLang="zh-CN" sz="1600" kern="0" smtClean="0"/>
              <a:t>March 2018: Sponsor Ballot</a:t>
            </a:r>
          </a:p>
          <a:p>
            <a:r>
              <a:rPr lang="en-CA" altLang="zh-CN" sz="1600" kern="0" smtClean="0"/>
              <a:t>December 2018: RevCom</a:t>
            </a:r>
            <a:endParaRPr lang="en-US" altLang="zh-CN" sz="1600" kern="0" smtClean="0"/>
          </a:p>
          <a:p>
            <a:endParaRPr lang="en-US" altLang="en-US" sz="1600" kern="0" dirty="0" smtClean="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11-16-1284 by Osama Aboul-Magd (Huawei Technologies)</a:t>
            </a:r>
          </a:p>
        </p:txBody>
      </p:sp>
      <p:sp>
        <p:nvSpPr>
          <p:cNvPr id="11"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AC8A6EB5-1BF3-4B79-A25A-A80C2579D0D2}" type="slidenum">
              <a:rPr lang="en-US" smtClean="0"/>
              <a:pPr>
                <a:defRPr/>
              </a:pPr>
              <a:t>67</a:t>
            </a:fld>
            <a:endParaRPr lang="en-US"/>
          </a:p>
        </p:txBody>
      </p:sp>
    </p:spTree>
    <p:extLst>
      <p:ext uri="{BB962C8B-B14F-4D97-AF65-F5344CB8AC3E}">
        <p14:creationId xmlns:p14="http://schemas.microsoft.com/office/powerpoint/2010/main" val="42688325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4"/>
          <p:cNvSpPr>
            <a:spLocks noGrp="1"/>
          </p:cNvSpPr>
          <p:nvPr>
            <p:ph type="ftr" sz="quarter" idx="11"/>
          </p:nvPr>
        </p:nvSpPr>
        <p:spPr>
          <a:noFill/>
        </p:spPr>
        <p:txBody>
          <a:bodyPr/>
          <a:lstStyle/>
          <a:p>
            <a:r>
              <a:rPr lang="en-US" smtClean="0"/>
              <a:t>Adrian Stephens, Intel Corporation</a:t>
            </a:r>
          </a:p>
        </p:txBody>
      </p:sp>
      <p:sp>
        <p:nvSpPr>
          <p:cNvPr id="10245" name="Rectangle 2"/>
          <p:cNvSpPr>
            <a:spLocks noGrp="1" noChangeArrowheads="1"/>
          </p:cNvSpPr>
          <p:nvPr>
            <p:ph type="title"/>
          </p:nvPr>
        </p:nvSpPr>
        <p:spPr/>
        <p:txBody>
          <a:bodyPr/>
          <a:lstStyle/>
          <a:p>
            <a:r>
              <a:rPr lang="en-US" dirty="0" smtClean="0"/>
              <a:t>September 2016 Goals</a:t>
            </a:r>
          </a:p>
        </p:txBody>
      </p:sp>
      <p:sp>
        <p:nvSpPr>
          <p:cNvPr id="10246" name="Rectangle 3"/>
          <p:cNvSpPr>
            <a:spLocks noGrp="1" noChangeArrowheads="1"/>
          </p:cNvSpPr>
          <p:nvPr>
            <p:ph type="body" idx="1"/>
          </p:nvPr>
        </p:nvSpPr>
        <p:spPr>
          <a:xfrm>
            <a:off x="685800" y="1676400"/>
            <a:ext cx="8077200" cy="4419600"/>
          </a:xfrm>
        </p:spPr>
        <p:txBody>
          <a:bodyPr/>
          <a:lstStyle/>
          <a:p>
            <a:r>
              <a:rPr lang="en-US" sz="2800" dirty="0"/>
              <a:t>Continue with the comment </a:t>
            </a:r>
            <a:r>
              <a:rPr lang="en-US" sz="2800" dirty="0" smtClean="0"/>
              <a:t>resolution</a:t>
            </a:r>
            <a:endParaRPr lang="en-US" sz="2800" dirty="0"/>
          </a:p>
          <a:p>
            <a:r>
              <a:rPr lang="en-US" sz="2800" dirty="0"/>
              <a:t>Prepare draft D1.0 and start a WG LB</a:t>
            </a:r>
          </a:p>
          <a:p>
            <a:endParaRPr lang="en-US" sz="28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11-16-1284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68</a:t>
            </a:fld>
            <a:endParaRPr lang="en-US"/>
          </a:p>
        </p:txBody>
      </p:sp>
    </p:spTree>
    <p:extLst>
      <p:ext uri="{BB962C8B-B14F-4D97-AF65-F5344CB8AC3E}">
        <p14:creationId xmlns:p14="http://schemas.microsoft.com/office/powerpoint/2010/main" val="7071770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4"/>
          <p:cNvSpPr>
            <a:spLocks noGrp="1"/>
          </p:cNvSpPr>
          <p:nvPr>
            <p:ph type="ftr" sz="quarter" idx="11"/>
          </p:nvPr>
        </p:nvSpPr>
        <p:spPr>
          <a:noFill/>
        </p:spPr>
        <p:txBody>
          <a:bodyPr/>
          <a:lstStyle/>
          <a:p>
            <a:r>
              <a:rPr lang="en-US" smtClean="0"/>
              <a:t>Adrian Stephens, Intel Corporation</a:t>
            </a:r>
          </a:p>
        </p:txBody>
      </p:sp>
      <p:sp>
        <p:nvSpPr>
          <p:cNvPr id="11269" name="Rectangle 2"/>
          <p:cNvSpPr>
            <a:spLocks noGrp="1" noChangeArrowheads="1"/>
          </p:cNvSpPr>
          <p:nvPr>
            <p:ph type="title"/>
          </p:nvPr>
        </p:nvSpPr>
        <p:spPr/>
        <p:txBody>
          <a:bodyPr/>
          <a:lstStyle/>
          <a:p>
            <a:r>
              <a:rPr lang="en-US" smtClean="0"/>
              <a:t>Conference Call Times</a:t>
            </a:r>
          </a:p>
        </p:txBody>
      </p:sp>
      <p:sp>
        <p:nvSpPr>
          <p:cNvPr id="11270" name="Rectangle 3"/>
          <p:cNvSpPr>
            <a:spLocks noGrp="1" noChangeArrowheads="1"/>
          </p:cNvSpPr>
          <p:nvPr>
            <p:ph type="body" idx="1"/>
          </p:nvPr>
        </p:nvSpPr>
        <p:spPr>
          <a:xfrm>
            <a:off x="685800" y="1676400"/>
            <a:ext cx="7772400" cy="4114800"/>
          </a:xfrm>
        </p:spPr>
        <p:txBody>
          <a:bodyPr/>
          <a:lstStyle/>
          <a:p>
            <a:r>
              <a:rPr lang="en-US" altLang="en-US" dirty="0"/>
              <a:t>Thursday Sept 29, Oct 20 	10:00 – 12:00 ET</a:t>
            </a:r>
          </a:p>
          <a:p>
            <a:r>
              <a:rPr lang="en-US" altLang="en-US" dirty="0"/>
              <a:t>Thursday Oct 13	</a:t>
            </a:r>
            <a:r>
              <a:rPr lang="en-US" altLang="en-US" dirty="0">
                <a:solidFill>
                  <a:srgbClr val="00B050"/>
                </a:solidFill>
              </a:rPr>
              <a:t> 	</a:t>
            </a:r>
            <a:r>
              <a:rPr lang="en-US" altLang="en-US" dirty="0" smtClean="0">
                <a:solidFill>
                  <a:srgbClr val="00B050"/>
                </a:solidFill>
              </a:rPr>
              <a:t>	</a:t>
            </a:r>
            <a:r>
              <a:rPr lang="en-US" altLang="en-US" dirty="0" smtClean="0"/>
              <a:t>20:00 </a:t>
            </a:r>
            <a:r>
              <a:rPr lang="en-US" altLang="en-US" dirty="0"/>
              <a:t>-22:00 ET</a:t>
            </a:r>
          </a:p>
          <a:p>
            <a:r>
              <a:rPr lang="en-US" altLang="en-US" dirty="0"/>
              <a:t>Thursday Oct 27 			10:00 – 12:00 ET</a:t>
            </a:r>
          </a:p>
          <a:p>
            <a:r>
              <a:rPr lang="en-US" altLang="en-US" dirty="0"/>
              <a:t>Thursday Nov 17 			10:00 -12:00 </a:t>
            </a:r>
            <a:r>
              <a:rPr lang="en-US" altLang="en-US" dirty="0" smtClean="0"/>
              <a:t>ET</a:t>
            </a:r>
            <a:endParaRPr lang="en-US" alt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11-16-1284 by Osama Aboul-Magd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69</a:t>
            </a:fld>
            <a:endParaRPr lang="en-US"/>
          </a:p>
        </p:txBody>
      </p:sp>
    </p:spTree>
    <p:extLst>
      <p:ext uri="{BB962C8B-B14F-4D97-AF65-F5344CB8AC3E}">
        <p14:creationId xmlns:p14="http://schemas.microsoft.com/office/powerpoint/2010/main" val="1159992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30" y="632897"/>
            <a:ext cx="7772400" cy="533400"/>
          </a:xfrm>
        </p:spPr>
        <p:txBody>
          <a:bodyPr/>
          <a:lstStyle/>
          <a:p>
            <a:r>
              <a:rPr lang="en-GB" dirty="0" smtClean="0"/>
              <a:t>Doc Revision uploads by meeting (month #)</a:t>
            </a:r>
            <a:endParaRPr lang="en-GB" dirty="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pic>
        <p:nvPicPr>
          <p:cNvPr id="8" name="Picture 7"/>
          <p:cNvPicPr>
            <a:picLocks noChangeAspect="1"/>
          </p:cNvPicPr>
          <p:nvPr/>
        </p:nvPicPr>
        <p:blipFill>
          <a:blip r:embed="rId3"/>
          <a:stretch>
            <a:fillRect/>
          </a:stretch>
        </p:blipFill>
        <p:spPr>
          <a:xfrm>
            <a:off x="696913" y="1217514"/>
            <a:ext cx="4793411" cy="5206682"/>
          </a:xfrm>
          <a:prstGeom prst="rect">
            <a:avLst/>
          </a:prstGeom>
        </p:spPr>
      </p:pic>
      <p:pic>
        <p:nvPicPr>
          <p:cNvPr id="12" name="Picture 11"/>
          <p:cNvPicPr>
            <a:picLocks noChangeAspect="1"/>
          </p:cNvPicPr>
          <p:nvPr/>
        </p:nvPicPr>
        <p:blipFill>
          <a:blip r:embed="rId4"/>
          <a:stretch>
            <a:fillRect/>
          </a:stretch>
        </p:blipFill>
        <p:spPr>
          <a:xfrm>
            <a:off x="5513184" y="1166297"/>
            <a:ext cx="3401863" cy="5255207"/>
          </a:xfrm>
          <a:prstGeom prst="rect">
            <a:avLst/>
          </a:prstGeom>
        </p:spPr>
      </p:pic>
      <p:sp>
        <p:nvSpPr>
          <p:cNvPr id="3" name="Date Placeholder 2"/>
          <p:cNvSpPr>
            <a:spLocks noGrp="1"/>
          </p:cNvSpPr>
          <p:nvPr>
            <p:ph type="dt" sz="half" idx="10"/>
          </p:nvPr>
        </p:nvSpPr>
        <p:spPr/>
        <p:txBody>
          <a:bodyPr/>
          <a:lstStyle/>
          <a:p>
            <a:pPr>
              <a:defRPr/>
            </a:pPr>
            <a:r>
              <a:rPr lang="en-US" smtClean="0"/>
              <a:t>September 2016</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7</a:t>
            </a:fld>
            <a:endParaRPr lang="en-US"/>
          </a:p>
        </p:txBody>
      </p:sp>
    </p:spTree>
    <p:extLst>
      <p:ext uri="{BB962C8B-B14F-4D97-AF65-F5344CB8AC3E}">
        <p14:creationId xmlns:p14="http://schemas.microsoft.com/office/powerpoint/2010/main" val="16047300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smtClean="0"/>
              <a:t>Adrian Stephens, Intel Corporation</a:t>
            </a:r>
          </a:p>
        </p:txBody>
      </p:sp>
      <p:sp>
        <p:nvSpPr>
          <p:cNvPr id="11269" name="Rectangle 2"/>
          <p:cNvSpPr>
            <a:spLocks noGrp="1" noChangeArrowheads="1"/>
          </p:cNvSpPr>
          <p:nvPr>
            <p:ph type="title"/>
          </p:nvPr>
        </p:nvSpPr>
        <p:spPr>
          <a:xfrm>
            <a:off x="0" y="609600"/>
            <a:ext cx="8763000" cy="1066800"/>
          </a:xfrm>
        </p:spPr>
        <p:txBody>
          <a:bodyPr/>
          <a:lstStyle/>
          <a:p>
            <a:r>
              <a:rPr lang="en-US" altLang="en-US" smtClean="0"/>
              <a:t>Task Group AY </a:t>
            </a:r>
            <a:br>
              <a:rPr lang="en-US" altLang="en-US" smtClean="0"/>
            </a:br>
            <a:r>
              <a:rPr lang="en-US" altLang="en-US" smtClean="0"/>
              <a:t>September 2016 Closing Report</a:t>
            </a:r>
          </a:p>
        </p:txBody>
      </p:sp>
      <p:sp>
        <p:nvSpPr>
          <p:cNvPr id="11270" name="Rectangle 6"/>
          <p:cNvSpPr>
            <a:spLocks noGrp="1" noChangeArrowheads="1"/>
          </p:cNvSpPr>
          <p:nvPr>
            <p:ph type="body" idx="1"/>
          </p:nvPr>
        </p:nvSpPr>
        <p:spPr>
          <a:xfrm>
            <a:off x="685800" y="1676400"/>
            <a:ext cx="7772400" cy="381000"/>
          </a:xfrm>
        </p:spPr>
        <p:txBody>
          <a:bodyPr/>
          <a:lstStyle/>
          <a:p>
            <a:pPr algn="ctr">
              <a:buFontTx/>
              <a:buNone/>
            </a:pPr>
            <a:r>
              <a:rPr lang="en-US" altLang="en-US" sz="2000" smtClean="0"/>
              <a:t>Date:</a:t>
            </a:r>
            <a:r>
              <a:rPr lang="en-US" altLang="en-US" sz="2000" b="0" smtClean="0"/>
              <a:t> 2016-09-16</a:t>
            </a:r>
          </a:p>
        </p:txBody>
      </p:sp>
      <p:graphicFrame>
        <p:nvGraphicFramePr>
          <p:cNvPr id="11271" name="Object 11"/>
          <p:cNvGraphicFramePr>
            <a:graphicFrameLocks noChangeAspect="1"/>
          </p:cNvGraphicFramePr>
          <p:nvPr/>
        </p:nvGraphicFramePr>
        <p:xfrm>
          <a:off x="674688" y="2667000"/>
          <a:ext cx="7816850" cy="939800"/>
        </p:xfrm>
        <a:graphic>
          <a:graphicData uri="http://schemas.openxmlformats.org/presentationml/2006/ole">
            <mc:AlternateContent xmlns:mc="http://schemas.openxmlformats.org/markup-compatibility/2006">
              <mc:Choice xmlns:v="urn:schemas-microsoft-com:vml" Requires="v">
                <p:oleObj spid="_x0000_s12297" name="Document" r:id="rId4" imgW="8227229" imgH="998269" progId="Word.Document.8">
                  <p:embed/>
                </p:oleObj>
              </mc:Choice>
              <mc:Fallback>
                <p:oleObj name="Document" r:id="rId4" imgW="8227229" imgH="998269"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688" y="2667000"/>
                        <a:ext cx="7816850"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1272" name="Rectangle 12"/>
          <p:cNvSpPr>
            <a:spLocks noChangeArrowheads="1"/>
          </p:cNvSpPr>
          <p:nvPr/>
        </p:nvSpPr>
        <p:spPr bwMode="auto">
          <a:xfrm>
            <a:off x="685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buFontTx/>
              <a:buNone/>
            </a:pPr>
            <a:r>
              <a:rPr lang="en-US" altLang="en-US" sz="2000"/>
              <a:t> Authors:</a:t>
            </a:r>
            <a:endParaRPr lang="en-US"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11-16-1200 by Edward Au (Huawei Technologies)</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70</a:t>
            </a:fld>
            <a:endParaRPr lang="en-US"/>
          </a:p>
        </p:txBody>
      </p:sp>
    </p:spTree>
    <p:extLst>
      <p:ext uri="{BB962C8B-B14F-4D97-AF65-F5344CB8AC3E}">
        <p14:creationId xmlns:p14="http://schemas.microsoft.com/office/powerpoint/2010/main" val="19823838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ltLang="en-US" smtClean="0"/>
              <a:t>Abstract</a:t>
            </a:r>
          </a:p>
        </p:txBody>
      </p:sp>
      <p:sp>
        <p:nvSpPr>
          <p:cNvPr id="13316" name="Rectangle 3"/>
          <p:cNvSpPr>
            <a:spLocks noGrp="1" noChangeArrowheads="1"/>
          </p:cNvSpPr>
          <p:nvPr>
            <p:ph type="body" idx="1"/>
          </p:nvPr>
        </p:nvSpPr>
        <p:spPr/>
        <p:txBody>
          <a:bodyPr/>
          <a:lstStyle/>
          <a:p>
            <a:pPr marL="0" algn="just">
              <a:buFontTx/>
              <a:buNone/>
            </a:pPr>
            <a:r>
              <a:rPr lang="en-US" altLang="en-US" smtClean="0"/>
              <a:t>This document is the closing report for Task Group AY for the September 2016 session.</a:t>
            </a:r>
          </a:p>
        </p:txBody>
      </p:sp>
      <p:sp>
        <p:nvSpPr>
          <p:cNvPr id="7"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11-16-1200 by Edward Au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71</a:t>
            </a:fld>
            <a:endParaRPr lang="en-US"/>
          </a:p>
        </p:txBody>
      </p:sp>
    </p:spTree>
    <p:extLst>
      <p:ext uri="{BB962C8B-B14F-4D97-AF65-F5344CB8AC3E}">
        <p14:creationId xmlns:p14="http://schemas.microsoft.com/office/powerpoint/2010/main" val="16794352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lgn="ctr">
              <a:spcBef>
                <a:spcPct val="0"/>
              </a:spcBef>
              <a:buFontTx/>
              <a:buNone/>
            </a:pPr>
            <a:r>
              <a:rPr lang="en-US" altLang="en-US" sz="3200">
                <a:solidFill>
                  <a:schemeClr val="tx2"/>
                </a:solidFill>
              </a:rPr>
              <a:t>Work Completed</a:t>
            </a:r>
          </a:p>
        </p:txBody>
      </p:sp>
      <p:sp>
        <p:nvSpPr>
          <p:cNvPr id="15364" name="Rectangle 3"/>
          <p:cNvSpPr txBox="1">
            <a:spLocks noChangeArrowheads="1"/>
          </p:cNvSpPr>
          <p:nvPr/>
        </p:nvSpPr>
        <p:spPr bwMode="auto">
          <a:xfrm>
            <a:off x="685800" y="18288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lgn="just">
              <a:spcBef>
                <a:spcPts val="575"/>
              </a:spcBef>
            </a:pPr>
            <a:r>
              <a:rPr lang="en-US" altLang="en-US"/>
              <a:t>Vice Chair election result:</a:t>
            </a:r>
          </a:p>
          <a:p>
            <a:pPr lvl="1" algn="just">
              <a:spcBef>
                <a:spcPts val="575"/>
              </a:spcBef>
              <a:buFontTx/>
              <a:buChar char="•"/>
            </a:pPr>
            <a:r>
              <a:rPr lang="en-US" altLang="en-US" sz="1800"/>
              <a:t>Sang Kim (LG Electronics)</a:t>
            </a:r>
            <a:endParaRPr lang="en-US" altLang="en-US"/>
          </a:p>
          <a:p>
            <a:pPr algn="just">
              <a:spcBef>
                <a:spcPts val="1200"/>
              </a:spcBef>
            </a:pPr>
            <a:r>
              <a:rPr lang="en-US" altLang="en-US"/>
              <a:t>16 submissions were covered during the meeting covering areas related to:</a:t>
            </a:r>
          </a:p>
          <a:p>
            <a:pPr lvl="1" algn="just">
              <a:spcBef>
                <a:spcPts val="575"/>
              </a:spcBef>
              <a:buFontTx/>
              <a:buChar char="•"/>
            </a:pPr>
            <a:r>
              <a:rPr lang="en-US" altLang="en-US" sz="1800"/>
              <a:t>Channel model</a:t>
            </a:r>
          </a:p>
          <a:p>
            <a:pPr lvl="1" algn="just">
              <a:spcBef>
                <a:spcPts val="575"/>
              </a:spcBef>
              <a:buFontTx/>
              <a:buChar char="•"/>
            </a:pPr>
            <a:r>
              <a:rPr lang="en-US" altLang="en-US" sz="1800"/>
              <a:t>Specification framework document</a:t>
            </a:r>
          </a:p>
          <a:p>
            <a:pPr algn="just">
              <a:spcBef>
                <a:spcPts val="1225"/>
              </a:spcBef>
            </a:pPr>
            <a:r>
              <a:rPr lang="en-US" altLang="en-US"/>
              <a:t>Significant progress is made in the development of specification framework document</a:t>
            </a:r>
          </a:p>
          <a:p>
            <a:pPr algn="just">
              <a:spcBef>
                <a:spcPts val="1225"/>
              </a:spcBef>
            </a:pPr>
            <a:r>
              <a:rPr lang="en-US" altLang="en-US"/>
              <a:t>Timeline</a:t>
            </a:r>
          </a:p>
          <a:p>
            <a:pPr algn="just">
              <a:spcBef>
                <a:spcPts val="1225"/>
              </a:spcBef>
            </a:pPr>
            <a:endParaRPr lang="en-US" altLang="en-US"/>
          </a:p>
          <a:p>
            <a:pPr algn="just">
              <a:spcBef>
                <a:spcPts val="1225"/>
              </a:spcBef>
            </a:pPr>
            <a:endParaRPr lang="en-US" altLang="en-US"/>
          </a:p>
          <a:p>
            <a:pPr lvl="1" algn="just"/>
            <a:endParaRPr lang="en-US" altLang="en-US"/>
          </a:p>
          <a:p>
            <a:pPr lvl="1"/>
            <a:endParaRPr lang="en-US" altLang="en-US"/>
          </a:p>
          <a:p>
            <a:pPr lvl="1"/>
            <a:endParaRPr lang="en-US" altLang="en-US"/>
          </a:p>
        </p:txBody>
      </p:sp>
      <p:sp>
        <p:nvSpPr>
          <p:cNvPr id="15365"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smtClean="0"/>
              <a:t>Adrian Stephens, Intel Corporation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11-16-1200 by Edward Au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72</a:t>
            </a:fld>
            <a:endParaRPr lang="en-US"/>
          </a:p>
        </p:txBody>
      </p:sp>
    </p:spTree>
    <p:extLst>
      <p:ext uri="{BB962C8B-B14F-4D97-AF65-F5344CB8AC3E}">
        <p14:creationId xmlns:p14="http://schemas.microsoft.com/office/powerpoint/2010/main" val="1426710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lgn="ctr">
              <a:spcBef>
                <a:spcPct val="0"/>
              </a:spcBef>
              <a:buFontTx/>
              <a:buNone/>
            </a:pPr>
            <a:r>
              <a:rPr lang="en-US" altLang="en-US" sz="3200">
                <a:solidFill>
                  <a:schemeClr val="tx2"/>
                </a:solidFill>
              </a:rPr>
              <a:t>Progress on Task Group documents</a:t>
            </a:r>
          </a:p>
        </p:txBody>
      </p:sp>
      <p:sp>
        <p:nvSpPr>
          <p:cNvPr id="17412"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smtClean="0"/>
              <a:t>Adrian Stephens, Intel Corporation</a:t>
            </a:r>
          </a:p>
        </p:txBody>
      </p:sp>
      <p:graphicFrame>
        <p:nvGraphicFramePr>
          <p:cNvPr id="8" name="Table 7"/>
          <p:cNvGraphicFramePr>
            <a:graphicFrameLocks noGrp="1"/>
          </p:cNvGraphicFramePr>
          <p:nvPr/>
        </p:nvGraphicFramePr>
        <p:xfrm>
          <a:off x="685800" y="1676400"/>
          <a:ext cx="7772400" cy="4327592"/>
        </p:xfrm>
        <a:graphic>
          <a:graphicData uri="http://schemas.openxmlformats.org/drawingml/2006/table">
            <a:tbl>
              <a:tblPr/>
              <a:tblGrid>
                <a:gridCol w="1295400"/>
                <a:gridCol w="3276600"/>
                <a:gridCol w="3200400"/>
              </a:tblGrid>
              <a:tr h="369888">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FFFFFF"/>
                          </a:solidFill>
                          <a:effectLst/>
                          <a:latin typeface="Times New Roman" pitchFamily="18" charset="0"/>
                          <a:ea typeface="MS PGothic" pitchFamily="34" charset="-128"/>
                        </a:rPr>
                        <a:t>Doc. No.</a:t>
                      </a:r>
                    </a:p>
                  </a:txBody>
                  <a:tcPr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FFFFFF"/>
                          </a:solidFill>
                          <a:effectLst/>
                          <a:latin typeface="Times New Roman" pitchFamily="18" charset="0"/>
                          <a:ea typeface="MS PGothic" pitchFamily="34" charset="-128"/>
                        </a:rPr>
                        <a:t>Title of the Task Group documents</a:t>
                      </a:r>
                    </a:p>
                  </a:txBody>
                  <a:tcPr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smtClean="0">
                          <a:ln>
                            <a:noFill/>
                          </a:ln>
                          <a:solidFill>
                            <a:srgbClr val="FFFFFF"/>
                          </a:solidFill>
                          <a:effectLst/>
                          <a:latin typeface="Times New Roman" pitchFamily="18" charset="0"/>
                          <a:ea typeface="MS PGothic" pitchFamily="34" charset="-128"/>
                        </a:rPr>
                        <a:t>Status</a:t>
                      </a:r>
                    </a:p>
                  </a:txBody>
                  <a:tcPr marT="45698" marB="456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549275">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rPr>
                        <a:t>15/0625r3</a:t>
                      </a:r>
                    </a:p>
                  </a:txBody>
                  <a:tcPr marT="45701" marB="457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rPr>
                        <a:t>IEEE 802.11 TGay use cases</a:t>
                      </a:r>
                    </a:p>
                  </a:txBody>
                  <a:tcPr marT="45701" marB="457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rPr>
                        <a:t>Approved in November 2015 plenary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rPr>
                        <a:t>as the baseline document </a:t>
                      </a:r>
                    </a:p>
                  </a:txBody>
                  <a:tcPr marT="45701" marB="457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r h="517525">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New Roman" pitchFamily="18" charset="0"/>
                          <a:ea typeface="MS PGothic" pitchFamily="34" charset="-128"/>
                        </a:rPr>
                        <a:t>15/1150r7</a:t>
                      </a:r>
                    </a:p>
                  </a:txBody>
                  <a:tcPr marT="45678" marB="456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New Roman" pitchFamily="18" charset="0"/>
                          <a:ea typeface="MS PGothic" pitchFamily="34" charset="-128"/>
                        </a:rPr>
                        <a:t>Channel models for IEEE 802.11ay</a:t>
                      </a:r>
                    </a:p>
                  </a:txBody>
                  <a:tcPr marT="45678" marB="456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New Roman" pitchFamily="18" charset="0"/>
                          <a:ea typeface="MS PGothic" pitchFamily="34" charset="-128"/>
                        </a:rPr>
                        <a:t>Draft proposals are under review and ongoing discussion</a:t>
                      </a:r>
                    </a:p>
                  </a:txBody>
                  <a:tcPr marT="45678" marB="456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517525">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MS PGothic" pitchFamily="34" charset="-128"/>
                        </a:rPr>
                        <a:t>15/1074r0</a:t>
                      </a:r>
                    </a:p>
                  </a:txBody>
                  <a:tcPr marT="45701" marB="457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MS PGothic" pitchFamily="34" charset="-128"/>
                        </a:rPr>
                        <a:t>TGay functional requirements</a:t>
                      </a:r>
                    </a:p>
                  </a:txBody>
                  <a:tcPr marT="45701" marB="457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rPr>
                        <a:t>Approved in May 2016 interim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rPr>
                        <a:t>as the baseline document </a:t>
                      </a:r>
                    </a:p>
                  </a:txBody>
                  <a:tcPr marT="45678" marB="456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r h="517525">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MS PGothic" pitchFamily="34" charset="-128"/>
                        </a:rPr>
                        <a:t>15/0866r4</a:t>
                      </a:r>
                    </a:p>
                  </a:txBody>
                  <a:tcPr marT="45678" marB="456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itchFamily="18" charset="0"/>
                          <a:ea typeface="MS PGothic" pitchFamily="34" charset="-128"/>
                        </a:rPr>
                        <a:t>TGay evaluation methodology</a:t>
                      </a:r>
                    </a:p>
                  </a:txBody>
                  <a:tcPr marT="45678" marB="456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rPr>
                        <a:t>Approved in July 2016 plenary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rPr>
                        <a:t>as the baseline document </a:t>
                      </a:r>
                    </a:p>
                  </a:txBody>
                  <a:tcPr marT="45678" marB="4567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390525">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rPr>
                        <a:t>15/1079r2</a:t>
                      </a:r>
                    </a:p>
                  </a:txBody>
                  <a:tcPr marT="45660" marB="456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rPr>
                        <a:t>TGay selection procedure</a:t>
                      </a:r>
                    </a:p>
                  </a:txBody>
                  <a:tcPr marT="45660" marB="456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rPr>
                        <a:t>Approved in November 2015 plenary</a:t>
                      </a:r>
                    </a:p>
                  </a:txBody>
                  <a:tcPr marT="45660" marB="456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r h="731838">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rPr>
                        <a:t>15/1358r5</a:t>
                      </a:r>
                    </a:p>
                  </a:txBody>
                  <a:tcPr marT="45701" marB="457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rPr>
                        <a:t>Specification framework for TGay</a:t>
                      </a:r>
                    </a:p>
                  </a:txBody>
                  <a:tcPr marT="45701" marB="457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rPr>
                        <a:t>Texts corresponding to motions #68-#71, and #73- #86 are inserted in the latest version after the July 2016 plenary</a:t>
                      </a:r>
                    </a:p>
                  </a:txBody>
                  <a:tcPr marT="45701" marB="457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731838">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rPr>
                        <a:t>16/0266r3</a:t>
                      </a:r>
                    </a:p>
                  </a:txBody>
                  <a:tcPr marT="45701" marB="457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rPr>
                        <a:t>A compendium of motions related to the contents of the specification framework document for TGay</a:t>
                      </a:r>
                    </a:p>
                  </a:txBody>
                  <a:tcPr marT="45701" marB="457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lvl1pPr>
                        <a:spcBef>
                          <a:spcPct val="20000"/>
                        </a:spcBef>
                        <a:defRPr sz="2000" b="1">
                          <a:solidFill>
                            <a:schemeClr val="tx1"/>
                          </a:solidFill>
                          <a:latin typeface="Times New Roman" pitchFamily="18" charset="0"/>
                          <a:ea typeface="MS PGothic" pitchFamily="34" charset="-128"/>
                        </a:defRPr>
                      </a:lvl1pPr>
                      <a:lvl2pPr marL="742950" indent="-285750">
                        <a:spcBef>
                          <a:spcPct val="20000"/>
                        </a:spcBef>
                        <a:defRPr>
                          <a:solidFill>
                            <a:schemeClr val="tx1"/>
                          </a:solidFill>
                          <a:latin typeface="Times New Roman" pitchFamily="18" charset="0"/>
                          <a:ea typeface="MS PGothic" pitchFamily="34" charset="-128"/>
                        </a:defRPr>
                      </a:lvl2pPr>
                      <a:lvl3pPr marL="1143000" indent="-228600">
                        <a:spcBef>
                          <a:spcPct val="20000"/>
                        </a:spcBef>
                        <a:defRPr sz="1600">
                          <a:solidFill>
                            <a:schemeClr val="tx1"/>
                          </a:solidFill>
                          <a:latin typeface="Times New Roman" pitchFamily="18" charset="0"/>
                          <a:ea typeface="MS PGothic" pitchFamily="34" charset="-128"/>
                        </a:defRPr>
                      </a:lvl3pPr>
                      <a:lvl4pPr marL="1600200" indent="-228600">
                        <a:spcBef>
                          <a:spcPct val="20000"/>
                        </a:spcBef>
                        <a:defRPr sz="1400">
                          <a:solidFill>
                            <a:schemeClr val="tx1"/>
                          </a:solidFill>
                          <a:latin typeface="Times New Roman" pitchFamily="18" charset="0"/>
                          <a:ea typeface="MS PGothic" pitchFamily="34" charset="-128"/>
                        </a:defRPr>
                      </a:lvl4pPr>
                      <a:lvl5pPr marL="2057400" indent="-228600">
                        <a:spcBef>
                          <a:spcPct val="20000"/>
                        </a:spcBef>
                        <a:defRPr sz="14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defRPr sz="1400">
                          <a:solidFill>
                            <a:schemeClr val="tx1"/>
                          </a:solidFill>
                          <a:latin typeface="Times New Roman"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itchFamily="18" charset="0"/>
                          <a:ea typeface="MS PGothic" pitchFamily="34" charset="-128"/>
                        </a:rPr>
                        <a:t>Updated after July 2016 plenary</a:t>
                      </a:r>
                    </a:p>
                  </a:txBody>
                  <a:tcPr marT="45701" marB="457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bl>
          </a:graphicData>
        </a:graphic>
      </p:graphicFrame>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11-16-1200 by Edward Au (Huawei Technologies)</a:t>
            </a: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73</a:t>
            </a:fld>
            <a:endParaRPr lang="en-US"/>
          </a:p>
        </p:txBody>
      </p:sp>
    </p:spTree>
    <p:extLst>
      <p:ext uri="{BB962C8B-B14F-4D97-AF65-F5344CB8AC3E}">
        <p14:creationId xmlns:p14="http://schemas.microsoft.com/office/powerpoint/2010/main" val="16470643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lgn="ctr">
              <a:spcBef>
                <a:spcPct val="0"/>
              </a:spcBef>
              <a:buFontTx/>
              <a:buNone/>
            </a:pPr>
            <a:r>
              <a:rPr lang="en-US" altLang="en-US" sz="3200">
                <a:solidFill>
                  <a:schemeClr val="tx2"/>
                </a:solidFill>
              </a:rPr>
              <a:t>Goals for November 2016 plenary</a:t>
            </a:r>
          </a:p>
        </p:txBody>
      </p:sp>
      <p:sp>
        <p:nvSpPr>
          <p:cNvPr id="19460" name="Rectangle 3"/>
          <p:cNvSpPr txBox="1">
            <a:spLocks noChangeArrowheads="1"/>
          </p:cNvSpPr>
          <p:nvPr/>
        </p:nvSpPr>
        <p:spPr bwMode="auto">
          <a:xfrm>
            <a:off x="685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lgn="just">
              <a:spcBef>
                <a:spcPts val="1225"/>
              </a:spcBef>
            </a:pPr>
            <a:r>
              <a:rPr lang="en-US" altLang="en-US"/>
              <a:t>Advance on Task Group documents, with emphasis on Specification Framework document</a:t>
            </a:r>
          </a:p>
          <a:p>
            <a:pPr algn="just">
              <a:spcBef>
                <a:spcPts val="1225"/>
              </a:spcBef>
            </a:pPr>
            <a:r>
              <a:rPr lang="en-US" altLang="en-US"/>
              <a:t>Technical presentation</a:t>
            </a:r>
          </a:p>
          <a:p>
            <a:pPr algn="just">
              <a:spcBef>
                <a:spcPts val="1225"/>
              </a:spcBef>
            </a:pPr>
            <a:r>
              <a:rPr lang="en-US" altLang="en-US"/>
              <a:t>Timeline</a:t>
            </a:r>
          </a:p>
          <a:p>
            <a:pPr algn="just">
              <a:spcBef>
                <a:spcPts val="1225"/>
              </a:spcBef>
            </a:pPr>
            <a:endParaRPr lang="en-US" altLang="en-US"/>
          </a:p>
          <a:p>
            <a:pPr algn="just">
              <a:spcBef>
                <a:spcPts val="1225"/>
              </a:spcBef>
            </a:pPr>
            <a:endParaRPr lang="en-US" altLang="en-US"/>
          </a:p>
          <a:p>
            <a:pPr lvl="1" algn="just"/>
            <a:endParaRPr lang="en-US" altLang="en-US"/>
          </a:p>
          <a:p>
            <a:pPr lvl="1"/>
            <a:endParaRPr lang="en-US" altLang="en-US"/>
          </a:p>
          <a:p>
            <a:pPr lvl="1"/>
            <a:endParaRPr lang="en-US" altLang="en-US"/>
          </a:p>
        </p:txBody>
      </p:sp>
      <p:sp>
        <p:nvSpPr>
          <p:cNvPr id="19461"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smtClean="0"/>
              <a:t>Adrian Stephens, Intel Corporation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11-16-1200 by Edward Au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74</a:t>
            </a:fld>
            <a:endParaRPr lang="en-US"/>
          </a:p>
        </p:txBody>
      </p:sp>
    </p:spTree>
    <p:extLst>
      <p:ext uri="{BB962C8B-B14F-4D97-AF65-F5344CB8AC3E}">
        <p14:creationId xmlns:p14="http://schemas.microsoft.com/office/powerpoint/2010/main" val="288931239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lgn="ctr">
              <a:spcBef>
                <a:spcPct val="0"/>
              </a:spcBef>
              <a:buFontTx/>
              <a:buNone/>
            </a:pPr>
            <a:r>
              <a:rPr lang="en-US" altLang="en-US" sz="3200">
                <a:solidFill>
                  <a:schemeClr val="tx2"/>
                </a:solidFill>
              </a:rPr>
              <a:t>Teleconference Schedule</a:t>
            </a:r>
          </a:p>
        </p:txBody>
      </p:sp>
      <p:sp>
        <p:nvSpPr>
          <p:cNvPr id="21508" name="Rectangle 3"/>
          <p:cNvSpPr txBox="1">
            <a:spLocks noChangeArrowheads="1"/>
          </p:cNvSpPr>
          <p:nvPr/>
        </p:nvSpPr>
        <p:spPr bwMode="auto">
          <a:xfrm>
            <a:off x="6858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lgn="just">
              <a:spcBef>
                <a:spcPts val="1225"/>
              </a:spcBef>
            </a:pPr>
            <a:r>
              <a:rPr lang="en-US" altLang="en-US"/>
              <a:t>October 26 (Wednesday), 10:00am ET – 11:00am ET</a:t>
            </a:r>
          </a:p>
          <a:p>
            <a:pPr algn="just">
              <a:spcBef>
                <a:spcPts val="1225"/>
              </a:spcBef>
            </a:pPr>
            <a:endParaRPr lang="en-US" altLang="en-US"/>
          </a:p>
          <a:p>
            <a:pPr algn="just">
              <a:spcBef>
                <a:spcPts val="1225"/>
              </a:spcBef>
            </a:pPr>
            <a:endParaRPr lang="en-US" altLang="en-US"/>
          </a:p>
          <a:p>
            <a:pPr lvl="1" algn="just"/>
            <a:endParaRPr lang="en-US" altLang="en-US"/>
          </a:p>
          <a:p>
            <a:pPr lvl="1"/>
            <a:endParaRPr lang="en-US" altLang="en-US"/>
          </a:p>
          <a:p>
            <a:pPr lvl="1"/>
            <a:endParaRPr lang="en-US" altLang="en-US"/>
          </a:p>
        </p:txBody>
      </p:sp>
      <p:sp>
        <p:nvSpPr>
          <p:cNvPr id="21509"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a:spcBef>
                <a:spcPct val="0"/>
              </a:spcBef>
              <a:buFontTx/>
              <a:buNone/>
            </a:pPr>
            <a:r>
              <a:rPr lang="en-US" altLang="en-US" sz="1200" b="0" smtClean="0"/>
              <a:t>Adrian Stephens, Intel Corporation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11-16-1200 by Edward Au (Huawei Technologies)</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75</a:t>
            </a:fld>
            <a:endParaRPr lang="en-US"/>
          </a:p>
        </p:txBody>
      </p:sp>
    </p:spTree>
    <p:extLst>
      <p:ext uri="{BB962C8B-B14F-4D97-AF65-F5344CB8AC3E}">
        <p14:creationId xmlns:p14="http://schemas.microsoft.com/office/powerpoint/2010/main" val="42378177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95536" y="685800"/>
            <a:ext cx="8496944"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dirty="0" err="1" smtClean="0"/>
              <a:t>TGaz</a:t>
            </a:r>
            <a:r>
              <a:rPr lang="en-US" altLang="en-US" sz="2800" dirty="0" smtClean="0"/>
              <a:t> Next Generation Positioning </a:t>
            </a:r>
            <a:br>
              <a:rPr lang="en-US" altLang="en-US" sz="2800" dirty="0" smtClean="0"/>
            </a:br>
            <a:r>
              <a:rPr lang="en-US" altLang="en-US" sz="2800" dirty="0" smtClean="0"/>
              <a:t>Sep. Closing Report</a:t>
            </a:r>
            <a:endParaRPr lang="en-GB" sz="2800" dirty="0"/>
          </a:p>
        </p:txBody>
      </p:sp>
      <p:sp>
        <p:nvSpPr>
          <p:cNvPr id="3074" name="Rectangle 2"/>
          <p:cNvSpPr>
            <a:spLocks noGrp="1" noChangeArrowheads="1"/>
          </p:cNvSpPr>
          <p:nvPr>
            <p:ph idx="1"/>
          </p:nvPr>
        </p:nvSpPr>
        <p:spPr>
          <a:xfrm>
            <a:off x="696912" y="1724019"/>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2016-09-15</a:t>
            </a:r>
            <a:endParaRPr lang="en-GB" sz="2000" b="0" dirty="0"/>
          </a:p>
        </p:txBody>
      </p:sp>
      <p:sp>
        <p:nvSpPr>
          <p:cNvPr id="7" name="Footer Placeholder 4"/>
          <p:cNvSpPr>
            <a:spLocks noGrp="1"/>
          </p:cNvSpPr>
          <p:nvPr>
            <p:ph type="ftr" idx="4294967295"/>
          </p:nvPr>
        </p:nvSpPr>
        <p:spPr>
          <a:xfrm>
            <a:off x="5500694" y="6475413"/>
            <a:ext cx="3041644" cy="180975"/>
          </a:xfrm>
          <a:prstGeom prst="rect">
            <a:avLst/>
          </a:prstGeom>
        </p:spPr>
        <p:txBody>
          <a:bodyPr/>
          <a:lstStyle/>
          <a:p>
            <a:r>
              <a:rPr lang="en-GB" smtClean="0"/>
              <a:t>Adrian Stephens, Intel Corporation</a:t>
            </a:r>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156901911"/>
              </p:ext>
            </p:extLst>
          </p:nvPr>
        </p:nvGraphicFramePr>
        <p:xfrm>
          <a:off x="519113" y="2281238"/>
          <a:ext cx="7999412" cy="2454275"/>
        </p:xfrm>
        <a:graphic>
          <a:graphicData uri="http://schemas.openxmlformats.org/presentationml/2006/ole">
            <mc:AlternateContent xmlns:mc="http://schemas.openxmlformats.org/markup-compatibility/2006">
              <mc:Choice xmlns:v="urn:schemas-microsoft-com:vml" Requires="v">
                <p:oleObj spid="_x0000_s13321" name="Document" r:id="rId4" imgW="8235535" imgH="2529304" progId="Word.Document.8">
                  <p:embed/>
                </p:oleObj>
              </mc:Choice>
              <mc:Fallback>
                <p:oleObj name="Document" r:id="rId4" imgW="8235535" imgH="2529304" progId="Word.Document.8">
                  <p:embed/>
                  <p:pic>
                    <p:nvPicPr>
                      <p:cNvPr id="0" name=""/>
                      <p:cNvPicPr>
                        <a:picLocks noChangeAspect="1" noChangeArrowheads="1"/>
                      </p:cNvPicPr>
                      <p:nvPr/>
                    </p:nvPicPr>
                    <p:blipFill>
                      <a:blip r:embed="rId5"/>
                      <a:srcRect/>
                      <a:stretch>
                        <a:fillRect/>
                      </a:stretch>
                    </p:blipFill>
                    <p:spPr bwMode="auto">
                      <a:xfrm>
                        <a:off x="519113" y="2281238"/>
                        <a:ext cx="7999412" cy="24542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11-16-1280 by Jonathan Segev, Intel Corporation</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76</a:t>
            </a:fld>
            <a:endParaRPr lang="en-US"/>
          </a:p>
        </p:txBody>
      </p:sp>
    </p:spTree>
    <p:extLst>
      <p:ext uri="{BB962C8B-B14F-4D97-AF65-F5344CB8AC3E}">
        <p14:creationId xmlns:p14="http://schemas.microsoft.com/office/powerpoint/2010/main" val="26876134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xfrm>
            <a:off x="685800" y="1981200"/>
            <a:ext cx="7772400" cy="4114800"/>
          </a:xfrm>
          <a:ln/>
        </p:spPr>
        <p:txBody>
          <a:bodyPr/>
          <a:lstStyle/>
          <a:p>
            <a:pPr marL="0" algn="just">
              <a:buFontTx/>
              <a:buNone/>
            </a:pPr>
            <a:r>
              <a:rPr lang="en-US" dirty="0"/>
              <a:t>This document is the Next Generation Positioning </a:t>
            </a:r>
            <a:r>
              <a:rPr lang="en-US" dirty="0" err="1"/>
              <a:t>TGaz</a:t>
            </a:r>
            <a:r>
              <a:rPr lang="en-US" dirty="0"/>
              <a:t> closing report for the </a:t>
            </a:r>
            <a:r>
              <a:rPr lang="en-US" dirty="0" smtClean="0"/>
              <a:t>Warsaw meeting</a:t>
            </a:r>
            <a:r>
              <a:rPr lang="en-US" dirty="0"/>
              <a:t>, </a:t>
            </a:r>
            <a:r>
              <a:rPr lang="en-US" dirty="0" smtClean="0"/>
              <a:t>Sep. 2016</a:t>
            </a:r>
            <a:r>
              <a:rPr lang="en-US" dirty="0"/>
              <a:t>.</a:t>
            </a:r>
          </a:p>
          <a:p>
            <a:pPr marL="0" algn="just">
              <a:buFontTx/>
              <a:buNone/>
            </a:pPr>
            <a:endParaRPr lang="en-US" dirty="0"/>
          </a:p>
        </p:txBody>
      </p:sp>
      <p:sp>
        <p:nvSpPr>
          <p:cNvPr id="5" name="Footer Placeholder 4"/>
          <p:cNvSpPr>
            <a:spLocks noGrp="1"/>
          </p:cNvSpPr>
          <p:nvPr>
            <p:ph type="ftr" idx="4294967295"/>
          </p:nvPr>
        </p:nvSpPr>
        <p:spPr>
          <a:xfrm>
            <a:off x="5500694" y="6475413"/>
            <a:ext cx="3041644" cy="180975"/>
          </a:xfrm>
          <a:prstGeom prst="rect">
            <a:avLst/>
          </a:prstGeom>
        </p:spPr>
        <p:txBody>
          <a:bodyPr/>
          <a:lstStyle/>
          <a:p>
            <a:r>
              <a:rPr lang="en-GB" smtClean="0"/>
              <a:t>Adrian Stephens, Intel Corporation</a:t>
            </a:r>
            <a:endParaRPr lang="en-GB"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11-16-1280 by Jonathan Segev, Intel Corporation</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77</a:t>
            </a:fld>
            <a:endParaRPr lang="en-US"/>
          </a:p>
        </p:txBody>
      </p:sp>
    </p:spTree>
    <p:extLst>
      <p:ext uri="{BB962C8B-B14F-4D97-AF65-F5344CB8AC3E}">
        <p14:creationId xmlns:p14="http://schemas.microsoft.com/office/powerpoint/2010/main" val="15320450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Work Completed</a:t>
            </a:r>
            <a:endParaRPr lang="en-US" dirty="0"/>
          </a:p>
        </p:txBody>
      </p:sp>
      <p:sp>
        <p:nvSpPr>
          <p:cNvPr id="3" name="Content Placeholder 2"/>
          <p:cNvSpPr>
            <a:spLocks noGrp="1"/>
          </p:cNvSpPr>
          <p:nvPr>
            <p:ph idx="1"/>
          </p:nvPr>
        </p:nvSpPr>
        <p:spPr>
          <a:xfrm>
            <a:off x="685800" y="1628800"/>
            <a:ext cx="7770813" cy="4465613"/>
          </a:xfrm>
        </p:spPr>
        <p:txBody>
          <a:bodyPr/>
          <a:lstStyle/>
          <a:p>
            <a:pPr marL="609600" indent="-609600">
              <a:buFont typeface="Arial" panose="020B0604020202020204" pitchFamily="34" charset="0"/>
              <a:buChar char="•"/>
            </a:pPr>
            <a:r>
              <a:rPr lang="en-US" b="0" dirty="0" smtClean="0"/>
              <a:t>Reviewed proposals on:</a:t>
            </a:r>
          </a:p>
          <a:p>
            <a:pPr marL="1009650" lvl="1" indent="-609600">
              <a:buFont typeface="Arial" panose="020B0604020202020204" pitchFamily="34" charset="0"/>
              <a:buChar char="•"/>
            </a:pPr>
            <a:r>
              <a:rPr lang="en-US" dirty="0" smtClean="0"/>
              <a:t>Channel Sounding</a:t>
            </a:r>
          </a:p>
          <a:p>
            <a:pPr marL="1009650" lvl="1" indent="-609600">
              <a:buFont typeface="Arial" panose="020B0604020202020204" pitchFamily="34" charset="0"/>
              <a:buChar char="•"/>
            </a:pPr>
            <a:r>
              <a:rPr lang="en-US" b="0" dirty="0" smtClean="0"/>
              <a:t>Security</a:t>
            </a:r>
          </a:p>
          <a:p>
            <a:pPr marL="1009650" lvl="1" indent="-609600">
              <a:buFont typeface="Arial" panose="020B0604020202020204" pitchFamily="34" charset="0"/>
              <a:buChar char="•"/>
            </a:pPr>
            <a:r>
              <a:rPr lang="en-US" dirty="0" smtClean="0"/>
              <a:t>Negotiation in MU modes</a:t>
            </a:r>
            <a:endParaRPr lang="en-US" b="0" dirty="0" smtClean="0"/>
          </a:p>
          <a:p>
            <a:pPr marL="1009650" lvl="1" indent="-609600">
              <a:buFont typeface="Arial" panose="020B0604020202020204" pitchFamily="34" charset="0"/>
              <a:buChar char="•"/>
            </a:pPr>
            <a:r>
              <a:rPr lang="en-US" dirty="0" smtClean="0"/>
              <a:t>Functional Requirements</a:t>
            </a:r>
            <a:endParaRPr lang="en-US" b="0" dirty="0" smtClean="0"/>
          </a:p>
          <a:p>
            <a:pPr marL="609600" indent="-609600">
              <a:buFont typeface="Arial" panose="020B0604020202020204" pitchFamily="34" charset="0"/>
              <a:buChar char="•"/>
            </a:pPr>
            <a:r>
              <a:rPr lang="en-US" b="0" dirty="0" smtClean="0"/>
              <a:t>Set </a:t>
            </a:r>
            <a:r>
              <a:rPr lang="en-US" b="0" dirty="0" err="1" smtClean="0"/>
              <a:t>telecon</a:t>
            </a:r>
            <a:r>
              <a:rPr lang="en-US" b="0" dirty="0" smtClean="0"/>
              <a:t> times and goals for Nov. meeting.</a:t>
            </a:r>
            <a:endParaRPr lang="en-US" b="0" dirty="0"/>
          </a:p>
          <a:p>
            <a:pPr marL="609600" indent="-609600"/>
            <a:endParaRPr lang="en-US" b="0" dirty="0"/>
          </a:p>
          <a:p>
            <a:pPr marL="609600" indent="-609600"/>
            <a:r>
              <a:rPr lang="en-US" b="0" dirty="0"/>
              <a:t>Agenda: See </a:t>
            </a:r>
            <a:r>
              <a:rPr lang="en-US" b="0" dirty="0" smtClean="0"/>
              <a:t>11-16/750r3</a:t>
            </a:r>
            <a:r>
              <a:rPr lang="en-US" b="0" dirty="0" smtClean="0"/>
              <a:t>.</a:t>
            </a:r>
            <a:endParaRPr lang="en-US" b="0" dirty="0"/>
          </a:p>
          <a:p>
            <a:endParaRPr lang="en-US"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11-16-1280 by Jonathan Segev, Intel Corporation</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78</a:t>
            </a:fld>
            <a:endParaRPr lang="en-US"/>
          </a:p>
        </p:txBody>
      </p:sp>
    </p:spTree>
    <p:extLst>
      <p:ext uri="{BB962C8B-B14F-4D97-AF65-F5344CB8AC3E}">
        <p14:creationId xmlns:p14="http://schemas.microsoft.com/office/powerpoint/2010/main" val="14713553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for </a:t>
            </a:r>
            <a:r>
              <a:rPr lang="en-US" dirty="0" smtClean="0"/>
              <a:t>Nov. Meeting</a:t>
            </a:r>
            <a:endParaRPr lang="en-US" dirty="0"/>
          </a:p>
        </p:txBody>
      </p:sp>
      <p:sp>
        <p:nvSpPr>
          <p:cNvPr id="3" name="Content Placeholder 2"/>
          <p:cNvSpPr>
            <a:spLocks noGrp="1"/>
          </p:cNvSpPr>
          <p:nvPr>
            <p:ph idx="1"/>
          </p:nvPr>
        </p:nvSpPr>
        <p:spPr/>
        <p:txBody>
          <a:bodyPr/>
          <a:lstStyle/>
          <a:p>
            <a:pPr>
              <a:spcBef>
                <a:spcPts val="1225"/>
              </a:spcBef>
              <a:buFont typeface="Arial" panose="020B0604020202020204" pitchFamily="34" charset="0"/>
              <a:buChar char="•"/>
            </a:pPr>
            <a:r>
              <a:rPr lang="en-US" altLang="en-US" b="0" dirty="0"/>
              <a:t>Continue on Functional Requirement Document development.</a:t>
            </a:r>
          </a:p>
          <a:p>
            <a:pPr>
              <a:spcBef>
                <a:spcPts val="1225"/>
              </a:spcBef>
              <a:buFont typeface="Arial" panose="020B0604020202020204" pitchFamily="34" charset="0"/>
              <a:buChar char="•"/>
            </a:pPr>
            <a:r>
              <a:rPr lang="en-US" altLang="en-US" b="0" dirty="0"/>
              <a:t>Approve initial submissions of technical material towards SFD text where FRD is sufficiently mature. </a:t>
            </a:r>
          </a:p>
          <a:p>
            <a:pPr>
              <a:spcBef>
                <a:spcPts val="1225"/>
              </a:spcBef>
              <a:buFont typeface="Arial" panose="020B0604020202020204" pitchFamily="34" charset="0"/>
              <a:buChar char="•"/>
            </a:pPr>
            <a:r>
              <a:rPr lang="en-US" altLang="en-US" b="0" dirty="0"/>
              <a:t>Review technical submissions on </a:t>
            </a:r>
            <a:r>
              <a:rPr lang="en-US" altLang="en-US" b="0" dirty="0" smtClean="0"/>
              <a:t>measurement phase approaches, negotiation phase, adaptation to 11ax MU mode and secured location schemes. </a:t>
            </a:r>
            <a:endParaRPr lang="en-US" altLang="en-US" b="0" dirty="0"/>
          </a:p>
          <a:p>
            <a:pPr marL="0" indent="0">
              <a:spcBef>
                <a:spcPts val="1225"/>
              </a:spcBef>
            </a:pPr>
            <a:endParaRPr lang="en-US" altLang="en-US" b="0" dirty="0"/>
          </a:p>
          <a:p>
            <a:pPr marL="1009650" lvl="1" indent="-609600">
              <a:buFont typeface="Arial" panose="020B0604020202020204" pitchFamily="34" charset="0"/>
              <a:buChar char="•"/>
            </a:pPr>
            <a:endParaRPr lang="en-US"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11-16-1280 by Jonathan Segev, Intel Corporation</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79</a:t>
            </a:fld>
            <a:endParaRPr lang="en-US"/>
          </a:p>
        </p:txBody>
      </p:sp>
    </p:spTree>
    <p:extLst>
      <p:ext uri="{BB962C8B-B14F-4D97-AF65-F5344CB8AC3E}">
        <p14:creationId xmlns:p14="http://schemas.microsoft.com/office/powerpoint/2010/main" val="1680244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a:noFill/>
        </p:spPr>
        <p:txBody>
          <a:bodyPr/>
          <a:lstStyle/>
          <a:p>
            <a:r>
              <a:rPr lang="en-US" smtClean="0"/>
              <a:t>Slide </a:t>
            </a:r>
            <a:fld id="{E645108C-F4BD-42F7-A73B-AA473E24AA03}" type="slidenum">
              <a:rPr lang="en-US" smtClean="0"/>
              <a:pPr/>
              <a:t>8</a:t>
            </a:fld>
            <a:endParaRPr lang="en-US" smtClean="0"/>
          </a:p>
        </p:txBody>
      </p:sp>
      <p:sp>
        <p:nvSpPr>
          <p:cNvPr id="1028" name="Rectangle 2"/>
          <p:cNvSpPr>
            <a:spLocks noGrp="1" noChangeArrowheads="1"/>
          </p:cNvSpPr>
          <p:nvPr>
            <p:ph type="title"/>
          </p:nvPr>
        </p:nvSpPr>
        <p:spPr>
          <a:xfrm>
            <a:off x="685800" y="685800"/>
            <a:ext cx="7772400" cy="914400"/>
          </a:xfrm>
          <a:noFill/>
        </p:spPr>
        <p:txBody>
          <a:bodyPr/>
          <a:lstStyle/>
          <a:p>
            <a:r>
              <a:rPr lang="en-US" dirty="0" smtClean="0"/>
              <a:t>802.11 WG Editor’s Meeting (Sept ‘16)</a:t>
            </a:r>
          </a:p>
        </p:txBody>
      </p:sp>
      <p:sp>
        <p:nvSpPr>
          <p:cNvPr id="1029" name="Rectangle 3"/>
          <p:cNvSpPr>
            <a:spLocks noGrp="1" noChangeArrowheads="1"/>
          </p:cNvSpPr>
          <p:nvPr>
            <p:ph type="body" idx="1"/>
          </p:nvPr>
        </p:nvSpPr>
        <p:spPr>
          <a:xfrm>
            <a:off x="685800" y="1703388"/>
            <a:ext cx="7772400" cy="381000"/>
          </a:xfrm>
          <a:noFill/>
        </p:spPr>
        <p:txBody>
          <a:bodyPr/>
          <a:lstStyle/>
          <a:p>
            <a:pPr algn="ctr">
              <a:lnSpc>
                <a:spcPct val="90000"/>
              </a:lnSpc>
              <a:buFontTx/>
              <a:buNone/>
            </a:pPr>
            <a:r>
              <a:rPr lang="en-US" sz="2000" dirty="0" smtClean="0"/>
              <a:t>Date:</a:t>
            </a:r>
            <a:r>
              <a:rPr lang="en-US" sz="2000" b="0" dirty="0" smtClean="0"/>
              <a:t> </a:t>
            </a:r>
            <a:r>
              <a:rPr lang="en-US" sz="2000" b="0" dirty="0" smtClean="0"/>
              <a:t>2016-09-15</a:t>
            </a:r>
            <a:endParaRPr lang="en-US" sz="2000" b="0" dirty="0" smtClean="0"/>
          </a:p>
        </p:txBody>
      </p:sp>
      <p:graphicFrame>
        <p:nvGraphicFramePr>
          <p:cNvPr id="1026" name="Object 4"/>
          <p:cNvGraphicFramePr>
            <a:graphicFrameLocks noChangeAspect="1"/>
          </p:cNvGraphicFramePr>
          <p:nvPr>
            <p:extLst>
              <p:ext uri="{D42A27DB-BD31-4B8C-83A1-F6EECF244321}">
                <p14:modId xmlns:p14="http://schemas.microsoft.com/office/powerpoint/2010/main" val="95140482"/>
              </p:ext>
            </p:extLst>
          </p:nvPr>
        </p:nvGraphicFramePr>
        <p:xfrm>
          <a:off x="530225" y="2506663"/>
          <a:ext cx="7847013" cy="2557462"/>
        </p:xfrm>
        <a:graphic>
          <a:graphicData uri="http://schemas.openxmlformats.org/presentationml/2006/ole">
            <mc:AlternateContent xmlns:mc="http://schemas.openxmlformats.org/markup-compatibility/2006">
              <mc:Choice xmlns:v="urn:schemas-microsoft-com:vml" Requires="v">
                <p:oleObj spid="_x0000_s17415" name="Document" r:id="rId4" imgW="8593900" imgH="2812386" progId="Word.Document.8">
                  <p:embed/>
                </p:oleObj>
              </mc:Choice>
              <mc:Fallback>
                <p:oleObj name="Document" r:id="rId4" imgW="8593900" imgH="2812386" progId="Word.Document.8">
                  <p:embed/>
                  <p:pic>
                    <p:nvPicPr>
                      <p:cNvPr id="0" name=""/>
                      <p:cNvPicPr>
                        <a:picLocks noChangeAspect="1" noChangeArrowheads="1"/>
                      </p:cNvPicPr>
                      <p:nvPr/>
                    </p:nvPicPr>
                    <p:blipFill>
                      <a:blip r:embed="rId5"/>
                      <a:srcRect/>
                      <a:stretch>
                        <a:fillRect/>
                      </a:stretch>
                    </p:blipFill>
                    <p:spPr bwMode="auto">
                      <a:xfrm>
                        <a:off x="530225" y="2506663"/>
                        <a:ext cx="7847013" cy="2557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5"/>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1031" name="Footer Placeholder 7"/>
          <p:cNvSpPr>
            <a:spLocks noGrp="1"/>
          </p:cNvSpPr>
          <p:nvPr>
            <p:ph type="ftr" sz="quarter" idx="11"/>
          </p:nvPr>
        </p:nvSpPr>
        <p:spPr>
          <a:noFill/>
        </p:spPr>
        <p:txBody>
          <a:bodyPr/>
          <a:lstStyle/>
          <a:p>
            <a:r>
              <a:rPr lang="en-US" smtClean="0"/>
              <a:t>Adrian Stephens, Intel Corporation</a:t>
            </a:r>
            <a:endParaRPr lang="en-US" smtClean="0"/>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kumimoji="0" lang="en-US" sz="1200" b="0" i="0" u="none" strike="noStrike" cap="none" normalizeH="0" baseline="0" dirty="0" smtClean="0">
                <a:ln>
                  <a:noFill/>
                </a:ln>
                <a:solidFill>
                  <a:schemeClr val="tx1"/>
                </a:solidFill>
                <a:effectLst/>
                <a:latin typeface="Times New Roman" pitchFamily="18" charset="0"/>
              </a:rPr>
              <a:t>1/6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11-16-1285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Robert Stacey, Intel Corporation </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0313920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Teleconference Schedule</a:t>
            </a:r>
            <a:endParaRPr lang="en-US" dirty="0"/>
          </a:p>
        </p:txBody>
      </p:sp>
      <p:sp>
        <p:nvSpPr>
          <p:cNvPr id="3" name="Content Placeholder 2"/>
          <p:cNvSpPr>
            <a:spLocks noGrp="1"/>
          </p:cNvSpPr>
          <p:nvPr>
            <p:ph idx="1"/>
          </p:nvPr>
        </p:nvSpPr>
        <p:spPr/>
        <p:txBody>
          <a:bodyPr/>
          <a:lstStyle/>
          <a:p>
            <a:pPr>
              <a:buFont typeface="Times New Roman" pitchFamily="16" charset="0"/>
              <a:buChar char="•"/>
            </a:pPr>
            <a:r>
              <a:rPr lang="en-US" altLang="en-US" dirty="0" smtClean="0"/>
              <a:t>Nov. 2</a:t>
            </a:r>
            <a:r>
              <a:rPr lang="en-US" altLang="en-US" baseline="30000" dirty="0" smtClean="0"/>
              <a:t>nd</a:t>
            </a:r>
            <a:r>
              <a:rPr lang="en-US" altLang="en-US" dirty="0" smtClean="0"/>
              <a:t> 10:00AM </a:t>
            </a:r>
            <a:r>
              <a:rPr lang="en-US" altLang="en-US" dirty="0"/>
              <a:t>ET for 1hr.</a:t>
            </a:r>
          </a:p>
          <a:p>
            <a:pPr marL="0" indent="0">
              <a:buNone/>
            </a:pPr>
            <a:r>
              <a:rPr lang="en-US" altLang="en-US" b="0" dirty="0"/>
              <a:t> </a:t>
            </a:r>
          </a:p>
          <a:p>
            <a:endParaRPr lang="en-US" dirty="0"/>
          </a:p>
          <a:p>
            <a:pPr marL="0" indent="0">
              <a:buNone/>
            </a:pPr>
            <a:endParaRPr lang="en-US" dirty="0"/>
          </a:p>
          <a:p>
            <a:pPr marL="1009650" lvl="1" indent="-609600"/>
            <a:endParaRPr lang="en-US" dirty="0"/>
          </a:p>
          <a:p>
            <a:endParaRPr lang="en-US"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11-16-1280 by Jonathan Segev, Intel Corporation</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80</a:t>
            </a:fld>
            <a:endParaRPr lang="en-US"/>
          </a:p>
        </p:txBody>
      </p:sp>
    </p:spTree>
    <p:extLst>
      <p:ext uri="{BB962C8B-B14F-4D97-AF65-F5344CB8AC3E}">
        <p14:creationId xmlns:p14="http://schemas.microsoft.com/office/powerpoint/2010/main" val="19369687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9"/>
          <p:cNvSpPr>
            <a:spLocks noGrp="1"/>
          </p:cNvSpPr>
          <p:nvPr>
            <p:ph type="title"/>
          </p:nvPr>
        </p:nvSpPr>
        <p:spPr/>
        <p:txBody>
          <a:bodyPr/>
          <a:lstStyle/>
          <a:p>
            <a:r>
              <a:rPr lang="en-US" altLang="en-US" smtClean="0"/>
              <a:t>Wake-up Radio (WUR) SG </a:t>
            </a:r>
            <a:br>
              <a:rPr lang="en-US" altLang="en-US" smtClean="0"/>
            </a:br>
            <a:r>
              <a:rPr lang="en-US" altLang="en-US" smtClean="0"/>
              <a:t>September 2016 Closing Report</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12" name="Rectangle 2"/>
          <p:cNvSpPr txBox="1">
            <a:spLocks noChangeArrowheads="1"/>
          </p:cNvSpPr>
          <p:nvPr/>
        </p:nvSpPr>
        <p:spPr bwMode="auto">
          <a:xfrm>
            <a:off x="627063" y="2292350"/>
            <a:ext cx="777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lgn="ctr">
              <a:spcBef>
                <a:spcPts val="500"/>
              </a:spcBef>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2000" b="0" kern="0" dirty="0" smtClean="0"/>
              <a:t>Date: 2016-09-15</a:t>
            </a:r>
            <a:endParaRPr lang="en-GB" sz="2000" b="0" kern="0" dirty="0"/>
          </a:p>
        </p:txBody>
      </p:sp>
      <p:graphicFrame>
        <p:nvGraphicFramePr>
          <p:cNvPr id="4103" name="Object 3"/>
          <p:cNvGraphicFramePr>
            <a:graphicFrameLocks noChangeAspect="1"/>
          </p:cNvGraphicFramePr>
          <p:nvPr/>
        </p:nvGraphicFramePr>
        <p:xfrm>
          <a:off x="781050" y="3057525"/>
          <a:ext cx="7505700" cy="2733675"/>
        </p:xfrm>
        <a:graphic>
          <a:graphicData uri="http://schemas.openxmlformats.org/presentationml/2006/ole">
            <mc:AlternateContent xmlns:mc="http://schemas.openxmlformats.org/markup-compatibility/2006">
              <mc:Choice xmlns:v="urn:schemas-microsoft-com:vml" Requires="v">
                <p:oleObj spid="_x0000_s14345" name="Document" r:id="rId4" imgW="8248712" imgH="3013376" progId="Word.Document.8">
                  <p:embed/>
                </p:oleObj>
              </mc:Choice>
              <mc:Fallback>
                <p:oleObj name="Document" r:id="rId4" imgW="8248712" imgH="3013376"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050" y="3057525"/>
                        <a:ext cx="7505700" cy="273367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4" name="Rectangle 4"/>
          <p:cNvSpPr>
            <a:spLocks noChangeArrowheads="1"/>
          </p:cNvSpPr>
          <p:nvPr/>
        </p:nvSpPr>
        <p:spPr bwMode="auto">
          <a:xfrm>
            <a:off x="777875" y="26892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chemeClr val="tx1"/>
                </a:solidFill>
                <a:latin typeface="Times New Roman" pitchFamily="18" charset="0"/>
                <a:ea typeface="MS PGothic" pitchFamily="34" charset="-128"/>
              </a:defRPr>
            </a:lvl1pPr>
            <a:lvl2pPr marL="742950" indent="-28575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chemeClr val="tx1"/>
                </a:solidFill>
                <a:latin typeface="Times New Roman" pitchFamily="18" charset="0"/>
                <a:ea typeface="MS PGothic" pitchFamily="34" charset="-128"/>
              </a:defRPr>
            </a:lvl2pPr>
            <a:lvl3pPr marL="11430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Times New Roman" pitchFamily="18" charset="0"/>
                <a:ea typeface="MS PGothic" pitchFamily="34" charset="-128"/>
              </a:defRPr>
            </a:lvl3pPr>
            <a:lvl4pPr marL="16002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itchFamily="18" charset="0"/>
                <a:ea typeface="MS PGothic" pitchFamily="34" charset="-128"/>
              </a:defRPr>
            </a:lvl4pPr>
            <a:lvl5pPr marL="20574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itchFamily="18" charset="0"/>
                <a:ea typeface="MS PGothic" pitchFamily="34" charset="-128"/>
              </a:defRPr>
            </a:lvl9pPr>
          </a:lstStyle>
          <a:p>
            <a:pPr>
              <a:spcBef>
                <a:spcPts val="500"/>
              </a:spcBef>
              <a:buFontTx/>
              <a:buNone/>
            </a:pPr>
            <a:r>
              <a:rPr lang="en-GB" altLang="en-US" sz="2000" b="0">
                <a:solidFill>
                  <a:srgbClr val="000000"/>
                </a:solidFill>
              </a:rPr>
              <a:t>Authors: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1/8 of 11-16-1272 by Minyoung Park (Intel Corp.)</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AC8A6EB5-1BF3-4B79-A25A-A80C2579D0D2}" type="slidenum">
              <a:rPr lang="en-US" smtClean="0"/>
              <a:pPr>
                <a:defRPr/>
              </a:pPr>
              <a:t>81</a:t>
            </a:fld>
            <a:endParaRPr lang="en-US"/>
          </a:p>
        </p:txBody>
      </p:sp>
    </p:spTree>
    <p:extLst>
      <p:ext uri="{BB962C8B-B14F-4D97-AF65-F5344CB8AC3E}">
        <p14:creationId xmlns:p14="http://schemas.microsoft.com/office/powerpoint/2010/main" val="23357384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Abstract</a:t>
            </a:r>
          </a:p>
        </p:txBody>
      </p:sp>
      <p:sp>
        <p:nvSpPr>
          <p:cNvPr id="6147" name="Content Placeholder 2"/>
          <p:cNvSpPr>
            <a:spLocks noGrp="1"/>
          </p:cNvSpPr>
          <p:nvPr>
            <p:ph idx="1"/>
          </p:nvPr>
        </p:nvSpPr>
        <p:spPr/>
        <p:txBody>
          <a:bodyPr/>
          <a:lstStyle/>
          <a:p>
            <a:r>
              <a:rPr lang="en-US" altLang="en-US" smtClean="0"/>
              <a:t>This document is the Wake-up Radio Study Group closing report for the San Diego meeting, September 2016</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2/8 of 11-16-1272 by Minyoung Park (Intel Corp.)</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82</a:t>
            </a:fld>
            <a:endParaRPr lang="en-US"/>
          </a:p>
        </p:txBody>
      </p:sp>
    </p:spTree>
    <p:extLst>
      <p:ext uri="{BB962C8B-B14F-4D97-AF65-F5344CB8AC3E}">
        <p14:creationId xmlns:p14="http://schemas.microsoft.com/office/powerpoint/2010/main" val="10105169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Work Completed</a:t>
            </a:r>
          </a:p>
        </p:txBody>
      </p:sp>
      <p:sp>
        <p:nvSpPr>
          <p:cNvPr id="7171" name="Content Placeholder 2"/>
          <p:cNvSpPr>
            <a:spLocks noGrp="1"/>
          </p:cNvSpPr>
          <p:nvPr>
            <p:ph idx="1"/>
          </p:nvPr>
        </p:nvSpPr>
        <p:spPr/>
        <p:txBody>
          <a:bodyPr/>
          <a:lstStyle/>
          <a:p>
            <a:r>
              <a:rPr lang="en-US" altLang="en-US" sz="2000" smtClean="0"/>
              <a:t>Completed the development of the PAR and CSD</a:t>
            </a:r>
          </a:p>
          <a:p>
            <a:pPr lvl="1"/>
            <a:r>
              <a:rPr lang="en-US" altLang="en-US" sz="1600" smtClean="0"/>
              <a:t>PAR: 11-16/1045r6</a:t>
            </a:r>
          </a:p>
          <a:p>
            <a:pPr lvl="1"/>
            <a:r>
              <a:rPr lang="en-US" altLang="en-US" sz="1600" smtClean="0"/>
              <a:t>CSD: </a:t>
            </a:r>
            <a:r>
              <a:rPr lang="en-GB" altLang="en-US" sz="1600" smtClean="0"/>
              <a:t>11-16/936r3</a:t>
            </a:r>
            <a:endParaRPr lang="en-US" altLang="en-US" sz="1600" smtClean="0"/>
          </a:p>
          <a:p>
            <a:r>
              <a:rPr lang="en-US" altLang="en-US" sz="2000" smtClean="0"/>
              <a:t>The PAR and CSD contained in 11-16/1045r6 and 11-16/936r3 have been approved by the SG and 802.11 WG to be posted to the IEEE 802 Executive Committee (EC) agenda for 802 WG preview and EC approval (see Slide 4 and Slide 5)</a:t>
            </a:r>
          </a:p>
          <a:p>
            <a:r>
              <a:rPr lang="en-US" altLang="en-US" sz="2000" smtClean="0"/>
              <a:t>Reviewed the presentations (see Slide 6)</a:t>
            </a:r>
            <a:endParaRPr lang="en-US" altLang="en-US" sz="1800" smtClean="0"/>
          </a:p>
          <a:p>
            <a:r>
              <a:rPr lang="en-US" altLang="en-US" sz="2000" smtClean="0"/>
              <a:t>Reviewed the SG timeline</a:t>
            </a:r>
          </a:p>
          <a:p>
            <a:r>
              <a:rPr lang="en-US" altLang="en-US" sz="2000" smtClean="0"/>
              <a:t>Set goals for the November meeting and teleconference schedule</a:t>
            </a:r>
          </a:p>
          <a:p>
            <a:r>
              <a:rPr lang="en-US" altLang="en-US" sz="2000" smtClean="0"/>
              <a:t>Agenda: see doc.: IEEE 802.11-16/1080r6</a:t>
            </a:r>
          </a:p>
          <a:p>
            <a:endParaRPr lang="en-US" altLang="en-US" sz="2000" smtClean="0"/>
          </a:p>
          <a:p>
            <a:endParaRPr lang="en-US" altLang="en-US" sz="2000" smtClean="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3/8 of 11-16-1272 by Minyoung Park (Intel Corp.)</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83</a:t>
            </a:fld>
            <a:endParaRPr lang="en-US"/>
          </a:p>
        </p:txBody>
      </p:sp>
    </p:spTree>
    <p:extLst>
      <p:ext uri="{BB962C8B-B14F-4D97-AF65-F5344CB8AC3E}">
        <p14:creationId xmlns:p14="http://schemas.microsoft.com/office/powerpoint/2010/main" val="392639341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WUR SG PAR approval</a:t>
            </a:r>
          </a:p>
        </p:txBody>
      </p:sp>
      <p:sp>
        <p:nvSpPr>
          <p:cNvPr id="3" name="Content Placeholder 2"/>
          <p:cNvSpPr>
            <a:spLocks noGrp="1"/>
          </p:cNvSpPr>
          <p:nvPr>
            <p:ph idx="1"/>
          </p:nvPr>
        </p:nvSpPr>
        <p:spPr>
          <a:xfrm>
            <a:off x="685800" y="1981200"/>
            <a:ext cx="8229600" cy="4343400"/>
          </a:xfrm>
        </p:spPr>
        <p:txBody>
          <a:bodyPr/>
          <a:lstStyle/>
          <a:p>
            <a:r>
              <a:rPr lang="en-GB" altLang="en-US" smtClean="0"/>
              <a:t>Believing that the PAR contained in the document referenced below meets IEEE-SA guidelines,</a:t>
            </a:r>
            <a:endParaRPr lang="en-US" altLang="en-US" smtClean="0"/>
          </a:p>
          <a:p>
            <a:r>
              <a:rPr lang="en-GB" altLang="en-US" smtClean="0"/>
              <a:t>Request that the PAR contained in 11-16/1045r6 be posted to the IEEE 802 Executive Committee (EC) agenda for 802 WG preview and EC approval to submit to NesCom.</a:t>
            </a:r>
          </a:p>
          <a:p>
            <a:endParaRPr lang="en-GB" altLang="en-US" smtClean="0"/>
          </a:p>
          <a:p>
            <a:r>
              <a:rPr lang="en-GB" altLang="en-US" smtClean="0"/>
              <a:t>Moved: </a:t>
            </a:r>
            <a:r>
              <a:rPr lang="en-US" altLang="en-US" smtClean="0"/>
              <a:t>Minyoung Park </a:t>
            </a:r>
          </a:p>
          <a:p>
            <a:r>
              <a:rPr lang="en-GB" altLang="en-US" smtClean="0"/>
              <a:t>Seconded: Osama Aboul-Magd</a:t>
            </a:r>
          </a:p>
          <a:p>
            <a:r>
              <a:rPr lang="en-GB" altLang="en-US" smtClean="0"/>
              <a:t>Result: 104-1-8 Passes</a:t>
            </a:r>
            <a:endParaRPr lang="en-US" altLang="en-US" smtClean="0"/>
          </a:p>
          <a:p>
            <a:r>
              <a:rPr lang="en-GB" altLang="en-US" sz="2000" smtClean="0"/>
              <a:t>Moved: Shahrnaz Azizi,  Seconded: Yunsong Yang, Result: 39-0-2  </a:t>
            </a:r>
            <a:endParaRPr lang="en-US" altLang="en-US" sz="2000" smtClean="0"/>
          </a:p>
          <a:p>
            <a:endParaRPr lang="en-GB" altLang="en-US" sz="2000" smtClean="0"/>
          </a:p>
          <a:p>
            <a:pPr>
              <a:buFontTx/>
              <a:buNone/>
            </a:pPr>
            <a:endParaRPr lang="en-US" altLang="en-US" sz="1400" smtClean="0"/>
          </a:p>
          <a:p>
            <a:endParaRPr lang="en-US" altLang="en-US" sz="2000" smtClean="0"/>
          </a:p>
        </p:txBody>
      </p:sp>
      <p:sp>
        <p:nvSpPr>
          <p:cNvPr id="5" name="Footer Placeholder 4"/>
          <p:cNvSpPr>
            <a:spLocks noGrp="1"/>
          </p:cNvSpPr>
          <p:nvPr>
            <p:ph type="ftr" sz="quarter" idx="11"/>
          </p:nvPr>
        </p:nvSpPr>
        <p:spPr>
          <a:xfrm>
            <a:off x="5357813" y="6475413"/>
            <a:ext cx="3184525" cy="180975"/>
          </a:xfrm>
        </p:spPr>
        <p:txBody>
          <a:bodyPr/>
          <a:lstStyle/>
          <a:p>
            <a:pPr>
              <a:defRPr/>
            </a:pPr>
            <a:r>
              <a:rPr lang="en-GB" smtClean="0"/>
              <a:t>Adrian Stephens, Intel Corporation</a:t>
            </a:r>
            <a:endParaRPr lang="en-GB"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4/8 of 11-16-1272 by D. Stanley, HP Enterprise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84</a:t>
            </a:fld>
            <a:endParaRPr lang="en-US"/>
          </a:p>
        </p:txBody>
      </p:sp>
    </p:spTree>
    <p:extLst>
      <p:ext uri="{BB962C8B-B14F-4D97-AF65-F5344CB8AC3E}">
        <p14:creationId xmlns:p14="http://schemas.microsoft.com/office/powerpoint/2010/main" val="8523751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WUR CSD approval</a:t>
            </a:r>
          </a:p>
        </p:txBody>
      </p:sp>
      <p:sp>
        <p:nvSpPr>
          <p:cNvPr id="3" name="Content Placeholder 2"/>
          <p:cNvSpPr>
            <a:spLocks noGrp="1"/>
          </p:cNvSpPr>
          <p:nvPr>
            <p:ph idx="1"/>
          </p:nvPr>
        </p:nvSpPr>
        <p:spPr>
          <a:xfrm>
            <a:off x="609600" y="1828800"/>
            <a:ext cx="8305800" cy="4495800"/>
          </a:xfrm>
        </p:spPr>
        <p:txBody>
          <a:bodyPr/>
          <a:lstStyle/>
          <a:p>
            <a:r>
              <a:rPr lang="en-GB" altLang="en-US" smtClean="0"/>
              <a:t>Believing that the CSD contained in the document referenced below meets IEEE 802 guidelines,</a:t>
            </a:r>
            <a:endParaRPr lang="en-US" altLang="en-US" smtClean="0"/>
          </a:p>
          <a:p>
            <a:r>
              <a:rPr lang="en-GB" altLang="en-US" smtClean="0"/>
              <a:t>Request that the CSD contained in 11-16/936r3 be posted to the IEEE 802 Executive Committee (EC) agenda for 802 WG preview and EC approval.</a:t>
            </a:r>
          </a:p>
          <a:p>
            <a:endParaRPr lang="en-GB" altLang="en-US" smtClean="0"/>
          </a:p>
          <a:p>
            <a:r>
              <a:rPr lang="en-GB" altLang="en-US" smtClean="0"/>
              <a:t>Moved: </a:t>
            </a:r>
            <a:r>
              <a:rPr lang="en-US" altLang="en-US" smtClean="0"/>
              <a:t>Minyoung Park </a:t>
            </a:r>
          </a:p>
          <a:p>
            <a:r>
              <a:rPr lang="en-GB" altLang="en-US" smtClean="0"/>
              <a:t>Seconded: Osama Aboul-Magd</a:t>
            </a:r>
          </a:p>
          <a:p>
            <a:r>
              <a:rPr lang="en-GB" altLang="en-US" smtClean="0"/>
              <a:t>Result: 103-1-8 Passes</a:t>
            </a:r>
            <a:endParaRPr lang="en-US" altLang="en-US" smtClean="0"/>
          </a:p>
          <a:p>
            <a:r>
              <a:rPr lang="en-GB" altLang="en-US" sz="2000" smtClean="0"/>
              <a:t>Moved: Osama Aboul-Magd,  Seconded: Yunsong Yang, </a:t>
            </a:r>
            <a:br>
              <a:rPr lang="en-GB" altLang="en-US" sz="2000" smtClean="0"/>
            </a:br>
            <a:r>
              <a:rPr lang="en-GB" altLang="en-US" sz="2000" smtClean="0"/>
              <a:t>Result: 43-0-3</a:t>
            </a:r>
          </a:p>
          <a:p>
            <a:pPr>
              <a:buFontTx/>
              <a:buNone/>
            </a:pPr>
            <a:endParaRPr lang="en-US" altLang="en-US" sz="1400" smtClean="0"/>
          </a:p>
          <a:p>
            <a:endParaRPr lang="en-US" altLang="en-US" sz="2000" smtClean="0"/>
          </a:p>
        </p:txBody>
      </p:sp>
      <p:sp>
        <p:nvSpPr>
          <p:cNvPr id="5" name="Footer Placeholder 4"/>
          <p:cNvSpPr>
            <a:spLocks noGrp="1"/>
          </p:cNvSpPr>
          <p:nvPr>
            <p:ph type="ftr" sz="quarter" idx="11"/>
          </p:nvPr>
        </p:nvSpPr>
        <p:spPr>
          <a:xfrm>
            <a:off x="5357813" y="6475413"/>
            <a:ext cx="3184525" cy="180975"/>
          </a:xfrm>
        </p:spPr>
        <p:txBody>
          <a:bodyPr/>
          <a:lstStyle/>
          <a:p>
            <a:pPr>
              <a:defRPr/>
            </a:pPr>
            <a:r>
              <a:rPr lang="en-GB" smtClean="0"/>
              <a:t>Adrian Stephens, Intel Corporation</a:t>
            </a:r>
            <a:endParaRPr lang="en-GB"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5/8 of 11-16-1272 by D. Stanley, HP Enterprise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85</a:t>
            </a:fld>
            <a:endParaRPr lang="en-US"/>
          </a:p>
        </p:txBody>
      </p:sp>
    </p:spTree>
    <p:extLst>
      <p:ext uri="{BB962C8B-B14F-4D97-AF65-F5344CB8AC3E}">
        <p14:creationId xmlns:p14="http://schemas.microsoft.com/office/powerpoint/2010/main" val="389213243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Submissions Reviewed</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12294" name="Content Placeholder 1"/>
          <p:cNvSpPr>
            <a:spLocks noGrp="1"/>
          </p:cNvSpPr>
          <p:nvPr>
            <p:ph idx="1"/>
          </p:nvPr>
        </p:nvSpPr>
        <p:spPr>
          <a:xfrm>
            <a:off x="179388" y="1600200"/>
            <a:ext cx="8964612" cy="4875213"/>
          </a:xfrm>
        </p:spPr>
        <p:txBody>
          <a:bodyPr/>
          <a:lstStyle/>
          <a:p>
            <a:pPr eaLnBrk="1" fontAlgn="t" hangingPunct="1"/>
            <a:r>
              <a:rPr lang="en-US" altLang="en-US" sz="2000" smtClean="0"/>
              <a:t>PAR related submissions:</a:t>
            </a:r>
          </a:p>
          <a:p>
            <a:pPr eaLnBrk="1" fontAlgn="t" hangingPunct="1">
              <a:buFont typeface="Times New Roman" pitchFamily="18" charset="0"/>
              <a:buAutoNum type="arabicPeriod"/>
            </a:pPr>
            <a:r>
              <a:rPr lang="en-US" altLang="en-US" sz="1800" b="0" smtClean="0">
                <a:solidFill>
                  <a:srgbClr val="00B050"/>
                </a:solidFill>
              </a:rPr>
              <a:t>11-16/1229r0, WUR update on PAR comment resolution, Shahrnaz Azizi (Intel) </a:t>
            </a:r>
          </a:p>
          <a:p>
            <a:pPr eaLnBrk="1" fontAlgn="t" hangingPunct="1">
              <a:buFont typeface="Times New Roman" pitchFamily="18" charset="0"/>
              <a:buAutoNum type="arabicPeriod"/>
            </a:pPr>
            <a:r>
              <a:rPr lang="en-US" altLang="en-US" sz="1800" b="0" smtClean="0">
                <a:solidFill>
                  <a:srgbClr val="00B050"/>
                </a:solidFill>
              </a:rPr>
              <a:t>11-16/1045r4, A PAR proposal for WUR SG, Shahrnaz Azizi (Intel) </a:t>
            </a:r>
          </a:p>
          <a:p>
            <a:pPr eaLnBrk="1" fontAlgn="t" hangingPunct="1"/>
            <a:endParaRPr lang="en-US" altLang="en-US" sz="1800" smtClean="0"/>
          </a:p>
          <a:p>
            <a:pPr eaLnBrk="1" fontAlgn="t" hangingPunct="1"/>
            <a:r>
              <a:rPr lang="en-US" altLang="en-US" sz="1800" smtClean="0"/>
              <a:t>CSD related submissions:</a:t>
            </a:r>
          </a:p>
          <a:p>
            <a:pPr eaLnBrk="1" fontAlgn="t" hangingPunct="1">
              <a:buFont typeface="Times New Roman" pitchFamily="18" charset="0"/>
              <a:buAutoNum type="arabicPeriod"/>
            </a:pPr>
            <a:r>
              <a:rPr lang="en-US" altLang="en-US" sz="1800" b="0" smtClean="0">
                <a:solidFill>
                  <a:srgbClr val="00B050"/>
                </a:solidFill>
              </a:rPr>
              <a:t>11-16/936r2, A CSD proposal for wake-up radio (WUR), Osama Aboul-Magd (Huawei) </a:t>
            </a:r>
          </a:p>
          <a:p>
            <a:pPr eaLnBrk="1" fontAlgn="t" hangingPunct="1"/>
            <a:endParaRPr lang="en-US" altLang="en-US" sz="2000" smtClean="0"/>
          </a:p>
          <a:p>
            <a:pPr eaLnBrk="1" fontAlgn="t" hangingPunct="1"/>
            <a:r>
              <a:rPr lang="en-US" altLang="en-US" sz="2000" smtClean="0"/>
              <a:t>Other submissions:</a:t>
            </a:r>
          </a:p>
          <a:p>
            <a:pPr eaLnBrk="1" fontAlgn="t" hangingPunct="1">
              <a:buFont typeface="Times New Roman" pitchFamily="18" charset="0"/>
              <a:buAutoNum type="arabicPeriod"/>
            </a:pPr>
            <a:r>
              <a:rPr lang="en-US" altLang="en-US" sz="1800" b="0" smtClean="0">
                <a:solidFill>
                  <a:srgbClr val="00B050"/>
                </a:solidFill>
              </a:rPr>
              <a:t>11-16/1144r0, Further investigation on WUR performance, Eunsung Park (LGE)</a:t>
            </a:r>
          </a:p>
          <a:p>
            <a:pPr eaLnBrk="1" fontAlgn="t" hangingPunct="1">
              <a:buFont typeface="Times New Roman" pitchFamily="18" charset="0"/>
              <a:buAutoNum type="arabicPeriod"/>
            </a:pPr>
            <a:r>
              <a:rPr lang="en-US" altLang="en-US" sz="1800" b="0" smtClean="0">
                <a:solidFill>
                  <a:srgbClr val="00B050"/>
                </a:solidFill>
              </a:rPr>
              <a:t>11-16/1147r0, WUR and efficiency tradeoffs (Newracom) </a:t>
            </a:r>
          </a:p>
          <a:p>
            <a:pPr eaLnBrk="1" fontAlgn="t" hangingPunct="1">
              <a:buFont typeface="Times New Roman" pitchFamily="18" charset="0"/>
              <a:buAutoNum type="arabicPeriod"/>
            </a:pPr>
            <a:r>
              <a:rPr lang="en-US" altLang="en-US" sz="1800" b="0" smtClean="0">
                <a:solidFill>
                  <a:srgbClr val="00B050"/>
                </a:solidFill>
              </a:rPr>
              <a:t>11-16/1215r0, Demand of Being Waken Up While Moving Follow-up, Ke Yao (ZTE)</a:t>
            </a:r>
          </a:p>
          <a:p>
            <a:pPr eaLnBrk="1" fontAlgn="t" hangingPunct="1">
              <a:buFont typeface="Times New Roman" pitchFamily="18" charset="0"/>
              <a:buAutoNum type="arabicPeriod"/>
            </a:pPr>
            <a:r>
              <a:rPr lang="en-US" altLang="en-US" sz="1800" b="0" smtClean="0">
                <a:solidFill>
                  <a:srgbClr val="00B050"/>
                </a:solidFill>
              </a:rPr>
              <a:t>11-16/1217r0, WUR based Broadcast Reference Signal, John Son (WILUS)</a:t>
            </a:r>
          </a:p>
          <a:p>
            <a:pPr eaLnBrk="1" fontAlgn="t" hangingPunct="1">
              <a:buFont typeface="Times New Roman" pitchFamily="18" charset="0"/>
              <a:buAutoNum type="arabicPeriod"/>
            </a:pPr>
            <a:r>
              <a:rPr lang="en-US" altLang="en-US" sz="1800" b="0" smtClean="0">
                <a:solidFill>
                  <a:srgbClr val="00B050"/>
                </a:solidFill>
              </a:rPr>
              <a:t>11-16/1243r0, Multi user access for Wakeup Radio, Hanseul Hong (Yonsei Univ.) </a:t>
            </a:r>
          </a:p>
          <a:p>
            <a:pPr>
              <a:buFont typeface="Times New Roman" pitchFamily="18" charset="0"/>
              <a:buAutoNum type="arabicPeriod"/>
            </a:pPr>
            <a:endParaRPr lang="en-US" altLang="en-US" sz="160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6/8 of 11-16-1272 by Minyoung Park (Intel Corp.)</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86</a:t>
            </a:fld>
            <a:endParaRPr lang="en-US"/>
          </a:p>
        </p:txBody>
      </p:sp>
    </p:spTree>
    <p:extLst>
      <p:ext uri="{BB962C8B-B14F-4D97-AF65-F5344CB8AC3E}">
        <p14:creationId xmlns:p14="http://schemas.microsoft.com/office/powerpoint/2010/main" val="377677640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7"/>
          <p:cNvSpPr>
            <a:spLocks noGrp="1"/>
          </p:cNvSpPr>
          <p:nvPr>
            <p:ph type="title"/>
          </p:nvPr>
        </p:nvSpPr>
        <p:spPr/>
        <p:txBody>
          <a:bodyPr/>
          <a:lstStyle/>
          <a:p>
            <a:r>
              <a:rPr lang="en-US" altLang="en-US" smtClean="0"/>
              <a:t>Goal for November 2016</a:t>
            </a:r>
          </a:p>
        </p:txBody>
      </p:sp>
      <p:sp>
        <p:nvSpPr>
          <p:cNvPr id="13315" name="Content Placeholder 8"/>
          <p:cNvSpPr>
            <a:spLocks noGrp="1"/>
          </p:cNvSpPr>
          <p:nvPr>
            <p:ph idx="1"/>
          </p:nvPr>
        </p:nvSpPr>
        <p:spPr/>
        <p:txBody>
          <a:bodyPr/>
          <a:lstStyle/>
          <a:p>
            <a:r>
              <a:rPr lang="en-US" altLang="en-US" smtClean="0"/>
              <a:t>Review and resolve comments from other WGs and EC members by the WG mid-week plenary meeting</a:t>
            </a:r>
          </a:p>
          <a:p>
            <a:r>
              <a:rPr lang="en-US" altLang="en-US" smtClean="0"/>
              <a:t>Revised PAR and CSD based on the resolutions</a:t>
            </a:r>
          </a:p>
          <a:p>
            <a:r>
              <a:rPr lang="en-US" altLang="en-US" smtClean="0"/>
              <a:t>Submit the revised PAR and CSD for the 802.11 WG approval</a:t>
            </a:r>
          </a:p>
        </p:txBody>
      </p:sp>
      <p:sp>
        <p:nvSpPr>
          <p:cNvPr id="6" name="Footer Placeholder 5"/>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7/8 of 11-16-1272 by Minyoung Park (Intel Corp.)</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87</a:t>
            </a:fld>
            <a:endParaRPr lang="en-US"/>
          </a:p>
        </p:txBody>
      </p:sp>
    </p:spTree>
    <p:extLst>
      <p:ext uri="{BB962C8B-B14F-4D97-AF65-F5344CB8AC3E}">
        <p14:creationId xmlns:p14="http://schemas.microsoft.com/office/powerpoint/2010/main" val="180728051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Teleconference Call Schedule</a:t>
            </a:r>
          </a:p>
        </p:txBody>
      </p:sp>
      <p:sp>
        <p:nvSpPr>
          <p:cNvPr id="14339" name="Content Placeholder 2"/>
          <p:cNvSpPr>
            <a:spLocks noGrp="1"/>
          </p:cNvSpPr>
          <p:nvPr>
            <p:ph idx="1"/>
          </p:nvPr>
        </p:nvSpPr>
        <p:spPr/>
        <p:txBody>
          <a:bodyPr/>
          <a:lstStyle/>
          <a:p>
            <a:r>
              <a:rPr lang="en-US" altLang="en-US" smtClean="0"/>
              <a:t>Approved to have 1 teleconference call before the November F2F meeting</a:t>
            </a:r>
          </a:p>
          <a:p>
            <a:pPr lvl="1"/>
            <a:r>
              <a:rPr lang="en-US" altLang="en-US" smtClean="0"/>
              <a:t>October 24</a:t>
            </a:r>
            <a:r>
              <a:rPr lang="en-US" altLang="en-US" baseline="30000" smtClean="0"/>
              <a:t>th</a:t>
            </a:r>
            <a:r>
              <a:rPr lang="en-US" altLang="en-US" smtClean="0"/>
              <a:t>, Monday, 6 pm EDT, 1 hour</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8/8 of 11-16-1272 by Minyoung Park (Intel Corp.)</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88</a:t>
            </a:fld>
            <a:endParaRPr lang="en-US"/>
          </a:p>
        </p:txBody>
      </p:sp>
    </p:spTree>
    <p:extLst>
      <p:ext uri="{BB962C8B-B14F-4D97-AF65-F5344CB8AC3E}">
        <p14:creationId xmlns:p14="http://schemas.microsoft.com/office/powerpoint/2010/main" val="356214220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p:txBody>
          <a:bodyPr/>
          <a:lstStyle/>
          <a:p>
            <a:pPr>
              <a:defRPr/>
            </a:pPr>
            <a:r>
              <a:rPr lang="en-US" smtClean="0"/>
              <a:t>Adrian Stephens, Intel Corporation</a:t>
            </a:r>
            <a:endParaRPr lang="en-US" dirty="0"/>
          </a:p>
        </p:txBody>
      </p:sp>
      <p:sp>
        <p:nvSpPr>
          <p:cNvPr id="27652" name="Rectangle 2"/>
          <p:cNvSpPr>
            <a:spLocks noGrp="1" noChangeArrowheads="1"/>
          </p:cNvSpPr>
          <p:nvPr>
            <p:ph type="title"/>
          </p:nvPr>
        </p:nvSpPr>
        <p:spPr>
          <a:xfrm>
            <a:off x="685800" y="838200"/>
            <a:ext cx="7772400" cy="1066800"/>
          </a:xfrm>
        </p:spPr>
        <p:txBody>
          <a:bodyPr/>
          <a:lstStyle/>
          <a:p>
            <a:r>
              <a:rPr lang="en-US" sz="2800">
                <a:latin typeface="Times New Roman" charset="0"/>
              </a:rPr>
              <a:t>RR-TAG (802.18) to 802.11 Liaison Report</a:t>
            </a:r>
          </a:p>
        </p:txBody>
      </p:sp>
      <p:sp>
        <p:nvSpPr>
          <p:cNvPr id="27653" name="Rectangle 6"/>
          <p:cNvSpPr>
            <a:spLocks noGrp="1" noChangeArrowheads="1"/>
          </p:cNvSpPr>
          <p:nvPr>
            <p:ph type="body" idx="1"/>
          </p:nvPr>
        </p:nvSpPr>
        <p:spPr>
          <a:xfrm>
            <a:off x="685800" y="2286000"/>
            <a:ext cx="7772400" cy="381000"/>
          </a:xfrm>
        </p:spPr>
        <p:txBody>
          <a:bodyPr/>
          <a:lstStyle/>
          <a:p>
            <a:pPr algn="ctr">
              <a:buFontTx/>
              <a:buNone/>
            </a:pPr>
            <a:r>
              <a:rPr lang="en-US" sz="2000" dirty="0">
                <a:latin typeface="Times New Roman" charset="0"/>
              </a:rPr>
              <a:t>Date:</a:t>
            </a:r>
            <a:r>
              <a:rPr lang="en-US" sz="2000" b="0" dirty="0">
                <a:latin typeface="Times New Roman" charset="0"/>
              </a:rPr>
              <a:t> </a:t>
            </a:r>
            <a:r>
              <a:rPr lang="en-US" sz="2000" b="0" dirty="0" smtClean="0">
                <a:latin typeface="Times New Roman" charset="0"/>
              </a:rPr>
              <a:t>2016-09-16</a:t>
            </a:r>
            <a:endParaRPr lang="en-US" sz="2000" b="0" dirty="0">
              <a:latin typeface="Times New Roman" charset="0"/>
            </a:endParaRPr>
          </a:p>
        </p:txBody>
      </p:sp>
      <p:graphicFrame>
        <p:nvGraphicFramePr>
          <p:cNvPr id="27654" name="Object 11"/>
          <p:cNvGraphicFramePr>
            <a:graphicFrameLocks noChangeAspect="1"/>
          </p:cNvGraphicFramePr>
          <p:nvPr>
            <p:extLst>
              <p:ext uri="{D42A27DB-BD31-4B8C-83A1-F6EECF244321}">
                <p14:modId xmlns:p14="http://schemas.microsoft.com/office/powerpoint/2010/main" val="2996031703"/>
              </p:ext>
            </p:extLst>
          </p:nvPr>
        </p:nvGraphicFramePr>
        <p:xfrm>
          <a:off x="500063" y="3136900"/>
          <a:ext cx="7926387" cy="2376488"/>
        </p:xfrm>
        <a:graphic>
          <a:graphicData uri="http://schemas.openxmlformats.org/presentationml/2006/ole">
            <mc:AlternateContent xmlns:mc="http://schemas.openxmlformats.org/markup-compatibility/2006">
              <mc:Choice xmlns:v="urn:schemas-microsoft-com:vml" Requires="v">
                <p:oleObj spid="_x0000_s15369" name="Document" r:id="rId4" imgW="8369300" imgH="2514600" progId="Word.Document.8">
                  <p:embed/>
                </p:oleObj>
              </mc:Choice>
              <mc:Fallback>
                <p:oleObj name="Document" r:id="rId4" imgW="8369300" imgH="2514600" progId="Word.Document.8">
                  <p:embed/>
                  <p:pic>
                    <p:nvPicPr>
                      <p:cNvPr id="0" name=""/>
                      <p:cNvPicPr>
                        <a:picLocks noChangeAspect="1" noChangeArrowheads="1"/>
                      </p:cNvPicPr>
                      <p:nvPr/>
                    </p:nvPicPr>
                    <p:blipFill>
                      <a:blip r:embed="rId5"/>
                      <a:srcRect/>
                      <a:stretch>
                        <a:fillRect/>
                      </a:stretch>
                    </p:blipFill>
                    <p:spPr bwMode="auto">
                      <a:xfrm>
                        <a:off x="500063" y="3136900"/>
                        <a:ext cx="7926387"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5" name="Rectangle 12"/>
          <p:cNvSpPr>
            <a:spLocks noChangeArrowheads="1"/>
          </p:cNvSpPr>
          <p:nvPr/>
        </p:nvSpPr>
        <p:spPr bwMode="auto">
          <a:xfrm>
            <a:off x="533400" y="26670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eaLnBrk="0" hangingPunct="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1/7 of 11-16-1087 by Rich Kennedy, HP Enterprise</a:t>
            </a: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89</a:t>
            </a:fld>
            <a:endParaRPr lang="en-US"/>
          </a:p>
        </p:txBody>
      </p:sp>
    </p:spTree>
    <p:extLst>
      <p:ext uri="{BB962C8B-B14F-4D97-AF65-F5344CB8AC3E}">
        <p14:creationId xmlns:p14="http://schemas.microsoft.com/office/powerpoint/2010/main" val="1278524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 process</a:t>
            </a:r>
            <a:endParaRPr lang="en-US" dirty="0"/>
          </a:p>
        </p:txBody>
      </p:sp>
      <p:sp>
        <p:nvSpPr>
          <p:cNvPr id="3" name="Content Placeholder 2"/>
          <p:cNvSpPr>
            <a:spLocks noGrp="1"/>
          </p:cNvSpPr>
          <p:nvPr>
            <p:ph idx="1"/>
          </p:nvPr>
        </p:nvSpPr>
        <p:spPr/>
        <p:txBody>
          <a:bodyPr/>
          <a:lstStyle/>
          <a:p>
            <a:r>
              <a:rPr lang="en-US" dirty="0" smtClean="0"/>
              <a:t>Adrian Stephens gave an overview of the publication process as </a:t>
            </a:r>
            <a:r>
              <a:rPr lang="en-US" dirty="0" err="1" smtClean="0"/>
              <a:t>REVmc</a:t>
            </a:r>
            <a:r>
              <a:rPr lang="en-US" dirty="0" smtClean="0"/>
              <a:t>, </a:t>
            </a:r>
            <a:r>
              <a:rPr lang="en-US" dirty="0" err="1" smtClean="0"/>
              <a:t>TGai</a:t>
            </a:r>
            <a:r>
              <a:rPr lang="en-US" dirty="0" smtClean="0"/>
              <a:t> and </a:t>
            </a:r>
            <a:r>
              <a:rPr lang="en-US" dirty="0" err="1" smtClean="0"/>
              <a:t>TGah</a:t>
            </a:r>
            <a:r>
              <a:rPr lang="en-US" dirty="0" smtClean="0"/>
              <a:t> </a:t>
            </a:r>
            <a:r>
              <a:rPr lang="en-US" dirty="0" smtClean="0"/>
              <a:t>near </a:t>
            </a:r>
            <a:r>
              <a:rPr lang="en-US" dirty="0" smtClean="0"/>
              <a:t>publication</a:t>
            </a:r>
            <a:endParaRPr lang="en-US" dirty="0"/>
          </a:p>
        </p:txBody>
      </p:sp>
      <p:sp>
        <p:nvSpPr>
          <p:cNvPr id="4" name="Date Placeholder 3"/>
          <p:cNvSpPr>
            <a:spLocks noGrp="1"/>
          </p:cNvSpPr>
          <p:nvPr>
            <p:ph type="dt" sz="half" idx="10"/>
          </p:nvPr>
        </p:nvSpPr>
        <p:spPr/>
        <p:txBody>
          <a:bodyPr/>
          <a:lstStyle/>
          <a:p>
            <a:pPr>
              <a:defRPr/>
            </a:pPr>
            <a:r>
              <a:rPr lang="en-US" smtClean="0"/>
              <a:t>September 2016</a:t>
            </a:r>
            <a:endParaRPr lang="en-US"/>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9</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a:t>2</a:t>
            </a:r>
            <a:r>
              <a:rPr kumimoji="0" lang="en-US" sz="1200" b="0" i="0" u="none" strike="noStrike" cap="none" normalizeH="0" baseline="0" dirty="0" smtClean="0">
                <a:ln>
                  <a:noFill/>
                </a:ln>
                <a:solidFill>
                  <a:schemeClr val="tx1"/>
                </a:solidFill>
                <a:effectLst/>
                <a:latin typeface="Times New Roman" pitchFamily="18" charset="0"/>
              </a:rPr>
              <a:t>/6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11-16-1285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Robert Stacey, Intel Corporation </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967386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GB" sz="2800">
                <a:latin typeface="Times New Roman" charset="0"/>
              </a:rPr>
              <a:t>Overview</a:t>
            </a:r>
          </a:p>
        </p:txBody>
      </p:sp>
      <p:sp>
        <p:nvSpPr>
          <p:cNvPr id="29698" name="Rectangle 3"/>
          <p:cNvSpPr>
            <a:spLocks noGrp="1" noChangeArrowheads="1"/>
          </p:cNvSpPr>
          <p:nvPr>
            <p:ph idx="1"/>
          </p:nvPr>
        </p:nvSpPr>
        <p:spPr>
          <a:xfrm>
            <a:off x="685800" y="1828800"/>
            <a:ext cx="7772400" cy="4114800"/>
          </a:xfrm>
        </p:spPr>
        <p:txBody>
          <a:bodyPr/>
          <a:lstStyle/>
          <a:p>
            <a:r>
              <a:rPr lang="en-US" b="0" dirty="0">
                <a:latin typeface="Times New Roman" charset="0"/>
              </a:rPr>
              <a:t>This document summarizes the activities of the IEEE 802.18 Radio Regulatory Technical Advisory Group (RR-TAG) during the IEEE </a:t>
            </a:r>
            <a:r>
              <a:rPr lang="en-US" b="0" dirty="0" smtClean="0">
                <a:latin typeface="Times New Roman" charset="0"/>
              </a:rPr>
              <a:t>802 Wireless Interim September 2016 in Warsaw.</a:t>
            </a:r>
            <a:endParaRPr lang="en-US" b="0" dirty="0">
              <a:latin typeface="Times New Roman" charset="0"/>
            </a:endParaRP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2/7 of 11-16-1087 by Rich Kennedy, HP Enterprise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2" name="Slide Number Placeholder 1"/>
          <p:cNvSpPr>
            <a:spLocks noGrp="1"/>
          </p:cNvSpPr>
          <p:nvPr>
            <p:ph type="sldNum" sz="quarter" idx="12"/>
          </p:nvPr>
        </p:nvSpPr>
        <p:spPr/>
        <p:txBody>
          <a:bodyPr/>
          <a:lstStyle/>
          <a:p>
            <a:pPr>
              <a:defRPr/>
            </a:pPr>
            <a:r>
              <a:rPr lang="en-US" smtClean="0"/>
              <a:t>Slide </a:t>
            </a:r>
            <a:fld id="{219CDBFA-76A2-4597-AA38-8543ED035B58}" type="slidenum">
              <a:rPr lang="en-US" smtClean="0"/>
              <a:pPr>
                <a:defRPr/>
              </a:pPr>
              <a:t>90</a:t>
            </a:fld>
            <a:endParaRPr lang="en-US"/>
          </a:p>
        </p:txBody>
      </p:sp>
    </p:spTree>
    <p:extLst>
      <p:ext uri="{BB962C8B-B14F-4D97-AF65-F5344CB8AC3E}">
        <p14:creationId xmlns:p14="http://schemas.microsoft.com/office/powerpoint/2010/main" val="279606910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31747" name="Rectangle 2"/>
          <p:cNvSpPr>
            <a:spLocks noGrp="1" noChangeArrowheads="1"/>
          </p:cNvSpPr>
          <p:nvPr>
            <p:ph type="title"/>
          </p:nvPr>
        </p:nvSpPr>
        <p:spPr>
          <a:xfrm>
            <a:off x="685800" y="685800"/>
            <a:ext cx="7772400" cy="990600"/>
          </a:xfrm>
        </p:spPr>
        <p:txBody>
          <a:bodyPr/>
          <a:lstStyle/>
          <a:p>
            <a:r>
              <a:rPr lang="en-GB" dirty="0" smtClean="0">
                <a:latin typeface="Times New Roman" charset="0"/>
              </a:rPr>
              <a:t>RR-TAG Actions Taken</a:t>
            </a:r>
            <a:endParaRPr lang="en-GB" dirty="0">
              <a:latin typeface="Times New Roman" charset="0"/>
            </a:endParaRPr>
          </a:p>
        </p:txBody>
      </p:sp>
      <p:sp>
        <p:nvSpPr>
          <p:cNvPr id="31748" name="Rectangle 3"/>
          <p:cNvSpPr>
            <a:spLocks noGrp="1" noChangeArrowheads="1"/>
          </p:cNvSpPr>
          <p:nvPr>
            <p:ph type="body" idx="1"/>
          </p:nvPr>
        </p:nvSpPr>
        <p:spPr>
          <a:xfrm>
            <a:off x="685800" y="1828800"/>
            <a:ext cx="7924800" cy="4495800"/>
          </a:xfrm>
        </p:spPr>
        <p:txBody>
          <a:bodyPr/>
          <a:lstStyle/>
          <a:p>
            <a:pPr>
              <a:spcBef>
                <a:spcPct val="0"/>
              </a:spcBef>
              <a:spcAft>
                <a:spcPts val="600"/>
              </a:spcAft>
            </a:pPr>
            <a:r>
              <a:rPr lang="en-US" sz="2000" dirty="0" smtClean="0">
                <a:solidFill>
                  <a:srgbClr val="000000"/>
                </a:solidFill>
                <a:latin typeface="Times New Roman" panose="02020603050405020304" pitchFamily="18" charset="0"/>
              </a:rPr>
              <a:t>Completed and approved the liaison to ITU-R asking that </a:t>
            </a:r>
            <a:r>
              <a:rPr lang="en-US" sz="2000" dirty="0" smtClean="0"/>
              <a:t>WP5A </a:t>
            </a:r>
            <a:r>
              <a:rPr lang="en-US" sz="2000" dirty="0"/>
              <a:t>request that Task Group 5/1 sharing studies in frequencies 66 GHz to 76 GHz consider WAS/RLAN Multiple Gigabit Wireless Systems operation in the lower adjacent bands in 57 GHz to 66 GHz, and the 66 GHz to 76 GHz </a:t>
            </a:r>
            <a:r>
              <a:rPr lang="en-US" sz="2000" dirty="0" smtClean="0"/>
              <a:t>bands.</a:t>
            </a:r>
          </a:p>
          <a:p>
            <a:pPr>
              <a:spcBef>
                <a:spcPct val="0"/>
              </a:spcBef>
              <a:spcAft>
                <a:spcPts val="600"/>
              </a:spcAft>
            </a:pPr>
            <a:r>
              <a:rPr lang="en-US" sz="2000" dirty="0" smtClean="0">
                <a:solidFill>
                  <a:srgbClr val="000000"/>
                </a:solidFill>
                <a:latin typeface="Times New Roman" panose="02020603050405020304" pitchFamily="18" charset="0"/>
              </a:rPr>
              <a:t>Decided to not develop a response to FCC 16-89 FNPRM</a:t>
            </a:r>
          </a:p>
          <a:p>
            <a:pPr>
              <a:spcBef>
                <a:spcPct val="0"/>
              </a:spcBef>
              <a:spcAft>
                <a:spcPts val="600"/>
              </a:spcAft>
            </a:pPr>
            <a:r>
              <a:rPr lang="en-US" sz="2200" dirty="0" smtClean="0">
                <a:solidFill>
                  <a:srgbClr val="000000"/>
                </a:solidFill>
                <a:latin typeface="Times New Roman" panose="02020603050405020304" pitchFamily="18" charset="0"/>
              </a:rPr>
              <a:t>Completed and approved  two liaisons to WP5A and WP5C on frequencies above 275 GHz on behalf of the 802.15 Terahertz group</a:t>
            </a: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3/7 of 11-16-1087 by Rich Kennedy, HP Enterprise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2" name="Slide Number Placeholder 1"/>
          <p:cNvSpPr>
            <a:spLocks noGrp="1"/>
          </p:cNvSpPr>
          <p:nvPr>
            <p:ph type="sldNum" sz="quarter" idx="12"/>
          </p:nvPr>
        </p:nvSpPr>
        <p:spPr/>
        <p:txBody>
          <a:bodyPr/>
          <a:lstStyle/>
          <a:p>
            <a:pPr>
              <a:defRPr/>
            </a:pPr>
            <a:r>
              <a:rPr lang="en-US" smtClean="0"/>
              <a:t>Slide </a:t>
            </a:r>
            <a:fld id="{219CDBFA-76A2-4597-AA38-8543ED035B58}" type="slidenum">
              <a:rPr lang="en-US" smtClean="0"/>
              <a:pPr>
                <a:defRPr/>
              </a:pPr>
              <a:t>91</a:t>
            </a:fld>
            <a:endParaRPr lang="en-US"/>
          </a:p>
        </p:txBody>
      </p:sp>
    </p:spTree>
    <p:extLst>
      <p:ext uri="{BB962C8B-B14F-4D97-AF65-F5344CB8AC3E}">
        <p14:creationId xmlns:p14="http://schemas.microsoft.com/office/powerpoint/2010/main" val="405812813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Approved Motion #1</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Approve </a:t>
            </a:r>
            <a:r>
              <a:rPr lang="en-US" dirty="0">
                <a:hlinkClick r:id="rId3"/>
              </a:rPr>
              <a:t>https://</a:t>
            </a:r>
            <a:r>
              <a:rPr lang="en-US" dirty="0" smtClean="0">
                <a:hlinkClick r:id="rId3"/>
              </a:rPr>
              <a:t>mentor.ieee.org/802.18/dcn/16/18-16-0074-07-0000-wp5a-liaison-re-60-ghz.docx</a:t>
            </a:r>
            <a:r>
              <a:rPr lang="en-US" dirty="0" smtClean="0"/>
              <a:t> as our liaison to ITU-R WP5A, and submit to the IEEE 802 EC for 10-day ballot and transmittal to the ITU-R liaison. 802.18 Chair and ITU-R Liaison have editorial privileges.</a:t>
            </a:r>
          </a:p>
          <a:p>
            <a:pPr>
              <a:buFont typeface="Arial" panose="020B0604020202020204" pitchFamily="34" charset="0"/>
              <a:buChar char="•"/>
            </a:pPr>
            <a:r>
              <a:rPr lang="en-US" dirty="0" smtClean="0"/>
              <a:t>Moved by: John Notor</a:t>
            </a:r>
          </a:p>
          <a:p>
            <a:pPr>
              <a:buFont typeface="Arial" panose="020B0604020202020204" pitchFamily="34" charset="0"/>
              <a:buChar char="•"/>
            </a:pPr>
            <a:r>
              <a:rPr lang="en-US" dirty="0" smtClean="0"/>
              <a:t>Seconded by: Jim </a:t>
            </a:r>
            <a:r>
              <a:rPr lang="en-US" dirty="0" err="1" smtClean="0"/>
              <a:t>Petranovich</a:t>
            </a:r>
            <a:endParaRPr lang="en-US" dirty="0" smtClean="0"/>
          </a:p>
          <a:p>
            <a:pPr>
              <a:buFont typeface="Arial" panose="020B0604020202020204" pitchFamily="34" charset="0"/>
              <a:buChar char="•"/>
            </a:pPr>
            <a:r>
              <a:rPr lang="en-US" dirty="0" smtClean="0"/>
              <a:t>Discussion?</a:t>
            </a:r>
          </a:p>
          <a:p>
            <a:pPr>
              <a:buFont typeface="Arial" panose="020B0604020202020204" pitchFamily="34" charset="0"/>
              <a:buChar char="•"/>
            </a:pPr>
            <a:r>
              <a:rPr lang="en-US" dirty="0" smtClean="0"/>
              <a:t>Vote: 11/0/1 Motion passes</a:t>
            </a:r>
            <a:endParaRPr lang="en-US" dirty="0"/>
          </a:p>
          <a:p>
            <a:pPr>
              <a:buFont typeface="Arial" panose="020B0604020202020204" pitchFamily="34" charset="0"/>
              <a:buChar char="•"/>
            </a:pPr>
            <a:endParaRPr lang="en-US"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4/7 of 11-16-1087 by Rich Kennedy, HP Enterprise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92</a:t>
            </a:fld>
            <a:endParaRPr lang="en-US"/>
          </a:p>
        </p:txBody>
      </p:sp>
    </p:spTree>
    <p:extLst>
      <p:ext uri="{BB962C8B-B14F-4D97-AF65-F5344CB8AC3E}">
        <p14:creationId xmlns:p14="http://schemas.microsoft.com/office/powerpoint/2010/main" val="29918245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Approved Motion #2</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smtClean="0"/>
              <a:t>Approve </a:t>
            </a:r>
            <a:r>
              <a:rPr lang="en-US" sz="2000" dirty="0">
                <a:hlinkClick r:id="rId3"/>
              </a:rPr>
              <a:t>https://</a:t>
            </a:r>
            <a:r>
              <a:rPr lang="en-US" sz="2000" dirty="0" smtClean="0">
                <a:hlinkClick r:id="rId3"/>
              </a:rPr>
              <a:t>mentor.ieee.org/802.18/dcn/16/18-16-0078-01-0000-draft-reply-itu-r-f-300ghz-ms-char.docx</a:t>
            </a:r>
            <a:r>
              <a:rPr lang="en-US" sz="2000" dirty="0" smtClean="0"/>
              <a:t>, with document cover </a:t>
            </a:r>
            <a:r>
              <a:rPr lang="en-US" sz="2000" dirty="0"/>
              <a:t>sheet </a:t>
            </a:r>
            <a:r>
              <a:rPr lang="en-US" sz="2000" dirty="0">
                <a:hlinkClick r:id="rId4"/>
              </a:rPr>
              <a:t>https://</a:t>
            </a:r>
            <a:r>
              <a:rPr lang="en-US" sz="2000" dirty="0" smtClean="0">
                <a:hlinkClick r:id="rId4"/>
              </a:rPr>
              <a:t>mentor.ieee.org/802.18/dcn/16/18-16-0077-01-0000-draft-ls-to-wp5a-char-above-275ghz.docx</a:t>
            </a:r>
            <a:r>
              <a:rPr lang="en-US" sz="2000" dirty="0" smtClean="0"/>
              <a:t> as our liaison to ITU-R WP5A, and submit to the IEEE 802 EC for 10-day ballot and transmittal to the ITU-R liaison. 802.18 Chair and ITU-R Liaison have editorial privileges.</a:t>
            </a:r>
          </a:p>
          <a:p>
            <a:pPr>
              <a:buFont typeface="Arial" panose="020B0604020202020204" pitchFamily="34" charset="0"/>
              <a:buChar char="•"/>
            </a:pPr>
            <a:r>
              <a:rPr lang="en-US" sz="2000" dirty="0" smtClean="0"/>
              <a:t>Moved by: John N.</a:t>
            </a:r>
          </a:p>
          <a:p>
            <a:pPr>
              <a:buFont typeface="Arial" panose="020B0604020202020204" pitchFamily="34" charset="0"/>
              <a:buChar char="•"/>
            </a:pPr>
            <a:r>
              <a:rPr lang="en-US" sz="2000" dirty="0" smtClean="0"/>
              <a:t>Seconded by: Steve P.</a:t>
            </a:r>
          </a:p>
          <a:p>
            <a:pPr>
              <a:buFont typeface="Arial" panose="020B0604020202020204" pitchFamily="34" charset="0"/>
              <a:buChar char="•"/>
            </a:pPr>
            <a:r>
              <a:rPr lang="en-US" sz="2000" dirty="0" smtClean="0"/>
              <a:t>Discussion?</a:t>
            </a:r>
          </a:p>
          <a:p>
            <a:pPr>
              <a:buFont typeface="Arial" panose="020B0604020202020204" pitchFamily="34" charset="0"/>
              <a:buChar char="•"/>
            </a:pPr>
            <a:r>
              <a:rPr lang="en-US" sz="2000" dirty="0" smtClean="0"/>
              <a:t>Vote: 11/0/0 Motion passes</a:t>
            </a:r>
            <a:endParaRPr lang="en-US" sz="2000" dirty="0"/>
          </a:p>
          <a:p>
            <a:pPr>
              <a:buFont typeface="Arial" panose="020B0604020202020204" pitchFamily="34" charset="0"/>
              <a:buChar char="•"/>
            </a:pPr>
            <a:endParaRPr lang="en-US"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5/7 of 11-16-1087 by Rich Kennedy, HP Enterprise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93</a:t>
            </a:fld>
            <a:endParaRPr lang="en-US"/>
          </a:p>
        </p:txBody>
      </p:sp>
    </p:spTree>
    <p:extLst>
      <p:ext uri="{BB962C8B-B14F-4D97-AF65-F5344CB8AC3E}">
        <p14:creationId xmlns:p14="http://schemas.microsoft.com/office/powerpoint/2010/main" val="13090142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Approved Motion #3</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smtClean="0"/>
              <a:t>Approve </a:t>
            </a:r>
            <a:r>
              <a:rPr lang="en-US" sz="2000" dirty="0" smtClean="0">
                <a:hlinkClick r:id="rId3"/>
              </a:rPr>
              <a:t>https</a:t>
            </a:r>
            <a:r>
              <a:rPr lang="en-US" sz="2000" dirty="0">
                <a:hlinkClick r:id="rId3"/>
              </a:rPr>
              <a:t>://</a:t>
            </a:r>
            <a:r>
              <a:rPr lang="en-US" sz="2000" dirty="0" smtClean="0">
                <a:hlinkClick r:id="rId3"/>
              </a:rPr>
              <a:t>mentor.ieee.org/802.18/dcn/16/18-16-0075-00-0000-draft-reply-itu-r-f-300ghz-fs-char.docx</a:t>
            </a:r>
            <a:r>
              <a:rPr lang="en-US" sz="2000" dirty="0" smtClean="0"/>
              <a:t>, with cover </a:t>
            </a:r>
            <a:r>
              <a:rPr lang="en-US" sz="2000" dirty="0"/>
              <a:t>sheet </a:t>
            </a:r>
            <a:r>
              <a:rPr lang="en-US" sz="2000" dirty="0" smtClean="0">
                <a:hlinkClick r:id="rId4"/>
              </a:rPr>
              <a:t>https</a:t>
            </a:r>
            <a:r>
              <a:rPr lang="en-US" sz="2000" dirty="0">
                <a:hlinkClick r:id="rId4"/>
              </a:rPr>
              <a:t>://</a:t>
            </a:r>
            <a:r>
              <a:rPr lang="en-US" sz="2000" dirty="0" smtClean="0">
                <a:hlinkClick r:id="rId4"/>
              </a:rPr>
              <a:t>mentor.ieee.org/802.18/dcn/16/18-16-0076-01-0000-draft-ls-to-wp5c-char-above-275ghz.docx</a:t>
            </a:r>
            <a:r>
              <a:rPr lang="en-US" sz="2000" dirty="0" smtClean="0"/>
              <a:t> as our liaison to ITU-R WP5C, and submit to the IEEE 802 EC for 10-day ballot and transmittal to the ITU-R liaison. 802.18 Chair and ITU-R Liaison have editorial privileges.</a:t>
            </a:r>
          </a:p>
          <a:p>
            <a:pPr>
              <a:buFont typeface="Arial" panose="020B0604020202020204" pitchFamily="34" charset="0"/>
              <a:buChar char="•"/>
            </a:pPr>
            <a:r>
              <a:rPr lang="en-US" sz="2000" dirty="0" smtClean="0"/>
              <a:t>Moved by: Jay H</a:t>
            </a:r>
          </a:p>
          <a:p>
            <a:pPr>
              <a:buFont typeface="Arial" panose="020B0604020202020204" pitchFamily="34" charset="0"/>
              <a:buChar char="•"/>
            </a:pPr>
            <a:r>
              <a:rPr lang="en-US" sz="2000" dirty="0" smtClean="0"/>
              <a:t>Seconded by: Tim J</a:t>
            </a:r>
          </a:p>
          <a:p>
            <a:pPr>
              <a:buFont typeface="Arial" panose="020B0604020202020204" pitchFamily="34" charset="0"/>
              <a:buChar char="•"/>
            </a:pPr>
            <a:r>
              <a:rPr lang="en-US" sz="2000" dirty="0" smtClean="0"/>
              <a:t>Discussion?</a:t>
            </a:r>
          </a:p>
          <a:p>
            <a:pPr>
              <a:buFont typeface="Arial" panose="020B0604020202020204" pitchFamily="34" charset="0"/>
              <a:buChar char="•"/>
            </a:pPr>
            <a:r>
              <a:rPr lang="en-US" sz="2000" dirty="0" smtClean="0"/>
              <a:t>Vote: 11/0/0 Motion passes</a:t>
            </a:r>
            <a:endParaRPr lang="en-US" sz="2000" dirty="0"/>
          </a:p>
          <a:p>
            <a:pPr>
              <a:buFont typeface="Arial" panose="020B0604020202020204" pitchFamily="34" charset="0"/>
              <a:buChar char="•"/>
            </a:pPr>
            <a:endParaRPr lang="en-US"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6/7 of 11-16-1087 by Rich Kennedy, HP Enterprise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94</a:t>
            </a:fld>
            <a:endParaRPr lang="en-US"/>
          </a:p>
        </p:txBody>
      </p:sp>
    </p:spTree>
    <p:extLst>
      <p:ext uri="{BB962C8B-B14F-4D97-AF65-F5344CB8AC3E}">
        <p14:creationId xmlns:p14="http://schemas.microsoft.com/office/powerpoint/2010/main" val="7288990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Motion #4</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Approve one hour weekly teleconferences Thursdays at 2:30 pm ET until December 29, 2016</a:t>
            </a:r>
          </a:p>
          <a:p>
            <a:pPr>
              <a:buFont typeface="Arial" panose="020B0604020202020204" pitchFamily="34" charset="0"/>
              <a:buChar char="•"/>
            </a:pPr>
            <a:r>
              <a:rPr lang="en-US" dirty="0" smtClean="0"/>
              <a:t>Moved by: John N.</a:t>
            </a:r>
          </a:p>
          <a:p>
            <a:pPr>
              <a:buFont typeface="Arial" panose="020B0604020202020204" pitchFamily="34" charset="0"/>
              <a:buChar char="•"/>
            </a:pPr>
            <a:r>
              <a:rPr lang="en-US" dirty="0" smtClean="0"/>
              <a:t>Seconded by: Steve P.</a:t>
            </a:r>
          </a:p>
          <a:p>
            <a:pPr>
              <a:buFont typeface="Arial" panose="020B0604020202020204" pitchFamily="34" charset="0"/>
              <a:buChar char="•"/>
            </a:pPr>
            <a:r>
              <a:rPr lang="en-US" dirty="0" smtClean="0"/>
              <a:t>Discussion?</a:t>
            </a:r>
          </a:p>
          <a:p>
            <a:pPr>
              <a:buFont typeface="Arial" panose="020B0604020202020204" pitchFamily="34" charset="0"/>
              <a:buChar char="•"/>
            </a:pPr>
            <a:r>
              <a:rPr lang="en-US" dirty="0" smtClean="0"/>
              <a:t>Vote: Unanimous consent</a:t>
            </a:r>
            <a:endParaRPr lang="en-US" dirty="0"/>
          </a:p>
          <a:p>
            <a:pPr>
              <a:buFont typeface="Arial" panose="020B0604020202020204" pitchFamily="34" charset="0"/>
              <a:buChar char="•"/>
            </a:pPr>
            <a:endParaRPr lang="en-US"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7/7 of 11-16-1087 by Rich Kennedy, HP Enterprise</a:t>
            </a: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September 2016</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95</a:t>
            </a:fld>
            <a:endParaRPr lang="en-US"/>
          </a:p>
        </p:txBody>
      </p:sp>
    </p:spTree>
    <p:extLst>
      <p:ext uri="{BB962C8B-B14F-4D97-AF65-F5344CB8AC3E}">
        <p14:creationId xmlns:p14="http://schemas.microsoft.com/office/powerpoint/2010/main" val="20339517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685800" y="1426096"/>
            <a:ext cx="7772400" cy="1066800"/>
          </a:xfrm>
          <a:noFill/>
        </p:spPr>
        <p:txBody>
          <a:bodyPr/>
          <a:lstStyle/>
          <a:p>
            <a:r>
              <a:rPr lang="en-GB" dirty="0"/>
              <a:t>802.24 Vertical Applications </a:t>
            </a:r>
            <a:br>
              <a:rPr lang="en-GB" dirty="0"/>
            </a:br>
            <a:r>
              <a:rPr lang="en-GB" dirty="0"/>
              <a:t>Technical Advisory Group</a:t>
            </a:r>
            <a:br>
              <a:rPr lang="en-GB" dirty="0"/>
            </a:br>
            <a:r>
              <a:rPr lang="en-GB" dirty="0"/>
              <a:t>Liaison Report</a:t>
            </a:r>
          </a:p>
        </p:txBody>
      </p:sp>
      <p:sp>
        <p:nvSpPr>
          <p:cNvPr id="1031" name="Rectangle 4"/>
          <p:cNvSpPr>
            <a:spLocks noGrp="1" noChangeArrowheads="1"/>
          </p:cNvSpPr>
          <p:nvPr>
            <p:ph idx="1"/>
          </p:nvPr>
        </p:nvSpPr>
        <p:spPr>
          <a:xfrm>
            <a:off x="685800" y="3284984"/>
            <a:ext cx="7772400" cy="2811016"/>
          </a:xfrm>
          <a:noFill/>
        </p:spPr>
        <p:txBody>
          <a:bodyPr/>
          <a:lstStyle/>
          <a:p>
            <a:pPr algn="ctr">
              <a:buFontTx/>
              <a:buNone/>
            </a:pPr>
            <a:r>
              <a:rPr lang="en-GB" sz="2000" dirty="0"/>
              <a:t>Date:</a:t>
            </a:r>
            <a:r>
              <a:rPr lang="en-GB" sz="2000" b="0" dirty="0"/>
              <a:t> 2016-09-15</a:t>
            </a:r>
          </a:p>
        </p:txBody>
      </p:sp>
      <p:sp>
        <p:nvSpPr>
          <p:cNvPr id="1029" name="Slide Number Placeholder 5"/>
          <p:cNvSpPr>
            <a:spLocks noGrp="1"/>
          </p:cNvSpPr>
          <p:nvPr>
            <p:ph type="sldNum" sz="quarter" idx="12"/>
          </p:nvPr>
        </p:nvSpPr>
        <p:spPr>
          <a:noFill/>
        </p:spPr>
        <p:txBody>
          <a:bodyPr/>
          <a:lstStyle/>
          <a:p>
            <a:r>
              <a:rPr lang="en-GB"/>
              <a:t>Slide </a:t>
            </a:r>
            <a:fld id="{5C54AB6B-C76C-43C0-8CF9-4AA7315BEFF1}" type="slidenum">
              <a:rPr lang="en-GB" smtClean="0"/>
              <a:pPr/>
              <a:t>96</a:t>
            </a:fld>
            <a:endParaRPr lang="en-GB"/>
          </a:p>
        </p:txBody>
      </p:sp>
      <p:graphicFrame>
        <p:nvGraphicFramePr>
          <p:cNvPr id="1026" name="Object 5"/>
          <p:cNvGraphicFramePr>
            <a:graphicFrameLocks noChangeAspect="1"/>
          </p:cNvGraphicFramePr>
          <p:nvPr>
            <p:extLst>
              <p:ext uri="{D42A27DB-BD31-4B8C-83A1-F6EECF244321}">
                <p14:modId xmlns:p14="http://schemas.microsoft.com/office/powerpoint/2010/main" val="2641245703"/>
              </p:ext>
            </p:extLst>
          </p:nvPr>
        </p:nvGraphicFramePr>
        <p:xfrm>
          <a:off x="658813" y="3985220"/>
          <a:ext cx="8237537" cy="2324100"/>
        </p:xfrm>
        <a:graphic>
          <a:graphicData uri="http://schemas.openxmlformats.org/presentationml/2006/ole">
            <mc:AlternateContent xmlns:mc="http://schemas.openxmlformats.org/markup-compatibility/2006">
              <mc:Choice xmlns:v="urn:schemas-microsoft-com:vml" Requires="v">
                <p:oleObj spid="_x0000_s19460" name="Document" r:id="rId4" imgW="8152664" imgH="2297815" progId="Word.Document.8">
                  <p:embed/>
                </p:oleObj>
              </mc:Choice>
              <mc:Fallback>
                <p:oleObj name="Document" r:id="rId4" imgW="8152664" imgH="2297815"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3" y="3985220"/>
                        <a:ext cx="8237537" cy="232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6"/>
          <p:cNvSpPr>
            <a:spLocks noChangeArrowheads="1"/>
          </p:cNvSpPr>
          <p:nvPr/>
        </p:nvSpPr>
        <p:spPr bwMode="auto">
          <a:xfrm>
            <a:off x="755576" y="3573016"/>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GB" sz="2000" b="1" dirty="0"/>
              <a:t>Author:</a:t>
            </a:r>
            <a:endParaRPr lang="en-GB" sz="2000" dirty="0"/>
          </a:p>
        </p:txBody>
      </p:sp>
      <p:sp>
        <p:nvSpPr>
          <p:cNvPr id="2" name="Footer Placeholder 1"/>
          <p:cNvSpPr>
            <a:spLocks noGrp="1"/>
          </p:cNvSpPr>
          <p:nvPr>
            <p:ph type="ftr" sz="quarter" idx="11"/>
          </p:nvPr>
        </p:nvSpPr>
        <p:spPr/>
        <p:txBody>
          <a:bodyPr/>
          <a:lstStyle/>
          <a:p>
            <a:pPr>
              <a:defRPr/>
            </a:pPr>
            <a:r>
              <a:rPr lang="en-GB" smtClean="0"/>
              <a:t>Adrian Stephens, Intel Corporation</a:t>
            </a:r>
            <a:endParaRPr lang="en-GB" dirty="0"/>
          </a:p>
        </p:txBody>
      </p:sp>
      <p:sp>
        <p:nvSpPr>
          <p:cNvPr id="3" name="Date Placeholder 2"/>
          <p:cNvSpPr>
            <a:spLocks noGrp="1"/>
          </p:cNvSpPr>
          <p:nvPr>
            <p:ph type="dt" sz="half" idx="10"/>
          </p:nvPr>
        </p:nvSpPr>
        <p:spPr/>
        <p:txBody>
          <a:bodyPr/>
          <a:lstStyle/>
          <a:p>
            <a:pPr>
              <a:defRPr/>
            </a:pPr>
            <a:r>
              <a:rPr lang="en-US" smtClean="0"/>
              <a:t>September 2016</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1/3</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11-16-1286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Tim Godfrey, EPRI</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653036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772400" cy="576064"/>
          </a:xfrm>
        </p:spPr>
        <p:txBody>
          <a:bodyPr/>
          <a:lstStyle/>
          <a:p>
            <a:r>
              <a:rPr lang="en-US" dirty="0">
                <a:solidFill>
                  <a:srgbClr val="0070C0"/>
                </a:solidFill>
              </a:rPr>
              <a:t>802.24 Overview</a:t>
            </a:r>
          </a:p>
        </p:txBody>
      </p:sp>
      <p:sp>
        <p:nvSpPr>
          <p:cNvPr id="3" name="Content Placeholder 2"/>
          <p:cNvSpPr>
            <a:spLocks noGrp="1"/>
          </p:cNvSpPr>
          <p:nvPr>
            <p:ph idx="1"/>
          </p:nvPr>
        </p:nvSpPr>
        <p:spPr>
          <a:xfrm>
            <a:off x="685800" y="3068960"/>
            <a:ext cx="7772400" cy="3384376"/>
          </a:xfrm>
        </p:spPr>
        <p:txBody>
          <a:bodyPr>
            <a:normAutofit fontScale="92500" lnSpcReduction="20000"/>
          </a:bodyPr>
          <a:lstStyle/>
          <a:p>
            <a:r>
              <a:rPr lang="en-US" dirty="0"/>
              <a:t>802.24.1 Smart Grid Task Group</a:t>
            </a:r>
          </a:p>
          <a:p>
            <a:pPr lvl="1"/>
            <a:r>
              <a:rPr lang="en-US" dirty="0"/>
              <a:t>Internal / external coordination in matters related application of IEEE 802 standards for Smart Grid </a:t>
            </a:r>
          </a:p>
          <a:p>
            <a:pPr lvl="1"/>
            <a:r>
              <a:rPr lang="en-US" dirty="0"/>
              <a:t>802.24.1 TG meets at Plenaries and Wireless Interims</a:t>
            </a:r>
          </a:p>
          <a:p>
            <a:r>
              <a:rPr lang="en-US" dirty="0">
                <a:solidFill>
                  <a:schemeClr val="bg1">
                    <a:lumMod val="75000"/>
                  </a:schemeClr>
                </a:solidFill>
              </a:rPr>
              <a:t>802.24.2 IoT Task Group</a:t>
            </a:r>
          </a:p>
          <a:p>
            <a:pPr lvl="1"/>
            <a:r>
              <a:rPr lang="en-US" dirty="0">
                <a:solidFill>
                  <a:schemeClr val="bg1">
                    <a:lumMod val="75000"/>
                  </a:schemeClr>
                </a:solidFill>
              </a:rPr>
              <a:t>Internal / external coordination in matters related application of IEEE 802 standards for Internet of Things (IoT)</a:t>
            </a:r>
          </a:p>
          <a:p>
            <a:pPr lvl="1"/>
            <a:r>
              <a:rPr lang="en-US" dirty="0">
                <a:solidFill>
                  <a:schemeClr val="bg1">
                    <a:lumMod val="75000"/>
                  </a:schemeClr>
                </a:solidFill>
              </a:rPr>
              <a:t>802.24.2 TG meets at Plenaries and 802 Interims</a:t>
            </a:r>
          </a:p>
          <a:p>
            <a:r>
              <a:rPr lang="en-US" dirty="0"/>
              <a:t>May Agenda: 		</a:t>
            </a:r>
            <a:r>
              <a:rPr lang="en-US" dirty="0">
                <a:solidFill>
                  <a:srgbClr val="002060"/>
                </a:solidFill>
                <a:hlinkClick r:id="rId3"/>
              </a:rPr>
              <a:t>24-16-0029r0</a:t>
            </a:r>
            <a:endParaRPr lang="en-US" dirty="0">
              <a:solidFill>
                <a:srgbClr val="002060"/>
              </a:solidFill>
            </a:endParaRPr>
          </a:p>
          <a:p>
            <a:r>
              <a:rPr lang="en-US" dirty="0"/>
              <a:t>Report 			</a:t>
            </a:r>
            <a:r>
              <a:rPr lang="en-US" dirty="0">
                <a:hlinkClick r:id="rId4"/>
              </a:rPr>
              <a:t>24-16-0030r1</a:t>
            </a:r>
            <a:endParaRPr lang="en-US" dirty="0"/>
          </a:p>
          <a:p>
            <a:r>
              <a:rPr lang="en-US" dirty="0"/>
              <a:t>Minutes			</a:t>
            </a:r>
            <a:r>
              <a:rPr lang="en-US" dirty="0">
                <a:hlinkClick r:id="rId5"/>
              </a:rPr>
              <a:t>24-16-0032r0</a:t>
            </a:r>
            <a:endParaRPr lang="en-US" dirty="0"/>
          </a:p>
        </p:txBody>
      </p:sp>
      <p:sp>
        <p:nvSpPr>
          <p:cNvPr id="5" name="Footer Placeholder 4"/>
          <p:cNvSpPr>
            <a:spLocks noGrp="1"/>
          </p:cNvSpPr>
          <p:nvPr>
            <p:ph type="ftr" sz="quarter" idx="11"/>
          </p:nvPr>
        </p:nvSpPr>
        <p:spPr/>
        <p:txBody>
          <a:bodyPr/>
          <a:lstStyle/>
          <a:p>
            <a:pPr>
              <a:defRPr/>
            </a:pPr>
            <a:r>
              <a:rPr lang="en-GB" smtClean="0"/>
              <a:t>Adrian Stephens, Intel Corporation</a:t>
            </a:r>
            <a:endParaRPr lang="en-GB" dirty="0"/>
          </a:p>
        </p:txBody>
      </p:sp>
      <p:sp>
        <p:nvSpPr>
          <p:cNvPr id="6" name="Slide Number Placeholder 5"/>
          <p:cNvSpPr>
            <a:spLocks noGrp="1"/>
          </p:cNvSpPr>
          <p:nvPr>
            <p:ph type="sldNum" sz="quarter" idx="12"/>
          </p:nvPr>
        </p:nvSpPr>
        <p:spPr/>
        <p:txBody>
          <a:bodyPr/>
          <a:lstStyle/>
          <a:p>
            <a:pPr>
              <a:defRPr/>
            </a:pPr>
            <a:r>
              <a:rPr lang="en-GB"/>
              <a:t>Slide </a:t>
            </a:r>
            <a:fld id="{43190CD6-18F2-44F1-A379-0C51A15702FA}" type="slidenum">
              <a:rPr lang="en-GB" smtClean="0"/>
              <a:pPr>
                <a:defRPr/>
              </a:pPr>
              <a:t>97</a:t>
            </a:fld>
            <a:endParaRPr lang="en-GB"/>
          </a:p>
        </p:txBody>
      </p:sp>
      <p:sp>
        <p:nvSpPr>
          <p:cNvPr id="4" name="Rectangle 3"/>
          <p:cNvSpPr/>
          <p:nvPr/>
        </p:nvSpPr>
        <p:spPr bwMode="auto">
          <a:xfrm>
            <a:off x="2051720" y="1412776"/>
            <a:ext cx="518457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a:t>802.24 Vertical Applications TAG</a:t>
            </a:r>
            <a:endParaRPr kumimoji="0" lang="en-US" sz="2400" b="0" i="0" u="none" strike="noStrike" cap="none" normalizeH="0" baseline="0" dirty="0">
              <a:ln>
                <a:noFill/>
              </a:ln>
              <a:solidFill>
                <a:schemeClr val="tx1"/>
              </a:solidFill>
              <a:effectLst/>
            </a:endParaRPr>
          </a:p>
        </p:txBody>
      </p:sp>
      <p:sp>
        <p:nvSpPr>
          <p:cNvPr id="7" name="Rectangle 6"/>
          <p:cNvSpPr/>
          <p:nvPr/>
        </p:nvSpPr>
        <p:spPr bwMode="auto">
          <a:xfrm>
            <a:off x="827584" y="2348880"/>
            <a:ext cx="374441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a:t>802.24.1 Smart Grid TG</a:t>
            </a:r>
            <a:endParaRPr kumimoji="0" lang="en-US" sz="2400" b="0" i="0" u="none" strike="noStrike" cap="none" normalizeH="0" baseline="0" dirty="0">
              <a:ln>
                <a:noFill/>
              </a:ln>
              <a:solidFill>
                <a:schemeClr val="tx1"/>
              </a:solidFill>
              <a:effectLst/>
            </a:endParaRPr>
          </a:p>
        </p:txBody>
      </p:sp>
      <p:sp>
        <p:nvSpPr>
          <p:cNvPr id="8" name="Rectangle 7"/>
          <p:cNvSpPr/>
          <p:nvPr/>
        </p:nvSpPr>
        <p:spPr bwMode="auto">
          <a:xfrm>
            <a:off x="4788024" y="2348880"/>
            <a:ext cx="374441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sz="2400" dirty="0"/>
              <a:t>802.24.2 IoT TG</a:t>
            </a:r>
          </a:p>
        </p:txBody>
      </p:sp>
      <p:cxnSp>
        <p:nvCxnSpPr>
          <p:cNvPr id="10" name="Elbow Connector 9"/>
          <p:cNvCxnSpPr>
            <a:stCxn id="4" idx="2"/>
            <a:endCxn id="7" idx="0"/>
          </p:cNvCxnSpPr>
          <p:nvPr/>
        </p:nvCxnSpPr>
        <p:spPr bwMode="auto">
          <a:xfrm rot="5400000">
            <a:off x="3455876" y="1160748"/>
            <a:ext cx="432048" cy="1944216"/>
          </a:xfrm>
          <a:prstGeom prst="bentConnector3">
            <a:avLst/>
          </a:prstGeom>
          <a:solidFill>
            <a:schemeClr val="accent1"/>
          </a:solidFill>
          <a:ln w="12700" cap="flat" cmpd="sng" algn="ctr">
            <a:solidFill>
              <a:schemeClr val="tx1"/>
            </a:solidFill>
            <a:prstDash val="solid"/>
            <a:round/>
            <a:headEnd type="none" w="sm" len="sm"/>
            <a:tailEnd type="triangle"/>
          </a:ln>
          <a:effectLst/>
        </p:spPr>
      </p:cxnSp>
      <p:cxnSp>
        <p:nvCxnSpPr>
          <p:cNvPr id="12" name="Elbow Connector 11"/>
          <p:cNvCxnSpPr>
            <a:stCxn id="4" idx="2"/>
            <a:endCxn id="8" idx="0"/>
          </p:cNvCxnSpPr>
          <p:nvPr/>
        </p:nvCxnSpPr>
        <p:spPr bwMode="auto">
          <a:xfrm rot="16200000" flipH="1">
            <a:off x="5436096" y="1124744"/>
            <a:ext cx="432048" cy="2016224"/>
          </a:xfrm>
          <a:prstGeom prst="bentConnector3">
            <a:avLst/>
          </a:prstGeom>
          <a:solidFill>
            <a:schemeClr val="accent1"/>
          </a:solidFill>
          <a:ln w="12700" cap="flat" cmpd="sng" algn="ctr">
            <a:solidFill>
              <a:schemeClr val="tx1"/>
            </a:solidFill>
            <a:prstDash val="solid"/>
            <a:round/>
            <a:headEnd type="none" w="sm" len="sm"/>
            <a:tailEnd type="triangle"/>
          </a:ln>
          <a:effectLst/>
        </p:spPr>
      </p:cxnSp>
      <p:sp>
        <p:nvSpPr>
          <p:cNvPr id="9" name="Date Placeholder 8"/>
          <p:cNvSpPr>
            <a:spLocks noGrp="1"/>
          </p:cNvSpPr>
          <p:nvPr>
            <p:ph type="dt" sz="half" idx="10"/>
          </p:nvPr>
        </p:nvSpPr>
        <p:spPr/>
        <p:txBody>
          <a:bodyPr/>
          <a:lstStyle/>
          <a:p>
            <a:pPr>
              <a:defRPr/>
            </a:pPr>
            <a:r>
              <a:rPr lang="en-US" smtClean="0"/>
              <a:t>September 2016</a:t>
            </a:r>
            <a:endParaRPr lang="en-US"/>
          </a:p>
        </p:txBody>
      </p:sp>
      <p:sp>
        <p:nvSpPr>
          <p:cNvPr id="13" name="Rectangle 1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a:t>2</a:t>
            </a:r>
            <a:r>
              <a:rPr lang="en-US" sz="1200" b="0" dirty="0" smtClean="0"/>
              <a:t>/3</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11-16-1286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Tim Godfrey, EPRI</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5308956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57808"/>
            <a:ext cx="7772400" cy="510952"/>
          </a:xfrm>
        </p:spPr>
        <p:txBody>
          <a:bodyPr/>
          <a:lstStyle/>
          <a:p>
            <a:r>
              <a:rPr lang="en-US" dirty="0">
                <a:solidFill>
                  <a:srgbClr val="0070C0"/>
                </a:solidFill>
              </a:rPr>
              <a:t>802.24 Activities – Sept 2016</a:t>
            </a:r>
          </a:p>
        </p:txBody>
      </p:sp>
      <p:sp>
        <p:nvSpPr>
          <p:cNvPr id="3" name="Content Placeholder 2"/>
          <p:cNvSpPr>
            <a:spLocks noGrp="1"/>
          </p:cNvSpPr>
          <p:nvPr>
            <p:ph idx="1"/>
          </p:nvPr>
        </p:nvSpPr>
        <p:spPr>
          <a:xfrm>
            <a:off x="685800" y="1412776"/>
            <a:ext cx="7772400" cy="4968552"/>
          </a:xfrm>
        </p:spPr>
        <p:txBody>
          <a:bodyPr>
            <a:normAutofit/>
          </a:bodyPr>
          <a:lstStyle/>
          <a:p>
            <a:pPr>
              <a:spcBef>
                <a:spcPts val="1200"/>
              </a:spcBef>
            </a:pPr>
            <a:r>
              <a:rPr lang="en-US" sz="2800" dirty="0"/>
              <a:t>24.1 Smart Grid TG: </a:t>
            </a:r>
          </a:p>
          <a:p>
            <a:pPr lvl="1">
              <a:spcBef>
                <a:spcPts val="1200"/>
              </a:spcBef>
            </a:pPr>
            <a:r>
              <a:rPr lang="en-US" sz="2400" dirty="0"/>
              <a:t>White paper development on Sub 1 GHz wireless</a:t>
            </a:r>
          </a:p>
          <a:p>
            <a:pPr lvl="2"/>
            <a:r>
              <a:rPr lang="en-US" sz="2000" dirty="0"/>
              <a:t>Plan to complete in November-  Draft at: </a:t>
            </a:r>
            <a:r>
              <a:rPr lang="en-US" sz="2000" dirty="0">
                <a:hlinkClick r:id="rId3"/>
              </a:rPr>
              <a:t>24-15-0029r10</a:t>
            </a:r>
            <a:endParaRPr lang="en-US" sz="2000" dirty="0"/>
          </a:p>
          <a:p>
            <a:pPr lvl="1"/>
            <a:r>
              <a:rPr lang="en-US" sz="2400" dirty="0"/>
              <a:t>Update of NIST SGIP PAP 2 Wireless Comparison Matrix. Baseline version 802.24-13-0021r1</a:t>
            </a:r>
          </a:p>
          <a:p>
            <a:pPr lvl="2"/>
            <a:r>
              <a:rPr lang="en-US" dirty="0"/>
              <a:t>Updates required to IEEE 802 standards due to amendments</a:t>
            </a:r>
          </a:p>
          <a:p>
            <a:pPr lvl="2"/>
            <a:r>
              <a:rPr lang="en-US" dirty="0"/>
              <a:t>Seeking owners for columns</a:t>
            </a:r>
          </a:p>
          <a:p>
            <a:pPr lvl="1"/>
            <a:r>
              <a:rPr lang="en-US" sz="2200" dirty="0"/>
              <a:t>Discussed new white paper on applications of IEEE 802 Time Sensitive Networking (TSN) for utilities</a:t>
            </a:r>
          </a:p>
          <a:p>
            <a:pPr lvl="2"/>
            <a:r>
              <a:rPr lang="en-US" sz="2000" dirty="0"/>
              <a:t>Liaison request to IEEE PES Power Systems Relay </a:t>
            </a:r>
            <a:r>
              <a:rPr lang="en-US" sz="2000" dirty="0" err="1"/>
              <a:t>Cmte</a:t>
            </a:r>
            <a:r>
              <a:rPr lang="en-US" sz="2000" dirty="0"/>
              <a:t>. </a:t>
            </a:r>
          </a:p>
          <a:p>
            <a:pPr lvl="2"/>
            <a:r>
              <a:rPr lang="en-US" sz="2000" dirty="0"/>
              <a:t>Will collaborate with 802.1 in November</a:t>
            </a:r>
          </a:p>
          <a:p>
            <a:pPr lvl="1"/>
            <a:endParaRPr lang="en-US" sz="2400" dirty="0"/>
          </a:p>
        </p:txBody>
      </p:sp>
      <p:sp>
        <p:nvSpPr>
          <p:cNvPr id="5" name="Footer Placeholder 4"/>
          <p:cNvSpPr>
            <a:spLocks noGrp="1"/>
          </p:cNvSpPr>
          <p:nvPr>
            <p:ph type="ftr" sz="quarter" idx="11"/>
          </p:nvPr>
        </p:nvSpPr>
        <p:spPr/>
        <p:txBody>
          <a:bodyPr/>
          <a:lstStyle/>
          <a:p>
            <a:pPr>
              <a:defRPr/>
            </a:pPr>
            <a:r>
              <a:rPr lang="en-GB" smtClean="0"/>
              <a:t>Adrian Stephens, Intel Corporation</a:t>
            </a:r>
            <a:endParaRPr lang="en-GB" dirty="0"/>
          </a:p>
        </p:txBody>
      </p:sp>
      <p:sp>
        <p:nvSpPr>
          <p:cNvPr id="6" name="Slide Number Placeholder 5"/>
          <p:cNvSpPr>
            <a:spLocks noGrp="1"/>
          </p:cNvSpPr>
          <p:nvPr>
            <p:ph type="sldNum" sz="quarter" idx="12"/>
          </p:nvPr>
        </p:nvSpPr>
        <p:spPr/>
        <p:txBody>
          <a:bodyPr/>
          <a:lstStyle/>
          <a:p>
            <a:pPr>
              <a:defRPr/>
            </a:pPr>
            <a:r>
              <a:rPr lang="en-GB"/>
              <a:t>Slide </a:t>
            </a:r>
            <a:fld id="{43190CD6-18F2-44F1-A379-0C51A15702FA}" type="slidenum">
              <a:rPr lang="en-GB" smtClean="0"/>
              <a:pPr>
                <a:defRPr/>
              </a:pPr>
              <a:t>98</a:t>
            </a:fld>
            <a:endParaRPr lang="en-GB"/>
          </a:p>
        </p:txBody>
      </p:sp>
      <p:sp>
        <p:nvSpPr>
          <p:cNvPr id="4" name="Date Placeholder 3"/>
          <p:cNvSpPr>
            <a:spLocks noGrp="1"/>
          </p:cNvSpPr>
          <p:nvPr>
            <p:ph type="dt" sz="half" idx="10"/>
          </p:nvPr>
        </p:nvSpPr>
        <p:spPr/>
        <p:txBody>
          <a:bodyPr/>
          <a:lstStyle/>
          <a:p>
            <a:pPr>
              <a:defRPr/>
            </a:pPr>
            <a:r>
              <a:rPr lang="en-US" smtClean="0"/>
              <a:t>September 2016</a:t>
            </a:r>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a:t>3</a:t>
            </a:r>
            <a:r>
              <a:rPr lang="en-US" sz="1200" b="0" dirty="0" smtClean="0"/>
              <a:t>/3</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11-16-1286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Tim Godfrey, EPRI</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5747393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idx="12"/>
          </p:nvPr>
        </p:nvSpPr>
        <p:spPr/>
        <p:txBody>
          <a:bodyPr/>
          <a:lstStyle/>
          <a:p>
            <a:r>
              <a:rPr lang="en-GB" dirty="0"/>
              <a:t>Slide </a:t>
            </a:r>
            <a:fld id="{93823DB3-BAA4-4F4A-B4B3-ED9ABE70E976}" type="slidenum">
              <a:rPr lang="en-GB"/>
              <a:pPr/>
              <a:t>99</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IEEE 802.1 </a:t>
            </a:r>
            <a:r>
              <a:rPr lang="en-US" dirty="0" err="1"/>
              <a:t>OmniRAN</a:t>
            </a:r>
            <a:r>
              <a:rPr lang="en-US" dirty="0"/>
              <a:t> </a:t>
            </a:r>
            <a:r>
              <a:rPr lang="en-US" dirty="0" smtClean="0"/>
              <a:t>TG Status </a:t>
            </a:r>
            <a:r>
              <a:rPr lang="en-US" dirty="0"/>
              <a:t>Report</a:t>
            </a:r>
            <a:br>
              <a:rPr lang="en-US" dirty="0"/>
            </a:br>
            <a:r>
              <a:rPr lang="en-US" dirty="0"/>
              <a:t>to IEEE 802 WGs</a:t>
            </a:r>
            <a:endParaRPr lang="en-GB" dirty="0"/>
          </a:p>
        </p:txBody>
      </p:sp>
      <p:sp>
        <p:nvSpPr>
          <p:cNvPr id="3074" name="Rectangle 2"/>
          <p:cNvSpPr>
            <a:spLocks noGrp="1" noChangeArrowheads="1"/>
          </p:cNvSpPr>
          <p:nvPr>
            <p:ph type="body" idx="1"/>
          </p:nvPr>
        </p:nvSpPr>
        <p:spPr>
          <a:xfrm>
            <a:off x="685800" y="2276872"/>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2016-09-15</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4014701403"/>
              </p:ext>
            </p:extLst>
          </p:nvPr>
        </p:nvGraphicFramePr>
        <p:xfrm>
          <a:off x="508000" y="3616722"/>
          <a:ext cx="8156575" cy="1327150"/>
        </p:xfrm>
        <a:graphic>
          <a:graphicData uri="http://schemas.openxmlformats.org/presentationml/2006/ole">
            <mc:AlternateContent xmlns:mc="http://schemas.openxmlformats.org/markup-compatibility/2006">
              <mc:Choice xmlns:v="urn:schemas-microsoft-com:vml" Requires="v">
                <p:oleObj spid="_x0000_s18439" name="Document" r:id="rId4" imgW="8255000" imgH="1346200" progId="Word.Document.8">
                  <p:embed/>
                </p:oleObj>
              </mc:Choice>
              <mc:Fallback>
                <p:oleObj name="Document" r:id="rId4" imgW="8255000" imgH="1346200" progId="Word.Document.8">
                  <p:embed/>
                  <p:pic>
                    <p:nvPicPr>
                      <p:cNvPr id="0" name=""/>
                      <p:cNvPicPr>
                        <a:picLocks noChangeAspect="1" noChangeArrowheads="1"/>
                      </p:cNvPicPr>
                      <p:nvPr/>
                    </p:nvPicPr>
                    <p:blipFill>
                      <a:blip r:embed="rId5"/>
                      <a:srcRect/>
                      <a:stretch>
                        <a:fillRect/>
                      </a:stretch>
                    </p:blipFill>
                    <p:spPr bwMode="auto">
                      <a:xfrm>
                        <a:off x="508000" y="3616722"/>
                        <a:ext cx="8156575" cy="13271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2692797"/>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
        <p:nvSpPr>
          <p:cNvPr id="2" name="Date Placeholder 1"/>
          <p:cNvSpPr>
            <a:spLocks noGrp="1"/>
          </p:cNvSpPr>
          <p:nvPr>
            <p:ph type="dt" sz="half" idx="10"/>
          </p:nvPr>
        </p:nvSpPr>
        <p:spPr/>
        <p:txBody>
          <a:bodyPr/>
          <a:lstStyle/>
          <a:p>
            <a:pPr>
              <a:defRPr/>
            </a:pPr>
            <a:r>
              <a:rPr lang="en-US" smtClean="0"/>
              <a:t>September 2016</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11" name="Rectangle 10"/>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a:t>1</a:t>
            </a:r>
            <a:r>
              <a:rPr kumimoji="0" lang="en-US" sz="1200" b="0" i="0" u="none" strike="noStrike" cap="none" normalizeH="0" baseline="0" dirty="0" smtClean="0">
                <a:ln>
                  <a:noFill/>
                </a:ln>
                <a:solidFill>
                  <a:schemeClr val="tx1"/>
                </a:solidFill>
                <a:effectLst/>
                <a:latin typeface="Times New Roman" pitchFamily="18" charset="0"/>
              </a:rPr>
              <a:t>/4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11-16-1283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Max Riegel, Nokia Bell Labs</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748010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84454</TotalTime>
  <Words>11229</Words>
  <Application>Microsoft Office PowerPoint</Application>
  <PresentationFormat>On-screen Show (4:3)</PresentationFormat>
  <Paragraphs>2212</Paragraphs>
  <Slides>122</Slides>
  <Notes>122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122</vt:i4>
      </vt:variant>
    </vt:vector>
  </HeadingPairs>
  <TitlesOfParts>
    <vt:vector size="124" baseType="lpstr">
      <vt:lpstr>Default Design</vt:lpstr>
      <vt:lpstr>Document</vt:lpstr>
      <vt:lpstr>802.11 September 2016 Closing Reports</vt:lpstr>
      <vt:lpstr>Abstract</vt:lpstr>
      <vt:lpstr>Attendance</vt:lpstr>
      <vt:lpstr>Attendance Total</vt:lpstr>
      <vt:lpstr>Attendance Histogram (Thu after pm1) </vt:lpstr>
      <vt:lpstr>Attendance by Country</vt:lpstr>
      <vt:lpstr>Doc Revision uploads by meeting (month #)</vt:lpstr>
      <vt:lpstr>802.11 WG Editor’s Meeting (Sept ‘16)</vt:lpstr>
      <vt:lpstr>Publication process</vt:lpstr>
      <vt:lpstr>TGai and TGah amendment order</vt:lpstr>
      <vt:lpstr>Volunteer Editor Contacts</vt:lpstr>
      <vt:lpstr>Editor Amendment Ordering</vt:lpstr>
      <vt:lpstr>Draft Development Snapshot</vt:lpstr>
      <vt:lpstr>AANI SC Closing Report September</vt:lpstr>
      <vt:lpstr>PowerPoint Presentation</vt:lpstr>
      <vt:lpstr>802.11 AANI SC – September 2016</vt:lpstr>
      <vt:lpstr>ARC Closing Report </vt:lpstr>
      <vt:lpstr>Abstract</vt:lpstr>
      <vt:lpstr>Work Completed</vt:lpstr>
      <vt:lpstr>Work Completed (cont)</vt:lpstr>
      <vt:lpstr>Work Completed (cont)</vt:lpstr>
      <vt:lpstr>Work Completed (cont)</vt:lpstr>
      <vt:lpstr>Work Completed (cont)</vt:lpstr>
      <vt:lpstr>Teleconference(s)</vt:lpstr>
      <vt:lpstr>November 2016 Plans</vt:lpstr>
      <vt:lpstr>IEEE 802.11/15 Regulatory SC Warsaw Closing Report</vt:lpstr>
      <vt:lpstr>Abstract</vt:lpstr>
      <vt:lpstr>Agenda</vt:lpstr>
      <vt:lpstr>Regulatory Updates</vt:lpstr>
      <vt:lpstr>Input for 802.18</vt:lpstr>
      <vt:lpstr>Teleconferences, etc.</vt:lpstr>
      <vt:lpstr>IEEE 802.11mc Closing Report for September 2016</vt:lpstr>
      <vt:lpstr>Abstract</vt:lpstr>
      <vt:lpstr>Status </vt:lpstr>
      <vt:lpstr>TGmc Plan of Record - modified</vt:lpstr>
      <vt:lpstr>September- November  2016 Meeting Planning</vt:lpstr>
      <vt:lpstr>Thank you to all TGmc participants</vt:lpstr>
      <vt:lpstr>IEEE 802.11ah Closing Report for September 2016</vt:lpstr>
      <vt:lpstr>Abstract</vt:lpstr>
      <vt:lpstr>Activity in TGah</vt:lpstr>
      <vt:lpstr>Going forward</vt:lpstr>
      <vt:lpstr>Teleconference</vt:lpstr>
      <vt:lpstr>TGah Timeline – Updates</vt:lpstr>
      <vt:lpstr>IEEE 802.11 TGai Closing Report Warsaw September 2016</vt:lpstr>
      <vt:lpstr>Abstract</vt:lpstr>
      <vt:lpstr>IEEE 802.11 FILS TGai – September 2016 Warsaw</vt:lpstr>
      <vt:lpstr>Accomplishments  TGai</vt:lpstr>
      <vt:lpstr>Motions external, to be reconfirmed in WG Plenary</vt:lpstr>
      <vt:lpstr>TGai Draft D11.0 to RevCom</vt:lpstr>
      <vt:lpstr>TGai Report to EC for forwarding P802.11ai D11.0 to RevCom</vt:lpstr>
      <vt:lpstr>Administrative</vt:lpstr>
      <vt:lpstr>Timeline (unchanged)</vt:lpstr>
      <vt:lpstr>Teleconference Schedule </vt:lpstr>
      <vt:lpstr>Plan for November</vt:lpstr>
      <vt:lpstr>Reference</vt:lpstr>
      <vt:lpstr>Thanks to all who participated!</vt:lpstr>
      <vt:lpstr>TGak September Closing Report </vt:lpstr>
      <vt:lpstr>Abstract</vt:lpstr>
      <vt:lpstr>TGak Closing Report</vt:lpstr>
      <vt:lpstr>TGak Closing Report</vt:lpstr>
      <vt:lpstr>TGaq Closing Report</vt:lpstr>
      <vt:lpstr>Abstract</vt:lpstr>
      <vt:lpstr>PowerPoint Presentation</vt:lpstr>
      <vt:lpstr>TGax September 2016 Closing Report</vt:lpstr>
      <vt:lpstr>Abstract</vt:lpstr>
      <vt:lpstr>Work Completed</vt:lpstr>
      <vt:lpstr>Timeline</vt:lpstr>
      <vt:lpstr>September 2016 Goals</vt:lpstr>
      <vt:lpstr>Conference Call Times</vt:lpstr>
      <vt:lpstr>Task Group AY  September 2016 Closing Report</vt:lpstr>
      <vt:lpstr>Abstract</vt:lpstr>
      <vt:lpstr>PowerPoint Presentation</vt:lpstr>
      <vt:lpstr>PowerPoint Presentation</vt:lpstr>
      <vt:lpstr>PowerPoint Presentation</vt:lpstr>
      <vt:lpstr>PowerPoint Presentation</vt:lpstr>
      <vt:lpstr>TGaz Next Generation Positioning  Sep. Closing Report</vt:lpstr>
      <vt:lpstr>Abstract</vt:lpstr>
      <vt:lpstr>Work Completed</vt:lpstr>
      <vt:lpstr>Goals for Nov. Meeting</vt:lpstr>
      <vt:lpstr>Teleconference Schedule</vt:lpstr>
      <vt:lpstr>Wake-up Radio (WUR) SG  September 2016 Closing Report</vt:lpstr>
      <vt:lpstr>Abstract</vt:lpstr>
      <vt:lpstr>Work Completed</vt:lpstr>
      <vt:lpstr>WUR SG PAR approval</vt:lpstr>
      <vt:lpstr>WUR CSD approval</vt:lpstr>
      <vt:lpstr>Submissions Reviewed</vt:lpstr>
      <vt:lpstr>Goal for November 2016</vt:lpstr>
      <vt:lpstr>Teleconference Call Schedule</vt:lpstr>
      <vt:lpstr>RR-TAG (802.18) to 802.11 Liaison Report</vt:lpstr>
      <vt:lpstr>Overview</vt:lpstr>
      <vt:lpstr>RR-TAG Actions Taken</vt:lpstr>
      <vt:lpstr>Approved Motion #1</vt:lpstr>
      <vt:lpstr>Approved Motion #2</vt:lpstr>
      <vt:lpstr>Approved Motion #3</vt:lpstr>
      <vt:lpstr>Motion #4</vt:lpstr>
      <vt:lpstr>802.24 Vertical Applications  Technical Advisory Group Liaison Report</vt:lpstr>
      <vt:lpstr>802.24 Overview</vt:lpstr>
      <vt:lpstr>802.24 Activities – Sept 2016</vt:lpstr>
      <vt:lpstr>IEEE 802.1 OmniRAN TG Status Report to IEEE 802 WGs</vt:lpstr>
      <vt:lpstr>IEEE 802.1 OmniRAN TG Resources</vt:lpstr>
      <vt:lpstr>OmniRAN TG Achievements Warsaw meeting, Sept 12th – 15th  </vt:lpstr>
      <vt:lpstr>Looking forward to next session in  San Antonio, TX, Nov 7-10, 2016</vt:lpstr>
      <vt:lpstr>IEEE 802.11-IETF Liaison Report</vt:lpstr>
      <vt:lpstr>Abstract</vt:lpstr>
      <vt:lpstr>IETF Meetings</vt:lpstr>
      <vt:lpstr>IETF- IEEE 802 Liaison Activity  </vt:lpstr>
      <vt:lpstr>Multicast Topics</vt:lpstr>
      <vt:lpstr>ITS BOF – Draft Charter</vt:lpstr>
      <vt:lpstr>ITS BOF – Work items &amp; Milestones</vt:lpstr>
      <vt:lpstr>Opportunistic Wireless Encryption (OWE)</vt:lpstr>
      <vt:lpstr>IETF BOFs at IETF July 18-23 meeting</vt:lpstr>
      <vt:lpstr>Of Interest to Smart Grid</vt:lpstr>
      <vt:lpstr>CAPPORT WG</vt:lpstr>
      <vt:lpstr>RADEXT WG</vt:lpstr>
      <vt:lpstr>Home Networking (homenet) WG</vt:lpstr>
      <vt:lpstr>Operations Area Working Group</vt:lpstr>
      <vt:lpstr>Transport Layer Security (TLS)</vt:lpstr>
      <vt:lpstr>Extensions for Scalable DNS Service Discovery (dnssd)</vt:lpstr>
      <vt:lpstr>Of Interest: Network-Based Mobility Extensions (NETEXT)</vt:lpstr>
      <vt:lpstr>Protocols for IP Multicast (PIM)</vt:lpstr>
      <vt:lpstr>Deterministic Networking (DETNET)</vt:lpstr>
      <vt:lpstr>Active Queue Management (AQM)</vt:lpstr>
    </vt:vector>
  </TitlesOfParts>
  <Company>Aruba Networks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WG11 Closing Reports</dc:title>
  <dc:creator>dorothy.stanley@hpe.com</dc:creator>
  <cp:keywords>September 2016</cp:keywords>
  <cp:lastModifiedBy>Dorothy Stanley</cp:lastModifiedBy>
  <cp:revision>1413</cp:revision>
  <cp:lastPrinted>1998-02-10T13:28:06Z</cp:lastPrinted>
  <dcterms:created xsi:type="dcterms:W3CDTF">1998-02-10T13:07:52Z</dcterms:created>
  <dcterms:modified xsi:type="dcterms:W3CDTF">2016-09-15T20:59:15Z</dcterms:modified>
</cp:coreProperties>
</file>