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0" r:id="rId3"/>
    <p:sldId id="360" r:id="rId4"/>
    <p:sldId id="433" r:id="rId5"/>
    <p:sldId id="439" r:id="rId6"/>
    <p:sldId id="410" r:id="rId7"/>
    <p:sldId id="441" r:id="rId8"/>
    <p:sldId id="438" r:id="rId9"/>
    <p:sldId id="442" r:id="rId10"/>
    <p:sldId id="444" r:id="rId11"/>
    <p:sldId id="445" r:id="rId12"/>
    <p:sldId id="275" r:id="rId13"/>
    <p:sldId id="382" r:id="rId14"/>
    <p:sldId id="440" r:id="rId15"/>
    <p:sldId id="437" r:id="rId16"/>
    <p:sldId id="426" r:id="rId17"/>
    <p:sldId id="446" r:id="rId18"/>
    <p:sldId id="301" r:id="rId1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2" autoAdjust="0"/>
    <p:restoredTop sz="97869" autoAdjust="0"/>
  </p:normalViewPr>
  <p:slideViewPr>
    <p:cSldViewPr>
      <p:cViewPr varScale="1">
        <p:scale>
          <a:sx n="76" d="100"/>
          <a:sy n="76" d="100"/>
        </p:scale>
        <p:origin x="-65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hr-HR" smtClean="0"/>
              <a:t>doc.: IEEE 802.11-16/1125r3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hr-HR" smtClean="0"/>
              <a:t>doc.: IEEE 802.11-16/1125r3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r-HR" sz="1400" smtClean="0"/>
              <a:t>doc.: IEEE 802.11-16/1125r3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  <a:endParaRPr lang="en-US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hr-HR" smtClean="0"/>
              <a:t>doc.: IEEE 802.11-16/1125r3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hr-HR" smtClean="0"/>
              <a:t>doc.: IEEE 802.11-16/1125r3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doc.: IEEE 802.11-16/1125r3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doc.: IEEE 802.11-16/1125r3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hr-HR" smtClean="0"/>
              <a:t>doc.: IEEE 802.11-16/1125r3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hr-HR" smtClean="0"/>
              <a:t>doc.: IEEE 802.11-16/1125r3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hr-HR" smtClean="0"/>
              <a:t>doc.: IEEE 802.11-16/1125r3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doc.: IEEE 802.11-16/1125r3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r-HR" sz="1400" smtClean="0"/>
              <a:t>doc.: IEEE 802.11-16/1125r3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  <a:endParaRPr lang="en-US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doc.: IEEE 802.11-16/1125r3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hr-HR" smtClean="0"/>
              <a:t>doc.: IEEE 802.11-16/1125r3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hr-HR" smtClean="0"/>
              <a:t>doc.: IEEE 802.11-16/1125r3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hr-HR" smtClean="0"/>
              <a:t>doc.: IEEE 802.11-16/1125r3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hr-HR" smtClean="0"/>
              <a:t>doc.: IEEE 802.11-16/1125r3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hr-HR" smtClean="0"/>
              <a:t>doc.: IEEE 802.11-16/1125r3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hr-HR" smtClean="0"/>
              <a:t>doc.: IEEE 802.11-16/1125r3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</a:t>
            </a:r>
            <a:r>
              <a:rPr lang="en-US" sz="1800" dirty="0" smtClean="0"/>
              <a:t>1125r3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mentor.ieee.org/802.11/dcn/16/11-16-1270-00-00ai-p802-11ai-report-to-ec-on-conditional-approval-to-forward-draft-to-revcom.pptx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September 2016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2016-09</a:t>
            </a:r>
            <a:r>
              <a:rPr lang="en-US" sz="2000" b="0" smtClean="0"/>
              <a:t>-</a:t>
            </a:r>
            <a:r>
              <a:rPr lang="en-US" sz="2000" b="0" smtClean="0"/>
              <a:t>16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924882"/>
              </p:ext>
            </p:extLst>
          </p:nvPr>
        </p:nvGraphicFramePr>
        <p:xfrm>
          <a:off x="531813" y="2319338"/>
          <a:ext cx="7697787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" name="Document" r:id="rId4" imgW="8530917" imgH="2827294" progId="Word.Document.8">
                  <p:embed/>
                </p:oleObj>
              </mc:Choice>
              <mc:Fallback>
                <p:oleObj name="Document" r:id="rId4" imgW="8530917" imgH="28272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319338"/>
                        <a:ext cx="7697787" cy="254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305800" cy="4495800"/>
          </a:xfrm>
        </p:spPr>
        <p:txBody>
          <a:bodyPr/>
          <a:lstStyle/>
          <a:p>
            <a:r>
              <a:rPr lang="en-GB" altLang="en-US" dirty="0"/>
              <a:t>Believing that the CSD contained in the document referenced below meets IEEE 802 guidelines,</a:t>
            </a:r>
            <a:endParaRPr lang="en-US" altLang="en-US" dirty="0"/>
          </a:p>
          <a:p>
            <a:r>
              <a:rPr lang="en-GB" altLang="en-US" dirty="0"/>
              <a:t>Request that the CSD contained in </a:t>
            </a:r>
            <a:r>
              <a:rPr lang="en-GB" altLang="en-US" dirty="0" smtClean="0"/>
              <a:t>11-16/936r3 be </a:t>
            </a:r>
            <a:r>
              <a:rPr lang="en-GB" altLang="en-US" dirty="0"/>
              <a:t>posted to the IEEE 802 Executive Committee (EC) agenda for </a:t>
            </a:r>
            <a:r>
              <a:rPr lang="en-GB" altLang="en-US" dirty="0" smtClean="0"/>
              <a:t>802 WG </a:t>
            </a:r>
            <a:r>
              <a:rPr lang="en-GB" altLang="en-US" dirty="0"/>
              <a:t>preview and EC approval.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Minyoung Park 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Osama </a:t>
            </a:r>
            <a:r>
              <a:rPr lang="en-GB" dirty="0" err="1" smtClean="0"/>
              <a:t>Aboul-Magd</a:t>
            </a:r>
            <a:endParaRPr lang="en-GB" dirty="0" smtClean="0"/>
          </a:p>
          <a:p>
            <a:pPr lvl="0"/>
            <a:r>
              <a:rPr lang="en-GB" dirty="0" smtClean="0"/>
              <a:t>Result: 103-1-8 Passes</a:t>
            </a:r>
            <a:endParaRPr lang="en-US" dirty="0"/>
          </a:p>
          <a:p>
            <a:pPr lvl="0"/>
            <a:r>
              <a:rPr lang="en-GB" altLang="en-US" sz="2000" dirty="0" smtClean="0"/>
              <a:t>Moved</a:t>
            </a:r>
            <a:r>
              <a:rPr lang="en-GB" altLang="en-US" sz="2000" dirty="0"/>
              <a:t>: Osama </a:t>
            </a:r>
            <a:r>
              <a:rPr lang="en-GB" altLang="en-US" sz="2000" dirty="0" err="1"/>
              <a:t>Aboul-Magd</a:t>
            </a:r>
            <a:r>
              <a:rPr lang="en-GB" altLang="en-US" sz="2000" dirty="0"/>
              <a:t>,  Seconded: </a:t>
            </a:r>
            <a:r>
              <a:rPr lang="en-GB" altLang="en-US" sz="2000" dirty="0" err="1"/>
              <a:t>Yunsong</a:t>
            </a:r>
            <a:r>
              <a:rPr lang="en-GB" altLang="en-US" sz="2000" dirty="0"/>
              <a:t> Yang, </a:t>
            </a:r>
            <a:br>
              <a:rPr lang="en-GB" altLang="en-US" sz="2000" dirty="0"/>
            </a:br>
            <a:r>
              <a:rPr lang="en-GB" altLang="en-US" sz="2000" dirty="0"/>
              <a:t>Result: 43-0-3</a:t>
            </a:r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32855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re: response mechanism to address 3GPP RAN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14600"/>
            <a:ext cx="8305800" cy="2514600"/>
          </a:xfrm>
        </p:spPr>
        <p:txBody>
          <a:bodyPr/>
          <a:lstStyle/>
          <a:p>
            <a:r>
              <a:rPr lang="en-US" altLang="en-US" dirty="0" smtClean="0"/>
              <a:t>Do nothing (4)</a:t>
            </a:r>
            <a:endParaRPr lang="en-US" altLang="en-US" dirty="0"/>
          </a:p>
          <a:p>
            <a:r>
              <a:rPr lang="en-GB" altLang="en-US" dirty="0" smtClean="0"/>
              <a:t>Leave to 802.19 (0)</a:t>
            </a:r>
          </a:p>
          <a:p>
            <a:r>
              <a:rPr lang="en-GB" altLang="en-US" dirty="0" smtClean="0"/>
              <a:t>Ask 802.11ax to produce a response (7)</a:t>
            </a:r>
          </a:p>
          <a:p>
            <a:r>
              <a:rPr lang="en-GB" altLang="en-US" dirty="0" smtClean="0"/>
              <a:t>Establish an 802.11WG ad hoc to consider the request (56)</a:t>
            </a:r>
            <a:endParaRPr lang="en-GB" altLang="en-US" dirty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61626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736947"/>
              </p:ext>
            </p:extLst>
          </p:nvPr>
        </p:nvGraphicFramePr>
        <p:xfrm>
          <a:off x="152400" y="762001"/>
          <a:ext cx="8839200" cy="5022979"/>
        </p:xfrm>
        <a:graphic>
          <a:graphicData uri="http://schemas.openxmlformats.org/drawingml/2006/table">
            <a:tbl>
              <a:tblPr/>
              <a:tblGrid>
                <a:gridCol w="2779620"/>
                <a:gridCol w="3588299"/>
                <a:gridCol w="1057708"/>
                <a:gridCol w="1413573"/>
              </a:tblGrid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3rd,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31st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Scheduled with 10 day notice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Scheduled with 10 day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Sep 27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Nov 1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4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 Aug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Nov 1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Sep 26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Oct 3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24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Scheduled with 10 day notice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2385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Sept 30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19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</a:t>
                      </a:r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 29</a:t>
                      </a:r>
                      <a:r>
                        <a:rPr lang="en-CA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Oct 20</a:t>
                      </a:r>
                      <a:r>
                        <a:rPr lang="en-CA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27</a:t>
                      </a:r>
                      <a:r>
                        <a:rPr lang="en-CA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Nov 17</a:t>
                      </a:r>
                      <a:r>
                        <a:rPr lang="en-CA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Oct 13</a:t>
                      </a:r>
                      <a:r>
                        <a:rPr lang="en-CA" sz="1800" b="0" i="0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Oct 26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Nov 2</a:t>
                      </a:r>
                      <a:r>
                        <a:rPr lang="en-CA" sz="1800" b="0" i="0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nd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Oct 24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 27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Oct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PDED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Sep 27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2" y="5867400"/>
            <a:ext cx="8651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</a:t>
            </a:r>
            <a:r>
              <a:rPr lang="en-US" sz="1800" dirty="0" smtClean="0"/>
              <a:t>Donald Eastlake </a:t>
            </a:r>
            <a:r>
              <a:rPr lang="en-US" sz="1800" dirty="0" smtClean="0"/>
              <a:t>Seconded: </a:t>
            </a:r>
            <a:r>
              <a:rPr lang="en-US" sz="1800" dirty="0" smtClean="0"/>
              <a:t>Mark Hamilton  </a:t>
            </a:r>
            <a:r>
              <a:rPr lang="en-US" sz="1800" dirty="0" smtClean="0"/>
              <a:t>Result</a:t>
            </a:r>
            <a:r>
              <a:rPr lang="en-US" sz="1800" dirty="0" smtClean="0"/>
              <a:t>: unanimous consent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P802.11ai D11.0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GB" dirty="0" smtClean="0"/>
              <a:t>Motion: </a:t>
            </a:r>
          </a:p>
          <a:p>
            <a:pPr lvl="1"/>
            <a:r>
              <a:rPr lang="en-US" dirty="0" smtClean="0"/>
              <a:t>Request </a:t>
            </a:r>
            <a:r>
              <a:rPr lang="en-US" dirty="0"/>
              <a:t>the IEEE 802 Executive Committee to conditionally approve forwarding P802.11ai D11.0 to </a:t>
            </a:r>
            <a:r>
              <a:rPr lang="en-US" dirty="0" err="1"/>
              <a:t>RevCom</a:t>
            </a:r>
            <a:r>
              <a:rPr lang="en-US" dirty="0"/>
              <a:t>.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Moved: Marc </a:t>
            </a:r>
            <a:r>
              <a:rPr lang="en-GB" dirty="0" err="1" smtClean="0"/>
              <a:t>Emmelmann</a:t>
            </a:r>
            <a:endParaRPr lang="en-GB" dirty="0" smtClean="0"/>
          </a:p>
          <a:p>
            <a:pPr lvl="0"/>
            <a:r>
              <a:rPr lang="en-GB" dirty="0" smtClean="0"/>
              <a:t>Seconded</a:t>
            </a:r>
            <a:r>
              <a:rPr lang="en-GB" dirty="0" smtClean="0"/>
              <a:t>: </a:t>
            </a:r>
            <a:r>
              <a:rPr lang="en-GB" dirty="0" err="1" smtClean="0"/>
              <a:t>J</a:t>
            </a:r>
            <a:r>
              <a:rPr lang="en-GB" dirty="0" err="1" smtClean="0"/>
              <a:t>ouni</a:t>
            </a:r>
            <a:r>
              <a:rPr lang="en-GB" dirty="0" smtClean="0"/>
              <a:t> </a:t>
            </a:r>
            <a:r>
              <a:rPr lang="en-GB" dirty="0" err="1" smtClean="0"/>
              <a:t>Malinen</a:t>
            </a:r>
            <a:endParaRPr lang="en-GB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40-0-0</a:t>
            </a:r>
            <a:endParaRPr lang="en-US" dirty="0"/>
          </a:p>
          <a:p>
            <a:pPr lvl="0"/>
            <a:endParaRPr lang="en-US" dirty="0"/>
          </a:p>
          <a:p>
            <a:r>
              <a:rPr lang="en-GB" b="1" dirty="0" smtClean="0"/>
              <a:t>In the TG:  Moved: Dan  Seconded: Jon  Result: 4-0-0</a:t>
            </a:r>
            <a:endParaRPr lang="en-US" dirty="0" smtClean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59373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Report to EC for forwarding P802.11ai D11.0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altLang="ko-KR" dirty="0" smtClean="0"/>
              <a:t>Moved</a:t>
            </a:r>
          </a:p>
          <a:p>
            <a:pPr lvl="1"/>
            <a:r>
              <a:rPr lang="en-US" altLang="ko-KR" dirty="0" smtClean="0"/>
              <a:t>Approve </a:t>
            </a:r>
            <a:r>
              <a:rPr lang="en-US" altLang="ko-KR" dirty="0"/>
              <a:t>document </a:t>
            </a:r>
            <a:r>
              <a:rPr lang="en-US" altLang="ko-KR" dirty="0" smtClean="0"/>
              <a:t>11-16/1270r2, &lt;</a:t>
            </a:r>
            <a:r>
              <a:rPr lang="de-DE" altLang="ko-KR" dirty="0" smtClean="0">
                <a:hlinkClick r:id="rId3"/>
              </a:rPr>
              <a:t>https</a:t>
            </a:r>
            <a:r>
              <a:rPr lang="de-DE" altLang="ko-KR" dirty="0">
                <a:hlinkClick r:id="rId3"/>
              </a:rPr>
              <a:t>://mentor.ieee.org/802.11/dcn/16/11-16-1270-02-00ai-p802-11ai-report-to-ec-on-conditional-approval-to-forward-draft-to-</a:t>
            </a:r>
            <a:r>
              <a:rPr lang="de-DE" altLang="ko-KR" dirty="0" smtClean="0">
                <a:hlinkClick r:id="rId3"/>
              </a:rPr>
              <a:t>revcom.pptx</a:t>
            </a:r>
            <a:r>
              <a:rPr lang="de-DE" altLang="ko-KR" dirty="0" smtClean="0"/>
              <a:t>&gt; </a:t>
            </a:r>
            <a:r>
              <a:rPr lang="en-US" altLang="ko-KR" dirty="0"/>
              <a:t>as the report to the IEEE 802 Executive Committee on the requirements for conditional approval to forward P802.11ai D11.0 to </a:t>
            </a:r>
            <a:r>
              <a:rPr lang="en-US" altLang="ko-KR" dirty="0" err="1"/>
              <a:t>RevCom</a:t>
            </a:r>
            <a:r>
              <a:rPr lang="en-US" altLang="ko-KR" dirty="0"/>
              <a:t>, granting the chair editorial license</a:t>
            </a:r>
            <a:r>
              <a:rPr lang="en-US" altLang="ko-KR" dirty="0" smtClean="0"/>
              <a:t>.</a:t>
            </a:r>
            <a:endParaRPr lang="en-GB" dirty="0" smtClean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Marc </a:t>
            </a:r>
            <a:r>
              <a:rPr lang="en-GB" dirty="0" err="1" smtClean="0"/>
              <a:t>Emmelmann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err="1" smtClean="0"/>
              <a:t>Jouni</a:t>
            </a:r>
            <a:r>
              <a:rPr lang="en-GB" dirty="0" smtClean="0"/>
              <a:t> </a:t>
            </a:r>
            <a:r>
              <a:rPr lang="en-GB" dirty="0" err="1" smtClean="0"/>
              <a:t>Malinen</a:t>
            </a:r>
            <a:endParaRPr lang="en-GB" dirty="0" smtClean="0"/>
          </a:p>
          <a:p>
            <a:pPr lvl="0"/>
            <a:r>
              <a:rPr lang="en-GB" dirty="0" smtClean="0"/>
              <a:t>Result: </a:t>
            </a:r>
            <a:r>
              <a:rPr lang="en-GB" dirty="0" smtClean="0"/>
              <a:t>39-0-0</a:t>
            </a:r>
            <a:endParaRPr lang="en-US" dirty="0"/>
          </a:p>
          <a:p>
            <a:endParaRPr lang="en-GB" sz="2000" b="1" dirty="0" smtClean="0"/>
          </a:p>
          <a:p>
            <a:r>
              <a:rPr lang="en-GB" sz="2000" b="1" dirty="0" smtClean="0"/>
              <a:t>In </a:t>
            </a:r>
            <a:r>
              <a:rPr lang="en-GB" sz="2000" b="1" dirty="0" smtClean="0"/>
              <a:t>the TG:  Moved: Peter  Seconded: Dan  Result: 4-0-0</a:t>
            </a:r>
            <a:endParaRPr lang="en-US" sz="2000" dirty="0" smtClean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93200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Liaison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GB" dirty="0"/>
              <a:t>Approve </a:t>
            </a:r>
            <a:r>
              <a:rPr lang="en-US" dirty="0" smtClean="0"/>
              <a:t>forwarding the liaison document in 11-16-1101r10, granting the chair editorial license</a:t>
            </a:r>
            <a:endParaRPr lang="en-GB" dirty="0" smtClean="0"/>
          </a:p>
          <a:p>
            <a:pPr lvl="0"/>
            <a:endParaRPr lang="en-GB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Joseph Levy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Guido </a:t>
            </a:r>
            <a:r>
              <a:rPr lang="en-GB" dirty="0" err="1" smtClean="0"/>
              <a:t>Hiertz</a:t>
            </a:r>
            <a:endParaRPr lang="en-US" dirty="0"/>
          </a:p>
          <a:p>
            <a:pPr lvl="0"/>
            <a:r>
              <a:rPr lang="en-GB" dirty="0" smtClean="0"/>
              <a:t>Result:</a:t>
            </a:r>
            <a:r>
              <a:rPr lang="en-GB" dirty="0"/>
              <a:t> </a:t>
            </a:r>
            <a:r>
              <a:rPr lang="en-GB" dirty="0" smtClean="0"/>
              <a:t>36-1-2</a:t>
            </a:r>
            <a:endParaRPr lang="en-GB" dirty="0" smtClean="0"/>
          </a:p>
          <a:p>
            <a:pPr lvl="0"/>
            <a:endParaRPr lang="en-GB" dirty="0"/>
          </a:p>
          <a:p>
            <a:r>
              <a:rPr lang="en-GB" sz="2200" dirty="0"/>
              <a:t>In the </a:t>
            </a:r>
            <a:r>
              <a:rPr lang="en-GB" sz="2200" dirty="0" smtClean="0"/>
              <a:t>AANI SC Straw poll:  16-0-0</a:t>
            </a:r>
            <a:endParaRPr lang="en-US" sz="2200" dirty="0"/>
          </a:p>
          <a:p>
            <a:pPr lvl="0"/>
            <a:endParaRPr lang="en-GB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95695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charset="0"/>
              </a:rPr>
              <a:t>TGaq</a:t>
            </a:r>
            <a:r>
              <a:rPr lang="en-US" dirty="0">
                <a:latin typeface="Times New Roman" charset="0"/>
              </a:rPr>
              <a:t> Conditional Sponsor Ballot Report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Approve document 11-</a:t>
            </a:r>
            <a:r>
              <a:rPr lang="en-US" dirty="0" smtClean="0">
                <a:latin typeface="Times New Roman" charset="0"/>
              </a:rPr>
              <a:t>16/1026r3 </a:t>
            </a:r>
            <a:r>
              <a:rPr lang="en-US" dirty="0">
                <a:latin typeface="Times New Roman" charset="0"/>
              </a:rPr>
              <a:t>as the report to the IEEE 802 Executive Committee on the requirements for conditional approval to forward P802.11aq to Sponsor Ballot, allowing editorial updates where necessary and </a:t>
            </a:r>
          </a:p>
          <a:p>
            <a:r>
              <a:rPr lang="en-US" dirty="0" smtClean="0">
                <a:latin typeface="Times New Roman" charset="0"/>
              </a:rPr>
              <a:t>Request </a:t>
            </a:r>
            <a:r>
              <a:rPr lang="en-US" dirty="0">
                <a:latin typeface="Times New Roman" charset="0"/>
              </a:rPr>
              <a:t>the IEEE 802 Executive Committee to conditionally approve forwarding P802.11aq to Sponsor Ballot.</a:t>
            </a:r>
          </a:p>
          <a:p>
            <a:r>
              <a:rPr lang="en-GB" dirty="0">
                <a:latin typeface="Times New Roman" charset="0"/>
              </a:rPr>
              <a:t>Moved</a:t>
            </a:r>
            <a:r>
              <a:rPr lang="en-GB" dirty="0" smtClean="0">
                <a:latin typeface="Times New Roman" charset="0"/>
              </a:rPr>
              <a:t>: Stephen McCann, </a:t>
            </a:r>
            <a:r>
              <a:rPr lang="en-GB" dirty="0">
                <a:latin typeface="Times New Roman" charset="0"/>
              </a:rPr>
              <a:t>Seconded: </a:t>
            </a:r>
            <a:r>
              <a:rPr lang="en-GB" dirty="0" err="1" smtClean="0">
                <a:latin typeface="Times New Roman" charset="0"/>
              </a:rPr>
              <a:t>Yunsong</a:t>
            </a:r>
            <a:r>
              <a:rPr lang="en-GB" dirty="0" smtClean="0">
                <a:latin typeface="Times New Roman" charset="0"/>
              </a:rPr>
              <a:t> Yang</a:t>
            </a:r>
            <a:endParaRPr lang="en-GB" dirty="0">
              <a:latin typeface="Times New Roman" charset="0"/>
            </a:endParaRPr>
          </a:p>
          <a:p>
            <a:r>
              <a:rPr lang="en-GB" dirty="0">
                <a:latin typeface="Times New Roman" charset="0"/>
              </a:rPr>
              <a:t>Result: </a:t>
            </a:r>
            <a:r>
              <a:rPr lang="en-GB" dirty="0" smtClean="0">
                <a:latin typeface="Times New Roman" charset="0"/>
              </a:rPr>
              <a:t>36-0-0</a:t>
            </a:r>
            <a:endParaRPr lang="en-GB" dirty="0">
              <a:latin typeface="Times New Roman" charset="0"/>
            </a:endParaRPr>
          </a:p>
          <a:p>
            <a:r>
              <a:rPr lang="en-GB" sz="1600" dirty="0">
                <a:latin typeface="Times New Roman" charset="0"/>
              </a:rPr>
              <a:t>[similar motion in the TG</a:t>
            </a:r>
            <a:r>
              <a:rPr lang="en-GB" sz="1600" dirty="0" smtClean="0">
                <a:latin typeface="Times New Roman" charset="0"/>
              </a:rPr>
              <a:t>,</a:t>
            </a:r>
            <a:br>
              <a:rPr lang="en-GB" sz="1600" dirty="0" smtClean="0">
                <a:latin typeface="Times New Roman" charset="0"/>
              </a:rPr>
            </a:br>
            <a:r>
              <a:rPr lang="en-US" sz="1600" dirty="0" smtClean="0">
                <a:latin typeface="Times New Roman" charset="0"/>
              </a:rPr>
              <a:t>Moved</a:t>
            </a:r>
            <a:r>
              <a:rPr lang="en-US" sz="1600" dirty="0">
                <a:latin typeface="Times New Roman" charset="0"/>
              </a:rPr>
              <a:t>: Mike </a:t>
            </a:r>
            <a:r>
              <a:rPr lang="en-US" sz="1600" dirty="0" err="1">
                <a:latin typeface="Times New Roman" charset="0"/>
              </a:rPr>
              <a:t>Montemurro</a:t>
            </a:r>
            <a:r>
              <a:rPr lang="en-US" sz="1600" dirty="0">
                <a:latin typeface="Times New Roman" charset="0"/>
              </a:rPr>
              <a:t>, 2nd: </a:t>
            </a:r>
            <a:r>
              <a:rPr lang="en-US" sz="1600" dirty="0" err="1">
                <a:latin typeface="Times New Roman" charset="0"/>
              </a:rPr>
              <a:t>Yunsong</a:t>
            </a:r>
            <a:r>
              <a:rPr lang="en-US" sz="1600" dirty="0">
                <a:latin typeface="Times New Roman" charset="0"/>
              </a:rPr>
              <a:t> Yang </a:t>
            </a:r>
            <a:r>
              <a:rPr lang="en-GB" sz="1600" dirty="0">
                <a:latin typeface="Times New Roman" charset="0"/>
              </a:rPr>
              <a:t>result: 6/0/0]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96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September 2016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the Wednesday WG11 plenary</a:t>
            </a:r>
          </a:p>
          <a:p>
            <a:pPr lvl="1"/>
            <a:r>
              <a:rPr lang="en-US" dirty="0" smtClean="0"/>
              <a:t>R1: </a:t>
            </a:r>
            <a:r>
              <a:rPr lang="en-US" b="0" dirty="0" smtClean="0"/>
              <a:t>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R4: at the beginning of the Friday 802 EC meeting (plenary only)</a:t>
            </a:r>
          </a:p>
          <a:p>
            <a:pPr lvl="1"/>
            <a:r>
              <a:rPr lang="en-US" dirty="0" smtClean="0"/>
              <a:t>R5: </a:t>
            </a:r>
            <a:r>
              <a:rPr lang="en-US" dirty="0"/>
              <a:t>at the </a:t>
            </a:r>
            <a:r>
              <a:rPr lang="en-US" dirty="0" smtClean="0"/>
              <a:t>conclusion </a:t>
            </a:r>
            <a:r>
              <a:rPr lang="en-US" dirty="0"/>
              <a:t>of the Friday 802 EC meeting (plenary only)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Vice-Chair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US" dirty="0" smtClean="0"/>
              <a:t>Move to confirm Sang Kim</a:t>
            </a:r>
            <a:r>
              <a:rPr lang="en-US" altLang="en-US" dirty="0" smtClean="0"/>
              <a:t> </a:t>
            </a:r>
            <a:r>
              <a:rPr lang="en-US" dirty="0" smtClean="0"/>
              <a:t>as </a:t>
            </a:r>
            <a:r>
              <a:rPr lang="en-US" dirty="0" err="1" smtClean="0"/>
              <a:t>TGay</a:t>
            </a:r>
            <a:r>
              <a:rPr lang="en-US" dirty="0" smtClean="0"/>
              <a:t> vice-chair.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Edward Au on behalf of the </a:t>
            </a:r>
            <a:r>
              <a:rPr lang="en-GB" dirty="0" err="1" smtClean="0"/>
              <a:t>TGay</a:t>
            </a:r>
            <a:endParaRPr lang="en-US" dirty="0"/>
          </a:p>
          <a:p>
            <a:pPr lvl="0"/>
            <a:r>
              <a:rPr lang="en-GB" dirty="0"/>
              <a:t>Seconded: </a:t>
            </a:r>
            <a:endParaRPr lang="en-US" dirty="0"/>
          </a:p>
          <a:p>
            <a:pPr lvl="0"/>
            <a:r>
              <a:rPr lang="en-GB" dirty="0" smtClean="0"/>
              <a:t>Result: Unanimous consent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en-US" sz="2000" i="1" dirty="0" smtClean="0"/>
              <a:t>From 11-14-629r14, section 4.3: “TG </a:t>
            </a:r>
            <a:r>
              <a:rPr lang="en-US" sz="2000" i="1" dirty="0"/>
              <a:t>Vice-Chair is elected by a TG majority approval and confirmed by a WG majority </a:t>
            </a:r>
            <a:r>
              <a:rPr lang="en-US" sz="2000" i="1" dirty="0" smtClean="0"/>
              <a:t>approval”</a:t>
            </a:r>
            <a:endParaRPr lang="en-US" sz="2000" i="1" dirty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1997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P802.11REVmc D8.0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GB" dirty="0" smtClean="0"/>
              <a:t>Motion: Approve sending </a:t>
            </a:r>
            <a:r>
              <a:rPr lang="en-GB" dirty="0"/>
              <a:t>draft </a:t>
            </a:r>
            <a:r>
              <a:rPr lang="en-GB" dirty="0" smtClean="0"/>
              <a:t>P802.11REVmc D8.0 </a:t>
            </a:r>
            <a:r>
              <a:rPr lang="en-GB" dirty="0"/>
              <a:t>to </a:t>
            </a:r>
            <a:r>
              <a:rPr lang="en-GB" dirty="0" err="1" smtClean="0"/>
              <a:t>RevCom</a:t>
            </a:r>
            <a:r>
              <a:rPr lang="en-GB" dirty="0" smtClean="0"/>
              <a:t>.</a:t>
            </a:r>
            <a:endParaRPr lang="en-US" dirty="0"/>
          </a:p>
          <a:p>
            <a:pPr lvl="1"/>
            <a:r>
              <a:rPr lang="en-GB" dirty="0" smtClean="0"/>
              <a:t>P802.11REVmc D8.0 </a:t>
            </a:r>
            <a:r>
              <a:rPr lang="en-GB" dirty="0"/>
              <a:t>had </a:t>
            </a:r>
            <a:r>
              <a:rPr lang="en-GB" dirty="0" smtClean="0"/>
              <a:t>99% </a:t>
            </a:r>
            <a:r>
              <a:rPr lang="en-GB" dirty="0"/>
              <a:t>approval on the last Sponsor Recirculation Ballot.  There were 2</a:t>
            </a:r>
            <a:r>
              <a:rPr lang="en-GB" dirty="0" smtClean="0"/>
              <a:t> voters </a:t>
            </a:r>
            <a:r>
              <a:rPr lang="en-GB" dirty="0"/>
              <a:t>that had voted </a:t>
            </a:r>
            <a:r>
              <a:rPr lang="en-GB" dirty="0" smtClean="0"/>
              <a:t>NO.</a:t>
            </a:r>
          </a:p>
          <a:p>
            <a:pPr lvl="0"/>
            <a:endParaRPr lang="en-GB" dirty="0"/>
          </a:p>
          <a:p>
            <a:pPr lvl="0"/>
            <a:r>
              <a:rPr lang="en-GB" dirty="0" smtClean="0"/>
              <a:t>Moved: Dorothy Stanley</a:t>
            </a:r>
          </a:p>
          <a:p>
            <a:pPr lvl="0"/>
            <a:r>
              <a:rPr lang="en-GB" dirty="0" smtClean="0"/>
              <a:t>Seconded: Michael Montemurro</a:t>
            </a:r>
          </a:p>
          <a:p>
            <a:pPr lvl="0"/>
            <a:r>
              <a:rPr lang="en-US" dirty="0" smtClean="0"/>
              <a:t>Result: 122-0-2 Passes</a:t>
            </a:r>
            <a:endParaRPr lang="en-US" dirty="0"/>
          </a:p>
          <a:p>
            <a:pPr lvl="0"/>
            <a:endParaRPr lang="en-US" dirty="0"/>
          </a:p>
          <a:p>
            <a:r>
              <a:rPr lang="en-GB" b="1" dirty="0" smtClean="0"/>
              <a:t>In the TG:  Moved: Emily Qi Seconded: Carlos Cordeiro Result: 16-0-0</a:t>
            </a:r>
            <a:endParaRPr lang="en-US" dirty="0" smtClean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69269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TGmc</a:t>
            </a:r>
            <a:r>
              <a:rPr lang="en-US" dirty="0" smtClean="0"/>
              <a:t> Report to EC for forwarding P802.11REVmc D8.0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GB" dirty="0" smtClean="0"/>
              <a:t>Approve the report in 11-16-1094r1 to the EC for forwarding to </a:t>
            </a:r>
            <a:r>
              <a:rPr lang="en-GB" dirty="0" err="1" smtClean="0"/>
              <a:t>RevCom</a:t>
            </a:r>
            <a:r>
              <a:rPr lang="en-GB" dirty="0" smtClean="0"/>
              <a:t>, granting the chair editorial license.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Dorothy Stanley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Marc </a:t>
            </a:r>
            <a:r>
              <a:rPr lang="en-GB" dirty="0" err="1" smtClean="0"/>
              <a:t>Emmelman</a:t>
            </a:r>
            <a:endParaRPr lang="en-GB" dirty="0" smtClean="0"/>
          </a:p>
          <a:p>
            <a:pPr lvl="0"/>
            <a:r>
              <a:rPr lang="en-GB" dirty="0" smtClean="0"/>
              <a:t>Result: 122-0-1 Passes</a:t>
            </a:r>
            <a:endParaRPr lang="en-US" dirty="0"/>
          </a:p>
          <a:p>
            <a:pPr lvl="0"/>
            <a:r>
              <a:rPr lang="en-GB" dirty="0"/>
              <a:t> </a:t>
            </a:r>
            <a:endParaRPr lang="en-US" dirty="0"/>
          </a:p>
          <a:p>
            <a:r>
              <a:rPr lang="en-GB" b="1" dirty="0" smtClean="0"/>
              <a:t>In the TG: Moved: </a:t>
            </a:r>
            <a:r>
              <a:rPr lang="en-GB" dirty="0"/>
              <a:t>Jon Rosdahl  </a:t>
            </a:r>
            <a:r>
              <a:rPr lang="en-GB" b="1" dirty="0" smtClean="0"/>
              <a:t>Seconded: Marc </a:t>
            </a:r>
            <a:r>
              <a:rPr lang="en-GB" b="1" dirty="0" err="1" smtClean="0"/>
              <a:t>Emmelman</a:t>
            </a:r>
            <a:r>
              <a:rPr lang="en-GB" b="1" dirty="0" smtClean="0"/>
              <a:t> Result: 16-0-0</a:t>
            </a:r>
            <a:endParaRPr lang="en-US" dirty="0" smtClean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70480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P802.11ah D10.0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GB" dirty="0" smtClean="0"/>
              <a:t>Motion: </a:t>
            </a:r>
            <a:r>
              <a:rPr lang="en-US" altLang="ko-KR" dirty="0"/>
              <a:t>Request the IEEE 802 Executive Committee to conditionally approve forwarding P802.11ah D10.0 to </a:t>
            </a:r>
            <a:r>
              <a:rPr lang="en-US" altLang="ko-KR" dirty="0" err="1"/>
              <a:t>RevCom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lvl="0"/>
            <a:endParaRPr lang="en-GB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err="1"/>
              <a:t>Yongho</a:t>
            </a:r>
            <a:r>
              <a:rPr lang="en-GB" dirty="0"/>
              <a:t> </a:t>
            </a:r>
            <a:r>
              <a:rPr lang="en-GB" dirty="0" err="1"/>
              <a:t>Seok</a:t>
            </a:r>
            <a:r>
              <a:rPr lang="en-GB" dirty="0"/>
              <a:t> </a:t>
            </a:r>
          </a:p>
          <a:p>
            <a:pPr lvl="0"/>
            <a:r>
              <a:rPr lang="en-GB" dirty="0" smtClean="0"/>
              <a:t>Seconded: Bin Tian</a:t>
            </a:r>
          </a:p>
          <a:p>
            <a:pPr lvl="0"/>
            <a:r>
              <a:rPr lang="en-US" dirty="0" smtClean="0"/>
              <a:t>Result: 118-0-3 Passes</a:t>
            </a:r>
            <a:endParaRPr lang="en-US" dirty="0"/>
          </a:p>
          <a:p>
            <a:pPr lvl="0"/>
            <a:endParaRPr lang="en-US" dirty="0"/>
          </a:p>
          <a:p>
            <a:r>
              <a:rPr lang="en-GB" sz="2000" dirty="0"/>
              <a:t>In the TG:  Moved: </a:t>
            </a:r>
            <a:r>
              <a:rPr lang="en-US" altLang="ko-KR" sz="2000" dirty="0"/>
              <a:t>Young-</a:t>
            </a:r>
            <a:r>
              <a:rPr lang="en-US" altLang="ko-KR" sz="2000" dirty="0" err="1"/>
              <a:t>Hoon</a:t>
            </a:r>
            <a:r>
              <a:rPr lang="en-US" altLang="ko-KR" sz="2000" dirty="0"/>
              <a:t> Kwon</a:t>
            </a:r>
            <a:r>
              <a:rPr lang="en-GB" sz="2000" dirty="0"/>
              <a:t> Seconded: </a:t>
            </a:r>
            <a:r>
              <a:rPr lang="en-US" altLang="ko-KR" sz="2000" dirty="0"/>
              <a:t>Alfred </a:t>
            </a:r>
            <a:r>
              <a:rPr lang="en-US" altLang="ko-KR" sz="2000" dirty="0" err="1"/>
              <a:t>Asterjadhi</a:t>
            </a:r>
            <a:r>
              <a:rPr lang="en-GB" sz="2000" dirty="0"/>
              <a:t> Result: 7-0-0 </a:t>
            </a:r>
            <a:endParaRPr lang="en-US" sz="2000" dirty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96970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Report to EC for forwarding P802.11ah D10.0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US" altLang="ko-KR" dirty="0"/>
              <a:t>Approve document 11-16/777r4 as the report to the IEEE 802 Executive Committee on the requirements for conditional approval to forward P802.11ah D10.0 to </a:t>
            </a:r>
            <a:r>
              <a:rPr lang="en-US" altLang="ko-KR" dirty="0" err="1"/>
              <a:t>RevCom</a:t>
            </a:r>
            <a:r>
              <a:rPr lang="en-US" altLang="ko-KR" dirty="0"/>
              <a:t>, granting the chair editorial license.</a:t>
            </a:r>
            <a:endParaRPr lang="en-US" dirty="0"/>
          </a:p>
          <a:p>
            <a:pPr lvl="0"/>
            <a:endParaRPr lang="en-GB" dirty="0" smtClean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err="1" smtClean="0"/>
              <a:t>Yongho</a:t>
            </a:r>
            <a:r>
              <a:rPr lang="en-GB" dirty="0" smtClean="0"/>
              <a:t> </a:t>
            </a:r>
            <a:r>
              <a:rPr lang="en-GB" dirty="0" err="1" smtClean="0"/>
              <a:t>Seok</a:t>
            </a:r>
            <a:endParaRPr lang="en-US" dirty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r>
              <a:rPr lang="en-GB" dirty="0" smtClean="0"/>
              <a:t>Osama </a:t>
            </a:r>
            <a:r>
              <a:rPr lang="en-GB" dirty="0" err="1" smtClean="0"/>
              <a:t>Aboul-Magd</a:t>
            </a:r>
            <a:endParaRPr lang="en-GB" dirty="0" smtClean="0"/>
          </a:p>
          <a:p>
            <a:pPr lvl="0"/>
            <a:r>
              <a:rPr lang="en-GB" dirty="0" smtClean="0"/>
              <a:t>Result: 109-0-3 Passes</a:t>
            </a:r>
            <a:endParaRPr lang="en-US" dirty="0"/>
          </a:p>
          <a:p>
            <a:pPr lvl="0"/>
            <a:r>
              <a:rPr lang="en-GB" dirty="0"/>
              <a:t> </a:t>
            </a:r>
            <a:endParaRPr lang="en-US" dirty="0"/>
          </a:p>
          <a:p>
            <a:r>
              <a:rPr lang="en-GB" altLang="ko-KR" sz="2000" dirty="0"/>
              <a:t>In the TG:  Moved: </a:t>
            </a:r>
            <a:r>
              <a:rPr lang="en-US" altLang="ko-KR" sz="2000" dirty="0"/>
              <a:t>Young-</a:t>
            </a:r>
            <a:r>
              <a:rPr lang="en-US" altLang="ko-KR" sz="2000" dirty="0" err="1"/>
              <a:t>Hoon</a:t>
            </a:r>
            <a:r>
              <a:rPr lang="en-US" altLang="ko-KR" sz="2000" dirty="0"/>
              <a:t> Kwon</a:t>
            </a:r>
            <a:r>
              <a:rPr lang="en-GB" altLang="ko-KR" sz="2000" dirty="0"/>
              <a:t> Seconded: </a:t>
            </a:r>
            <a:r>
              <a:rPr lang="en-US" altLang="ko-KR" sz="2000" dirty="0"/>
              <a:t>Alfred </a:t>
            </a:r>
            <a:r>
              <a:rPr lang="en-US" altLang="ko-KR" sz="2000" dirty="0" err="1"/>
              <a:t>Asterjadhi</a:t>
            </a:r>
            <a:r>
              <a:rPr lang="en-GB" altLang="ko-KR" sz="2000" dirty="0"/>
              <a:t> Result: 7-0-0</a:t>
            </a:r>
            <a:endParaRPr lang="en-US" sz="2000" dirty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66318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SG PAR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GB" altLang="en-US" dirty="0"/>
              <a:t>Believing that the PAR contained in the document referenced below meets IEEE-SA guidelines,</a:t>
            </a:r>
            <a:endParaRPr lang="en-US" altLang="en-US" dirty="0"/>
          </a:p>
          <a:p>
            <a:r>
              <a:rPr lang="en-GB" altLang="en-US" dirty="0"/>
              <a:t>Request that the PAR contained in </a:t>
            </a:r>
            <a:r>
              <a:rPr lang="en-GB" altLang="en-US" dirty="0" smtClean="0"/>
              <a:t>11-16/1045r6 be </a:t>
            </a:r>
            <a:r>
              <a:rPr lang="en-GB" altLang="en-US" dirty="0"/>
              <a:t>posted to the IEEE 802 Executive Committee (EC) agenda for </a:t>
            </a:r>
            <a:r>
              <a:rPr lang="en-GB" altLang="en-US" dirty="0" smtClean="0"/>
              <a:t>802 WG </a:t>
            </a:r>
            <a:r>
              <a:rPr lang="en-GB" altLang="en-US" dirty="0"/>
              <a:t>preview and EC approval to submit to </a:t>
            </a:r>
            <a:r>
              <a:rPr lang="en-GB" altLang="en-US" dirty="0" err="1"/>
              <a:t>NesCom</a:t>
            </a:r>
            <a:r>
              <a:rPr lang="en-GB" altLang="en-US" dirty="0"/>
              <a:t>.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Minyoung Park 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Osama </a:t>
            </a:r>
            <a:r>
              <a:rPr lang="en-GB" dirty="0" err="1" smtClean="0"/>
              <a:t>Aboul-Magd</a:t>
            </a:r>
            <a:endParaRPr lang="en-GB" dirty="0" smtClean="0"/>
          </a:p>
          <a:p>
            <a:pPr lvl="0"/>
            <a:r>
              <a:rPr lang="en-GB" dirty="0" smtClean="0"/>
              <a:t>Result: 104-1-8 Passes</a:t>
            </a:r>
            <a:endParaRPr lang="en-US" dirty="0"/>
          </a:p>
          <a:p>
            <a:pPr lvl="0"/>
            <a:r>
              <a:rPr lang="en-GB" altLang="en-US" sz="2000" dirty="0" smtClean="0"/>
              <a:t>Moved</a:t>
            </a:r>
            <a:r>
              <a:rPr lang="en-GB" altLang="en-US" sz="2000" dirty="0"/>
              <a:t>: </a:t>
            </a:r>
            <a:r>
              <a:rPr lang="en-GB" altLang="en-US" sz="2000" dirty="0" err="1"/>
              <a:t>Shahrnaz</a:t>
            </a:r>
            <a:r>
              <a:rPr lang="en-GB" altLang="en-US" sz="2000" dirty="0"/>
              <a:t> </a:t>
            </a:r>
            <a:r>
              <a:rPr lang="en-GB" altLang="en-US" sz="2000" dirty="0" err="1"/>
              <a:t>Azizi</a:t>
            </a:r>
            <a:r>
              <a:rPr lang="en-GB" altLang="en-US" sz="2000" dirty="0"/>
              <a:t>,  Seconded: </a:t>
            </a:r>
            <a:r>
              <a:rPr lang="en-GB" altLang="en-US" sz="2000" dirty="0" err="1"/>
              <a:t>Yunsong</a:t>
            </a:r>
            <a:r>
              <a:rPr lang="en-GB" altLang="en-US" sz="2000" dirty="0"/>
              <a:t> Yang, Result: 39-0-2 </a:t>
            </a:r>
            <a:r>
              <a:rPr lang="en-GB" sz="2000" b="1" dirty="0" smtClean="0"/>
              <a:t> </a:t>
            </a:r>
            <a:endParaRPr lang="en-US" sz="2000" dirty="0" smtClean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76125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107350</TotalTime>
  <Words>1587</Words>
  <Application>Microsoft Macintosh PowerPoint</Application>
  <PresentationFormat>On-screen Show (4:3)</PresentationFormat>
  <Paragraphs>301</Paragraphs>
  <Slides>18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Document</vt:lpstr>
      <vt:lpstr>802.11 September 2016 WG Motions</vt:lpstr>
      <vt:lpstr>Abstract</vt:lpstr>
      <vt:lpstr>Wednesday</vt:lpstr>
      <vt:lpstr>TGay Vice-Chair confirmation</vt:lpstr>
      <vt:lpstr>Forward P802.11REVmc D8.0 to RevCom</vt:lpstr>
      <vt:lpstr>TGmc Report to EC for forwarding P802.11REVmc D8.0 to RevCom</vt:lpstr>
      <vt:lpstr>Forward P802.11ah D10.0 to RevCom</vt:lpstr>
      <vt:lpstr>TGah Report to EC for forwarding P802.11ah D10.0 to RevCom</vt:lpstr>
      <vt:lpstr>WUR SG PAR approval</vt:lpstr>
      <vt:lpstr>WUR CSD approval</vt:lpstr>
      <vt:lpstr>Straw poll re: response mechanism to address 3GPP RAN request</vt:lpstr>
      <vt:lpstr>Friday</vt:lpstr>
      <vt:lpstr>PowerPoint Presentation</vt:lpstr>
      <vt:lpstr>Forward P802.11ai D11.0 to RevCom</vt:lpstr>
      <vt:lpstr>TGai Report to EC for forwarding P802.11ai D11.0 to RevCom</vt:lpstr>
      <vt:lpstr>AANI Liaison document</vt:lpstr>
      <vt:lpstr>TGaq Conditional Sponsor Ballot Report 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September 2016 IEEE 802.11 WG motions</cp:keywords>
  <cp:lastModifiedBy>Donald Eastlake</cp:lastModifiedBy>
  <cp:revision>2128</cp:revision>
  <cp:lastPrinted>1998-02-10T13:28:06Z</cp:lastPrinted>
  <dcterms:created xsi:type="dcterms:W3CDTF">1998-02-10T13:07:52Z</dcterms:created>
  <dcterms:modified xsi:type="dcterms:W3CDTF">2016-09-16T07:27:48Z</dcterms:modified>
</cp:coreProperties>
</file>