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69" r:id="rId2"/>
    <p:sldId id="270" r:id="rId3"/>
    <p:sldId id="360" r:id="rId4"/>
    <p:sldId id="433" r:id="rId5"/>
    <p:sldId id="439" r:id="rId6"/>
    <p:sldId id="410" r:id="rId7"/>
    <p:sldId id="441" r:id="rId8"/>
    <p:sldId id="438" r:id="rId9"/>
    <p:sldId id="442" r:id="rId10"/>
    <p:sldId id="444" r:id="rId11"/>
    <p:sldId id="275" r:id="rId12"/>
    <p:sldId id="382" r:id="rId13"/>
    <p:sldId id="440" r:id="rId14"/>
    <p:sldId id="437" r:id="rId15"/>
    <p:sldId id="426" r:id="rId16"/>
    <p:sldId id="327" r:id="rId17"/>
    <p:sldId id="301" r:id="rId18"/>
  </p:sldIdLst>
  <p:sldSz cx="9144000" cy="6858000" type="screen4x3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163">
          <p15:clr>
            <a:srgbClr val="A4A3A4"/>
          </p15:clr>
        </p15:guide>
        <p15:guide id="2" pos="284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FFFF00"/>
    <a:srgbClr val="66FF99"/>
    <a:srgbClr val="FF9966"/>
    <a:srgbClr val="FF9933"/>
    <a:srgbClr val="66FFFF"/>
    <a:srgbClr val="FF33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8442" autoAdjust="0"/>
    <p:restoredTop sz="97869" autoAdjust="0"/>
  </p:normalViewPr>
  <p:slideViewPr>
    <p:cSldViewPr>
      <p:cViewPr>
        <p:scale>
          <a:sx n="70" d="100"/>
          <a:sy n="70" d="100"/>
        </p:scale>
        <p:origin x="-984" y="-18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>
        <p:scale>
          <a:sx n="100" d="100"/>
          <a:sy n="100" d="100"/>
        </p:scale>
        <p:origin x="2466" y="72"/>
      </p:cViewPr>
      <p:guideLst>
        <p:guide orient="horz" pos="2163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64524" y="175081"/>
            <a:ext cx="2106089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 smtClean="0"/>
              <a:t>doc.: IEEE 802.11-16/1125r1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5081"/>
            <a:ext cx="92006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 smtClean="0"/>
              <a:t>September 2016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5625" y="89979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F771502A-6538-410D-9F92-7BE935D2C4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198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8213"/>
            <a:r>
              <a:rPr lang="en-US" sz="1200" b="0"/>
              <a:t>Submission</a:t>
            </a:r>
          </a:p>
        </p:txBody>
      </p:sp>
      <p:sp>
        <p:nvSpPr>
          <p:cNvPr id="8200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080771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 smtClean="0"/>
              <a:t>doc.: IEEE 802.11-16/1125r1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 smtClean="0"/>
              <a:t>September 2016</a:t>
            </a:r>
            <a:endParaRPr lang="en-US" dirty="0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2838" y="701675"/>
            <a:ext cx="4635500" cy="3476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12" tIns="46259" rIns="94112" bIns="462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7963" y="9001125"/>
            <a:ext cx="925512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8213">
              <a:defRPr sz="1200" b="0"/>
            </a:lvl5pPr>
          </a:lstStyle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19163"/>
            <a:r>
              <a:rPr lang="en-US" sz="1200" b="0"/>
              <a:t>Submission</a:t>
            </a:r>
          </a:p>
        </p:txBody>
      </p:sp>
      <p:sp>
        <p:nvSpPr>
          <p:cNvPr id="5129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130" name="Line 10"/>
          <p:cNvSpPr>
            <a:spLocks noChangeShapeType="1"/>
          </p:cNvSpPr>
          <p:nvPr/>
        </p:nvSpPr>
        <p:spPr bwMode="auto">
          <a:xfrm>
            <a:off x="639763" y="296863"/>
            <a:ext cx="55784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28568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802.11-16/1125r1</a:t>
            </a:r>
            <a:endParaRPr lang="en-US" sz="1400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September 2016</a:t>
            </a:r>
          </a:p>
        </p:txBody>
      </p:sp>
      <p:sp>
        <p:nvSpPr>
          <p:cNvPr id="614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 smtClean="0"/>
              <a:t>Dorothy Stanley (HP Enterprise)</a:t>
            </a:r>
          </a:p>
        </p:txBody>
      </p:sp>
      <p:sp>
        <p:nvSpPr>
          <p:cNvPr id="61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D0B8B295-F92D-467A-B866-1ED57ECAAB6C}" type="slidenum">
              <a:rPr lang="en-US" sz="1200" b="0" smtClean="0"/>
              <a:pPr/>
              <a:t>1</a:t>
            </a:fld>
            <a:endParaRPr lang="en-US" sz="1200" b="0" smtClean="0"/>
          </a:p>
        </p:txBody>
      </p:sp>
      <p:sp>
        <p:nvSpPr>
          <p:cNvPr id="61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234823530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US" smtClean="0"/>
              <a:t>doc.: IEEE 802.11-16/1125r1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September 2016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223731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802.11-16/1125r1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351489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802.11-16/1125r1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371192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US" smtClean="0"/>
              <a:t>doc.: IEEE 802.11-16/1125r1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September 2016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223731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US" smtClean="0"/>
              <a:t>doc.: IEEE 802.11-16/1125r1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September 2016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223731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US" smtClean="0"/>
              <a:t>doc.: IEEE 802.11-16/1125r1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September 2016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223731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802.11-16/1125r1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351489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802.11-16/1125r1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2598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802.11-16/1125r1</a:t>
            </a:r>
            <a:endParaRPr lang="en-US" sz="1400" smtClean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September 2016</a:t>
            </a:r>
          </a:p>
        </p:txBody>
      </p:sp>
      <p:sp>
        <p:nvSpPr>
          <p:cNvPr id="71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 smtClean="0"/>
              <a:t>Dorothy Stanley (HP Enterprise)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E7628765-BB07-4236-84F8-D507B9C5330C}" type="slidenum">
              <a:rPr lang="en-US" sz="1200" b="0" smtClean="0"/>
              <a:pPr/>
              <a:t>2</a:t>
            </a:fld>
            <a:endParaRPr lang="en-US" sz="1200" b="0" smtClean="0"/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08734720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802.11-16/1125r1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12365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US" smtClean="0"/>
              <a:t>doc.: IEEE 802.11-16/1125r1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September 2016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223731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US" smtClean="0"/>
              <a:t>doc.: IEEE 802.11-16/1125r1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September 2016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223731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US" smtClean="0"/>
              <a:t>doc.: IEEE 802.11-16/1125r1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September 2016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223731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US" smtClean="0"/>
              <a:t>doc.: IEEE 802.11-16/1125r1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September 2016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223731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US" smtClean="0"/>
              <a:t>doc.: IEEE 802.11-16/1125r1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September 2016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223731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US" smtClean="0"/>
              <a:t>doc.: IEEE 802.11-16/1125r1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September 2016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22373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E5CBE4F-402A-49FC-A06A-9C974296C4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82542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2E031F0-8644-40AC-ABB2-532CF6186C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84187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49AE03E-796B-4873-946A-B6AA9F6A91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6243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035A483-3080-47E4-BD07-3D33495BC2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42754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83650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FDD5300-2866-4D79-87F5-BB55E78B96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2390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338C2F6-F105-433A-AAB6-76B0B679D4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84429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2016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9B25F80-8C11-467D-8E41-C1B0ECCD19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6167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2016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F89681A-9631-497E-ACB4-B757B377D4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00152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2016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979DB56-C54D-4700-A77E-3F886BE74F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3124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EA2AD29-FE18-41FA-84E3-53BD235C03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90474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5375AF5-85D9-46A1-B7D8-F799CB6B23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9777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3375"/>
            <a:ext cx="157956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smtClean="0"/>
            </a:lvl1pPr>
          </a:lstStyle>
          <a:p>
            <a:pPr>
              <a:defRPr/>
            </a:pPr>
            <a:r>
              <a:rPr lang="en-US" smtClean="0"/>
              <a:t>September 2016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b="0"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b="0"/>
            </a:lvl1pPr>
          </a:lstStyle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75246" y="332601"/>
            <a:ext cx="3270254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dirty="0"/>
              <a:t>doc.: IEEE </a:t>
            </a:r>
            <a:r>
              <a:rPr lang="en-US" sz="1800" dirty="0" smtClean="0"/>
              <a:t>802.11-16/1125r1</a:t>
            </a:r>
            <a:endParaRPr lang="en-US" sz="1800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200" b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5" r:id="rId1"/>
    <p:sldLayoutId id="2147483974" r:id="rId2"/>
    <p:sldLayoutId id="2147483975" r:id="rId3"/>
    <p:sldLayoutId id="2147483976" r:id="rId4"/>
    <p:sldLayoutId id="2147483977" r:id="rId5"/>
    <p:sldLayoutId id="2147483978" r:id="rId6"/>
    <p:sldLayoutId id="2147483979" r:id="rId7"/>
    <p:sldLayoutId id="2147483980" r:id="rId8"/>
    <p:sldLayoutId id="2147483981" r:id="rId9"/>
    <p:sldLayoutId id="2147483982" r:id="rId10"/>
    <p:sldLayoutId id="2147483983" r:id="rId11"/>
    <p:sldLayoutId id="2147483984" r:id="rId1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September 2016</a:t>
            </a:r>
            <a:endParaRPr lang="en-US" sz="180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/>
              <a:t>802.11 September 2016 WG Motions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2016-09-14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n-US" sz="2000" b="0" dirty="0" smtClean="0"/>
          </a:p>
        </p:txBody>
      </p:sp>
      <p:graphicFrame>
        <p:nvGraphicFramePr>
          <p:cNvPr id="3079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73440321"/>
              </p:ext>
            </p:extLst>
          </p:nvPr>
        </p:nvGraphicFramePr>
        <p:xfrm>
          <a:off x="531813" y="2317750"/>
          <a:ext cx="7804150" cy="2573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92" name="Document" r:id="rId4" imgW="8530917" imgH="2817917" progId="Word.Document.8">
                  <p:embed/>
                </p:oleObj>
              </mc:Choice>
              <mc:Fallback>
                <p:oleObj name="Document" r:id="rId4" imgW="8530917" imgH="2817917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1813" y="2317750"/>
                        <a:ext cx="7804150" cy="25733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80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/>
              <a:t>Authors:</a:t>
            </a:r>
            <a:endParaRPr lang="en-US" sz="2000" b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WUR CSD approval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828800"/>
            <a:ext cx="8305800" cy="4495800"/>
          </a:xfrm>
        </p:spPr>
        <p:txBody>
          <a:bodyPr/>
          <a:lstStyle/>
          <a:p>
            <a:r>
              <a:rPr lang="en-GB" altLang="en-US" dirty="0"/>
              <a:t>Believing that the CSD contained in the document referenced below meets IEEE 802 guidelines,</a:t>
            </a:r>
            <a:endParaRPr lang="en-US" altLang="en-US" dirty="0"/>
          </a:p>
          <a:p>
            <a:r>
              <a:rPr lang="en-GB" altLang="en-US" dirty="0"/>
              <a:t>Request that the CSD contained in </a:t>
            </a:r>
            <a:r>
              <a:rPr lang="en-GB" altLang="en-US" dirty="0" smtClean="0"/>
              <a:t>11-16/936r3 be </a:t>
            </a:r>
            <a:r>
              <a:rPr lang="en-GB" altLang="en-US" dirty="0"/>
              <a:t>posted to the IEEE 802 Executive Committee (EC) agenda for </a:t>
            </a:r>
            <a:r>
              <a:rPr lang="en-GB" altLang="en-US" dirty="0" smtClean="0"/>
              <a:t>802 WG </a:t>
            </a:r>
            <a:r>
              <a:rPr lang="en-GB" altLang="en-US" dirty="0"/>
              <a:t>preview and EC approval.</a:t>
            </a:r>
          </a:p>
          <a:p>
            <a:pPr lvl="0"/>
            <a:endParaRPr lang="en-GB" dirty="0" smtClean="0"/>
          </a:p>
          <a:p>
            <a:pPr lvl="0"/>
            <a:r>
              <a:rPr lang="en-GB" dirty="0" smtClean="0"/>
              <a:t>Moved</a:t>
            </a:r>
            <a:r>
              <a:rPr lang="en-GB" dirty="0"/>
              <a:t>: </a:t>
            </a:r>
            <a:r>
              <a:rPr lang="en-US" dirty="0" smtClean="0"/>
              <a:t>Minyoung Park </a:t>
            </a:r>
            <a:endParaRPr lang="en-US" dirty="0"/>
          </a:p>
          <a:p>
            <a:pPr lvl="0"/>
            <a:r>
              <a:rPr lang="en-GB" dirty="0"/>
              <a:t>Seconded: </a:t>
            </a:r>
            <a:r>
              <a:rPr lang="en-GB" dirty="0" smtClean="0"/>
              <a:t>Osama </a:t>
            </a:r>
            <a:r>
              <a:rPr lang="en-GB" dirty="0" err="1" smtClean="0"/>
              <a:t>Aboul-Magd</a:t>
            </a:r>
            <a:endParaRPr lang="en-GB" dirty="0" smtClean="0"/>
          </a:p>
          <a:p>
            <a:pPr lvl="0"/>
            <a:r>
              <a:rPr lang="en-GB" dirty="0" smtClean="0"/>
              <a:t>Result: </a:t>
            </a:r>
            <a:r>
              <a:rPr lang="en-GB" dirty="0" smtClean="0"/>
              <a:t>103-1-8 Passes</a:t>
            </a:r>
            <a:endParaRPr lang="en-US" dirty="0"/>
          </a:p>
          <a:p>
            <a:pPr lvl="0"/>
            <a:r>
              <a:rPr lang="en-GB" altLang="en-US" sz="2000" dirty="0" smtClean="0"/>
              <a:t>Moved</a:t>
            </a:r>
            <a:r>
              <a:rPr lang="en-GB" altLang="en-US" sz="2000" dirty="0"/>
              <a:t>: Osama </a:t>
            </a:r>
            <a:r>
              <a:rPr lang="en-GB" altLang="en-US" sz="2000" dirty="0" err="1"/>
              <a:t>Aboul-Magd</a:t>
            </a:r>
            <a:r>
              <a:rPr lang="en-GB" altLang="en-US" sz="2000" dirty="0"/>
              <a:t>,  Seconded: </a:t>
            </a:r>
            <a:r>
              <a:rPr lang="en-GB" altLang="en-US" sz="2000" dirty="0" err="1"/>
              <a:t>Yunsong</a:t>
            </a:r>
            <a:r>
              <a:rPr lang="en-GB" altLang="en-US" sz="2000" dirty="0"/>
              <a:t> Yang, </a:t>
            </a:r>
            <a:br>
              <a:rPr lang="en-GB" altLang="en-US" sz="2000" dirty="0"/>
            </a:br>
            <a:r>
              <a:rPr lang="en-GB" altLang="en-US" sz="2000" dirty="0"/>
              <a:t>Result: 43-0-3</a:t>
            </a:r>
            <a:endParaRPr lang="en-GB" sz="2000" dirty="0" smtClean="0"/>
          </a:p>
          <a:p>
            <a:pPr marL="0" lvl="0" indent="0">
              <a:buNone/>
            </a:pPr>
            <a:endParaRPr lang="en-US" sz="1400" dirty="0"/>
          </a:p>
          <a:p>
            <a:pPr lvl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smtClean="0"/>
              <a:t>D. Stanley, HP Enterprise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4800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en-US" sz="2000" smtClean="0"/>
              <a:t>September 2016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2332855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Friday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FDD5300-2866-4D79-87F5-BB55E78B9620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6540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2016</a:t>
            </a:r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7694470"/>
              </p:ext>
            </p:extLst>
          </p:nvPr>
        </p:nvGraphicFramePr>
        <p:xfrm>
          <a:off x="152400" y="762000"/>
          <a:ext cx="8839200" cy="5129551"/>
        </p:xfrm>
        <a:graphic>
          <a:graphicData uri="http://schemas.openxmlformats.org/drawingml/2006/table">
            <a:tbl>
              <a:tblPr/>
              <a:tblGrid>
                <a:gridCol w="2779620"/>
                <a:gridCol w="3588299"/>
                <a:gridCol w="1057708"/>
                <a:gridCol w="1413573"/>
              </a:tblGrid>
              <a:tr h="346364"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346364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CAC</a:t>
                      </a: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</a:t>
                      </a:r>
                      <a:r>
                        <a:rPr lang="fr-FR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fr-FR" sz="18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Oct</a:t>
                      </a:r>
                      <a:r>
                        <a:rPr lang="fr-FR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3, </a:t>
                      </a:r>
                      <a:r>
                        <a:rPr lang="fr-FR" sz="18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Oct</a:t>
                      </a:r>
                      <a:r>
                        <a:rPr lang="fr-FR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31</a:t>
                      </a:r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346364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TGaj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Thurs Sept 1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21:00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46364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ARC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Scheduled with 10 day notice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346364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GB" sz="18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TGah</a:t>
                      </a:r>
                      <a:endParaRPr lang="en-GB" sz="1800" b="0" i="0" u="none" strike="noStrike" kern="120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Aug 16</a:t>
                      </a:r>
                      <a:r>
                        <a:rPr lang="en-GB" sz="1800" b="0" i="0" u="none" strike="noStrike" baseline="300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</a:t>
                      </a:r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and Sept 6th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 hrs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02968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TGai</a:t>
                      </a:r>
                      <a:endParaRPr lang="en-GB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Weekly Tues Aug</a:t>
                      </a:r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16</a:t>
                      </a:r>
                      <a:r>
                        <a:rPr lang="en-GB" sz="1800" b="0" i="0" u="none" strike="noStrike" baseline="300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</a:t>
                      </a:r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to Nov 1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hrs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346364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TGak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 </a:t>
                      </a:r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Aug 8, 15, 22, 29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</a:t>
                      </a:r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hrs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6364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TGmc</a:t>
                      </a:r>
                      <a:endParaRPr lang="en-GB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Scheduled with 10 day notice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358043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TGaq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Thurs</a:t>
                      </a:r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Aug 25, Sept 1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Noon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6364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TGax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18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Thurs Aug</a:t>
                      </a:r>
                      <a:r>
                        <a:rPr lang="en-CA" sz="1800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11, 25, Sept 8</a:t>
                      </a:r>
                    </a:p>
                    <a:p>
                      <a:pPr algn="l" fontAlgn="b"/>
                      <a:r>
                        <a:rPr lang="en-CA" sz="18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Thurs Aug 18, Sept 1, 22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hrs</a:t>
                      </a:r>
                    </a:p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346364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TGay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Weds Aug 24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GB" sz="18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GB" sz="18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46364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TGaz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18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Weds Sept 7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346364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WUR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 Aug 15, 29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46364">
                <a:tc>
                  <a:txBody>
                    <a:bodyPr/>
                    <a:lstStyle/>
                    <a:p>
                      <a:pPr algn="l" fontAlgn="b"/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18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</a:tbl>
          </a:graphicData>
        </a:graphic>
      </p:graphicFrame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187362" y="5867400"/>
            <a:ext cx="86518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Move to approve:  Seconded:   Result:  </a:t>
            </a:r>
            <a:endParaRPr lang="en-US" sz="1800" dirty="0"/>
          </a:p>
        </p:txBody>
      </p:sp>
      <p:sp>
        <p:nvSpPr>
          <p:cNvPr id="7" name="TextBox 6"/>
          <p:cNvSpPr txBox="1"/>
          <p:nvPr/>
        </p:nvSpPr>
        <p:spPr>
          <a:xfrm>
            <a:off x="2823117" y="152400"/>
            <a:ext cx="22507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Teleconferences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 rot="20260656">
            <a:off x="2376241" y="2597056"/>
            <a:ext cx="4391522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To be updated</a:t>
            </a:r>
          </a:p>
          <a:p>
            <a:pPr algn="ctr"/>
            <a:endParaRPr lang="en-US" sz="54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943182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Forward P802.11ai </a:t>
            </a:r>
            <a:r>
              <a:rPr lang="en-US" dirty="0" smtClean="0"/>
              <a:t>D1x.0 </a:t>
            </a:r>
            <a:r>
              <a:rPr lang="en-US" dirty="0" smtClean="0"/>
              <a:t>to </a:t>
            </a:r>
            <a:r>
              <a:rPr lang="en-US" dirty="0" err="1" smtClean="0"/>
              <a:t>RevCom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8229600" cy="4343400"/>
          </a:xfrm>
        </p:spPr>
        <p:txBody>
          <a:bodyPr/>
          <a:lstStyle/>
          <a:p>
            <a:pPr lvl="0"/>
            <a:r>
              <a:rPr lang="en-GB" dirty="0" smtClean="0"/>
              <a:t>Motion: Approve sending </a:t>
            </a:r>
            <a:r>
              <a:rPr lang="en-GB" dirty="0"/>
              <a:t>draft </a:t>
            </a:r>
            <a:r>
              <a:rPr lang="en-GB" dirty="0" smtClean="0"/>
              <a:t>P802.11ai </a:t>
            </a:r>
            <a:r>
              <a:rPr lang="en-GB" dirty="0" smtClean="0"/>
              <a:t>D1x.0 </a:t>
            </a:r>
            <a:r>
              <a:rPr lang="en-GB" dirty="0"/>
              <a:t>to </a:t>
            </a:r>
            <a:r>
              <a:rPr lang="en-GB" dirty="0" err="1" smtClean="0"/>
              <a:t>RevCom</a:t>
            </a:r>
            <a:r>
              <a:rPr lang="en-GB" dirty="0" smtClean="0"/>
              <a:t>.</a:t>
            </a:r>
            <a:endParaRPr lang="en-US" dirty="0"/>
          </a:p>
          <a:p>
            <a:pPr lvl="1"/>
            <a:r>
              <a:rPr lang="en-GB" dirty="0" smtClean="0"/>
              <a:t>P802.11ai </a:t>
            </a:r>
            <a:r>
              <a:rPr lang="en-GB" dirty="0" smtClean="0"/>
              <a:t>D1x.0 </a:t>
            </a:r>
            <a:r>
              <a:rPr lang="en-GB" dirty="0"/>
              <a:t>had </a:t>
            </a:r>
            <a:r>
              <a:rPr lang="en-GB" dirty="0" smtClean="0"/>
              <a:t>xx% </a:t>
            </a:r>
            <a:r>
              <a:rPr lang="en-GB" dirty="0"/>
              <a:t>approval on the last Sponsor Recirculation Ballot.  </a:t>
            </a:r>
            <a:r>
              <a:rPr lang="en-GB" dirty="0" smtClean="0"/>
              <a:t>There were x voters that had voted NO.</a:t>
            </a:r>
          </a:p>
          <a:p>
            <a:pPr lvl="0"/>
            <a:endParaRPr lang="en-GB" dirty="0" smtClean="0"/>
          </a:p>
          <a:p>
            <a:pPr lvl="0"/>
            <a:r>
              <a:rPr lang="en-GB" dirty="0" smtClean="0"/>
              <a:t>Moved</a:t>
            </a:r>
            <a:r>
              <a:rPr lang="en-GB" dirty="0" smtClean="0"/>
              <a:t>: Marc </a:t>
            </a:r>
            <a:r>
              <a:rPr lang="en-GB" dirty="0" err="1" smtClean="0"/>
              <a:t>Emmelman</a:t>
            </a:r>
            <a:endParaRPr lang="en-GB" dirty="0" smtClean="0"/>
          </a:p>
          <a:p>
            <a:pPr lvl="0"/>
            <a:r>
              <a:rPr lang="en-GB" dirty="0" smtClean="0"/>
              <a:t>Seconded:</a:t>
            </a:r>
          </a:p>
          <a:p>
            <a:pPr lvl="0"/>
            <a:r>
              <a:rPr lang="en-US" dirty="0" smtClean="0"/>
              <a:t>Result:</a:t>
            </a:r>
            <a:endParaRPr lang="en-US" dirty="0"/>
          </a:p>
          <a:p>
            <a:pPr lvl="0"/>
            <a:endParaRPr lang="en-US" dirty="0"/>
          </a:p>
          <a:p>
            <a:r>
              <a:rPr lang="en-GB" b="1" dirty="0" smtClean="0"/>
              <a:t>In the TG:  Moved:  Seconded:  Result: </a:t>
            </a:r>
            <a:endParaRPr lang="en-US" dirty="0" smtClean="0"/>
          </a:p>
          <a:p>
            <a:pPr lvl="0"/>
            <a:endParaRPr lang="en-GB" sz="2000" dirty="0" smtClean="0"/>
          </a:p>
          <a:p>
            <a:pPr marL="0" lvl="0" indent="0">
              <a:buNone/>
            </a:pPr>
            <a:endParaRPr lang="en-US" sz="1400" dirty="0"/>
          </a:p>
          <a:p>
            <a:pPr lvl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smtClean="0"/>
              <a:t>D. Stanley, HP Enterprise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4800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en-US" sz="2000" smtClean="0"/>
              <a:t>September 2016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3559373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TGai</a:t>
            </a:r>
            <a:r>
              <a:rPr lang="en-US" dirty="0" smtClean="0"/>
              <a:t> Report to EC for forwarding P802.11ai </a:t>
            </a:r>
            <a:r>
              <a:rPr lang="en-US" dirty="0" smtClean="0"/>
              <a:t>D1x.0 </a:t>
            </a:r>
            <a:r>
              <a:rPr lang="en-US" dirty="0" smtClean="0"/>
              <a:t>to </a:t>
            </a:r>
            <a:r>
              <a:rPr lang="en-US" dirty="0" err="1" smtClean="0"/>
              <a:t>RevCom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8229600" cy="4343400"/>
          </a:xfrm>
        </p:spPr>
        <p:txBody>
          <a:bodyPr/>
          <a:lstStyle/>
          <a:p>
            <a:pPr lvl="0"/>
            <a:r>
              <a:rPr lang="en-GB" dirty="0" smtClean="0"/>
              <a:t>Approve the report in 11-16-xxxxr to the EC for forwarding to </a:t>
            </a:r>
            <a:r>
              <a:rPr lang="en-GB" dirty="0" err="1" smtClean="0"/>
              <a:t>RevCom</a:t>
            </a:r>
            <a:r>
              <a:rPr lang="en-GB" dirty="0" smtClean="0"/>
              <a:t>, granting the chair editorial license.</a:t>
            </a:r>
            <a:endParaRPr lang="en-US" dirty="0"/>
          </a:p>
          <a:p>
            <a:pPr lvl="0"/>
            <a:endParaRPr lang="en-GB" dirty="0" smtClean="0"/>
          </a:p>
          <a:p>
            <a:pPr lvl="0"/>
            <a:r>
              <a:rPr lang="en-GB" dirty="0" smtClean="0"/>
              <a:t>Moved</a:t>
            </a:r>
            <a:r>
              <a:rPr lang="en-GB" dirty="0"/>
              <a:t>: </a:t>
            </a:r>
            <a:r>
              <a:rPr lang="en-GB" dirty="0" smtClean="0"/>
              <a:t>Marc </a:t>
            </a:r>
            <a:r>
              <a:rPr lang="en-GB" dirty="0" err="1" smtClean="0"/>
              <a:t>Emmelman</a:t>
            </a:r>
            <a:endParaRPr lang="en-US" dirty="0"/>
          </a:p>
          <a:p>
            <a:pPr lvl="0"/>
            <a:r>
              <a:rPr lang="en-GB" dirty="0"/>
              <a:t>Seconded: </a:t>
            </a:r>
            <a:endParaRPr lang="en-GB" dirty="0" smtClean="0"/>
          </a:p>
          <a:p>
            <a:pPr lvl="0"/>
            <a:r>
              <a:rPr lang="en-GB" dirty="0" smtClean="0"/>
              <a:t>Result: </a:t>
            </a:r>
            <a:endParaRPr lang="en-US" dirty="0"/>
          </a:p>
          <a:p>
            <a:pPr lvl="0"/>
            <a:r>
              <a:rPr lang="en-GB" dirty="0"/>
              <a:t> </a:t>
            </a:r>
            <a:endParaRPr lang="en-US" dirty="0"/>
          </a:p>
          <a:p>
            <a:r>
              <a:rPr lang="en-GB" b="1" dirty="0" smtClean="0"/>
              <a:t>In the TG:  Moved:  Seconded:  Result: </a:t>
            </a:r>
            <a:endParaRPr lang="en-US" dirty="0" smtClean="0"/>
          </a:p>
          <a:p>
            <a:pPr lvl="0"/>
            <a:endParaRPr lang="en-GB" sz="2000" dirty="0" smtClean="0"/>
          </a:p>
          <a:p>
            <a:pPr marL="0" lvl="0" indent="0">
              <a:buNone/>
            </a:pPr>
            <a:endParaRPr lang="en-US" sz="1400" dirty="0"/>
          </a:p>
          <a:p>
            <a:pPr lvl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smtClean="0"/>
              <a:t>D. Stanley, HP Enterprise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4800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en-US" sz="2000" smtClean="0"/>
              <a:t>September 2016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793200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AANI Liaison document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8229600" cy="4343400"/>
          </a:xfrm>
        </p:spPr>
        <p:txBody>
          <a:bodyPr/>
          <a:lstStyle/>
          <a:p>
            <a:pPr lvl="0"/>
            <a:r>
              <a:rPr lang="en-GB" dirty="0"/>
              <a:t>Approve </a:t>
            </a:r>
            <a:r>
              <a:rPr lang="en-US" dirty="0" smtClean="0"/>
              <a:t>forwarding the liaison document in </a:t>
            </a:r>
            <a:r>
              <a:rPr lang="en-US" dirty="0" smtClean="0"/>
              <a:t>11-16-1101rx, </a:t>
            </a:r>
            <a:r>
              <a:rPr lang="en-US" dirty="0" smtClean="0"/>
              <a:t>granting the chair editorial license</a:t>
            </a:r>
            <a:endParaRPr lang="en-US" dirty="0"/>
          </a:p>
          <a:p>
            <a:pPr lvl="0"/>
            <a:endParaRPr lang="en-GB" dirty="0" smtClean="0"/>
          </a:p>
          <a:p>
            <a:pPr lvl="0"/>
            <a:endParaRPr lang="en-GB" dirty="0"/>
          </a:p>
          <a:p>
            <a:pPr lvl="0"/>
            <a:r>
              <a:rPr lang="en-GB" dirty="0" smtClean="0"/>
              <a:t>Moved</a:t>
            </a:r>
            <a:r>
              <a:rPr lang="en-GB" dirty="0"/>
              <a:t>: </a:t>
            </a:r>
            <a:r>
              <a:rPr lang="en-GB" dirty="0" smtClean="0"/>
              <a:t>Joseph Levy</a:t>
            </a:r>
            <a:endParaRPr lang="en-US" dirty="0"/>
          </a:p>
          <a:p>
            <a:pPr lvl="0"/>
            <a:r>
              <a:rPr lang="en-GB" dirty="0"/>
              <a:t>Seconded: </a:t>
            </a:r>
            <a:endParaRPr lang="en-US" dirty="0"/>
          </a:p>
          <a:p>
            <a:pPr lvl="0"/>
            <a:r>
              <a:rPr lang="en-GB" dirty="0" smtClean="0"/>
              <a:t>Result:</a:t>
            </a:r>
            <a:r>
              <a:rPr lang="en-GB" dirty="0"/>
              <a:t> </a:t>
            </a:r>
            <a:endParaRPr lang="en-GB" dirty="0" smtClean="0"/>
          </a:p>
          <a:p>
            <a:pPr lvl="0"/>
            <a:endParaRPr lang="en-GB" dirty="0"/>
          </a:p>
          <a:p>
            <a:r>
              <a:rPr lang="en-GB" dirty="0"/>
              <a:t>In the </a:t>
            </a:r>
            <a:r>
              <a:rPr lang="en-GB" dirty="0" smtClean="0"/>
              <a:t>AANI SC:  </a:t>
            </a:r>
            <a:r>
              <a:rPr lang="en-GB" dirty="0"/>
              <a:t>Moved:  Seconded:  Result: </a:t>
            </a:r>
            <a:endParaRPr lang="en-US" dirty="0"/>
          </a:p>
          <a:p>
            <a:pPr lvl="0"/>
            <a:endParaRPr lang="en-GB" dirty="0" smtClean="0"/>
          </a:p>
          <a:p>
            <a:pPr marL="0" lvl="0" indent="0">
              <a:buNone/>
            </a:pPr>
            <a:endParaRPr lang="en-US" sz="1400" dirty="0"/>
          </a:p>
          <a:p>
            <a:pPr lvl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smtClean="0"/>
              <a:t>D. Stanley, HP Enterprise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4800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en-US" sz="2000" smtClean="0"/>
              <a:t>September 2016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3495695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Friday – EC Motions</a:t>
            </a:r>
            <a:br>
              <a:rPr lang="en-GB" dirty="0" smtClean="0"/>
            </a:br>
            <a:r>
              <a:rPr lang="en-GB" dirty="0" smtClean="0"/>
              <a:t>plenary only</a:t>
            </a:r>
            <a:r>
              <a:rPr lang="en-GB" dirty="0"/>
              <a:t/>
            </a:r>
            <a:br>
              <a:rPr lang="en-GB" dirty="0"/>
            </a:br>
            <a:r>
              <a:rPr lang="en-GB" dirty="0"/>
              <a:t/>
            </a:r>
            <a:br>
              <a:rPr lang="en-GB" dirty="0"/>
            </a:b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FDD5300-2866-4D79-87F5-BB55E78B9620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682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References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273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September 2016</a:t>
            </a:r>
            <a:endParaRPr lang="en-US" sz="180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</a:p>
        </p:txBody>
      </p:sp>
      <p:sp>
        <p:nvSpPr>
          <p:cNvPr id="410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8153400" cy="4572000"/>
          </a:xfrm>
        </p:spPr>
        <p:txBody>
          <a:bodyPr/>
          <a:lstStyle/>
          <a:p>
            <a:r>
              <a:rPr lang="en-US" b="0" dirty="0" smtClean="0"/>
              <a:t>This document is a composite of all 802.11 sub-group motions that are brought to the September 2016 802.11 WG plenary meetings and EC meetings.</a:t>
            </a:r>
          </a:p>
          <a:p>
            <a:r>
              <a:rPr lang="en-US" b="0" dirty="0" smtClean="0"/>
              <a:t>Revisions</a:t>
            </a:r>
          </a:p>
          <a:p>
            <a:pPr lvl="1"/>
            <a:r>
              <a:rPr lang="en-US" b="0" dirty="0" smtClean="0"/>
              <a:t>R0: containing motions for the Wednesday WG11 plenary</a:t>
            </a:r>
          </a:p>
          <a:p>
            <a:pPr lvl="1"/>
            <a:r>
              <a:rPr lang="en-US" dirty="0" smtClean="0"/>
              <a:t>R1: </a:t>
            </a:r>
            <a:r>
              <a:rPr lang="en-US" b="0" dirty="0" smtClean="0"/>
              <a:t>at conclusion of </a:t>
            </a:r>
            <a:r>
              <a:rPr lang="en-US" dirty="0" smtClean="0"/>
              <a:t>Wednesday</a:t>
            </a:r>
            <a:r>
              <a:rPr lang="en-US" b="0" dirty="0" smtClean="0"/>
              <a:t> WG11 plenary</a:t>
            </a:r>
          </a:p>
          <a:p>
            <a:pPr lvl="1"/>
            <a:r>
              <a:rPr lang="en-US" b="0" dirty="0" smtClean="0"/>
              <a:t>R2: containing motions for </a:t>
            </a:r>
            <a:r>
              <a:rPr lang="en-US" dirty="0" smtClean="0"/>
              <a:t>Friday</a:t>
            </a:r>
            <a:r>
              <a:rPr lang="en-US" b="0" dirty="0" smtClean="0"/>
              <a:t> WG11 plenary</a:t>
            </a:r>
          </a:p>
          <a:p>
            <a:pPr lvl="1"/>
            <a:r>
              <a:rPr lang="en-US" b="0" dirty="0" smtClean="0"/>
              <a:t>R3: at conclusion of  </a:t>
            </a:r>
            <a:r>
              <a:rPr lang="en-US" dirty="0" smtClean="0"/>
              <a:t>Friday</a:t>
            </a:r>
            <a:r>
              <a:rPr lang="en-US" b="0" dirty="0" smtClean="0"/>
              <a:t> WG11 plenary</a:t>
            </a:r>
          </a:p>
          <a:p>
            <a:pPr lvl="1"/>
            <a:r>
              <a:rPr lang="en-US" dirty="0" smtClean="0"/>
              <a:t>R4: at the beginning of the Friday 802 EC meeting (plenary only)</a:t>
            </a:r>
          </a:p>
          <a:p>
            <a:pPr lvl="1"/>
            <a:r>
              <a:rPr lang="en-US" dirty="0" smtClean="0"/>
              <a:t>R5: </a:t>
            </a:r>
            <a:r>
              <a:rPr lang="en-US" dirty="0"/>
              <a:t>at the </a:t>
            </a:r>
            <a:r>
              <a:rPr lang="en-US" dirty="0" smtClean="0"/>
              <a:t>conclusion </a:t>
            </a:r>
            <a:r>
              <a:rPr lang="en-US" dirty="0"/>
              <a:t>of the Friday 802 EC meeting (plenary only)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b="0" dirty="0" smtClean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Wednesday</a:t>
            </a:r>
            <a:endParaRPr lang="en-GB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2016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FDD5300-2866-4D79-87F5-BB55E78B9620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4657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TGay</a:t>
            </a:r>
            <a:r>
              <a:rPr lang="en-US" dirty="0" smtClean="0"/>
              <a:t> Vice-Chair confirmation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8229600" cy="4343400"/>
          </a:xfrm>
        </p:spPr>
        <p:txBody>
          <a:bodyPr/>
          <a:lstStyle/>
          <a:p>
            <a:pPr lvl="0"/>
            <a:r>
              <a:rPr lang="en-US" dirty="0" smtClean="0"/>
              <a:t>Move to confirm Sang Kim</a:t>
            </a:r>
            <a:r>
              <a:rPr lang="en-US" altLang="en-US" dirty="0" smtClean="0"/>
              <a:t> </a:t>
            </a:r>
            <a:r>
              <a:rPr lang="en-US" dirty="0" smtClean="0"/>
              <a:t>as </a:t>
            </a:r>
            <a:r>
              <a:rPr lang="en-US" dirty="0" err="1" smtClean="0"/>
              <a:t>TGay</a:t>
            </a:r>
            <a:r>
              <a:rPr lang="en-US" dirty="0" smtClean="0"/>
              <a:t> vice-chair.</a:t>
            </a:r>
            <a:endParaRPr lang="en-US" dirty="0"/>
          </a:p>
          <a:p>
            <a:pPr lvl="0"/>
            <a:endParaRPr lang="en-US" dirty="0" smtClean="0"/>
          </a:p>
          <a:p>
            <a:pPr lvl="0"/>
            <a:endParaRPr lang="en-US" dirty="0"/>
          </a:p>
          <a:p>
            <a:pPr lvl="0"/>
            <a:r>
              <a:rPr lang="en-GB" dirty="0" smtClean="0"/>
              <a:t>Moved</a:t>
            </a:r>
            <a:r>
              <a:rPr lang="en-GB" dirty="0"/>
              <a:t>: </a:t>
            </a:r>
            <a:r>
              <a:rPr lang="en-GB" dirty="0" smtClean="0"/>
              <a:t>Edward Au on behalf of the </a:t>
            </a:r>
            <a:r>
              <a:rPr lang="en-GB" dirty="0" err="1" smtClean="0"/>
              <a:t>TGay</a:t>
            </a:r>
            <a:endParaRPr lang="en-US" dirty="0"/>
          </a:p>
          <a:p>
            <a:pPr lvl="0"/>
            <a:r>
              <a:rPr lang="en-GB" dirty="0"/>
              <a:t>Seconded: </a:t>
            </a:r>
            <a:endParaRPr lang="en-US" dirty="0"/>
          </a:p>
          <a:p>
            <a:pPr lvl="0"/>
            <a:r>
              <a:rPr lang="en-GB" dirty="0" smtClean="0"/>
              <a:t>Result: </a:t>
            </a:r>
            <a:r>
              <a:rPr lang="en-GB" dirty="0" smtClean="0"/>
              <a:t>Unanimous consent</a:t>
            </a:r>
            <a:endParaRPr lang="en-GB" dirty="0" smtClean="0"/>
          </a:p>
          <a:p>
            <a:pPr marL="0" lvl="0" indent="0">
              <a:buNone/>
            </a:pPr>
            <a:endParaRPr lang="en-US" dirty="0" smtClean="0"/>
          </a:p>
          <a:p>
            <a:pPr marL="0" lvl="0" indent="0">
              <a:buNone/>
            </a:pPr>
            <a:endParaRPr lang="en-GB" dirty="0"/>
          </a:p>
          <a:p>
            <a:pPr lvl="0"/>
            <a:r>
              <a:rPr lang="en-US" sz="2000" i="1" dirty="0" smtClean="0"/>
              <a:t>From 11-14-629r14, section 4.3: “TG </a:t>
            </a:r>
            <a:r>
              <a:rPr lang="en-US" sz="2000" i="1" dirty="0"/>
              <a:t>Vice-Chair is elected by a TG majority approval and confirmed by a WG majority </a:t>
            </a:r>
            <a:r>
              <a:rPr lang="en-US" sz="2000" i="1" dirty="0" smtClean="0"/>
              <a:t>approval”</a:t>
            </a:r>
            <a:endParaRPr lang="en-US" sz="2000" i="1" dirty="0"/>
          </a:p>
          <a:p>
            <a:pPr lvl="0"/>
            <a:endParaRPr lang="en-GB" sz="2000" dirty="0" smtClean="0"/>
          </a:p>
          <a:p>
            <a:pPr marL="0" lvl="0" indent="0">
              <a:buNone/>
            </a:pPr>
            <a:endParaRPr lang="en-US" sz="1400" dirty="0"/>
          </a:p>
          <a:p>
            <a:pPr lvl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smtClean="0"/>
              <a:t>D. Stanley, HP Enterprise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4800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en-US" sz="2000" smtClean="0"/>
              <a:t>September 2016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41997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Forward P802.11REVmc D8.0 to </a:t>
            </a:r>
            <a:r>
              <a:rPr lang="en-US" dirty="0" err="1" smtClean="0"/>
              <a:t>RevCom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8229600" cy="4343400"/>
          </a:xfrm>
        </p:spPr>
        <p:txBody>
          <a:bodyPr/>
          <a:lstStyle/>
          <a:p>
            <a:pPr lvl="0"/>
            <a:r>
              <a:rPr lang="en-GB" dirty="0" smtClean="0"/>
              <a:t>Motion: Approve sending </a:t>
            </a:r>
            <a:r>
              <a:rPr lang="en-GB" dirty="0"/>
              <a:t>draft </a:t>
            </a:r>
            <a:r>
              <a:rPr lang="en-GB" dirty="0" smtClean="0"/>
              <a:t>P802.11REVmc D8.0 </a:t>
            </a:r>
            <a:r>
              <a:rPr lang="en-GB" dirty="0"/>
              <a:t>to </a:t>
            </a:r>
            <a:r>
              <a:rPr lang="en-GB" dirty="0" err="1" smtClean="0"/>
              <a:t>RevCom</a:t>
            </a:r>
            <a:r>
              <a:rPr lang="en-GB" dirty="0" smtClean="0"/>
              <a:t>.</a:t>
            </a:r>
            <a:endParaRPr lang="en-US" dirty="0"/>
          </a:p>
          <a:p>
            <a:pPr lvl="1"/>
            <a:r>
              <a:rPr lang="en-GB" dirty="0" smtClean="0"/>
              <a:t>P802.11REVmc D8.0 </a:t>
            </a:r>
            <a:r>
              <a:rPr lang="en-GB" dirty="0"/>
              <a:t>had </a:t>
            </a:r>
            <a:r>
              <a:rPr lang="en-GB" dirty="0" smtClean="0"/>
              <a:t>99% </a:t>
            </a:r>
            <a:r>
              <a:rPr lang="en-GB" dirty="0"/>
              <a:t>approval on the last Sponsor Recirculation Ballot.  There were 2</a:t>
            </a:r>
            <a:r>
              <a:rPr lang="en-GB" dirty="0" smtClean="0"/>
              <a:t> voters </a:t>
            </a:r>
            <a:r>
              <a:rPr lang="en-GB" dirty="0"/>
              <a:t>that had voted </a:t>
            </a:r>
            <a:r>
              <a:rPr lang="en-GB" dirty="0" smtClean="0"/>
              <a:t>NO.</a:t>
            </a:r>
          </a:p>
          <a:p>
            <a:pPr lvl="0"/>
            <a:endParaRPr lang="en-GB" dirty="0"/>
          </a:p>
          <a:p>
            <a:pPr lvl="0"/>
            <a:r>
              <a:rPr lang="en-GB" dirty="0" smtClean="0"/>
              <a:t>Moved: Dorothy Stanley</a:t>
            </a:r>
          </a:p>
          <a:p>
            <a:pPr lvl="0"/>
            <a:r>
              <a:rPr lang="en-GB" dirty="0" smtClean="0"/>
              <a:t>Seconded</a:t>
            </a:r>
            <a:r>
              <a:rPr lang="en-GB" dirty="0" smtClean="0"/>
              <a:t>: Michael Montemurro</a:t>
            </a:r>
            <a:endParaRPr lang="en-GB" dirty="0" smtClean="0"/>
          </a:p>
          <a:p>
            <a:pPr lvl="0"/>
            <a:r>
              <a:rPr lang="en-US" dirty="0" smtClean="0"/>
              <a:t>Result</a:t>
            </a:r>
            <a:r>
              <a:rPr lang="en-US" dirty="0" smtClean="0"/>
              <a:t>: 122-0-2 Passes</a:t>
            </a:r>
            <a:endParaRPr lang="en-US" dirty="0"/>
          </a:p>
          <a:p>
            <a:pPr lvl="0"/>
            <a:endParaRPr lang="en-US" dirty="0"/>
          </a:p>
          <a:p>
            <a:r>
              <a:rPr lang="en-GB" b="1" dirty="0" smtClean="0"/>
              <a:t>In the TG:  Moved: Emily Qi Seconded: Carlos Cordeiro Result: 16-0-0</a:t>
            </a:r>
            <a:endParaRPr lang="en-US" dirty="0" smtClean="0"/>
          </a:p>
          <a:p>
            <a:pPr lvl="0"/>
            <a:endParaRPr lang="en-GB" sz="2000" dirty="0" smtClean="0"/>
          </a:p>
          <a:p>
            <a:pPr marL="0" lvl="0" indent="0">
              <a:buNone/>
            </a:pPr>
            <a:endParaRPr lang="en-US" sz="1400" dirty="0"/>
          </a:p>
          <a:p>
            <a:pPr lvl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smtClean="0"/>
              <a:t>D. Stanley, HP Enterprise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4800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en-US" sz="2000" smtClean="0"/>
              <a:t>September 2016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1969269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TGmc</a:t>
            </a:r>
            <a:r>
              <a:rPr lang="en-US" dirty="0" smtClean="0"/>
              <a:t> Report to EC for forwarding P802.11REVmc D8.0 to </a:t>
            </a:r>
            <a:r>
              <a:rPr lang="en-US" dirty="0" err="1" smtClean="0"/>
              <a:t>RevCom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8229600" cy="4343400"/>
          </a:xfrm>
        </p:spPr>
        <p:txBody>
          <a:bodyPr/>
          <a:lstStyle/>
          <a:p>
            <a:pPr lvl="0"/>
            <a:r>
              <a:rPr lang="en-GB" dirty="0" smtClean="0"/>
              <a:t>Approve the report in 11-16-1094r1 to the EC for forwarding to </a:t>
            </a:r>
            <a:r>
              <a:rPr lang="en-GB" dirty="0" err="1" smtClean="0"/>
              <a:t>RevCom</a:t>
            </a:r>
            <a:r>
              <a:rPr lang="en-GB" dirty="0" smtClean="0"/>
              <a:t>, granting the chair editorial license.</a:t>
            </a:r>
            <a:endParaRPr lang="en-US" dirty="0"/>
          </a:p>
          <a:p>
            <a:pPr lvl="0"/>
            <a:endParaRPr lang="en-GB" dirty="0" smtClean="0"/>
          </a:p>
          <a:p>
            <a:pPr lvl="0"/>
            <a:r>
              <a:rPr lang="en-GB" dirty="0" smtClean="0"/>
              <a:t>Moved</a:t>
            </a:r>
            <a:r>
              <a:rPr lang="en-GB" dirty="0"/>
              <a:t>: </a:t>
            </a:r>
            <a:r>
              <a:rPr lang="en-GB" dirty="0" smtClean="0"/>
              <a:t>Dorothy Stanley</a:t>
            </a:r>
            <a:endParaRPr lang="en-US" dirty="0"/>
          </a:p>
          <a:p>
            <a:pPr lvl="0"/>
            <a:r>
              <a:rPr lang="en-GB" dirty="0"/>
              <a:t>Seconded: </a:t>
            </a:r>
            <a:r>
              <a:rPr lang="en-GB" dirty="0" smtClean="0"/>
              <a:t>Marc </a:t>
            </a:r>
            <a:r>
              <a:rPr lang="en-GB" dirty="0" err="1" smtClean="0"/>
              <a:t>Emmelman</a:t>
            </a:r>
            <a:endParaRPr lang="en-GB" dirty="0" smtClean="0"/>
          </a:p>
          <a:p>
            <a:pPr lvl="0"/>
            <a:r>
              <a:rPr lang="en-GB" dirty="0" smtClean="0"/>
              <a:t>Result: </a:t>
            </a:r>
            <a:r>
              <a:rPr lang="en-GB" dirty="0" smtClean="0"/>
              <a:t>122-0-1 Passes</a:t>
            </a:r>
            <a:endParaRPr lang="en-US" dirty="0"/>
          </a:p>
          <a:p>
            <a:pPr lvl="0"/>
            <a:r>
              <a:rPr lang="en-GB" dirty="0"/>
              <a:t> </a:t>
            </a:r>
            <a:endParaRPr lang="en-US" dirty="0"/>
          </a:p>
          <a:p>
            <a:r>
              <a:rPr lang="en-GB" b="1" dirty="0" smtClean="0"/>
              <a:t>In the TG: Moved: </a:t>
            </a:r>
            <a:r>
              <a:rPr lang="en-GB" dirty="0"/>
              <a:t>Jon Rosdahl  </a:t>
            </a:r>
            <a:r>
              <a:rPr lang="en-GB" b="1" dirty="0" smtClean="0"/>
              <a:t>Seconded: Marc </a:t>
            </a:r>
            <a:r>
              <a:rPr lang="en-GB" b="1" dirty="0" err="1" smtClean="0"/>
              <a:t>Emmelman</a:t>
            </a:r>
            <a:r>
              <a:rPr lang="en-GB" b="1" dirty="0" smtClean="0"/>
              <a:t> Result: 16-0-0</a:t>
            </a:r>
            <a:endParaRPr lang="en-US" dirty="0" smtClean="0"/>
          </a:p>
          <a:p>
            <a:pPr lvl="0"/>
            <a:endParaRPr lang="en-GB" sz="2000" dirty="0" smtClean="0"/>
          </a:p>
          <a:p>
            <a:pPr marL="0" lvl="0" indent="0">
              <a:buNone/>
            </a:pPr>
            <a:endParaRPr lang="en-US" sz="1400" dirty="0"/>
          </a:p>
          <a:p>
            <a:pPr lvl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smtClean="0"/>
              <a:t>D. Stanley, HP Enterprise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4800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en-US" sz="2000" smtClean="0"/>
              <a:t>September 2016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1470480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Forward P802.11ah D10.0 to </a:t>
            </a:r>
            <a:r>
              <a:rPr lang="en-US" dirty="0" err="1" smtClean="0"/>
              <a:t>RevCom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8229600" cy="4343400"/>
          </a:xfrm>
        </p:spPr>
        <p:txBody>
          <a:bodyPr/>
          <a:lstStyle/>
          <a:p>
            <a:pPr lvl="0"/>
            <a:r>
              <a:rPr lang="en-GB" dirty="0" smtClean="0"/>
              <a:t>Motion: </a:t>
            </a:r>
            <a:r>
              <a:rPr lang="en-US" altLang="ko-KR" dirty="0"/>
              <a:t>Request the IEEE 802 Executive Committee to conditionally approve forwarding P802.11ah D10.0 to </a:t>
            </a:r>
            <a:r>
              <a:rPr lang="en-US" altLang="ko-KR" dirty="0" err="1"/>
              <a:t>RevCom</a:t>
            </a:r>
            <a:r>
              <a:rPr lang="en-US" altLang="ko-KR" dirty="0"/>
              <a:t>. </a:t>
            </a:r>
            <a:endParaRPr lang="en-US" altLang="ko-KR" dirty="0" smtClean="0"/>
          </a:p>
          <a:p>
            <a:pPr lvl="0"/>
            <a:endParaRPr lang="en-GB" dirty="0"/>
          </a:p>
          <a:p>
            <a:r>
              <a:rPr lang="en-GB" dirty="0" smtClean="0"/>
              <a:t>Moved</a:t>
            </a:r>
            <a:r>
              <a:rPr lang="en-GB" dirty="0"/>
              <a:t>: </a:t>
            </a:r>
            <a:r>
              <a:rPr lang="en-GB" dirty="0" err="1"/>
              <a:t>Yongho</a:t>
            </a:r>
            <a:r>
              <a:rPr lang="en-GB" dirty="0"/>
              <a:t> </a:t>
            </a:r>
            <a:r>
              <a:rPr lang="en-GB" dirty="0" err="1"/>
              <a:t>Seok</a:t>
            </a:r>
            <a:r>
              <a:rPr lang="en-GB" dirty="0"/>
              <a:t> </a:t>
            </a:r>
          </a:p>
          <a:p>
            <a:pPr lvl="0"/>
            <a:r>
              <a:rPr lang="en-GB" dirty="0" smtClean="0"/>
              <a:t>Seconded</a:t>
            </a:r>
            <a:r>
              <a:rPr lang="en-GB" dirty="0" smtClean="0"/>
              <a:t>: Bin Tian</a:t>
            </a:r>
            <a:endParaRPr lang="en-GB" dirty="0" smtClean="0"/>
          </a:p>
          <a:p>
            <a:pPr lvl="0"/>
            <a:r>
              <a:rPr lang="en-US" dirty="0" smtClean="0"/>
              <a:t>Result</a:t>
            </a:r>
            <a:r>
              <a:rPr lang="en-US" dirty="0" smtClean="0"/>
              <a:t>: 118-0-3 Passes</a:t>
            </a:r>
            <a:endParaRPr lang="en-US" dirty="0"/>
          </a:p>
          <a:p>
            <a:pPr lvl="0"/>
            <a:endParaRPr lang="en-US" dirty="0"/>
          </a:p>
          <a:p>
            <a:r>
              <a:rPr lang="en-GB" sz="2000" dirty="0"/>
              <a:t>In the TG:  Moved: </a:t>
            </a:r>
            <a:r>
              <a:rPr lang="en-US" altLang="ko-KR" sz="2000" dirty="0"/>
              <a:t>Young-</a:t>
            </a:r>
            <a:r>
              <a:rPr lang="en-US" altLang="ko-KR" sz="2000" dirty="0" err="1"/>
              <a:t>Hoon</a:t>
            </a:r>
            <a:r>
              <a:rPr lang="en-US" altLang="ko-KR" sz="2000" dirty="0"/>
              <a:t> Kwon</a:t>
            </a:r>
            <a:r>
              <a:rPr lang="en-GB" sz="2000" dirty="0"/>
              <a:t> Seconded: </a:t>
            </a:r>
            <a:r>
              <a:rPr lang="en-US" altLang="ko-KR" sz="2000" dirty="0"/>
              <a:t>Alfred </a:t>
            </a:r>
            <a:r>
              <a:rPr lang="en-US" altLang="ko-KR" sz="2000" dirty="0" err="1"/>
              <a:t>Asterjadhi</a:t>
            </a:r>
            <a:r>
              <a:rPr lang="en-GB" sz="2000" dirty="0"/>
              <a:t> Result: 7-0-0 </a:t>
            </a:r>
            <a:endParaRPr lang="en-US" sz="2000" dirty="0"/>
          </a:p>
          <a:p>
            <a:pPr lvl="0"/>
            <a:endParaRPr lang="en-GB" sz="2000" dirty="0" smtClean="0"/>
          </a:p>
          <a:p>
            <a:pPr marL="0" lvl="0" indent="0">
              <a:buNone/>
            </a:pPr>
            <a:endParaRPr lang="en-US" sz="1400" dirty="0"/>
          </a:p>
          <a:p>
            <a:pPr lvl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smtClean="0"/>
              <a:t>D. Stanley, HP Enterprise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4800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en-US" sz="2000" smtClean="0"/>
              <a:t>September 2016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2896970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TGah</a:t>
            </a:r>
            <a:r>
              <a:rPr lang="en-US" dirty="0" smtClean="0"/>
              <a:t> Report to EC for forwarding P802.11ah </a:t>
            </a:r>
            <a:r>
              <a:rPr lang="en-US" dirty="0" smtClean="0"/>
              <a:t>D10.0 </a:t>
            </a:r>
            <a:r>
              <a:rPr lang="en-US" dirty="0" smtClean="0"/>
              <a:t>to </a:t>
            </a:r>
            <a:r>
              <a:rPr lang="en-US" dirty="0" err="1" smtClean="0"/>
              <a:t>RevCom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8229600" cy="4343400"/>
          </a:xfrm>
        </p:spPr>
        <p:txBody>
          <a:bodyPr/>
          <a:lstStyle/>
          <a:p>
            <a:pPr lvl="0"/>
            <a:r>
              <a:rPr lang="en-US" altLang="ko-KR" dirty="0"/>
              <a:t>Approve document 11-16/777r4 as the report to the IEEE 802 Executive Committee on the requirements for conditional approval to forward P802.11ah D10.0 to </a:t>
            </a:r>
            <a:r>
              <a:rPr lang="en-US" altLang="ko-KR" dirty="0" err="1"/>
              <a:t>RevCom</a:t>
            </a:r>
            <a:r>
              <a:rPr lang="en-US" altLang="ko-KR" dirty="0"/>
              <a:t>, granting the chair editorial license.</a:t>
            </a:r>
            <a:endParaRPr lang="en-US" dirty="0"/>
          </a:p>
          <a:p>
            <a:pPr lvl="0"/>
            <a:endParaRPr lang="en-GB" dirty="0" smtClean="0"/>
          </a:p>
          <a:p>
            <a:r>
              <a:rPr lang="en-GB" dirty="0" smtClean="0"/>
              <a:t>Moved</a:t>
            </a:r>
            <a:r>
              <a:rPr lang="en-GB" dirty="0"/>
              <a:t>: </a:t>
            </a:r>
            <a:r>
              <a:rPr lang="en-GB" dirty="0" err="1" smtClean="0"/>
              <a:t>Yongho</a:t>
            </a:r>
            <a:r>
              <a:rPr lang="en-GB" dirty="0" smtClean="0"/>
              <a:t> </a:t>
            </a:r>
            <a:r>
              <a:rPr lang="en-GB" dirty="0" err="1" smtClean="0"/>
              <a:t>Seok</a:t>
            </a:r>
            <a:endParaRPr lang="en-US" dirty="0"/>
          </a:p>
          <a:p>
            <a:pPr lvl="0"/>
            <a:r>
              <a:rPr lang="en-GB" dirty="0" smtClean="0"/>
              <a:t>Seconded</a:t>
            </a:r>
            <a:r>
              <a:rPr lang="en-GB" dirty="0"/>
              <a:t>: </a:t>
            </a:r>
            <a:r>
              <a:rPr lang="en-GB" dirty="0" smtClean="0"/>
              <a:t>Osama </a:t>
            </a:r>
            <a:r>
              <a:rPr lang="en-GB" dirty="0" err="1" smtClean="0"/>
              <a:t>Aboul-Magd</a:t>
            </a:r>
            <a:endParaRPr lang="en-GB" dirty="0" smtClean="0"/>
          </a:p>
          <a:p>
            <a:pPr lvl="0"/>
            <a:r>
              <a:rPr lang="en-GB" dirty="0" smtClean="0"/>
              <a:t>Result: </a:t>
            </a:r>
            <a:r>
              <a:rPr lang="en-GB" dirty="0" smtClean="0"/>
              <a:t>109-0-3 Passes</a:t>
            </a:r>
            <a:endParaRPr lang="en-US" dirty="0"/>
          </a:p>
          <a:p>
            <a:pPr lvl="0"/>
            <a:r>
              <a:rPr lang="en-GB" dirty="0"/>
              <a:t> </a:t>
            </a:r>
            <a:endParaRPr lang="en-US" dirty="0"/>
          </a:p>
          <a:p>
            <a:r>
              <a:rPr lang="en-GB" altLang="ko-KR" sz="2000" dirty="0"/>
              <a:t>In the TG:  Moved: </a:t>
            </a:r>
            <a:r>
              <a:rPr lang="en-US" altLang="ko-KR" sz="2000" dirty="0"/>
              <a:t>Young-</a:t>
            </a:r>
            <a:r>
              <a:rPr lang="en-US" altLang="ko-KR" sz="2000" dirty="0" err="1"/>
              <a:t>Hoon</a:t>
            </a:r>
            <a:r>
              <a:rPr lang="en-US" altLang="ko-KR" sz="2000" dirty="0"/>
              <a:t> Kwon</a:t>
            </a:r>
            <a:r>
              <a:rPr lang="en-GB" altLang="ko-KR" sz="2000" dirty="0"/>
              <a:t> Seconded: </a:t>
            </a:r>
            <a:r>
              <a:rPr lang="en-US" altLang="ko-KR" sz="2000" dirty="0"/>
              <a:t>Alfred </a:t>
            </a:r>
            <a:r>
              <a:rPr lang="en-US" altLang="ko-KR" sz="2000" dirty="0" err="1"/>
              <a:t>Asterjadhi</a:t>
            </a:r>
            <a:r>
              <a:rPr lang="en-GB" altLang="ko-KR" sz="2000" dirty="0"/>
              <a:t> Result: 7-0-0</a:t>
            </a:r>
            <a:endParaRPr lang="en-US" sz="2000" dirty="0"/>
          </a:p>
          <a:p>
            <a:pPr lvl="0"/>
            <a:endParaRPr lang="en-GB" sz="2000" dirty="0" smtClean="0"/>
          </a:p>
          <a:p>
            <a:pPr marL="0" lvl="0" indent="0">
              <a:buNone/>
            </a:pPr>
            <a:endParaRPr lang="en-US" sz="1400" dirty="0"/>
          </a:p>
          <a:p>
            <a:pPr lvl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smtClean="0"/>
              <a:t>D. Stanley, HP Enterprise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4800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en-US" sz="2000" smtClean="0"/>
              <a:t>September 2016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1566318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WUR SG PAR approval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8229600" cy="4343400"/>
          </a:xfrm>
        </p:spPr>
        <p:txBody>
          <a:bodyPr/>
          <a:lstStyle/>
          <a:p>
            <a:r>
              <a:rPr lang="en-GB" altLang="en-US" dirty="0"/>
              <a:t>Believing that the PAR contained in the document referenced below meets IEEE-SA guidelines,</a:t>
            </a:r>
            <a:endParaRPr lang="en-US" altLang="en-US" dirty="0"/>
          </a:p>
          <a:p>
            <a:r>
              <a:rPr lang="en-GB" altLang="en-US" dirty="0"/>
              <a:t>Request that the PAR contained in </a:t>
            </a:r>
            <a:r>
              <a:rPr lang="en-GB" altLang="en-US" dirty="0" smtClean="0"/>
              <a:t>11-16/1045r6 be </a:t>
            </a:r>
            <a:r>
              <a:rPr lang="en-GB" altLang="en-US" dirty="0"/>
              <a:t>posted to the IEEE 802 Executive Committee (EC) agenda for </a:t>
            </a:r>
            <a:r>
              <a:rPr lang="en-GB" altLang="en-US" dirty="0" smtClean="0"/>
              <a:t>802 WG </a:t>
            </a:r>
            <a:r>
              <a:rPr lang="en-GB" altLang="en-US" dirty="0"/>
              <a:t>preview and EC approval to submit to </a:t>
            </a:r>
            <a:r>
              <a:rPr lang="en-GB" altLang="en-US" dirty="0" err="1"/>
              <a:t>NesCom</a:t>
            </a:r>
            <a:r>
              <a:rPr lang="en-GB" altLang="en-US" dirty="0"/>
              <a:t>.</a:t>
            </a:r>
          </a:p>
          <a:p>
            <a:pPr lvl="0"/>
            <a:endParaRPr lang="en-GB" dirty="0" smtClean="0"/>
          </a:p>
          <a:p>
            <a:pPr lvl="0"/>
            <a:r>
              <a:rPr lang="en-GB" dirty="0" smtClean="0"/>
              <a:t>Moved</a:t>
            </a:r>
            <a:r>
              <a:rPr lang="en-GB" dirty="0"/>
              <a:t>: </a:t>
            </a:r>
            <a:r>
              <a:rPr lang="en-US" dirty="0" smtClean="0"/>
              <a:t>Minyoung Park </a:t>
            </a:r>
            <a:endParaRPr lang="en-US" dirty="0"/>
          </a:p>
          <a:p>
            <a:pPr lvl="0"/>
            <a:r>
              <a:rPr lang="en-GB" dirty="0"/>
              <a:t>Seconded: </a:t>
            </a:r>
            <a:r>
              <a:rPr lang="en-GB" dirty="0" smtClean="0"/>
              <a:t>Osama </a:t>
            </a:r>
            <a:r>
              <a:rPr lang="en-GB" dirty="0" err="1" smtClean="0"/>
              <a:t>Aboul-Magd</a:t>
            </a:r>
            <a:endParaRPr lang="en-GB" dirty="0" smtClean="0"/>
          </a:p>
          <a:p>
            <a:pPr lvl="0"/>
            <a:r>
              <a:rPr lang="en-GB" dirty="0" smtClean="0"/>
              <a:t>Result: </a:t>
            </a:r>
            <a:r>
              <a:rPr lang="en-GB" dirty="0" smtClean="0"/>
              <a:t>104-1-8 Passes</a:t>
            </a:r>
            <a:endParaRPr lang="en-US" dirty="0"/>
          </a:p>
          <a:p>
            <a:pPr lvl="0"/>
            <a:r>
              <a:rPr lang="en-GB" altLang="en-US" sz="2000" dirty="0" smtClean="0"/>
              <a:t>Moved</a:t>
            </a:r>
            <a:r>
              <a:rPr lang="en-GB" altLang="en-US" sz="2000" dirty="0"/>
              <a:t>: </a:t>
            </a:r>
            <a:r>
              <a:rPr lang="en-GB" altLang="en-US" sz="2000" dirty="0" err="1"/>
              <a:t>Shahrnaz</a:t>
            </a:r>
            <a:r>
              <a:rPr lang="en-GB" altLang="en-US" sz="2000" dirty="0"/>
              <a:t> </a:t>
            </a:r>
            <a:r>
              <a:rPr lang="en-GB" altLang="en-US" sz="2000" dirty="0" err="1"/>
              <a:t>Azizi</a:t>
            </a:r>
            <a:r>
              <a:rPr lang="en-GB" altLang="en-US" sz="2000" dirty="0"/>
              <a:t>,  Seconded: </a:t>
            </a:r>
            <a:r>
              <a:rPr lang="en-GB" altLang="en-US" sz="2000" dirty="0" err="1"/>
              <a:t>Yunsong</a:t>
            </a:r>
            <a:r>
              <a:rPr lang="en-GB" altLang="en-US" sz="2000" dirty="0"/>
              <a:t> Yang, Result: 39-0-2 </a:t>
            </a:r>
            <a:r>
              <a:rPr lang="en-GB" sz="2000" b="1" dirty="0" smtClean="0"/>
              <a:t> </a:t>
            </a:r>
            <a:endParaRPr lang="en-US" sz="2000" dirty="0" smtClean="0"/>
          </a:p>
          <a:p>
            <a:pPr lvl="0"/>
            <a:endParaRPr lang="en-GB" sz="2000" dirty="0" smtClean="0"/>
          </a:p>
          <a:p>
            <a:pPr marL="0" lvl="0" indent="0">
              <a:buNone/>
            </a:pPr>
            <a:endParaRPr lang="en-US" sz="1400" dirty="0"/>
          </a:p>
          <a:p>
            <a:pPr lvl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smtClean="0"/>
              <a:t>D. Stanley, HP Enterprise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4800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en-US" sz="2000" smtClean="0"/>
              <a:t>September 2016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1976125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106843</TotalTime>
  <Words>1164</Words>
  <Application>Microsoft Office PowerPoint</Application>
  <PresentationFormat>On-screen Show (4:3)</PresentationFormat>
  <Paragraphs>284</Paragraphs>
  <Slides>17</Slides>
  <Notes>17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9" baseType="lpstr">
      <vt:lpstr>Default Design</vt:lpstr>
      <vt:lpstr>Document</vt:lpstr>
      <vt:lpstr>802.11 September 2016 WG Motions</vt:lpstr>
      <vt:lpstr>Abstract</vt:lpstr>
      <vt:lpstr>Wednesday</vt:lpstr>
      <vt:lpstr>TGay Vice-Chair confirmation</vt:lpstr>
      <vt:lpstr>Forward P802.11REVmc D8.0 to RevCom</vt:lpstr>
      <vt:lpstr>TGmc Report to EC for forwarding P802.11REVmc D8.0 to RevCom</vt:lpstr>
      <vt:lpstr>Forward P802.11ah D10.0 to RevCom</vt:lpstr>
      <vt:lpstr>TGah Report to EC for forwarding P802.11ah D10.0 to RevCom</vt:lpstr>
      <vt:lpstr>WUR SG PAR approval</vt:lpstr>
      <vt:lpstr>WUR CSD approval</vt:lpstr>
      <vt:lpstr>Friday</vt:lpstr>
      <vt:lpstr>PowerPoint Presentation</vt:lpstr>
      <vt:lpstr>Forward P802.11ai D1x.0 to RevCom</vt:lpstr>
      <vt:lpstr>TGai Report to EC for forwarding P802.11ai D1x.0 to RevCom</vt:lpstr>
      <vt:lpstr>AANI Liaison document</vt:lpstr>
      <vt:lpstr>Friday – EC Motions plenary only  </vt:lpstr>
      <vt:lpstr>References</vt:lpstr>
    </vt:vector>
  </TitlesOfParts>
  <Company>HPE-Aruba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Motions</dc:title>
  <dc:creator>dstanley@arubanetworks.com;dorothy.stanley@hpe.com</dc:creator>
  <cp:keywords>September 2016 IEEE 802.11 WG motions</cp:keywords>
  <cp:lastModifiedBy>Dorothy Stanley</cp:lastModifiedBy>
  <cp:revision>2110</cp:revision>
  <cp:lastPrinted>1998-02-10T13:28:06Z</cp:lastPrinted>
  <dcterms:created xsi:type="dcterms:W3CDTF">1998-02-10T13:07:52Z</dcterms:created>
  <dcterms:modified xsi:type="dcterms:W3CDTF">2016-09-14T09:54:00Z</dcterms:modified>
</cp:coreProperties>
</file>