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57" r:id="rId14"/>
    <p:sldId id="326" r:id="rId15"/>
    <p:sldId id="355" r:id="rId16"/>
    <p:sldId id="325" r:id="rId17"/>
    <p:sldId id="305" r:id="rId18"/>
    <p:sldId id="289" r:id="rId19"/>
    <p:sldId id="297" r:id="rId20"/>
    <p:sldId id="303" r:id="rId21"/>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22" autoAdjust="0"/>
    <p:restoredTop sz="95560" autoAdjust="0"/>
  </p:normalViewPr>
  <p:slideViewPr>
    <p:cSldViewPr>
      <p:cViewPr>
        <p:scale>
          <a:sx n="90" d="100"/>
          <a:sy n="90" d="100"/>
        </p:scale>
        <p:origin x="-414"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802.11-16/1124r1</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September 2016</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802.11-16/1124r1</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September 2016</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802.11-16/1124r1</a:t>
            </a:r>
            <a:endParaRPr lang="en-US"/>
          </a:p>
        </p:txBody>
      </p:sp>
      <p:sp>
        <p:nvSpPr>
          <p:cNvPr id="11267" name="Rectangle 3"/>
          <p:cNvSpPr>
            <a:spLocks noGrp="1" noChangeArrowheads="1"/>
          </p:cNvSpPr>
          <p:nvPr>
            <p:ph type="dt" sz="quarter" idx="1"/>
          </p:nvPr>
        </p:nvSpPr>
        <p:spPr>
          <a:noFill/>
        </p:spPr>
        <p:txBody>
          <a:bodyPr/>
          <a:lstStyle/>
          <a:p>
            <a:r>
              <a:rPr lang="en-US" smtClean="0"/>
              <a:t>September 2016</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802.11-16/1124r1</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September 2016</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16</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802.11-16/1124r1</a:t>
            </a:r>
            <a:endParaRPr lang="en-US"/>
          </a:p>
        </p:txBody>
      </p:sp>
      <p:sp>
        <p:nvSpPr>
          <p:cNvPr id="12291" name="Rectangle 3"/>
          <p:cNvSpPr>
            <a:spLocks noGrp="1" noChangeArrowheads="1"/>
          </p:cNvSpPr>
          <p:nvPr>
            <p:ph type="dt" sz="quarter" idx="1"/>
          </p:nvPr>
        </p:nvSpPr>
        <p:spPr>
          <a:noFill/>
        </p:spPr>
        <p:txBody>
          <a:bodyPr/>
          <a:lstStyle/>
          <a:p>
            <a:r>
              <a:rPr lang="en-US" smtClean="0"/>
              <a:t>September 2016</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802.11-16/1124r1</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September 2016</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802.11-16/1124r1</a:t>
            </a:r>
            <a:endParaRPr lang="en-US"/>
          </a:p>
        </p:txBody>
      </p:sp>
      <p:sp>
        <p:nvSpPr>
          <p:cNvPr id="13315" name="Rectangle 3"/>
          <p:cNvSpPr>
            <a:spLocks noGrp="1" noChangeArrowheads="1"/>
          </p:cNvSpPr>
          <p:nvPr>
            <p:ph type="dt" sz="quarter" idx="1"/>
          </p:nvPr>
        </p:nvSpPr>
        <p:spPr>
          <a:noFill/>
        </p:spPr>
        <p:txBody>
          <a:bodyPr/>
          <a:lstStyle/>
          <a:p>
            <a:r>
              <a:rPr lang="en-US" smtClean="0"/>
              <a:t>September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802.11-16/1124r1</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September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September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802.11-16/1124r1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6-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2016-03/IEEE_802_Chairs_guidelines_v22_with_chang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6/ec-16-0116-04-00EC-july-2016-rules-chang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6-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email/stds-802-11/msg02253.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September 2016</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September 2016</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2016-09-12</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2534688372"/>
              </p:ext>
            </p:extLst>
          </p:nvPr>
        </p:nvGraphicFramePr>
        <p:xfrm>
          <a:off x="609600" y="2295525"/>
          <a:ext cx="7896225" cy="2647950"/>
        </p:xfrm>
        <a:graphic>
          <a:graphicData uri="http://schemas.openxmlformats.org/presentationml/2006/ole">
            <mc:AlternateContent xmlns:mc="http://schemas.openxmlformats.org/markup-compatibility/2006">
              <mc:Choice xmlns:v="urn:schemas-microsoft-com:vml" Requires="v">
                <p:oleObj spid="_x0000_s1270"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9600" y="2295525"/>
                        <a:ext cx="7896225" cy="264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2016</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(29 Jul 2016)</a:t>
            </a:r>
            <a:endParaRPr lang="en-US" sz="2000" dirty="0"/>
          </a:p>
          <a:p>
            <a:pPr lvl="1">
              <a:lnSpc>
                <a:spcPct val="80000"/>
              </a:lnSpc>
              <a:defRPr/>
            </a:pPr>
            <a:r>
              <a:rPr lang="en-US" altLang="en-US" sz="1600" dirty="0">
                <a:hlinkClick r:id="rId4"/>
              </a:rPr>
              <a:t>http://</a:t>
            </a:r>
            <a:r>
              <a:rPr lang="en-US" altLang="en-US" sz="1600" dirty="0" smtClean="0">
                <a:hlinkClick r:id="rId4"/>
              </a:rPr>
              <a:t>www.ieee802.org/PNP/approved/IEEE_802_OM_v19.pdf </a:t>
            </a:r>
            <a:endParaRPr lang="en-US" altLang="en-US" sz="1600" dirty="0" smtClean="0"/>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5"/>
              </a:rPr>
              <a:t>http://</a:t>
            </a:r>
            <a:r>
              <a:rPr lang="en-US" altLang="en-US" sz="1600" dirty="0" smtClean="0">
                <a:hlinkClick r:id="rId5"/>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(18 Mar 2016)</a:t>
            </a:r>
            <a:endParaRPr lang="en-US" sz="2000" dirty="0">
              <a:hlinkClick r:id="rId6"/>
            </a:endParaRPr>
          </a:p>
          <a:p>
            <a:pPr lvl="1"/>
            <a:r>
              <a:rPr lang="en-US" sz="1600" dirty="0">
                <a:hlinkClick r:id="rId7"/>
              </a:rPr>
              <a:t>http://www.ieee802.org/PNP/approved/IEEE_802_Chairs_guidelines_v23.pdf</a:t>
            </a:r>
          </a:p>
          <a:p>
            <a:r>
              <a:rPr lang="en-US" sz="2000" dirty="0" smtClean="0"/>
              <a:t>IEEE 802.11 WG OM: </a:t>
            </a:r>
            <a:r>
              <a:rPr lang="en-US" sz="2000" dirty="0" smtClean="0"/>
              <a:t>(</a:t>
            </a:r>
            <a:r>
              <a:rPr lang="en-US" sz="2000" dirty="0" smtClean="0"/>
              <a:t>29</a:t>
            </a:r>
            <a:r>
              <a:rPr lang="en-US" sz="2000" dirty="0" smtClean="0"/>
              <a:t> </a:t>
            </a:r>
            <a:r>
              <a:rPr lang="en-US" sz="2000" dirty="0" smtClean="0"/>
              <a:t>Jul</a:t>
            </a:r>
            <a:r>
              <a:rPr lang="en-US" sz="2000" dirty="0" smtClean="0"/>
              <a:t> 2016)</a:t>
            </a:r>
            <a:endParaRPr lang="en-US" sz="2000" dirty="0" smtClean="0"/>
          </a:p>
          <a:p>
            <a:pPr lvl="1"/>
            <a:r>
              <a:rPr lang="en-US" altLang="en-US" sz="1600" dirty="0">
                <a:hlinkClick r:id="rId8"/>
              </a:rPr>
              <a:t>https://</a:t>
            </a:r>
            <a:r>
              <a:rPr lang="en-US" altLang="en-US" sz="1600" dirty="0" smtClean="0">
                <a:hlinkClick r:id="rId8"/>
              </a:rPr>
              <a:t>mentor.ieee.org/802.11/dcn/14/11-14-0629-16-0000-802-11-operations-manual.docx</a:t>
            </a:r>
            <a:r>
              <a:rPr lang="en-US" altLang="en-US" sz="1600" dirty="0" smtClean="0"/>
              <a:t> </a:t>
            </a:r>
          </a:p>
          <a:p>
            <a:r>
              <a:rPr lang="en-US" sz="2000" dirty="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IEEE 802 EC Rule Changes</a:t>
            </a:r>
            <a:endParaRPr lang="en-US" sz="2800" dirty="0"/>
          </a:p>
        </p:txBody>
      </p:sp>
      <p:sp>
        <p:nvSpPr>
          <p:cNvPr id="3" name="Content Placeholder 2"/>
          <p:cNvSpPr>
            <a:spLocks noGrp="1"/>
          </p:cNvSpPr>
          <p:nvPr>
            <p:ph idx="1"/>
          </p:nvPr>
        </p:nvSpPr>
        <p:spPr>
          <a:xfrm>
            <a:off x="609600" y="1447800"/>
            <a:ext cx="8382000" cy="5105400"/>
          </a:xfrm>
        </p:spPr>
        <p:txBody>
          <a:bodyPr/>
          <a:lstStyle/>
          <a:p>
            <a:r>
              <a:rPr lang="en-US" dirty="0" smtClean="0"/>
              <a:t>July 2016</a:t>
            </a:r>
          </a:p>
          <a:p>
            <a:pPr lvl="1"/>
            <a:r>
              <a:rPr lang="en-US" dirty="0" smtClean="0"/>
              <a:t>LMSC P&amp;P</a:t>
            </a:r>
            <a:r>
              <a:rPr lang="en-US" dirty="0"/>
              <a:t> </a:t>
            </a:r>
            <a:r>
              <a:rPr lang="en-US" dirty="0" smtClean="0"/>
              <a:t>– No changes</a:t>
            </a:r>
          </a:p>
          <a:p>
            <a:pPr lvl="1"/>
            <a:r>
              <a:rPr lang="en-US" dirty="0" smtClean="0"/>
              <a:t>LMSC  OM</a:t>
            </a:r>
            <a:endParaRPr lang="en-US" dirty="0"/>
          </a:p>
          <a:p>
            <a:pPr lvl="2"/>
            <a:r>
              <a:rPr lang="en-US" dirty="0" smtClean="0"/>
              <a:t>Delete Section 7 text on subgroup meeting notice from OM (move second paragraph to WG P&amp;P)</a:t>
            </a:r>
          </a:p>
          <a:p>
            <a:pPr lvl="2"/>
            <a:r>
              <a:rPr lang="en-US" dirty="0" smtClean="0"/>
              <a:t>Editorial and reference fixes</a:t>
            </a:r>
          </a:p>
          <a:p>
            <a:pPr lvl="2"/>
            <a:r>
              <a:rPr lang="en-US" dirty="0" smtClean="0"/>
              <a:t>8.2.2(a) – add reference to “Approval of Action” to clarify voting</a:t>
            </a:r>
          </a:p>
          <a:p>
            <a:pPr lvl="1"/>
            <a:r>
              <a:rPr lang="en-US" dirty="0"/>
              <a:t>LMSC WG P&amp;P </a:t>
            </a:r>
            <a:endParaRPr lang="en-US" dirty="0" smtClean="0"/>
          </a:p>
          <a:p>
            <a:pPr lvl="2"/>
            <a:r>
              <a:rPr lang="en-US" dirty="0" smtClean="0"/>
              <a:t>Add 2</a:t>
            </a:r>
            <a:r>
              <a:rPr lang="en-US" baseline="30000" dirty="0" smtClean="0"/>
              <a:t>nd</a:t>
            </a:r>
            <a:r>
              <a:rPr lang="en-US" dirty="0" smtClean="0"/>
              <a:t> paragraph of deleted OM Section 7 text  as WG P&amp;P new Section 6.6</a:t>
            </a:r>
          </a:p>
          <a:p>
            <a:pPr lvl="1"/>
            <a:r>
              <a:rPr lang="en-US" dirty="0" smtClean="0"/>
              <a:t>Chair’s Guidelines – No changes	</a:t>
            </a:r>
          </a:p>
          <a:p>
            <a:pPr lvl="1"/>
            <a:r>
              <a:rPr lang="en-US" dirty="0" smtClean="0"/>
              <a:t>See </a:t>
            </a:r>
            <a:r>
              <a:rPr lang="en-US" dirty="0">
                <a:hlinkClick r:id="rId3"/>
              </a:rPr>
              <a:t>https://</a:t>
            </a:r>
            <a:r>
              <a:rPr lang="en-US" dirty="0" smtClean="0">
                <a:hlinkClick r:id="rId3"/>
              </a:rPr>
              <a:t>mentor.ieee.org/802-ec/dcn/16/ec-16-0116-04-00EC-july-2016-rules-changes.pdf</a:t>
            </a:r>
            <a:r>
              <a:rPr lang="en-US" dirty="0" smtClean="0"/>
              <a:t> </a:t>
            </a:r>
          </a:p>
          <a:p>
            <a:r>
              <a:rPr lang="en-US" dirty="0" smtClean="0"/>
              <a:t>November 2016 - TBD</a:t>
            </a:r>
            <a:endParaRPr lang="en-US" dirty="0"/>
          </a:p>
          <a:p>
            <a:endParaRPr lang="en-US" dirty="0" smtClean="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802 Rules meeting </a:t>
            </a:r>
            <a:endParaRPr lang="en-US" dirty="0"/>
          </a:p>
        </p:txBody>
      </p:sp>
      <p:sp>
        <p:nvSpPr>
          <p:cNvPr id="3" name="Content Placeholder 2"/>
          <p:cNvSpPr>
            <a:spLocks noGrp="1"/>
          </p:cNvSpPr>
          <p:nvPr>
            <p:ph idx="1"/>
          </p:nvPr>
        </p:nvSpPr>
        <p:spPr>
          <a:xfrm>
            <a:off x="609600" y="1600200"/>
            <a:ext cx="8382000" cy="5105400"/>
          </a:xfrm>
        </p:spPr>
        <p:txBody>
          <a:bodyPr/>
          <a:lstStyle/>
          <a:p>
            <a:r>
              <a:rPr lang="en-US" dirty="0" smtClean="0"/>
              <a:t>July 2016</a:t>
            </a:r>
          </a:p>
          <a:p>
            <a:pPr lvl="1"/>
            <a:r>
              <a:rPr lang="en-US" dirty="0" smtClean="0"/>
              <a:t>Chair’s Guidelines - discussion </a:t>
            </a:r>
            <a:r>
              <a:rPr lang="en-US" dirty="0"/>
              <a:t>on EC consent agenda item </a:t>
            </a:r>
            <a:r>
              <a:rPr lang="en-US" dirty="0" smtClean="0"/>
              <a:t>requirements; no consensus yet</a:t>
            </a:r>
          </a:p>
          <a:p>
            <a:pPr lvl="1"/>
            <a:r>
              <a:rPr lang="en-US" dirty="0" smtClean="0"/>
              <a:t>Additional topics – Guidelines re: participation as an individual; Any guidelines need to have a basis in existing (or new) rules. Further work needed, subgroup formed</a:t>
            </a:r>
          </a:p>
          <a:p>
            <a:r>
              <a:rPr lang="en-US" dirty="0" smtClean="0"/>
              <a:t>November 2016</a:t>
            </a:r>
          </a:p>
          <a:p>
            <a:pPr lvl="1"/>
            <a:r>
              <a:rPr lang="en-US" dirty="0" smtClean="0"/>
              <a:t>TBD</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11-14-0629-16</a:t>
            </a:r>
            <a:r>
              <a:rPr lang="en-US" dirty="0" smtClean="0"/>
              <a:t> contains </a:t>
            </a:r>
            <a:r>
              <a:rPr lang="en-US" dirty="0"/>
              <a:t>the current IEEE </a:t>
            </a:r>
            <a:r>
              <a:rPr lang="en-US" dirty="0" smtClean="0"/>
              <a:t>802.11 </a:t>
            </a:r>
            <a:r>
              <a:rPr lang="en-US" dirty="0"/>
              <a:t>Operations Manual (approved </a:t>
            </a:r>
            <a:r>
              <a:rPr lang="en-US" dirty="0" smtClean="0"/>
              <a:t>July 2016). Changes include:</a:t>
            </a:r>
            <a:endParaRPr lang="en-US" dirty="0"/>
          </a:p>
          <a:p>
            <a:pPr lvl="1"/>
            <a:r>
              <a:rPr lang="en-US" dirty="0" smtClean="0"/>
              <a:t>Changes to calculation of returned ballots and losing voting rights; ballot return is across all </a:t>
            </a:r>
            <a:r>
              <a:rPr lang="en-US" dirty="0" err="1" smtClean="0"/>
              <a:t>LBs</a:t>
            </a:r>
            <a:r>
              <a:rPr lang="en-US" dirty="0" err="1" smtClean="0"/>
              <a:t>.</a:t>
            </a:r>
            <a:endParaRPr lang="en-US" dirty="0" smtClean="0"/>
          </a:p>
          <a:p>
            <a:pPr lvl="1"/>
            <a:r>
              <a:rPr lang="en-US" dirty="0" smtClean="0"/>
              <a:t>This change is being implemented</a:t>
            </a:r>
            <a:r>
              <a:rPr lang="en-US" dirty="0"/>
              <a:t>, see </a:t>
            </a:r>
            <a:r>
              <a:rPr lang="en-US" dirty="0">
                <a:hlinkClick r:id="rId4"/>
              </a:rPr>
              <a:t>http://</a:t>
            </a:r>
            <a:r>
              <a:rPr lang="en-US" dirty="0" smtClean="0">
                <a:hlinkClick r:id="rId4"/>
              </a:rPr>
              <a:t>www.ieee802.org/11/email/stds-802-11/msg02253.html</a:t>
            </a:r>
            <a:r>
              <a:rPr lang="en-US" dirty="0" smtClean="0"/>
              <a:t> </a:t>
            </a:r>
            <a:endParaRPr lang="en-US" dirty="0" smtClean="0"/>
          </a:p>
          <a:p>
            <a:r>
              <a:rPr lang="en-US" dirty="0" smtClean="0"/>
              <a:t>Additional changes to be considered at November 2016 plenary</a:t>
            </a:r>
          </a:p>
          <a:p>
            <a:pPr lvl="1"/>
            <a:r>
              <a:rPr lang="en-US" dirty="0" smtClean="0"/>
              <a:t>None to date</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
        <p:nvSpPr>
          <p:cNvPr id="7" name="TextBox 6"/>
          <p:cNvSpPr txBox="1"/>
          <p:nvPr/>
        </p:nvSpPr>
        <p:spPr>
          <a:xfrm>
            <a:off x="381000" y="6172200"/>
            <a:ext cx="5449633" cy="276999"/>
          </a:xfrm>
          <a:prstGeom prst="rect">
            <a:avLst/>
          </a:prstGeom>
          <a:noFill/>
        </p:spPr>
        <p:txBody>
          <a:bodyPr wrap="none" rtlCol="0">
            <a:spAutoFit/>
          </a:bodyPr>
          <a:lstStyle/>
          <a:p>
            <a:r>
              <a:rPr lang="en-US" dirty="0" smtClean="0"/>
              <a:t>This proposal grew out of investigation into “Abstain”, see 11-16-223r1, slides 20-25</a:t>
            </a:r>
            <a:endParaRPr lang="en-US" dirty="0"/>
          </a:p>
        </p:txBody>
      </p:sp>
    </p:spTree>
    <p:extLst>
      <p:ext uri="{BB962C8B-B14F-4D97-AF65-F5344CB8AC3E}">
        <p14:creationId xmlns:p14="http://schemas.microsoft.com/office/powerpoint/2010/main" val="3877554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2016</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smtClean="0"/>
              <a:t>AANI</a:t>
            </a:r>
            <a:r>
              <a:rPr lang="en-GB" altLang="en-US" u="sng" dirty="0" smtClean="0"/>
              <a:t> </a:t>
            </a:r>
            <a:r>
              <a:rPr lang="en-GB" altLang="en-US" u="sng" dirty="0" smtClean="0"/>
              <a:t>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September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September 2016</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a:t>
            </a:r>
            <a:r>
              <a:rPr lang="en-US" dirty="0" smtClean="0"/>
              <a:t>reflectors (r1: AANI added)</a:t>
            </a:r>
            <a:endParaRPr lang="en-US" dirty="0" smtClean="0"/>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September 2016</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September 2016</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September 2016</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September 2016</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September 2016</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41693</TotalTime>
  <Words>1777</Words>
  <Application>Microsoft Office PowerPoint</Application>
  <PresentationFormat>On-screen Show (4:3)</PresentationFormat>
  <Paragraphs>299</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2nd  Vice Chair Report September 2016</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IEEE 802 EC Rule Changes</vt:lpstr>
      <vt:lpstr>802 Rules meeting </vt:lpstr>
      <vt:lpstr>IEEE 802.11 OM Status and changes</vt:lpstr>
      <vt:lpstr>IEEE 802.11 OM change</vt:lpstr>
      <vt:lpstr>Email Reflectors</vt:lpstr>
      <vt:lpstr>IEEE 802-ALL EMAIL List Server</vt:lpstr>
      <vt:lpstr>Reminder for Posting Documents</vt:lpstr>
      <vt:lpstr>Wednesday –  802.11 Mid-Week Plenary</vt:lpstr>
      <vt:lpstr>Friday –  802.11 Closing Plenary</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September 2016</cp:keywords>
  <dc:description>Dorothy Stanley (Hewlett Packard Enterprise))</dc:description>
  <cp:lastModifiedBy>Dorothy Stanley</cp:lastModifiedBy>
  <cp:revision>269</cp:revision>
  <cp:lastPrinted>2014-04-08T14:44:21Z</cp:lastPrinted>
  <dcterms:created xsi:type="dcterms:W3CDTF">2012-03-12T21:29:33Z</dcterms:created>
  <dcterms:modified xsi:type="dcterms:W3CDTF">2016-09-12T07:26:04Z</dcterms:modified>
</cp:coreProperties>
</file>