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2"/>
  </p:notesMasterIdLst>
  <p:handoutMasterIdLst>
    <p:handoutMasterId r:id="rId23"/>
  </p:handoutMasterIdLst>
  <p:sldIdLst>
    <p:sldId id="271" r:id="rId2"/>
    <p:sldId id="272" r:id="rId3"/>
    <p:sldId id="304" r:id="rId4"/>
    <p:sldId id="273" r:id="rId5"/>
    <p:sldId id="274" r:id="rId6"/>
    <p:sldId id="275" r:id="rId7"/>
    <p:sldId id="276" r:id="rId8"/>
    <p:sldId id="307" r:id="rId9"/>
    <p:sldId id="291" r:id="rId10"/>
    <p:sldId id="327" r:id="rId11"/>
    <p:sldId id="278" r:id="rId12"/>
    <p:sldId id="313" r:id="rId13"/>
    <p:sldId id="357" r:id="rId14"/>
    <p:sldId id="326" r:id="rId15"/>
    <p:sldId id="355" r:id="rId16"/>
    <p:sldId id="325" r:id="rId17"/>
    <p:sldId id="305" r:id="rId18"/>
    <p:sldId id="289" r:id="rId19"/>
    <p:sldId id="297" r:id="rId20"/>
    <p:sldId id="303" r:id="rId21"/>
  </p:sldIdLst>
  <p:sldSz cx="9144000" cy="6858000" type="screen4x3"/>
  <p:notesSz cx="6858000" cy="9296400"/>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Dorothy Stanley" initials="DS"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22" autoAdjust="0"/>
    <p:restoredTop sz="95630" autoAdjust="0"/>
  </p:normalViewPr>
  <p:slideViewPr>
    <p:cSldViewPr>
      <p:cViewPr>
        <p:scale>
          <a:sx n="90" d="100"/>
          <a:sy n="90" d="100"/>
        </p:scale>
        <p:origin x="-792"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87" d="100"/>
          <a:sy n="87" d="100"/>
        </p:scale>
        <p:origin x="-3822" y="-78"/>
      </p:cViewPr>
      <p:guideLst>
        <p:guide orient="horz" pos="2928"/>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974458" y="175750"/>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smtClean="0"/>
            </a:lvl1pPr>
          </a:lstStyle>
          <a:p>
            <a:pPr>
              <a:defRPr/>
            </a:pPr>
            <a:r>
              <a:rPr lang="en-US" smtClean="0"/>
              <a:t>doc.: IEEE 802.11-16/1124r0</a:t>
            </a:r>
            <a:endParaRPr lang="en-US" dirty="0"/>
          </a:p>
        </p:txBody>
      </p:sp>
      <p:sp>
        <p:nvSpPr>
          <p:cNvPr id="3075" name="Rectangle 3"/>
          <p:cNvSpPr>
            <a:spLocks noGrp="1" noChangeArrowheads="1"/>
          </p:cNvSpPr>
          <p:nvPr>
            <p:ph type="dt" sz="quarter" idx="1"/>
          </p:nvPr>
        </p:nvSpPr>
        <p:spPr bwMode="auto">
          <a:xfrm>
            <a:off x="687684" y="175750"/>
            <a:ext cx="753411"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smtClean="0"/>
            </a:lvl1pPr>
          </a:lstStyle>
          <a:p>
            <a:pPr>
              <a:defRPr/>
            </a:pPr>
            <a:r>
              <a:rPr lang="en-US" smtClean="0"/>
              <a:t>September 2016</a:t>
            </a:r>
            <a:endParaRPr lang="en-US" dirty="0"/>
          </a:p>
        </p:txBody>
      </p:sp>
      <p:sp>
        <p:nvSpPr>
          <p:cNvPr id="3076" name="Rectangle 4"/>
          <p:cNvSpPr>
            <a:spLocks noGrp="1" noChangeArrowheads="1"/>
          </p:cNvSpPr>
          <p:nvPr>
            <p:ph type="ftr" sz="quarter" idx="2"/>
          </p:nvPr>
        </p:nvSpPr>
        <p:spPr bwMode="auto">
          <a:xfrm>
            <a:off x="4154528" y="8997440"/>
            <a:ext cx="209429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smtClean="0"/>
            </a:lvl1pPr>
          </a:lstStyle>
          <a:p>
            <a:pPr>
              <a:defRPr/>
            </a:pPr>
            <a:r>
              <a:rPr lang="en-US" smtClean="0"/>
              <a:t>Dorothy Stanley (HP Enterprise)</a:t>
            </a:r>
            <a:endParaRPr lang="en-US" dirty="0"/>
          </a:p>
        </p:txBody>
      </p:sp>
      <p:sp>
        <p:nvSpPr>
          <p:cNvPr id="3077" name="Rectangle 5"/>
          <p:cNvSpPr>
            <a:spLocks noGrp="1" noChangeArrowheads="1"/>
          </p:cNvSpPr>
          <p:nvPr>
            <p:ph type="sldNum" sz="quarter" idx="3"/>
          </p:nvPr>
        </p:nvSpPr>
        <p:spPr bwMode="auto">
          <a:xfrm>
            <a:off x="3093968" y="8997440"/>
            <a:ext cx="51777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smtClean="0"/>
            </a:lvl1pPr>
          </a:lstStyle>
          <a:p>
            <a:pPr>
              <a:defRPr/>
            </a:pPr>
            <a:r>
              <a:rPr lang="en-US"/>
              <a:t>Page </a:t>
            </a:r>
            <a:fld id="{9EAE64DA-2228-41CE-9098-6582A99B8B51}" type="slidenum">
              <a:rPr lang="en-US"/>
              <a:pPr>
                <a:defRPr/>
              </a:pPr>
              <a:t>‹#›</a:t>
            </a:fld>
            <a:endParaRPr lang="en-US"/>
          </a:p>
        </p:txBody>
      </p:sp>
      <p:sp>
        <p:nvSpPr>
          <p:cNvPr id="3078" name="Line 6"/>
          <p:cNvSpPr>
            <a:spLocks noChangeShapeType="1"/>
          </p:cNvSpPr>
          <p:nvPr/>
        </p:nvSpPr>
        <p:spPr bwMode="auto">
          <a:xfrm>
            <a:off x="686115" y="388013"/>
            <a:ext cx="548577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86114" y="8997440"/>
            <a:ext cx="718145" cy="184666"/>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86114" y="8986308"/>
            <a:ext cx="5638067"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2503702997"/>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16850" y="96239"/>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smtClean="0"/>
            </a:lvl1pPr>
          </a:lstStyle>
          <a:p>
            <a:pPr>
              <a:defRPr/>
            </a:pPr>
            <a:r>
              <a:rPr lang="en-US" smtClean="0"/>
              <a:t>doc.: IEEE 802.11-16/1124r0</a:t>
            </a:r>
            <a:endParaRPr lang="en-US"/>
          </a:p>
        </p:txBody>
      </p:sp>
      <p:sp>
        <p:nvSpPr>
          <p:cNvPr id="2051" name="Rectangle 3"/>
          <p:cNvSpPr>
            <a:spLocks noGrp="1" noChangeArrowheads="1"/>
          </p:cNvSpPr>
          <p:nvPr>
            <p:ph type="dt" idx="1"/>
          </p:nvPr>
        </p:nvSpPr>
        <p:spPr bwMode="auto">
          <a:xfrm>
            <a:off x="646863" y="96239"/>
            <a:ext cx="920060"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smtClean="0"/>
            </a:lvl1pPr>
          </a:lstStyle>
          <a:p>
            <a:pPr>
              <a:defRPr/>
            </a:pPr>
            <a:r>
              <a:rPr lang="en-US" smtClean="0"/>
              <a:t>September 2016</a:t>
            </a:r>
            <a:endParaRPr lang="en-US"/>
          </a:p>
        </p:txBody>
      </p:sp>
      <p:sp>
        <p:nvSpPr>
          <p:cNvPr id="10244" name="Rectangle 4"/>
          <p:cNvSpPr>
            <a:spLocks noGrp="1" noRot="1" noChangeAspect="1" noChangeArrowheads="1" noTextEdit="1"/>
          </p:cNvSpPr>
          <p:nvPr>
            <p:ph type="sldImg" idx="2"/>
          </p:nvPr>
        </p:nvSpPr>
        <p:spPr bwMode="auto">
          <a:xfrm>
            <a:off x="1114425" y="703263"/>
            <a:ext cx="4629150" cy="3473450"/>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13772" y="4416029"/>
            <a:ext cx="5030456" cy="4183857"/>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4627338" y="9000621"/>
            <a:ext cx="158537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smtClean="0"/>
            </a:lvl5pPr>
          </a:lstStyle>
          <a:p>
            <a:pPr lvl="4">
              <a:defRPr/>
            </a:pPr>
            <a:r>
              <a:rPr lang="en-US" smtClean="0"/>
              <a:t>Dorothy Stanley (HP Enterprise)</a:t>
            </a:r>
            <a:endParaRPr lang="en-US"/>
          </a:p>
        </p:txBody>
      </p:sp>
      <p:sp>
        <p:nvSpPr>
          <p:cNvPr id="2055" name="Rectangle 7"/>
          <p:cNvSpPr>
            <a:spLocks noGrp="1" noChangeArrowheads="1"/>
          </p:cNvSpPr>
          <p:nvPr>
            <p:ph type="sldNum" sz="quarter" idx="5"/>
          </p:nvPr>
        </p:nvSpPr>
        <p:spPr bwMode="auto">
          <a:xfrm>
            <a:off x="3176570" y="9000621"/>
            <a:ext cx="51777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smtClean="0"/>
            </a:lvl1pPr>
          </a:lstStyle>
          <a:p>
            <a:pPr>
              <a:defRPr/>
            </a:pPr>
            <a:r>
              <a:rPr lang="en-US"/>
              <a:t>Page </a:t>
            </a:r>
            <a:fld id="{F4F34E98-D62A-4186-8764-CE3AA6FA445F}" type="slidenum">
              <a:rPr lang="en-US"/>
              <a:pPr>
                <a:defRPr/>
              </a:pPr>
              <a:t>‹#›</a:t>
            </a:fld>
            <a:endParaRPr lang="en-US"/>
          </a:p>
        </p:txBody>
      </p:sp>
      <p:sp>
        <p:nvSpPr>
          <p:cNvPr id="2056" name="Rectangle 8"/>
          <p:cNvSpPr>
            <a:spLocks noChangeArrowheads="1"/>
          </p:cNvSpPr>
          <p:nvPr/>
        </p:nvSpPr>
        <p:spPr bwMode="auto">
          <a:xfrm>
            <a:off x="715945" y="9000621"/>
            <a:ext cx="718145" cy="184666"/>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15945" y="8999030"/>
            <a:ext cx="542611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0583" y="297371"/>
            <a:ext cx="557683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1990768641"/>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a:noFill/>
        </p:spPr>
        <p:txBody>
          <a:bodyPr/>
          <a:lstStyle/>
          <a:p>
            <a:r>
              <a:rPr lang="en-US" smtClean="0"/>
              <a:t>doc.: IEEE 802.11-16/1124r0</a:t>
            </a:r>
            <a:endParaRPr lang="en-US"/>
          </a:p>
        </p:txBody>
      </p:sp>
      <p:sp>
        <p:nvSpPr>
          <p:cNvPr id="11267" name="Rectangle 3"/>
          <p:cNvSpPr>
            <a:spLocks noGrp="1" noChangeArrowheads="1"/>
          </p:cNvSpPr>
          <p:nvPr>
            <p:ph type="dt" sz="quarter" idx="1"/>
          </p:nvPr>
        </p:nvSpPr>
        <p:spPr>
          <a:noFill/>
        </p:spPr>
        <p:txBody>
          <a:bodyPr/>
          <a:lstStyle/>
          <a:p>
            <a:r>
              <a:rPr lang="en-US" smtClean="0"/>
              <a:t>September 2016</a:t>
            </a:r>
            <a:endParaRPr lang="en-US"/>
          </a:p>
        </p:txBody>
      </p:sp>
      <p:sp>
        <p:nvSpPr>
          <p:cNvPr id="11268" name="Rectangle 6"/>
          <p:cNvSpPr>
            <a:spLocks noGrp="1" noChangeArrowheads="1"/>
          </p:cNvSpPr>
          <p:nvPr>
            <p:ph type="ftr" sz="quarter" idx="4"/>
          </p:nvPr>
        </p:nvSpPr>
        <p:spPr>
          <a:noFill/>
        </p:spPr>
        <p:txBody>
          <a:bodyPr/>
          <a:lstStyle/>
          <a:p>
            <a:pPr lvl="4"/>
            <a:r>
              <a:rPr lang="en-US" smtClean="0"/>
              <a:t>Dorothy Stanley (HP Enterprise)</a:t>
            </a:r>
            <a:endParaRPr lang="en-US"/>
          </a:p>
        </p:txBody>
      </p:sp>
      <p:sp>
        <p:nvSpPr>
          <p:cNvPr id="11269" name="Rectangle 7"/>
          <p:cNvSpPr>
            <a:spLocks noGrp="1" noChangeArrowheads="1"/>
          </p:cNvSpPr>
          <p:nvPr>
            <p:ph type="sldNum" sz="quarter" idx="5"/>
          </p:nvPr>
        </p:nvSpPr>
        <p:spPr>
          <a:xfrm>
            <a:off x="3279163" y="9000621"/>
            <a:ext cx="415177" cy="184666"/>
          </a:xfrm>
          <a:noFill/>
        </p:spPr>
        <p:txBody>
          <a:bodyPr/>
          <a:lstStyle/>
          <a:p>
            <a:r>
              <a:rPr lang="en-US"/>
              <a:t>Page </a:t>
            </a:r>
            <a:fld id="{6D0DD3B1-FAAC-4237-A86B-E499F2492F54}" type="slidenum">
              <a:rPr lang="en-US"/>
              <a:pPr/>
              <a:t>1</a:t>
            </a:fld>
            <a:endParaRPr lang="en-US"/>
          </a:p>
        </p:txBody>
      </p:sp>
      <p:sp>
        <p:nvSpPr>
          <p:cNvPr id="11270" name="Rectangle 2"/>
          <p:cNvSpPr>
            <a:spLocks noGrp="1" noRot="1" noChangeAspect="1" noChangeArrowheads="1" noTextEdit="1"/>
          </p:cNvSpPr>
          <p:nvPr>
            <p:ph type="sldImg"/>
          </p:nvPr>
        </p:nvSpPr>
        <p:spPr>
          <a:xfrm>
            <a:off x="1114425" y="703263"/>
            <a:ext cx="4629150" cy="3473450"/>
          </a:xfrm>
          <a:ln/>
        </p:spPr>
      </p:sp>
      <p:sp>
        <p:nvSpPr>
          <p:cNvPr id="11271"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802.11-16/1124r0</a:t>
            </a:r>
            <a:endParaRPr lang="en-US"/>
          </a:p>
        </p:txBody>
      </p:sp>
      <p:sp>
        <p:nvSpPr>
          <p:cNvPr id="5" name="Date Placeholder 4"/>
          <p:cNvSpPr>
            <a:spLocks noGrp="1"/>
          </p:cNvSpPr>
          <p:nvPr>
            <p:ph type="dt" idx="11"/>
          </p:nvPr>
        </p:nvSpPr>
        <p:spPr/>
        <p:txBody>
          <a:bodyPr/>
          <a:lstStyle/>
          <a:p>
            <a:pPr>
              <a:defRPr/>
            </a:pPr>
            <a:r>
              <a:rPr lang="en-US" smtClean="0"/>
              <a:t>September 2016</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smtClean="0"/>
              <a:t>Page </a:t>
            </a:r>
            <a:fld id="{F4F34E98-D62A-4186-8764-CE3AA6FA445F}" type="slidenum">
              <a:rPr lang="en-US" smtClean="0"/>
              <a:pPr>
                <a:defRPr/>
              </a:pPr>
              <a:t>10</a:t>
            </a:fld>
            <a:endParaRPr lang="en-US"/>
          </a:p>
        </p:txBody>
      </p:sp>
    </p:spTree>
    <p:extLst>
      <p:ext uri="{BB962C8B-B14F-4D97-AF65-F5344CB8AC3E}">
        <p14:creationId xmlns:p14="http://schemas.microsoft.com/office/powerpoint/2010/main" val="176016271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802.11-16/1124r0</a:t>
            </a:r>
            <a:endParaRPr lang="en-US"/>
          </a:p>
        </p:txBody>
      </p:sp>
      <p:sp>
        <p:nvSpPr>
          <p:cNvPr id="5" name="Date Placeholder 4"/>
          <p:cNvSpPr>
            <a:spLocks noGrp="1"/>
          </p:cNvSpPr>
          <p:nvPr>
            <p:ph type="dt" idx="11"/>
          </p:nvPr>
        </p:nvSpPr>
        <p:spPr/>
        <p:txBody>
          <a:bodyPr/>
          <a:lstStyle/>
          <a:p>
            <a:pPr>
              <a:defRPr/>
            </a:pPr>
            <a:r>
              <a:rPr lang="en-US" smtClean="0"/>
              <a:t>September 2016</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11</a:t>
            </a:fld>
            <a:endParaRPr lang="en-US"/>
          </a:p>
        </p:txBody>
      </p:sp>
    </p:spTree>
    <p:extLst>
      <p:ext uri="{BB962C8B-B14F-4D97-AF65-F5344CB8AC3E}">
        <p14:creationId xmlns:p14="http://schemas.microsoft.com/office/powerpoint/2010/main" val="390357145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r>
              <a:rPr lang="en-US" dirty="0" smtClean="0"/>
              <a:t>Agenda item 2.1.2.8</a:t>
            </a:r>
            <a:endParaRPr lang="en-US" dirty="0"/>
          </a:p>
        </p:txBody>
      </p:sp>
      <p:sp>
        <p:nvSpPr>
          <p:cNvPr id="4" name="Header Placeholder 3"/>
          <p:cNvSpPr>
            <a:spLocks noGrp="1"/>
          </p:cNvSpPr>
          <p:nvPr>
            <p:ph type="hdr" sz="quarter" idx="10"/>
          </p:nvPr>
        </p:nvSpPr>
        <p:spPr/>
        <p:txBody>
          <a:bodyPr/>
          <a:lstStyle/>
          <a:p>
            <a:pPr>
              <a:defRPr/>
            </a:pPr>
            <a:r>
              <a:rPr lang="en-US" smtClean="0"/>
              <a:t>doc.: IEEE 802.11-16/1124r0</a:t>
            </a:r>
            <a:endParaRPr lang="en-US"/>
          </a:p>
        </p:txBody>
      </p:sp>
      <p:sp>
        <p:nvSpPr>
          <p:cNvPr id="5" name="Date Placeholder 4"/>
          <p:cNvSpPr>
            <a:spLocks noGrp="1"/>
          </p:cNvSpPr>
          <p:nvPr>
            <p:ph type="dt" idx="11"/>
          </p:nvPr>
        </p:nvSpPr>
        <p:spPr/>
        <p:txBody>
          <a:bodyPr/>
          <a:lstStyle/>
          <a:p>
            <a:pPr>
              <a:defRPr/>
            </a:pPr>
            <a:r>
              <a:rPr lang="en-US" smtClean="0"/>
              <a:t>September 2016</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12</a:t>
            </a:fld>
            <a:endParaRPr lang="en-US"/>
          </a:p>
        </p:txBody>
      </p:sp>
    </p:spTree>
    <p:extLst>
      <p:ext uri="{BB962C8B-B14F-4D97-AF65-F5344CB8AC3E}">
        <p14:creationId xmlns:p14="http://schemas.microsoft.com/office/powerpoint/2010/main" val="15100804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r>
              <a:rPr lang="en-US" dirty="0" smtClean="0"/>
              <a:t>Agenda item 2.1.2.8</a:t>
            </a:r>
            <a:endParaRPr lang="en-US" dirty="0"/>
          </a:p>
        </p:txBody>
      </p:sp>
      <p:sp>
        <p:nvSpPr>
          <p:cNvPr id="4" name="Header Placeholder 3"/>
          <p:cNvSpPr>
            <a:spLocks noGrp="1"/>
          </p:cNvSpPr>
          <p:nvPr>
            <p:ph type="hdr" sz="quarter" idx="10"/>
          </p:nvPr>
        </p:nvSpPr>
        <p:spPr/>
        <p:txBody>
          <a:bodyPr/>
          <a:lstStyle/>
          <a:p>
            <a:pPr>
              <a:defRPr/>
            </a:pPr>
            <a:r>
              <a:rPr lang="en-US" smtClean="0"/>
              <a:t>doc.: IEEE 802.11-16/1124r0</a:t>
            </a:r>
            <a:endParaRPr lang="en-US"/>
          </a:p>
        </p:txBody>
      </p:sp>
      <p:sp>
        <p:nvSpPr>
          <p:cNvPr id="5" name="Date Placeholder 4"/>
          <p:cNvSpPr>
            <a:spLocks noGrp="1"/>
          </p:cNvSpPr>
          <p:nvPr>
            <p:ph type="dt" idx="11"/>
          </p:nvPr>
        </p:nvSpPr>
        <p:spPr/>
        <p:txBody>
          <a:bodyPr/>
          <a:lstStyle/>
          <a:p>
            <a:pPr>
              <a:defRPr/>
            </a:pPr>
            <a:r>
              <a:rPr lang="en-US" smtClean="0"/>
              <a:t>September 2016</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13</a:t>
            </a:fld>
            <a:endParaRPr lang="en-US"/>
          </a:p>
        </p:txBody>
      </p:sp>
    </p:spTree>
    <p:extLst>
      <p:ext uri="{BB962C8B-B14F-4D97-AF65-F5344CB8AC3E}">
        <p14:creationId xmlns:p14="http://schemas.microsoft.com/office/powerpoint/2010/main" val="151008046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smtClean="0"/>
              <a:t>doc.: IEEE 802.11-16/1124r0</a:t>
            </a:r>
            <a:endParaRPr lang="en-US"/>
          </a:p>
        </p:txBody>
      </p:sp>
      <p:sp>
        <p:nvSpPr>
          <p:cNvPr id="5" name="Date Placeholder 4"/>
          <p:cNvSpPr>
            <a:spLocks noGrp="1"/>
          </p:cNvSpPr>
          <p:nvPr>
            <p:ph type="dt" idx="11"/>
          </p:nvPr>
        </p:nvSpPr>
        <p:spPr/>
        <p:txBody>
          <a:bodyPr/>
          <a:lstStyle/>
          <a:p>
            <a:pPr>
              <a:defRPr/>
            </a:pPr>
            <a:r>
              <a:rPr lang="en-US" smtClean="0"/>
              <a:t>September 2016</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14</a:t>
            </a:fld>
            <a:endParaRPr lang="en-US"/>
          </a:p>
        </p:txBody>
      </p:sp>
    </p:spTree>
    <p:extLst>
      <p:ext uri="{BB962C8B-B14F-4D97-AF65-F5344CB8AC3E}">
        <p14:creationId xmlns:p14="http://schemas.microsoft.com/office/powerpoint/2010/main" val="89393889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smtClean="0"/>
              <a:t>doc.: IEEE 802.11-16/1124r0</a:t>
            </a:r>
            <a:endParaRPr lang="en-US"/>
          </a:p>
        </p:txBody>
      </p:sp>
      <p:sp>
        <p:nvSpPr>
          <p:cNvPr id="5" name="Date Placeholder 4"/>
          <p:cNvSpPr>
            <a:spLocks noGrp="1"/>
          </p:cNvSpPr>
          <p:nvPr>
            <p:ph type="dt" idx="11"/>
          </p:nvPr>
        </p:nvSpPr>
        <p:spPr/>
        <p:txBody>
          <a:bodyPr/>
          <a:lstStyle/>
          <a:p>
            <a:pPr>
              <a:defRPr/>
            </a:pPr>
            <a:r>
              <a:rPr lang="en-US" smtClean="0"/>
              <a:t>September 2016</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15</a:t>
            </a:fld>
            <a:endParaRPr lang="en-US"/>
          </a:p>
        </p:txBody>
      </p:sp>
    </p:spTree>
    <p:extLst>
      <p:ext uri="{BB962C8B-B14F-4D97-AF65-F5344CB8AC3E}">
        <p14:creationId xmlns:p14="http://schemas.microsoft.com/office/powerpoint/2010/main" val="89393889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a:xfrm>
            <a:off x="4026725" y="96238"/>
            <a:ext cx="2185983"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altLang="en-US" sz="1400" smtClean="0"/>
              <a:t>doc.: IEEE 802.11-16/1124r0</a:t>
            </a:r>
          </a:p>
        </p:txBody>
      </p:sp>
      <p:sp>
        <p:nvSpPr>
          <p:cNvPr id="26627" name="Rectangle 3"/>
          <p:cNvSpPr>
            <a:spLocks noGrp="1" noChangeArrowheads="1"/>
          </p:cNvSpPr>
          <p:nvPr>
            <p:ph type="dt" sz="quarter" idx="1"/>
          </p:nvPr>
        </p:nvSpPr>
        <p:spPr>
          <a:xfrm>
            <a:off x="646863" y="96238"/>
            <a:ext cx="743537"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altLang="en-US" sz="1400" smtClean="0"/>
              <a:t>September 2016</a:t>
            </a:r>
          </a:p>
        </p:txBody>
      </p:sp>
      <p:sp>
        <p:nvSpPr>
          <p:cNvPr id="26628" name="Rectangle 6"/>
          <p:cNvSpPr>
            <a:spLocks noGrp="1" noChangeArrowheads="1"/>
          </p:cNvSpPr>
          <p:nvPr>
            <p:ph type="ftr" sz="quarter" idx="4"/>
          </p:nvPr>
        </p:nvSpPr>
        <p:spPr>
          <a:xfrm>
            <a:off x="3581860" y="9000620"/>
            <a:ext cx="263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458788" defTabSz="938213">
              <a:defRPr sz="2400" b="1">
                <a:solidFill>
                  <a:schemeClr val="tx1"/>
                </a:solidFill>
                <a:latin typeface="Times New Roman" pitchFamily="18" charset="0"/>
              </a:defRPr>
            </a:lvl5pPr>
            <a:lvl6pPr marL="915988" defTabSz="938213" eaLnBrk="0" fontAlgn="base" hangingPunct="0">
              <a:spcBef>
                <a:spcPct val="0"/>
              </a:spcBef>
              <a:spcAft>
                <a:spcPct val="0"/>
              </a:spcAft>
              <a:defRPr sz="2400" b="1">
                <a:solidFill>
                  <a:schemeClr val="tx1"/>
                </a:solidFill>
                <a:latin typeface="Times New Roman" pitchFamily="18" charset="0"/>
              </a:defRPr>
            </a:lvl6pPr>
            <a:lvl7pPr marL="1373188" defTabSz="938213" eaLnBrk="0" fontAlgn="base" hangingPunct="0">
              <a:spcBef>
                <a:spcPct val="0"/>
              </a:spcBef>
              <a:spcAft>
                <a:spcPct val="0"/>
              </a:spcAft>
              <a:defRPr sz="2400" b="1">
                <a:solidFill>
                  <a:schemeClr val="tx1"/>
                </a:solidFill>
                <a:latin typeface="Times New Roman" pitchFamily="18" charset="0"/>
              </a:defRPr>
            </a:lvl7pPr>
            <a:lvl8pPr marL="1830388" defTabSz="938213" eaLnBrk="0" fontAlgn="base" hangingPunct="0">
              <a:spcBef>
                <a:spcPct val="0"/>
              </a:spcBef>
              <a:spcAft>
                <a:spcPct val="0"/>
              </a:spcAft>
              <a:defRPr sz="2400" b="1">
                <a:solidFill>
                  <a:schemeClr val="tx1"/>
                </a:solidFill>
                <a:latin typeface="Times New Roman" pitchFamily="18" charset="0"/>
              </a:defRPr>
            </a:lvl8pPr>
            <a:lvl9pPr marL="2287588" defTabSz="938213" eaLnBrk="0" fontAlgn="base" hangingPunct="0">
              <a:spcBef>
                <a:spcPct val="0"/>
              </a:spcBef>
              <a:spcAft>
                <a:spcPct val="0"/>
              </a:spcAft>
              <a:defRPr sz="2400" b="1">
                <a:solidFill>
                  <a:schemeClr val="tx1"/>
                </a:solidFill>
                <a:latin typeface="Times New Roman" pitchFamily="18" charset="0"/>
              </a:defRPr>
            </a:lvl9pPr>
          </a:lstStyle>
          <a:p>
            <a:pPr lvl="4"/>
            <a:r>
              <a:rPr lang="en-US" altLang="en-US" sz="1200" b="0" smtClean="0"/>
              <a:t>Dorothy Stanley (HP Enterprise)</a:t>
            </a:r>
          </a:p>
        </p:txBody>
      </p:sp>
      <p:sp>
        <p:nvSpPr>
          <p:cNvPr id="26629" name="Rectangle 7"/>
          <p:cNvSpPr>
            <a:spLocks noGrp="1" noChangeArrowheads="1"/>
          </p:cNvSpPr>
          <p:nvPr>
            <p:ph type="sldNum" sz="quarter" idx="5"/>
          </p:nvPr>
        </p:nvSpPr>
        <p:spPr>
          <a:xfrm>
            <a:off x="3202218" y="9000620"/>
            <a:ext cx="49212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altLang="en-US" sz="1200" b="0"/>
              <a:t>Page </a:t>
            </a:r>
            <a:fld id="{EB4EB6DB-92D8-4AF6-8303-A3D3C62ADD1F}" type="slidenum">
              <a:rPr lang="en-US" altLang="en-US" sz="1200" b="0"/>
              <a:pPr/>
              <a:t>16</a:t>
            </a:fld>
            <a:endParaRPr lang="en-US" altLang="en-US" sz="1200" b="0"/>
          </a:p>
        </p:txBody>
      </p:sp>
      <p:sp>
        <p:nvSpPr>
          <p:cNvPr id="26630" name="Rectangle 2"/>
          <p:cNvSpPr>
            <a:spLocks noGrp="1" noRot="1" noChangeAspect="1" noChangeArrowheads="1" noTextEdit="1"/>
          </p:cNvSpPr>
          <p:nvPr>
            <p:ph type="sldImg"/>
          </p:nvPr>
        </p:nvSpPr>
        <p:spPr>
          <a:xfrm>
            <a:off x="1114425" y="703263"/>
            <a:ext cx="4629150" cy="3473450"/>
          </a:xfrm>
          <a:ln/>
        </p:spPr>
      </p:sp>
      <p:sp>
        <p:nvSpPr>
          <p:cNvPr id="2663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dirty="0"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802.11-16/1124r0</a:t>
            </a:r>
            <a:endParaRPr lang="en-US"/>
          </a:p>
        </p:txBody>
      </p:sp>
      <p:sp>
        <p:nvSpPr>
          <p:cNvPr id="5" name="Date Placeholder 4"/>
          <p:cNvSpPr>
            <a:spLocks noGrp="1"/>
          </p:cNvSpPr>
          <p:nvPr>
            <p:ph type="dt" idx="11"/>
          </p:nvPr>
        </p:nvSpPr>
        <p:spPr/>
        <p:txBody>
          <a:bodyPr/>
          <a:lstStyle/>
          <a:p>
            <a:pPr>
              <a:defRPr/>
            </a:pPr>
            <a:r>
              <a:rPr lang="en-US" smtClean="0"/>
              <a:t>September 2016</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17</a:t>
            </a:fld>
            <a:endParaRPr lang="en-US"/>
          </a:p>
        </p:txBody>
      </p:sp>
    </p:spTree>
    <p:extLst>
      <p:ext uri="{BB962C8B-B14F-4D97-AF65-F5344CB8AC3E}">
        <p14:creationId xmlns:p14="http://schemas.microsoft.com/office/powerpoint/2010/main" val="313362323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802.11-16/1124r0</a:t>
            </a:r>
            <a:endParaRPr lang="en-US"/>
          </a:p>
        </p:txBody>
      </p:sp>
      <p:sp>
        <p:nvSpPr>
          <p:cNvPr id="5" name="Date Placeholder 4"/>
          <p:cNvSpPr>
            <a:spLocks noGrp="1"/>
          </p:cNvSpPr>
          <p:nvPr>
            <p:ph type="dt" idx="11"/>
          </p:nvPr>
        </p:nvSpPr>
        <p:spPr/>
        <p:txBody>
          <a:bodyPr/>
          <a:lstStyle/>
          <a:p>
            <a:pPr>
              <a:defRPr/>
            </a:pPr>
            <a:r>
              <a:rPr lang="en-US" smtClean="0"/>
              <a:t>September 2016</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07925" y="9000621"/>
            <a:ext cx="486415" cy="184666"/>
          </a:xfrm>
        </p:spPr>
        <p:txBody>
          <a:bodyPr/>
          <a:lstStyle/>
          <a:p>
            <a:pPr>
              <a:defRPr/>
            </a:pPr>
            <a:r>
              <a:rPr lang="en-US" smtClean="0"/>
              <a:t>Page </a:t>
            </a:r>
            <a:fld id="{F4F34E98-D62A-4186-8764-CE3AA6FA445F}" type="slidenum">
              <a:rPr lang="en-US" smtClean="0"/>
              <a:pPr>
                <a:defRPr/>
              </a:pPr>
              <a:t>18</a:t>
            </a:fld>
            <a:endParaRPr lang="en-US"/>
          </a:p>
        </p:txBody>
      </p:sp>
    </p:spTree>
    <p:extLst>
      <p:ext uri="{BB962C8B-B14F-4D97-AF65-F5344CB8AC3E}">
        <p14:creationId xmlns:p14="http://schemas.microsoft.com/office/powerpoint/2010/main" val="90563955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802.11-16/1124r0</a:t>
            </a:r>
            <a:endParaRPr lang="en-US"/>
          </a:p>
        </p:txBody>
      </p:sp>
      <p:sp>
        <p:nvSpPr>
          <p:cNvPr id="5" name="Date Placeholder 4"/>
          <p:cNvSpPr>
            <a:spLocks noGrp="1"/>
          </p:cNvSpPr>
          <p:nvPr>
            <p:ph type="dt" idx="11"/>
          </p:nvPr>
        </p:nvSpPr>
        <p:spPr/>
        <p:txBody>
          <a:bodyPr/>
          <a:lstStyle/>
          <a:p>
            <a:pPr>
              <a:defRPr/>
            </a:pPr>
            <a:r>
              <a:rPr lang="en-US" smtClean="0"/>
              <a:t>September 2016</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19</a:t>
            </a:fld>
            <a:endParaRPr lang="en-US"/>
          </a:p>
        </p:txBody>
      </p:sp>
    </p:spTree>
    <p:extLst>
      <p:ext uri="{BB962C8B-B14F-4D97-AF65-F5344CB8AC3E}">
        <p14:creationId xmlns:p14="http://schemas.microsoft.com/office/powerpoint/2010/main" val="148398192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a:noFill/>
        </p:spPr>
        <p:txBody>
          <a:bodyPr/>
          <a:lstStyle/>
          <a:p>
            <a:r>
              <a:rPr lang="en-US" smtClean="0"/>
              <a:t>doc.: IEEE 802.11-16/1124r0</a:t>
            </a:r>
            <a:endParaRPr lang="en-US"/>
          </a:p>
        </p:txBody>
      </p:sp>
      <p:sp>
        <p:nvSpPr>
          <p:cNvPr id="12291" name="Rectangle 3"/>
          <p:cNvSpPr>
            <a:spLocks noGrp="1" noChangeArrowheads="1"/>
          </p:cNvSpPr>
          <p:nvPr>
            <p:ph type="dt" sz="quarter" idx="1"/>
          </p:nvPr>
        </p:nvSpPr>
        <p:spPr>
          <a:noFill/>
        </p:spPr>
        <p:txBody>
          <a:bodyPr/>
          <a:lstStyle/>
          <a:p>
            <a:r>
              <a:rPr lang="en-US" smtClean="0"/>
              <a:t>September 2016</a:t>
            </a:r>
            <a:endParaRPr lang="en-US"/>
          </a:p>
        </p:txBody>
      </p:sp>
      <p:sp>
        <p:nvSpPr>
          <p:cNvPr id="12292" name="Rectangle 6"/>
          <p:cNvSpPr>
            <a:spLocks noGrp="1" noChangeArrowheads="1"/>
          </p:cNvSpPr>
          <p:nvPr>
            <p:ph type="ftr" sz="quarter" idx="4"/>
          </p:nvPr>
        </p:nvSpPr>
        <p:spPr>
          <a:noFill/>
        </p:spPr>
        <p:txBody>
          <a:bodyPr/>
          <a:lstStyle/>
          <a:p>
            <a:pPr lvl="4"/>
            <a:r>
              <a:rPr lang="en-US" smtClean="0"/>
              <a:t>Dorothy Stanley (HP Enterprise)</a:t>
            </a:r>
            <a:endParaRPr lang="en-US"/>
          </a:p>
        </p:txBody>
      </p:sp>
      <p:sp>
        <p:nvSpPr>
          <p:cNvPr id="12293" name="Rectangle 7"/>
          <p:cNvSpPr>
            <a:spLocks noGrp="1" noChangeArrowheads="1"/>
          </p:cNvSpPr>
          <p:nvPr>
            <p:ph type="sldNum" sz="quarter" idx="5"/>
          </p:nvPr>
        </p:nvSpPr>
        <p:spPr>
          <a:xfrm>
            <a:off x="3279163" y="9000621"/>
            <a:ext cx="415177" cy="184666"/>
          </a:xfrm>
          <a:noFill/>
        </p:spPr>
        <p:txBody>
          <a:bodyPr/>
          <a:lstStyle/>
          <a:p>
            <a:r>
              <a:rPr lang="en-US"/>
              <a:t>Page </a:t>
            </a:r>
            <a:fld id="{7A4FDB48-E15B-4B47-8687-1B7C1224EF6A}" type="slidenum">
              <a:rPr lang="en-US"/>
              <a:pPr/>
              <a:t>2</a:t>
            </a:fld>
            <a:endParaRPr lang="en-US"/>
          </a:p>
        </p:txBody>
      </p:sp>
      <p:sp>
        <p:nvSpPr>
          <p:cNvPr id="12294" name="Rectangle 2"/>
          <p:cNvSpPr>
            <a:spLocks noGrp="1" noRot="1" noChangeAspect="1" noChangeArrowheads="1" noTextEdit="1"/>
          </p:cNvSpPr>
          <p:nvPr>
            <p:ph type="sldImg"/>
          </p:nvPr>
        </p:nvSpPr>
        <p:spPr>
          <a:xfrm>
            <a:off x="1114425" y="703263"/>
            <a:ext cx="4629150" cy="3473450"/>
          </a:xfrm>
          <a:ln cap="flat"/>
        </p:spPr>
      </p:sp>
      <p:sp>
        <p:nvSpPr>
          <p:cNvPr id="12295" name="Rectangle 3"/>
          <p:cNvSpPr>
            <a:spLocks noGrp="1" noChangeArrowheads="1"/>
          </p:cNvSpPr>
          <p:nvPr>
            <p:ph type="body" idx="1"/>
          </p:nvPr>
        </p:nvSpPr>
        <p:spPr>
          <a:noFill/>
          <a:ln/>
        </p:spPr>
        <p:txBody>
          <a:bodyPr lIns="95250" rIns="95250"/>
          <a:lstStyle/>
          <a:p>
            <a:endParaRPr lang="en-US"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a:xfrm>
            <a:off x="4016850" y="96239"/>
            <a:ext cx="2195858" cy="215444"/>
          </a:xfrm>
        </p:spPr>
        <p:txBody>
          <a:bodyPr/>
          <a:lstStyle/>
          <a:p>
            <a:pPr>
              <a:defRPr/>
            </a:pPr>
            <a:r>
              <a:rPr lang="en-US" smtClean="0"/>
              <a:t>doc.: IEEE 802.11-16/1124r0</a:t>
            </a:r>
            <a:endParaRPr lang="en-US" dirty="0"/>
          </a:p>
        </p:txBody>
      </p:sp>
      <p:sp>
        <p:nvSpPr>
          <p:cNvPr id="5" name="Date Placeholder 4"/>
          <p:cNvSpPr>
            <a:spLocks noGrp="1"/>
          </p:cNvSpPr>
          <p:nvPr>
            <p:ph type="dt" idx="11"/>
          </p:nvPr>
        </p:nvSpPr>
        <p:spPr>
          <a:xfrm>
            <a:off x="646863" y="96239"/>
            <a:ext cx="753411" cy="215444"/>
          </a:xfrm>
        </p:spPr>
        <p:txBody>
          <a:bodyPr/>
          <a:lstStyle/>
          <a:p>
            <a:pPr>
              <a:defRPr/>
            </a:pPr>
            <a:r>
              <a:rPr lang="en-US" smtClean="0"/>
              <a:t>September 2016</a:t>
            </a:r>
            <a:endParaRPr lang="en-US" dirty="0"/>
          </a:p>
        </p:txBody>
      </p:sp>
      <p:sp>
        <p:nvSpPr>
          <p:cNvPr id="6" name="Footer Placeholder 5"/>
          <p:cNvSpPr>
            <a:spLocks noGrp="1"/>
          </p:cNvSpPr>
          <p:nvPr>
            <p:ph type="ftr" sz="quarter" idx="12"/>
          </p:nvPr>
        </p:nvSpPr>
        <p:spPr>
          <a:xfrm>
            <a:off x="3656752" y="9000621"/>
            <a:ext cx="2555956" cy="184666"/>
          </a:xfrm>
        </p:spPr>
        <p:txBody>
          <a:bodyPr/>
          <a:lstStyle/>
          <a:p>
            <a:pPr lvl="4">
              <a:defRPr/>
            </a:pPr>
            <a:r>
              <a:rPr lang="en-US" smtClean="0"/>
              <a:t>Dorothy Stanley (HP Enterprise)</a:t>
            </a:r>
            <a:endParaRPr lang="en-US" dirty="0"/>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20</a:t>
            </a:fld>
            <a:endParaRPr lang="en-US"/>
          </a:p>
        </p:txBody>
      </p:sp>
    </p:spTree>
    <p:extLst>
      <p:ext uri="{BB962C8B-B14F-4D97-AF65-F5344CB8AC3E}">
        <p14:creationId xmlns:p14="http://schemas.microsoft.com/office/powerpoint/2010/main" val="328073565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802.11-16/1124r0</a:t>
            </a:r>
            <a:endParaRPr lang="en-US"/>
          </a:p>
        </p:txBody>
      </p:sp>
      <p:sp>
        <p:nvSpPr>
          <p:cNvPr id="5" name="Date Placeholder 4"/>
          <p:cNvSpPr>
            <a:spLocks noGrp="1"/>
          </p:cNvSpPr>
          <p:nvPr>
            <p:ph type="dt" idx="11"/>
          </p:nvPr>
        </p:nvSpPr>
        <p:spPr/>
        <p:txBody>
          <a:bodyPr/>
          <a:lstStyle/>
          <a:p>
            <a:pPr>
              <a:defRPr/>
            </a:pPr>
            <a:r>
              <a:rPr lang="en-US" smtClean="0"/>
              <a:t>September 2016</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smtClean="0"/>
              <a:t>Page </a:t>
            </a:r>
            <a:fld id="{F4F34E98-D62A-4186-8764-CE3AA6FA445F}" type="slidenum">
              <a:rPr lang="en-US" smtClean="0"/>
              <a:pPr>
                <a:defRPr/>
              </a:pPr>
              <a:t>3</a:t>
            </a:fld>
            <a:endParaRPr lang="en-US"/>
          </a:p>
        </p:txBody>
      </p:sp>
    </p:spTree>
    <p:extLst>
      <p:ext uri="{BB962C8B-B14F-4D97-AF65-F5344CB8AC3E}">
        <p14:creationId xmlns:p14="http://schemas.microsoft.com/office/powerpoint/2010/main" val="281116919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r>
              <a:rPr lang="en-US" dirty="0" smtClean="0"/>
              <a:t>Agenda item 2.1.1</a:t>
            </a:r>
            <a:endParaRPr lang="en-US" dirty="0"/>
          </a:p>
        </p:txBody>
      </p:sp>
      <p:sp>
        <p:nvSpPr>
          <p:cNvPr id="4" name="Header Placeholder 3"/>
          <p:cNvSpPr>
            <a:spLocks noGrp="1"/>
          </p:cNvSpPr>
          <p:nvPr>
            <p:ph type="hdr" sz="quarter" idx="10"/>
          </p:nvPr>
        </p:nvSpPr>
        <p:spPr/>
        <p:txBody>
          <a:bodyPr/>
          <a:lstStyle/>
          <a:p>
            <a:pPr>
              <a:defRPr/>
            </a:pPr>
            <a:r>
              <a:rPr lang="en-US" smtClean="0"/>
              <a:t>doc.: IEEE 802.11-16/1124r0</a:t>
            </a:r>
            <a:endParaRPr lang="en-US"/>
          </a:p>
        </p:txBody>
      </p:sp>
      <p:sp>
        <p:nvSpPr>
          <p:cNvPr id="5" name="Date Placeholder 4"/>
          <p:cNvSpPr>
            <a:spLocks noGrp="1"/>
          </p:cNvSpPr>
          <p:nvPr>
            <p:ph type="dt" idx="11"/>
          </p:nvPr>
        </p:nvSpPr>
        <p:spPr/>
        <p:txBody>
          <a:bodyPr/>
          <a:lstStyle/>
          <a:p>
            <a:pPr>
              <a:defRPr/>
            </a:pPr>
            <a:r>
              <a:rPr lang="en-US" smtClean="0"/>
              <a:t>September 2016</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smtClean="0"/>
              <a:t>Page </a:t>
            </a:r>
            <a:fld id="{F4F34E98-D62A-4186-8764-CE3AA6FA445F}" type="slidenum">
              <a:rPr lang="en-US" smtClean="0"/>
              <a:pPr>
                <a:defRPr/>
              </a:pPr>
              <a:t>4</a:t>
            </a:fld>
            <a:endParaRPr lang="en-US"/>
          </a:p>
        </p:txBody>
      </p:sp>
    </p:spTree>
    <p:extLst>
      <p:ext uri="{BB962C8B-B14F-4D97-AF65-F5344CB8AC3E}">
        <p14:creationId xmlns:p14="http://schemas.microsoft.com/office/powerpoint/2010/main" val="395203950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802.11-16/1124r0</a:t>
            </a:r>
            <a:endParaRPr lang="en-US"/>
          </a:p>
        </p:txBody>
      </p:sp>
      <p:sp>
        <p:nvSpPr>
          <p:cNvPr id="5" name="Date Placeholder 4"/>
          <p:cNvSpPr>
            <a:spLocks noGrp="1"/>
          </p:cNvSpPr>
          <p:nvPr>
            <p:ph type="dt" idx="11"/>
          </p:nvPr>
        </p:nvSpPr>
        <p:spPr/>
        <p:txBody>
          <a:bodyPr/>
          <a:lstStyle/>
          <a:p>
            <a:pPr>
              <a:defRPr/>
            </a:pPr>
            <a:r>
              <a:rPr lang="en-US" smtClean="0"/>
              <a:t>September 2016</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smtClean="0"/>
              <a:t>Page </a:t>
            </a:r>
            <a:fld id="{F4F34E98-D62A-4186-8764-CE3AA6FA445F}" type="slidenum">
              <a:rPr lang="en-US" smtClean="0"/>
              <a:pPr>
                <a:defRPr/>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802.11-16/1124r0</a:t>
            </a:r>
            <a:endParaRPr lang="en-US"/>
          </a:p>
        </p:txBody>
      </p:sp>
      <p:sp>
        <p:nvSpPr>
          <p:cNvPr id="5" name="Date Placeholder 4"/>
          <p:cNvSpPr>
            <a:spLocks noGrp="1"/>
          </p:cNvSpPr>
          <p:nvPr>
            <p:ph type="dt" idx="11"/>
          </p:nvPr>
        </p:nvSpPr>
        <p:spPr/>
        <p:txBody>
          <a:bodyPr/>
          <a:lstStyle/>
          <a:p>
            <a:pPr>
              <a:defRPr/>
            </a:pPr>
            <a:r>
              <a:rPr lang="en-US" smtClean="0"/>
              <a:t>September 2016</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smtClean="0"/>
              <a:t>Page </a:t>
            </a:r>
            <a:fld id="{F4F34E98-D62A-4186-8764-CE3AA6FA445F}" type="slidenum">
              <a:rPr lang="en-US" smtClean="0"/>
              <a:pPr>
                <a:defRPr/>
              </a:pPr>
              <a:t>6</a:t>
            </a:fld>
            <a:endParaRPr lang="en-US"/>
          </a:p>
        </p:txBody>
      </p:sp>
    </p:spTree>
    <p:extLst>
      <p:ext uri="{BB962C8B-B14F-4D97-AF65-F5344CB8AC3E}">
        <p14:creationId xmlns:p14="http://schemas.microsoft.com/office/powerpoint/2010/main" val="167857846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smtClean="0"/>
              <a:t>doc.: IEEE 802.11-16/1124r0</a:t>
            </a:r>
            <a:endParaRPr lang="en-US"/>
          </a:p>
        </p:txBody>
      </p:sp>
      <p:sp>
        <p:nvSpPr>
          <p:cNvPr id="13315" name="Rectangle 3"/>
          <p:cNvSpPr>
            <a:spLocks noGrp="1" noChangeArrowheads="1"/>
          </p:cNvSpPr>
          <p:nvPr>
            <p:ph type="dt" sz="quarter" idx="1"/>
          </p:nvPr>
        </p:nvSpPr>
        <p:spPr>
          <a:noFill/>
        </p:spPr>
        <p:txBody>
          <a:bodyPr/>
          <a:lstStyle/>
          <a:p>
            <a:r>
              <a:rPr lang="en-US" smtClean="0"/>
              <a:t>September 2016</a:t>
            </a:r>
            <a:endParaRPr lang="en-US"/>
          </a:p>
        </p:txBody>
      </p:sp>
      <p:sp>
        <p:nvSpPr>
          <p:cNvPr id="13316" name="Rectangle 6"/>
          <p:cNvSpPr>
            <a:spLocks noGrp="1" noChangeArrowheads="1"/>
          </p:cNvSpPr>
          <p:nvPr>
            <p:ph type="ftr" sz="quarter" idx="4"/>
          </p:nvPr>
        </p:nvSpPr>
        <p:spPr>
          <a:noFill/>
        </p:spPr>
        <p:txBody>
          <a:bodyPr/>
          <a:lstStyle/>
          <a:p>
            <a:pPr lvl="4"/>
            <a:r>
              <a:rPr lang="en-US" smtClean="0"/>
              <a:t>Dorothy Stanley (HP Enterprise)</a:t>
            </a:r>
            <a:endParaRPr lang="en-US"/>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a:t>Page </a:t>
            </a:r>
            <a:fld id="{A3D196C6-C4A5-4DEA-A136-C30BCA8401B0}" type="slidenum">
              <a:rPr lang="en-US"/>
              <a:pPr/>
              <a:t>7</a:t>
            </a:fld>
            <a:endParaRPr lang="en-US"/>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7</a:t>
            </a:fld>
            <a:endParaRPr lang="en-US"/>
          </a:p>
        </p:txBody>
      </p:sp>
      <p:sp>
        <p:nvSpPr>
          <p:cNvPr id="13319" name="Rectangle 2"/>
          <p:cNvSpPr>
            <a:spLocks noGrp="1" noRot="1" noChangeAspect="1" noChangeArrowheads="1" noTextEdit="1"/>
          </p:cNvSpPr>
          <p:nvPr>
            <p:ph type="sldImg"/>
          </p:nvPr>
        </p:nvSpPr>
        <p:spPr>
          <a:xfrm>
            <a:off x="1108075" y="698500"/>
            <a:ext cx="4643438"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TextShape 1"/>
          <p:cNvSpPr txBox="1">
            <a:spLocks noChangeArrowheads="1"/>
          </p:cNvSpPr>
          <p:nvPr/>
        </p:nvSpPr>
        <p:spPr bwMode="auto">
          <a:xfrm>
            <a:off x="0" y="0"/>
            <a:ext cx="0" cy="0"/>
          </a:xfrm>
          <a:prstGeom prst="rect">
            <a:avLst/>
          </a:prstGeom>
          <a:noFill/>
          <a:ln w="9525">
            <a:noFill/>
            <a:miter lim="800000"/>
            <a:headEnd/>
            <a:tailEnd/>
          </a:ln>
        </p:spPr>
        <p:txBody>
          <a:bodyPr lIns="91192" tIns="45591" rIns="91192" bIns="45591" anchorCtr="1"/>
          <a:lstStyle/>
          <a:p>
            <a:pPr algn="ctr"/>
            <a:fld id="{707BCB17-2216-4251-98E6-E0BD79E31066}" type="slidenum">
              <a:rPr lang="en-US" sz="1400">
                <a:solidFill>
                  <a:srgbClr val="FFFFFF"/>
                </a:solidFill>
                <a:latin typeface="Arial" pitchFamily="34" charset="0"/>
                <a:cs typeface="DejaVu Sans" pitchFamily="34" charset="0"/>
              </a:rPr>
              <a:pPr algn="ctr"/>
              <a:t>8</a:t>
            </a:fld>
            <a:endParaRPr lang="en-US">
              <a:solidFill>
                <a:srgbClr val="000000"/>
              </a:solidFill>
              <a:latin typeface="Arial" pitchFamily="34" charset="0"/>
              <a:cs typeface="DejaVu Sans" pitchFamily="34" charset="0"/>
            </a:endParaRPr>
          </a:p>
        </p:txBody>
      </p:sp>
      <p:sp>
        <p:nvSpPr>
          <p:cNvPr id="53251" name="CustomShape 2"/>
          <p:cNvSpPr>
            <a:spLocks noChangeArrowheads="1"/>
          </p:cNvSpPr>
          <p:nvPr/>
        </p:nvSpPr>
        <p:spPr bwMode="auto">
          <a:xfrm>
            <a:off x="3884613" y="8829966"/>
            <a:ext cx="2971800" cy="464820"/>
          </a:xfrm>
          <a:prstGeom prst="rect">
            <a:avLst/>
          </a:prstGeom>
          <a:noFill/>
          <a:ln w="9525">
            <a:noFill/>
            <a:miter lim="800000"/>
            <a:headEnd/>
            <a:tailEnd/>
          </a:ln>
        </p:spPr>
        <p:txBody>
          <a:bodyPr lIns="91192" tIns="47416" rIns="91192" bIns="47416" anchor="b"/>
          <a:lstStyle/>
          <a:p>
            <a:pPr algn="r"/>
            <a:fld id="{6E982711-15F3-4074-AE32-76C8958DD224}" type="slidenum">
              <a:rPr lang="en-US">
                <a:solidFill>
                  <a:srgbClr val="000000"/>
                </a:solidFill>
                <a:latin typeface="Arial" pitchFamily="34" charset="0"/>
                <a:cs typeface="DejaVu Sans" pitchFamily="34" charset="0"/>
              </a:rPr>
              <a:pPr algn="r"/>
              <a:t>8</a:t>
            </a:fld>
            <a:endParaRPr lang="en-US" dirty="0">
              <a:solidFill>
                <a:srgbClr val="000000"/>
              </a:solidFill>
              <a:latin typeface="Arial" pitchFamily="34" charset="0"/>
              <a:cs typeface="DejaVu Sans" pitchFamily="34" charset="0"/>
            </a:endParaRPr>
          </a:p>
        </p:txBody>
      </p:sp>
      <p:sp>
        <p:nvSpPr>
          <p:cNvPr id="53252" name="CustomShape 3"/>
          <p:cNvSpPr>
            <a:spLocks noChangeArrowheads="1"/>
          </p:cNvSpPr>
          <p:nvPr/>
        </p:nvSpPr>
        <p:spPr bwMode="auto">
          <a:xfrm>
            <a:off x="1143000" y="697230"/>
            <a:ext cx="4572000" cy="3486150"/>
          </a:xfrm>
          <a:prstGeom prst="rect">
            <a:avLst/>
          </a:prstGeom>
          <a:solidFill>
            <a:srgbClr val="FFFFFF"/>
          </a:solidFill>
          <a:ln w="9363">
            <a:solidFill>
              <a:srgbClr val="000000"/>
            </a:solidFill>
            <a:miter lim="800000"/>
            <a:headEnd/>
            <a:tailEnd/>
          </a:ln>
        </p:spPr>
        <p:txBody>
          <a:bodyPr lIns="92647" tIns="46324" rIns="92647" bIns="46324"/>
          <a:lstStyle/>
          <a:p>
            <a:endParaRPr lang="en-US">
              <a:solidFill>
                <a:srgbClr val="000000"/>
              </a:solidFill>
              <a:latin typeface="Arial" pitchFamily="34" charset="0"/>
              <a:cs typeface="DejaVu Sans" pitchFamily="34" charset="0"/>
            </a:endParaRPr>
          </a:p>
        </p:txBody>
      </p:sp>
      <p:sp>
        <p:nvSpPr>
          <p:cNvPr id="53253" name="PlaceHolder 4"/>
          <p:cNvSpPr txBox="1">
            <a:spLocks noGrp="1"/>
          </p:cNvSpPr>
          <p:nvPr>
            <p:ph type="body" sz="quarter" idx="1"/>
          </p:nvPr>
        </p:nvSpPr>
        <p:spPr bwMode="auto">
          <a:xfrm>
            <a:off x="685800" y="4415791"/>
            <a:ext cx="5486400" cy="4278604"/>
          </a:xfrm>
          <a:noFill/>
        </p:spPr>
        <p:txBody>
          <a:bodyPr numCol="1">
            <a:prstTxWarp prst="textNoShape">
              <a:avLst/>
            </a:prstTxWarp>
          </a:bodyPr>
          <a:lstStyle/>
          <a:p>
            <a:pPr eaLnBrk="1"/>
            <a:endParaRPr smtClean="0">
              <a:latin typeface="Arial" pitchFamily="34" charset="0"/>
              <a:cs typeface="DejaVu Sans" pitchFamily="34"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r>
              <a:rPr lang="en-US" dirty="0" smtClean="0"/>
              <a:t>Agenda item 2.1.2.1</a:t>
            </a:r>
            <a:endParaRPr lang="en-US" dirty="0"/>
          </a:p>
        </p:txBody>
      </p:sp>
      <p:sp>
        <p:nvSpPr>
          <p:cNvPr id="4" name="Header Placeholder 3"/>
          <p:cNvSpPr>
            <a:spLocks noGrp="1"/>
          </p:cNvSpPr>
          <p:nvPr>
            <p:ph type="hdr" sz="quarter" idx="10"/>
          </p:nvPr>
        </p:nvSpPr>
        <p:spPr/>
        <p:txBody>
          <a:bodyPr/>
          <a:lstStyle/>
          <a:p>
            <a:pPr>
              <a:defRPr/>
            </a:pPr>
            <a:r>
              <a:rPr lang="en-US" smtClean="0"/>
              <a:t>doc.: IEEE 802.11-16/1124r0</a:t>
            </a:r>
            <a:endParaRPr lang="en-US"/>
          </a:p>
        </p:txBody>
      </p:sp>
      <p:sp>
        <p:nvSpPr>
          <p:cNvPr id="5" name="Date Placeholder 4"/>
          <p:cNvSpPr>
            <a:spLocks noGrp="1"/>
          </p:cNvSpPr>
          <p:nvPr>
            <p:ph type="dt" idx="11"/>
          </p:nvPr>
        </p:nvSpPr>
        <p:spPr/>
        <p:txBody>
          <a:bodyPr/>
          <a:lstStyle/>
          <a:p>
            <a:pPr>
              <a:defRPr/>
            </a:pPr>
            <a:r>
              <a:rPr lang="en-US" smtClean="0"/>
              <a:t>September 2016</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smtClean="0"/>
              <a:t>Page </a:t>
            </a:r>
            <a:fld id="{F4F34E98-D62A-4186-8764-CE3AA6FA445F}" type="slidenum">
              <a:rPr lang="en-US" smtClean="0"/>
              <a:pPr>
                <a:defRPr/>
              </a:pPr>
              <a:t>9</a:t>
            </a:fld>
            <a:endParaRPr lang="en-US"/>
          </a:p>
        </p:txBody>
      </p:sp>
    </p:spTree>
    <p:extLst>
      <p:ext uri="{BB962C8B-B14F-4D97-AF65-F5344CB8AC3E}">
        <p14:creationId xmlns:p14="http://schemas.microsoft.com/office/powerpoint/2010/main" val="17601627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September 2016</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3794715A-9459-479D-A91A-AA0D18E71768}"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September 2016</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ABDAB140-1F37-41A1-86FB-23042E79CFD3}"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EFD90922-50F1-4D9A-A0A0-0AA119072222}" type="slidenum">
              <a:rPr lang="en-US"/>
              <a:pPr>
                <a:defRPr/>
              </a:pPr>
              <a:t>‹#›</a:t>
            </a:fld>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September 2016</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85800" y="304800"/>
            <a:ext cx="1752600" cy="276999"/>
          </a:xfrm>
          <a:ln/>
        </p:spPr>
        <p:txBody>
          <a:bodyPr/>
          <a:lstStyle>
            <a:lvl1pPr>
              <a:defRPr/>
            </a:lvl1pPr>
          </a:lstStyle>
          <a:p>
            <a:pPr>
              <a:defRPr/>
            </a:pPr>
            <a:r>
              <a:rPr lang="en-US" smtClean="0"/>
              <a:t>September 2016</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634B414-E725-475F-8EFC-03D12F3C5E1A}"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xfrm>
            <a:off x="696913" y="332601"/>
            <a:ext cx="1665287" cy="276999"/>
          </a:xfrm>
          <a:ln/>
        </p:spPr>
        <p:txBody>
          <a:bodyPr/>
          <a:lstStyle>
            <a:lvl1pPr>
              <a:defRPr/>
            </a:lvl1pPr>
          </a:lstStyle>
          <a:p>
            <a:pPr>
              <a:defRPr/>
            </a:pPr>
            <a:r>
              <a:rPr lang="en-US" smtClean="0"/>
              <a:t>September 2016</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7DC20B9-232F-45E3-915F-318DA7AF0997}"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September 2016</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F3CAF4A0-171B-47A7-BAFF-76E509FBC4B7}"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September 2016</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D. Stanley, HP Enterprise</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08CBE8C2-2801-4446-8A57-44AC89C9FB96}"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September 2016</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D. Stanley, HP Enterprise</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05F1A9F3-FE6C-43A0-821F-45182110889F}"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685800" y="304800"/>
            <a:ext cx="1676400" cy="276999"/>
          </a:xfrm>
          <a:ln/>
        </p:spPr>
        <p:txBody>
          <a:bodyPr/>
          <a:lstStyle>
            <a:lvl1pPr>
              <a:defRPr/>
            </a:lvl1pPr>
          </a:lstStyle>
          <a:p>
            <a:pPr>
              <a:defRPr/>
            </a:pPr>
            <a:r>
              <a:rPr lang="en-US" smtClean="0"/>
              <a:t>September 2016</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D. Stanley, HP Enterprise</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4F8DB7B0-6F79-49ED-8154-EC3DF243439D}"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3008313" cy="67310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762000"/>
            <a:ext cx="5111750" cy="536416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September 2016</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3FE0FAA6-9929-41F0-9BE4-0F3ED59E90AE}"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September 2016</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ECA38D67-E29A-48CE-9E94-4D8E3C833C58}"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2601"/>
            <a:ext cx="1817687" cy="276999"/>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800" b="1" smtClean="0"/>
            </a:lvl1pPr>
          </a:lstStyle>
          <a:p>
            <a:pPr>
              <a:defRPr/>
            </a:pPr>
            <a:r>
              <a:rPr lang="en-US" smtClean="0"/>
              <a:t>September 2016</a:t>
            </a:r>
            <a:endParaRPr lang="en-US" dirty="0"/>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smtClean="0"/>
            </a:lvl1pPr>
          </a:lstStyle>
          <a:p>
            <a:pPr>
              <a:defRPr/>
            </a:pPr>
            <a:r>
              <a:rPr lang="en-US" smtClean="0"/>
              <a:t>D. Stanley, HP Enterprise</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smtClean="0"/>
            </a:lvl1pPr>
          </a:lstStyle>
          <a:p>
            <a:pPr>
              <a:defRPr/>
            </a:pPr>
            <a:r>
              <a:rPr lang="en-US"/>
              <a:t>Slide </a:t>
            </a:r>
            <a:fld id="{A7DEFA53-F68A-4830-A981-09096874D339}" type="slidenum">
              <a:rPr lang="en-US"/>
              <a:pPr>
                <a:defRPr/>
              </a:pPr>
              <a:t>‹#›</a:t>
            </a:fld>
            <a:endParaRPr lang="en-US"/>
          </a:p>
        </p:txBody>
      </p:sp>
      <p:sp>
        <p:nvSpPr>
          <p:cNvPr id="1031" name="Rectangle 7"/>
          <p:cNvSpPr>
            <a:spLocks noChangeArrowheads="1"/>
          </p:cNvSpPr>
          <p:nvPr/>
        </p:nvSpPr>
        <p:spPr bwMode="auto">
          <a:xfrm>
            <a:off x="5175246" y="332601"/>
            <a:ext cx="3270254" cy="276999"/>
          </a:xfrm>
          <a:prstGeom prst="rect">
            <a:avLst/>
          </a:prstGeom>
          <a:noFill/>
          <a:ln w="9525">
            <a:noFill/>
            <a:miter lim="800000"/>
            <a:headEnd/>
            <a:tailEnd/>
          </a:ln>
          <a:effectLst/>
        </p:spPr>
        <p:txBody>
          <a:bodyPr wrap="none" lIns="0" tIns="0" rIns="0" bIns="0" anchor="b">
            <a:spAutoFit/>
          </a:bodyPr>
          <a:lstStyle/>
          <a:p>
            <a:pPr marL="457200" lvl="4" algn="r">
              <a:defRPr/>
            </a:pPr>
            <a:r>
              <a:rPr lang="en-US" sz="1800" b="1" dirty="0"/>
              <a:t>doc.: IEEE </a:t>
            </a:r>
            <a:r>
              <a:rPr lang="en-US" sz="1800" b="1" dirty="0" smtClean="0"/>
              <a:t>802.11-16/1124r0</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11.xml.rels><?xml version="1.0" encoding="UTF-8" standalone="yes"?>
<Relationships xmlns="http://schemas.openxmlformats.org/package/2006/relationships"><Relationship Id="rId8" Type="http://schemas.openxmlformats.org/officeDocument/2006/relationships/hyperlink" Target="https://mentor.ieee.org/802.11/dcn/14/11-14-0629-16-0000-802-11-operations-manual.docx" TargetMode="External"/><Relationship Id="rId3" Type="http://schemas.openxmlformats.org/officeDocument/2006/relationships/hyperlink" Target="http://standards.ieee.org/board/aud/LMSC.pdf" TargetMode="External"/><Relationship Id="rId7" Type="http://schemas.openxmlformats.org/officeDocument/2006/relationships/hyperlink" Target="http://www.ieee802.org/PNP/2016-03/IEEE_802_Chairs_guidelines_v22_with_changes.pdf"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hyperlink" Target="http://grouper.ieee.org/groups/802/PNP/approved/IEEE_802_LMSC_OM_approved_120725.pdf" TargetMode="External"/><Relationship Id="rId5" Type="http://schemas.openxmlformats.org/officeDocument/2006/relationships/hyperlink" Target="http://www.ieee802.org/PNP/approved/IEEE_802_WG_PandP_v19.pdf" TargetMode="External"/><Relationship Id="rId10" Type="http://schemas.openxmlformats.org/officeDocument/2006/relationships/hyperlink" Target="http://www.ieee802.org/devdocs.shtml" TargetMode="External"/><Relationship Id="rId4" Type="http://schemas.openxmlformats.org/officeDocument/2006/relationships/hyperlink" Target="http://www.ieee802.org/PNP/approved/IEEE_802_OM_v18.pdf" TargetMode="External"/><Relationship Id="rId9" Type="http://schemas.openxmlformats.org/officeDocument/2006/relationships/hyperlink" Target="http://www.ieee802.org/11/Rules/rules.s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ec/dcn/16/ec-16-0116-04-00EC-july-2016-rules-changes.pdf"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802.11/dcn/14/11-14-0629-16-0000-802-11-operations-manual.docx"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hyperlink" Target="http://www.ieee802.org/11/email/stds-802-11/msg02253.html" TargetMode="Externa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www.ieee802.org/11/Reflector.html"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hyperlink" Target="http://www.ieee802.org/11"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mailto:listserv@listserv.ieee.org"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5.xml"/><Relationship Id="rId1" Type="http://schemas.openxmlformats.org/officeDocument/2006/relationships/slideLayout" Target="../slideLayouts/slideLayout7.xml"/><Relationship Id="rId6" Type="http://schemas.openxmlformats.org/officeDocument/2006/relationships/hyperlink" Target="https://development.standards.ieee.org/myproject/Public/mytools/mob/slideset.ppt"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8" Type="http://schemas.openxmlformats.org/officeDocument/2006/relationships/hyperlink" Target="http://standards.ieee.org/board/pat/faq.pdf" TargetMode="External"/><Relationship Id="rId3" Type="http://schemas.openxmlformats.org/officeDocument/2006/relationships/hyperlink" Target="http://www.ieee.org/about/corporate/governance/p7-8.html" TargetMode="External"/><Relationship Id="rId7" Type="http://schemas.openxmlformats.org/officeDocument/2006/relationships/hyperlink" Target="http://standards.ieee.org/develop/policies/bylaws/sect6-7.html#loa"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xfrm>
            <a:off x="685800" y="304800"/>
            <a:ext cx="1828800" cy="276999"/>
          </a:xfrm>
          <a:noFill/>
        </p:spPr>
        <p:txBody>
          <a:bodyPr/>
          <a:lstStyle/>
          <a:p>
            <a:r>
              <a:rPr lang="en-US" smtClean="0"/>
              <a:t>September 2016</a:t>
            </a:r>
            <a:endParaRPr lang="en-US" dirty="0"/>
          </a:p>
        </p:txBody>
      </p:sp>
      <p:sp>
        <p:nvSpPr>
          <p:cNvPr id="1028" name="Footer Placeholder 4"/>
          <p:cNvSpPr>
            <a:spLocks noGrp="1"/>
          </p:cNvSpPr>
          <p:nvPr>
            <p:ph type="ftr" sz="quarter" idx="11"/>
          </p:nvPr>
        </p:nvSpPr>
        <p:spPr>
          <a:noFill/>
        </p:spPr>
        <p:txBody>
          <a:bodyPr/>
          <a:lstStyle/>
          <a:p>
            <a:r>
              <a:rPr lang="en-US" smtClean="0"/>
              <a:t>D. Stanley, HP Enterprise</a:t>
            </a:r>
            <a:endParaRPr lang="en-US"/>
          </a:p>
        </p:txBody>
      </p:sp>
      <p:sp>
        <p:nvSpPr>
          <p:cNvPr id="1030" name="Rectangle 2"/>
          <p:cNvSpPr>
            <a:spLocks noGrp="1" noChangeArrowheads="1"/>
          </p:cNvSpPr>
          <p:nvPr>
            <p:ph type="title"/>
          </p:nvPr>
        </p:nvSpPr>
        <p:spPr>
          <a:xfrm>
            <a:off x="685800" y="685800"/>
            <a:ext cx="7772400" cy="762000"/>
          </a:xfrm>
          <a:noFill/>
        </p:spPr>
        <p:txBody>
          <a:bodyPr/>
          <a:lstStyle/>
          <a:p>
            <a:r>
              <a:rPr lang="en-US" dirty="0" smtClean="0"/>
              <a:t>2</a:t>
            </a:r>
            <a:r>
              <a:rPr lang="en-US" baseline="30000" dirty="0" smtClean="0"/>
              <a:t>nd</a:t>
            </a:r>
            <a:r>
              <a:rPr lang="en-US" dirty="0" smtClean="0"/>
              <a:t>  Vice Chair Report September 2016</a:t>
            </a:r>
          </a:p>
        </p:txBody>
      </p:sp>
      <p:sp>
        <p:nvSpPr>
          <p:cNvPr id="1031" name="Rectangle 3"/>
          <p:cNvSpPr>
            <a:spLocks noGrp="1" noChangeArrowheads="1"/>
          </p:cNvSpPr>
          <p:nvPr>
            <p:ph type="body" idx="1"/>
          </p:nvPr>
        </p:nvSpPr>
        <p:spPr>
          <a:xfrm>
            <a:off x="685800" y="1524000"/>
            <a:ext cx="7772400" cy="381000"/>
          </a:xfrm>
          <a:noFill/>
        </p:spPr>
        <p:txBody>
          <a:bodyPr/>
          <a:lstStyle/>
          <a:p>
            <a:pPr algn="ctr">
              <a:buFontTx/>
              <a:buNone/>
            </a:pPr>
            <a:r>
              <a:rPr lang="en-US" sz="2000" dirty="0" smtClean="0"/>
              <a:t>Date:</a:t>
            </a:r>
            <a:r>
              <a:rPr lang="en-US" sz="2000" b="0" dirty="0" smtClean="0"/>
              <a:t> </a:t>
            </a:r>
            <a:r>
              <a:rPr lang="en-US" sz="2000" b="0" dirty="0" smtClean="0"/>
              <a:t>2016-09-11</a:t>
            </a:r>
            <a:endParaRPr lang="en-US" sz="2000" b="0" dirty="0" smtClean="0"/>
          </a:p>
          <a:p>
            <a:pPr algn="ctr">
              <a:buFontTx/>
              <a:buNone/>
            </a:pPr>
            <a:endParaRPr lang="en-US" sz="2000" b="0" dirty="0" smtClean="0"/>
          </a:p>
        </p:txBody>
      </p:sp>
      <p:graphicFrame>
        <p:nvGraphicFramePr>
          <p:cNvPr id="1026" name="Object 4"/>
          <p:cNvGraphicFramePr>
            <a:graphicFrameLocks noChangeAspect="1"/>
          </p:cNvGraphicFramePr>
          <p:nvPr>
            <p:extLst>
              <p:ext uri="{D42A27DB-BD31-4B8C-83A1-F6EECF244321}">
                <p14:modId xmlns:p14="http://schemas.microsoft.com/office/powerpoint/2010/main" val="2534688372"/>
              </p:ext>
            </p:extLst>
          </p:nvPr>
        </p:nvGraphicFramePr>
        <p:xfrm>
          <a:off x="609600" y="2295525"/>
          <a:ext cx="7896225" cy="2647950"/>
        </p:xfrm>
        <a:graphic>
          <a:graphicData uri="http://schemas.openxmlformats.org/presentationml/2006/ole">
            <mc:AlternateContent xmlns:mc="http://schemas.openxmlformats.org/markup-compatibility/2006">
              <mc:Choice xmlns:v="urn:schemas-microsoft-com:vml" Requires="v">
                <p:oleObj spid="_x0000_s1267" name="Document" r:id="rId4" imgW="8239149" imgH="2760161" progId="Word.Document.8">
                  <p:embed/>
                </p:oleObj>
              </mc:Choice>
              <mc:Fallback>
                <p:oleObj name="Document" r:id="rId4" imgW="8239149" imgH="2760161" progId="Word.Document.8">
                  <p:embed/>
                  <p:pic>
                    <p:nvPicPr>
                      <p:cNvPr id="0" name="Object 4"/>
                      <p:cNvPicPr>
                        <a:picLocks noChangeAspect="1" noChangeArrowheads="1"/>
                      </p:cNvPicPr>
                      <p:nvPr/>
                    </p:nvPicPr>
                    <p:blipFill>
                      <a:blip r:embed="rId5"/>
                      <a:srcRect/>
                      <a:stretch>
                        <a:fillRect/>
                      </a:stretch>
                    </p:blipFill>
                    <p:spPr bwMode="auto">
                      <a:xfrm>
                        <a:off x="609600" y="2295525"/>
                        <a:ext cx="7896225" cy="26479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32" name="Rectangle 5"/>
          <p:cNvSpPr>
            <a:spLocks noChangeArrowheads="1"/>
          </p:cNvSpPr>
          <p:nvPr/>
        </p:nvSpPr>
        <p:spPr bwMode="auto">
          <a:xfrm>
            <a:off x="533400" y="1939925"/>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a:t>Authors:</a:t>
            </a:r>
            <a:endParaRPr lang="en-US" sz="2000"/>
          </a:p>
        </p:txBody>
      </p:sp>
      <p:sp>
        <p:nvSpPr>
          <p:cNvPr id="2" name="Slide Number Placeholder 1"/>
          <p:cNvSpPr>
            <a:spLocks noGrp="1"/>
          </p:cNvSpPr>
          <p:nvPr>
            <p:ph type="sldNum" sz="quarter" idx="12"/>
          </p:nvPr>
        </p:nvSpPr>
        <p:spPr/>
        <p:txBody>
          <a:bodyPr/>
          <a:lstStyle/>
          <a:p>
            <a:pPr>
              <a:defRPr/>
            </a:pPr>
            <a:r>
              <a:rPr lang="en-US" smtClean="0"/>
              <a:t>Slide </a:t>
            </a:r>
            <a:fld id="{8634B414-E725-475F-8EFC-03D12F3C5E1A}" type="slidenum">
              <a:rPr lang="en-US" smtClean="0"/>
              <a:pPr>
                <a:defRPr/>
              </a:pPr>
              <a:t>1</a:t>
            </a:fld>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Current IEEE-SA Rule documents</a:t>
            </a:r>
            <a:endParaRPr lang="en-US" dirty="0"/>
          </a:p>
        </p:txBody>
      </p:sp>
      <p:sp>
        <p:nvSpPr>
          <p:cNvPr id="3" name="Content Placeholder 2"/>
          <p:cNvSpPr>
            <a:spLocks noGrp="1"/>
          </p:cNvSpPr>
          <p:nvPr>
            <p:ph idx="1"/>
          </p:nvPr>
        </p:nvSpPr>
        <p:spPr>
          <a:xfrm>
            <a:off x="685800" y="1600200"/>
            <a:ext cx="7772400" cy="4800600"/>
          </a:xfrm>
        </p:spPr>
        <p:txBody>
          <a:bodyPr/>
          <a:lstStyle/>
          <a:p>
            <a:endParaRPr lang="en-US" dirty="0" smtClean="0"/>
          </a:p>
          <a:p>
            <a:r>
              <a:rPr lang="en-US" dirty="0" smtClean="0"/>
              <a:t>The current version of the IEEE-SA Standards Board Bylaws is available at: </a:t>
            </a:r>
          </a:p>
          <a:p>
            <a:pPr lvl="1">
              <a:buNone/>
            </a:pPr>
            <a:r>
              <a:rPr lang="en-US" sz="1600" dirty="0" smtClean="0">
                <a:hlinkClick r:id="rId3"/>
              </a:rPr>
              <a:t>http://standards.ieee.org/develop/policies/bylaws/index.html</a:t>
            </a:r>
            <a:r>
              <a:rPr lang="en-US" sz="1600" dirty="0" smtClean="0"/>
              <a:t> (HTML version) </a:t>
            </a:r>
          </a:p>
          <a:p>
            <a:pPr lvl="1">
              <a:buNone/>
            </a:pPr>
            <a:r>
              <a:rPr lang="en-US" sz="1600" dirty="0" smtClean="0">
                <a:hlinkClick r:id="rId4"/>
              </a:rPr>
              <a:t>http://standards.ieee.org/develop/policies/bylaws/sb_bylaws.pdf</a:t>
            </a:r>
            <a:r>
              <a:rPr lang="en-US" sz="1600" dirty="0" smtClean="0"/>
              <a:t> (PDF version)</a:t>
            </a:r>
            <a:r>
              <a:rPr lang="en-US" sz="1200" dirty="0" smtClean="0"/>
              <a:t> </a:t>
            </a:r>
          </a:p>
          <a:p>
            <a:pPr>
              <a:buNone/>
            </a:pPr>
            <a:r>
              <a:rPr lang="en-US" sz="1600" dirty="0" smtClean="0"/>
              <a:t/>
            </a:r>
            <a:br>
              <a:rPr lang="en-US" sz="1600" dirty="0" smtClean="0"/>
            </a:br>
            <a:endParaRPr lang="en-US" sz="1600" dirty="0" smtClean="0"/>
          </a:p>
          <a:p>
            <a:r>
              <a:rPr lang="en-US" dirty="0" smtClean="0"/>
              <a:t>The current version of the IEEE-SA Standards Board Operations Manual is available at: </a:t>
            </a:r>
          </a:p>
          <a:p>
            <a:pPr lvl="1">
              <a:buNone/>
            </a:pPr>
            <a:r>
              <a:rPr lang="en-US" sz="1600" dirty="0" smtClean="0">
                <a:hlinkClick r:id="rId5"/>
              </a:rPr>
              <a:t>http://standards.ieee.org/develop/policies/opman/index.html</a:t>
            </a:r>
            <a:r>
              <a:rPr lang="en-US" sz="1600" dirty="0" smtClean="0"/>
              <a:t> (HTML version) </a:t>
            </a:r>
          </a:p>
          <a:p>
            <a:pPr lvl="1">
              <a:buNone/>
            </a:pPr>
            <a:r>
              <a:rPr lang="en-US" sz="1600" dirty="0" smtClean="0">
                <a:hlinkClick r:id="rId6"/>
              </a:rPr>
              <a:t>http://standards.ieee.org/develop/policies/opman/sb_om.pdf</a:t>
            </a:r>
            <a:r>
              <a:rPr lang="en-US" sz="1600" dirty="0" smtClean="0"/>
              <a:t> (PDF version) </a:t>
            </a:r>
          </a:p>
          <a:p>
            <a:pPr>
              <a:buNone/>
            </a:pPr>
            <a:endParaRPr lang="en-GB" sz="1200" dirty="0" smtClean="0"/>
          </a:p>
        </p:txBody>
      </p:sp>
      <p:sp>
        <p:nvSpPr>
          <p:cNvPr id="4" name="Date Placeholder 3"/>
          <p:cNvSpPr>
            <a:spLocks noGrp="1"/>
          </p:cNvSpPr>
          <p:nvPr>
            <p:ph type="dt" sz="half" idx="10"/>
          </p:nvPr>
        </p:nvSpPr>
        <p:spPr/>
        <p:txBody>
          <a:bodyPr/>
          <a:lstStyle/>
          <a:p>
            <a:pPr>
              <a:defRPr/>
            </a:pPr>
            <a:r>
              <a:rPr lang="en-US" smtClean="0"/>
              <a:t>September 2016</a:t>
            </a:r>
            <a:endParaRPr lang="en-US" dirty="0"/>
          </a:p>
        </p:txBody>
      </p:sp>
      <p:sp>
        <p:nvSpPr>
          <p:cNvPr id="5" name="Footer Placeholder 4"/>
          <p:cNvSpPr>
            <a:spLocks noGrp="1"/>
          </p:cNvSpPr>
          <p:nvPr>
            <p:ph type="ftr" sz="quarter" idx="11"/>
          </p:nvPr>
        </p:nvSpPr>
        <p:spPr/>
        <p:txBody>
          <a:bodyPr/>
          <a:lstStyle/>
          <a:p>
            <a:pPr>
              <a:defRPr/>
            </a:pPr>
            <a:r>
              <a:rPr lang="en-US" smtClean="0"/>
              <a:t>D. Stanley, HP Enterprise</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10</a:t>
            </a:fld>
            <a:endParaRPr lang="en-US"/>
          </a:p>
        </p:txBody>
      </p:sp>
    </p:spTree>
    <p:extLst>
      <p:ext uri="{BB962C8B-B14F-4D97-AF65-F5344CB8AC3E}">
        <p14:creationId xmlns:p14="http://schemas.microsoft.com/office/powerpoint/2010/main" val="413169775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Date Placeholder 3"/>
          <p:cNvSpPr>
            <a:spLocks noGrp="1"/>
          </p:cNvSpPr>
          <p:nvPr>
            <p:ph type="dt" sz="quarter" idx="10"/>
          </p:nvPr>
        </p:nvSpPr>
        <p:spPr>
          <a:noFill/>
        </p:spPr>
        <p:txBody>
          <a:bodyPr/>
          <a:lstStyle/>
          <a:p>
            <a:r>
              <a:rPr lang="en-US" smtClean="0"/>
              <a:t>September 2016</a:t>
            </a:r>
            <a:endParaRPr lang="en-US"/>
          </a:p>
        </p:txBody>
      </p:sp>
      <p:sp>
        <p:nvSpPr>
          <p:cNvPr id="8195" name="Footer Placeholder 4"/>
          <p:cNvSpPr>
            <a:spLocks noGrp="1"/>
          </p:cNvSpPr>
          <p:nvPr>
            <p:ph type="ftr" sz="quarter" idx="11"/>
          </p:nvPr>
        </p:nvSpPr>
        <p:spPr>
          <a:noFill/>
        </p:spPr>
        <p:txBody>
          <a:bodyPr/>
          <a:lstStyle/>
          <a:p>
            <a:r>
              <a:rPr lang="en-US" smtClean="0"/>
              <a:t>D. Stanley, HP Enterprise</a:t>
            </a:r>
            <a:endParaRPr lang="en-US"/>
          </a:p>
        </p:txBody>
      </p:sp>
      <p:sp>
        <p:nvSpPr>
          <p:cNvPr id="8197" name="Rectangle 2"/>
          <p:cNvSpPr>
            <a:spLocks noGrp="1" noChangeArrowheads="1"/>
          </p:cNvSpPr>
          <p:nvPr>
            <p:ph type="title"/>
          </p:nvPr>
        </p:nvSpPr>
        <p:spPr>
          <a:xfrm>
            <a:off x="685800" y="685800"/>
            <a:ext cx="7772400" cy="609600"/>
          </a:xfrm>
        </p:spPr>
        <p:txBody>
          <a:bodyPr/>
          <a:lstStyle/>
          <a:p>
            <a:r>
              <a:rPr lang="en-US" dirty="0" smtClean="0"/>
              <a:t>Current IEEE 802, 802.11 rules documents </a:t>
            </a:r>
          </a:p>
        </p:txBody>
      </p:sp>
      <p:sp>
        <p:nvSpPr>
          <p:cNvPr id="8198" name="Rectangle 3"/>
          <p:cNvSpPr>
            <a:spLocks noGrp="1" noChangeArrowheads="1"/>
          </p:cNvSpPr>
          <p:nvPr>
            <p:ph type="body" idx="1"/>
          </p:nvPr>
        </p:nvSpPr>
        <p:spPr>
          <a:xfrm>
            <a:off x="685800" y="1371600"/>
            <a:ext cx="8229600" cy="5181600"/>
          </a:xfrm>
          <a:noFill/>
        </p:spPr>
        <p:txBody>
          <a:bodyPr/>
          <a:lstStyle/>
          <a:p>
            <a:r>
              <a:rPr lang="en-US" sz="2000" dirty="0"/>
              <a:t>IEEE 802 Policies &amp; Procedures </a:t>
            </a:r>
          </a:p>
          <a:p>
            <a:pPr lvl="1"/>
            <a:r>
              <a:rPr lang="en-US" sz="1600" dirty="0"/>
              <a:t>(link to </a:t>
            </a:r>
            <a:r>
              <a:rPr lang="en-US" sz="1600" dirty="0" err="1"/>
              <a:t>AudCom</a:t>
            </a:r>
            <a:r>
              <a:rPr lang="en-US" sz="1600" dirty="0"/>
              <a:t>, approved by IEEE-SA Standards Board June 2014) </a:t>
            </a:r>
          </a:p>
          <a:p>
            <a:pPr lvl="1"/>
            <a:r>
              <a:rPr lang="en-US" sz="1600" dirty="0">
                <a:hlinkClick r:id="rId3"/>
              </a:rPr>
              <a:t>http://standards.ieee.org/board/aud/LMSC.pdf</a:t>
            </a:r>
            <a:endParaRPr lang="en-US" sz="1600" dirty="0"/>
          </a:p>
          <a:p>
            <a:r>
              <a:rPr lang="en-US" sz="2000" dirty="0"/>
              <a:t>IEEE 802 Operations Manual </a:t>
            </a:r>
            <a:r>
              <a:rPr lang="en-US" sz="2000" dirty="0" smtClean="0"/>
              <a:t>(29 Jul 2016)</a:t>
            </a:r>
            <a:endParaRPr lang="en-US" sz="2000" dirty="0"/>
          </a:p>
          <a:p>
            <a:pPr lvl="1">
              <a:lnSpc>
                <a:spcPct val="80000"/>
              </a:lnSpc>
              <a:defRPr/>
            </a:pPr>
            <a:r>
              <a:rPr lang="en-US" altLang="en-US" sz="1600" dirty="0">
                <a:hlinkClick r:id="rId4"/>
              </a:rPr>
              <a:t>http://</a:t>
            </a:r>
            <a:r>
              <a:rPr lang="en-US" altLang="en-US" sz="1600" dirty="0" smtClean="0">
                <a:hlinkClick r:id="rId4"/>
              </a:rPr>
              <a:t>www.ieee802.org/PNP/approved/IEEE_802_OM_v19.pdf </a:t>
            </a:r>
            <a:endParaRPr lang="en-US" altLang="en-US" sz="1600" dirty="0" smtClean="0"/>
          </a:p>
          <a:p>
            <a:pPr>
              <a:lnSpc>
                <a:spcPct val="80000"/>
              </a:lnSpc>
              <a:defRPr/>
            </a:pPr>
            <a:r>
              <a:rPr lang="en-US" sz="2000" dirty="0" smtClean="0"/>
              <a:t>IEEE 802 Working Group Policies &amp;Procedures (29 Jul 2016)</a:t>
            </a:r>
            <a:r>
              <a:rPr lang="en-US" altLang="en-US" sz="2000" dirty="0" smtClean="0"/>
              <a:t> </a:t>
            </a:r>
          </a:p>
          <a:p>
            <a:pPr lvl="1"/>
            <a:r>
              <a:rPr lang="en-US" altLang="en-US" sz="1600" dirty="0">
                <a:hlinkClick r:id="rId5"/>
              </a:rPr>
              <a:t>http://</a:t>
            </a:r>
            <a:r>
              <a:rPr lang="en-US" altLang="en-US" sz="1600" dirty="0" smtClean="0">
                <a:hlinkClick r:id="rId5"/>
              </a:rPr>
              <a:t>www.ieee802.org/PNP/approved/IEEE_802_WG_PandP_v19.pdf</a:t>
            </a:r>
            <a:r>
              <a:rPr lang="en-US" altLang="en-US" sz="1600" dirty="0" smtClean="0"/>
              <a:t> </a:t>
            </a:r>
          </a:p>
          <a:p>
            <a:r>
              <a:rPr lang="en-US" sz="2000" dirty="0" smtClean="0"/>
              <a:t>IEEE </a:t>
            </a:r>
            <a:r>
              <a:rPr lang="en-US" sz="2000" dirty="0"/>
              <a:t>802 LMSC Chair's Guidelines </a:t>
            </a:r>
            <a:r>
              <a:rPr lang="en-US" sz="2000" dirty="0" smtClean="0"/>
              <a:t>(18 Mar 2016)</a:t>
            </a:r>
            <a:endParaRPr lang="en-US" sz="2000" dirty="0">
              <a:hlinkClick r:id="rId6"/>
            </a:endParaRPr>
          </a:p>
          <a:p>
            <a:pPr lvl="1"/>
            <a:r>
              <a:rPr lang="en-US" sz="1600" dirty="0">
                <a:hlinkClick r:id="rId7"/>
              </a:rPr>
              <a:t>http://www.ieee802.org/PNP/approved/IEEE_802_Chairs_guidelines_v23.pdf</a:t>
            </a:r>
          </a:p>
          <a:p>
            <a:r>
              <a:rPr lang="en-US" sz="2000" dirty="0" smtClean="0"/>
              <a:t>IEEE 802.11 WG OM: </a:t>
            </a:r>
            <a:r>
              <a:rPr lang="en-US" sz="2000" dirty="0" smtClean="0"/>
              <a:t>(</a:t>
            </a:r>
            <a:r>
              <a:rPr lang="en-US" sz="2000" dirty="0" smtClean="0"/>
              <a:t>29</a:t>
            </a:r>
            <a:r>
              <a:rPr lang="en-US" sz="2000" dirty="0" smtClean="0"/>
              <a:t> </a:t>
            </a:r>
            <a:r>
              <a:rPr lang="en-US" sz="2000" dirty="0" smtClean="0"/>
              <a:t>Jul</a:t>
            </a:r>
            <a:r>
              <a:rPr lang="en-US" sz="2000" dirty="0" smtClean="0"/>
              <a:t> 2016)</a:t>
            </a:r>
            <a:endParaRPr lang="en-US" sz="2000" dirty="0" smtClean="0"/>
          </a:p>
          <a:p>
            <a:pPr lvl="1"/>
            <a:r>
              <a:rPr lang="en-US" altLang="en-US" sz="1600" dirty="0">
                <a:hlinkClick r:id="rId8"/>
              </a:rPr>
              <a:t>https://</a:t>
            </a:r>
            <a:r>
              <a:rPr lang="en-US" altLang="en-US" sz="1600" dirty="0" smtClean="0">
                <a:hlinkClick r:id="rId8"/>
              </a:rPr>
              <a:t>mentor.ieee.org/802.11/dcn/14/11-14-0629-16-0000-802-11-operations-manual.docx</a:t>
            </a:r>
            <a:r>
              <a:rPr lang="en-US" altLang="en-US" sz="1600" dirty="0" smtClean="0"/>
              <a:t> </a:t>
            </a:r>
          </a:p>
          <a:p>
            <a:r>
              <a:rPr lang="en-US" sz="2000" dirty="0"/>
              <a:t>Policies </a:t>
            </a:r>
            <a:r>
              <a:rPr lang="en-US" sz="2000" dirty="0"/>
              <a:t>and Procedures hierarchy</a:t>
            </a:r>
          </a:p>
          <a:p>
            <a:pPr lvl="1"/>
            <a:r>
              <a:rPr lang="en-US" sz="1600" dirty="0">
                <a:hlinkClick r:id="rId9"/>
              </a:rPr>
              <a:t>http://www.ieee802.org/11/Rules/rules.shtml</a:t>
            </a:r>
            <a:endParaRPr lang="en-US" sz="1600" dirty="0"/>
          </a:p>
          <a:p>
            <a:pPr marL="342900" lvl="1" indent="-342900">
              <a:buFontTx/>
              <a:buChar char="•"/>
            </a:pPr>
            <a:r>
              <a:rPr lang="en-US" altLang="en-US" b="1" dirty="0"/>
              <a:t>IEEE 802 Procedural document website: </a:t>
            </a:r>
            <a:r>
              <a:rPr lang="en-US" altLang="en-US" sz="1600" dirty="0">
                <a:hlinkClick r:id="rId10"/>
              </a:rPr>
              <a:t>http://www.ieee802.org/devdocs.shtml</a:t>
            </a:r>
            <a:r>
              <a:rPr lang="en-US" altLang="en-US" sz="1600" dirty="0"/>
              <a:t> </a:t>
            </a:r>
          </a:p>
          <a:p>
            <a:endParaRPr lang="en-US" dirty="0" smtClean="0"/>
          </a:p>
          <a:p>
            <a:pPr lvl="1"/>
            <a:endParaRPr lang="en-US" sz="1800" dirty="0" smtClean="0"/>
          </a:p>
        </p:txBody>
      </p:sp>
      <p:sp>
        <p:nvSpPr>
          <p:cNvPr id="2" name="Slide Number Placeholder 1"/>
          <p:cNvSpPr>
            <a:spLocks noGrp="1"/>
          </p:cNvSpPr>
          <p:nvPr>
            <p:ph type="sldNum" sz="quarter" idx="12"/>
          </p:nvPr>
        </p:nvSpPr>
        <p:spPr/>
        <p:txBody>
          <a:bodyPr/>
          <a:lstStyle/>
          <a:p>
            <a:pPr>
              <a:defRPr/>
            </a:pPr>
            <a:r>
              <a:rPr lang="en-US" smtClean="0"/>
              <a:t>Slide </a:t>
            </a:r>
            <a:fld id="{8634B414-E725-475F-8EFC-03D12F3C5E1A}" type="slidenum">
              <a:rPr lang="en-US" smtClean="0"/>
              <a:pPr>
                <a:defRPr/>
              </a:pPr>
              <a:t>11</a:t>
            </a:fld>
            <a:endParaRPr 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685800"/>
            <a:ext cx="8839200" cy="1066800"/>
          </a:xfrm>
        </p:spPr>
        <p:txBody>
          <a:bodyPr/>
          <a:lstStyle/>
          <a:p>
            <a:r>
              <a:rPr lang="en-US" sz="2800" dirty="0" smtClean="0"/>
              <a:t>IEEE 802 EC Rule Changes</a:t>
            </a:r>
            <a:endParaRPr lang="en-US" sz="2800" dirty="0"/>
          </a:p>
        </p:txBody>
      </p:sp>
      <p:sp>
        <p:nvSpPr>
          <p:cNvPr id="3" name="Content Placeholder 2"/>
          <p:cNvSpPr>
            <a:spLocks noGrp="1"/>
          </p:cNvSpPr>
          <p:nvPr>
            <p:ph idx="1"/>
          </p:nvPr>
        </p:nvSpPr>
        <p:spPr>
          <a:xfrm>
            <a:off x="609600" y="1447800"/>
            <a:ext cx="8382000" cy="5105400"/>
          </a:xfrm>
        </p:spPr>
        <p:txBody>
          <a:bodyPr/>
          <a:lstStyle/>
          <a:p>
            <a:r>
              <a:rPr lang="en-US" dirty="0" smtClean="0"/>
              <a:t>July 2016</a:t>
            </a:r>
          </a:p>
          <a:p>
            <a:pPr lvl="1"/>
            <a:r>
              <a:rPr lang="en-US" dirty="0" smtClean="0"/>
              <a:t>LMSC P&amp;P</a:t>
            </a:r>
            <a:r>
              <a:rPr lang="en-US" dirty="0"/>
              <a:t> </a:t>
            </a:r>
            <a:r>
              <a:rPr lang="en-US" dirty="0" smtClean="0"/>
              <a:t>– No changes</a:t>
            </a:r>
          </a:p>
          <a:p>
            <a:pPr lvl="1"/>
            <a:r>
              <a:rPr lang="en-US" dirty="0" smtClean="0"/>
              <a:t>LMSC  OM</a:t>
            </a:r>
            <a:endParaRPr lang="en-US" dirty="0"/>
          </a:p>
          <a:p>
            <a:pPr lvl="2"/>
            <a:r>
              <a:rPr lang="en-US" dirty="0" smtClean="0"/>
              <a:t>Delete Section 7 text on subgroup meeting notice from OM (move second paragraph to WG P&amp;P)</a:t>
            </a:r>
          </a:p>
          <a:p>
            <a:pPr lvl="2"/>
            <a:r>
              <a:rPr lang="en-US" dirty="0" smtClean="0"/>
              <a:t>Editorial and reference fixes</a:t>
            </a:r>
          </a:p>
          <a:p>
            <a:pPr lvl="2"/>
            <a:r>
              <a:rPr lang="en-US" dirty="0" smtClean="0"/>
              <a:t>8.2.2(a) – add reference to “Approval of Action” to clarify voting</a:t>
            </a:r>
          </a:p>
          <a:p>
            <a:pPr lvl="1"/>
            <a:r>
              <a:rPr lang="en-US" dirty="0"/>
              <a:t>LMSC WG P&amp;P </a:t>
            </a:r>
            <a:endParaRPr lang="en-US" dirty="0" smtClean="0"/>
          </a:p>
          <a:p>
            <a:pPr lvl="2"/>
            <a:r>
              <a:rPr lang="en-US" dirty="0" smtClean="0"/>
              <a:t>Add 2</a:t>
            </a:r>
            <a:r>
              <a:rPr lang="en-US" baseline="30000" dirty="0" smtClean="0"/>
              <a:t>nd</a:t>
            </a:r>
            <a:r>
              <a:rPr lang="en-US" dirty="0" smtClean="0"/>
              <a:t> paragraph of deleted OM Section 7 text  as WG P&amp;P new Section 6.6</a:t>
            </a:r>
          </a:p>
          <a:p>
            <a:pPr lvl="1"/>
            <a:r>
              <a:rPr lang="en-US" dirty="0" smtClean="0"/>
              <a:t>Chair’s Guidelines – No changes	</a:t>
            </a:r>
          </a:p>
          <a:p>
            <a:pPr lvl="1"/>
            <a:r>
              <a:rPr lang="en-US" dirty="0" smtClean="0"/>
              <a:t>See </a:t>
            </a:r>
            <a:r>
              <a:rPr lang="en-US" dirty="0">
                <a:hlinkClick r:id="rId3"/>
              </a:rPr>
              <a:t>https://</a:t>
            </a:r>
            <a:r>
              <a:rPr lang="en-US" dirty="0" smtClean="0">
                <a:hlinkClick r:id="rId3"/>
              </a:rPr>
              <a:t>mentor.ieee.org/802-ec/dcn/16/ec-16-0116-04-00EC-july-2016-rules-changes.pdf</a:t>
            </a:r>
            <a:r>
              <a:rPr lang="en-US" dirty="0" smtClean="0"/>
              <a:t> </a:t>
            </a:r>
          </a:p>
          <a:p>
            <a:r>
              <a:rPr lang="en-US" dirty="0" smtClean="0"/>
              <a:t>November 2016 - TBD</a:t>
            </a:r>
            <a:endParaRPr lang="en-US" dirty="0"/>
          </a:p>
          <a:p>
            <a:endParaRPr lang="en-US" dirty="0" smtClean="0"/>
          </a:p>
        </p:txBody>
      </p:sp>
      <p:sp>
        <p:nvSpPr>
          <p:cNvPr id="4" name="Date Placeholder 3"/>
          <p:cNvSpPr>
            <a:spLocks noGrp="1"/>
          </p:cNvSpPr>
          <p:nvPr>
            <p:ph type="dt" sz="half" idx="10"/>
          </p:nvPr>
        </p:nvSpPr>
        <p:spPr/>
        <p:txBody>
          <a:bodyPr/>
          <a:lstStyle/>
          <a:p>
            <a:pPr>
              <a:defRPr/>
            </a:pPr>
            <a:r>
              <a:rPr lang="en-US" smtClean="0"/>
              <a:t>September 2016</a:t>
            </a:r>
            <a:endParaRPr lang="en-US" dirty="0"/>
          </a:p>
        </p:txBody>
      </p:sp>
      <p:sp>
        <p:nvSpPr>
          <p:cNvPr id="5" name="Footer Placeholder 4"/>
          <p:cNvSpPr>
            <a:spLocks noGrp="1"/>
          </p:cNvSpPr>
          <p:nvPr>
            <p:ph type="ftr" sz="quarter" idx="11"/>
          </p:nvPr>
        </p:nvSpPr>
        <p:spPr/>
        <p:txBody>
          <a:bodyPr/>
          <a:lstStyle/>
          <a:p>
            <a:pPr>
              <a:defRPr/>
            </a:pPr>
            <a:r>
              <a:rPr lang="en-US" smtClean="0"/>
              <a:t>D. Stanley, HP Enterprise</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12</a:t>
            </a:fld>
            <a:endParaRPr 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685800"/>
            <a:ext cx="8839200" cy="1066800"/>
          </a:xfrm>
        </p:spPr>
        <p:txBody>
          <a:bodyPr/>
          <a:lstStyle/>
          <a:p>
            <a:r>
              <a:rPr lang="en-US" dirty="0" smtClean="0"/>
              <a:t>802 Rules meeting </a:t>
            </a:r>
            <a:endParaRPr lang="en-US" dirty="0"/>
          </a:p>
        </p:txBody>
      </p:sp>
      <p:sp>
        <p:nvSpPr>
          <p:cNvPr id="3" name="Content Placeholder 2"/>
          <p:cNvSpPr>
            <a:spLocks noGrp="1"/>
          </p:cNvSpPr>
          <p:nvPr>
            <p:ph idx="1"/>
          </p:nvPr>
        </p:nvSpPr>
        <p:spPr>
          <a:xfrm>
            <a:off x="609600" y="1600200"/>
            <a:ext cx="8382000" cy="5105400"/>
          </a:xfrm>
        </p:spPr>
        <p:txBody>
          <a:bodyPr/>
          <a:lstStyle/>
          <a:p>
            <a:r>
              <a:rPr lang="en-US" dirty="0" smtClean="0"/>
              <a:t>July 2016</a:t>
            </a:r>
          </a:p>
          <a:p>
            <a:pPr lvl="1"/>
            <a:r>
              <a:rPr lang="en-US" dirty="0" smtClean="0"/>
              <a:t>Chair’s Guidelines - discussion </a:t>
            </a:r>
            <a:r>
              <a:rPr lang="en-US" dirty="0"/>
              <a:t>on EC consent agenda item </a:t>
            </a:r>
            <a:r>
              <a:rPr lang="en-US" dirty="0" smtClean="0"/>
              <a:t>requirements; no consensus yet</a:t>
            </a:r>
          </a:p>
          <a:p>
            <a:pPr lvl="1"/>
            <a:r>
              <a:rPr lang="en-US" dirty="0" smtClean="0"/>
              <a:t>Additional topics – Guidelines re: participation as an individual; Any guidelines need to have a basis in existing (or new) rules. Further work needed, subgroup formed</a:t>
            </a:r>
          </a:p>
          <a:p>
            <a:r>
              <a:rPr lang="en-US" dirty="0" smtClean="0"/>
              <a:t>November 2016</a:t>
            </a:r>
          </a:p>
          <a:p>
            <a:pPr lvl="1"/>
            <a:r>
              <a:rPr lang="en-US" dirty="0" smtClean="0"/>
              <a:t>TBD</a:t>
            </a:r>
          </a:p>
          <a:p>
            <a:pPr lvl="1"/>
            <a:endParaRPr lang="en-US" dirty="0"/>
          </a:p>
        </p:txBody>
      </p:sp>
      <p:sp>
        <p:nvSpPr>
          <p:cNvPr id="4" name="Date Placeholder 3"/>
          <p:cNvSpPr>
            <a:spLocks noGrp="1"/>
          </p:cNvSpPr>
          <p:nvPr>
            <p:ph type="dt" sz="half" idx="10"/>
          </p:nvPr>
        </p:nvSpPr>
        <p:spPr/>
        <p:txBody>
          <a:bodyPr/>
          <a:lstStyle/>
          <a:p>
            <a:pPr>
              <a:defRPr/>
            </a:pPr>
            <a:r>
              <a:rPr lang="en-US" smtClean="0"/>
              <a:t>September 2016</a:t>
            </a:r>
            <a:endParaRPr lang="en-US" dirty="0"/>
          </a:p>
        </p:txBody>
      </p:sp>
      <p:sp>
        <p:nvSpPr>
          <p:cNvPr id="5" name="Footer Placeholder 4"/>
          <p:cNvSpPr>
            <a:spLocks noGrp="1"/>
          </p:cNvSpPr>
          <p:nvPr>
            <p:ph type="ftr" sz="quarter" idx="11"/>
          </p:nvPr>
        </p:nvSpPr>
        <p:spPr/>
        <p:txBody>
          <a:bodyPr/>
          <a:lstStyle/>
          <a:p>
            <a:pPr>
              <a:defRPr/>
            </a:pPr>
            <a:r>
              <a:rPr lang="en-US" smtClean="0"/>
              <a:t>D. Stanley, HP Enterprise</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13</a:t>
            </a:fld>
            <a:endParaRPr lang="en-US"/>
          </a:p>
        </p:txBody>
      </p:sp>
    </p:spTree>
    <p:extLst>
      <p:ext uri="{BB962C8B-B14F-4D97-AF65-F5344CB8AC3E}">
        <p14:creationId xmlns:p14="http://schemas.microsoft.com/office/powerpoint/2010/main" val="230328097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 802.11 OM Status and changes</a:t>
            </a:r>
            <a:endParaRPr lang="en-US" dirty="0"/>
          </a:p>
        </p:txBody>
      </p:sp>
      <p:sp>
        <p:nvSpPr>
          <p:cNvPr id="3" name="Content Placeholder 2"/>
          <p:cNvSpPr>
            <a:spLocks noGrp="1"/>
          </p:cNvSpPr>
          <p:nvPr>
            <p:ph idx="1"/>
          </p:nvPr>
        </p:nvSpPr>
        <p:spPr>
          <a:xfrm>
            <a:off x="304800" y="1600200"/>
            <a:ext cx="8382000" cy="4724400"/>
          </a:xfrm>
        </p:spPr>
        <p:txBody>
          <a:bodyPr/>
          <a:lstStyle/>
          <a:p>
            <a:r>
              <a:rPr lang="en-US" dirty="0"/>
              <a:t>Document </a:t>
            </a:r>
            <a:r>
              <a:rPr lang="en-US" dirty="0" smtClean="0">
                <a:hlinkClick r:id="rId3"/>
              </a:rPr>
              <a:t>11-14-0629-16</a:t>
            </a:r>
            <a:r>
              <a:rPr lang="en-US" dirty="0" smtClean="0"/>
              <a:t> contains </a:t>
            </a:r>
            <a:r>
              <a:rPr lang="en-US" dirty="0"/>
              <a:t>the current IEEE </a:t>
            </a:r>
            <a:r>
              <a:rPr lang="en-US" dirty="0" smtClean="0"/>
              <a:t>802.11 </a:t>
            </a:r>
            <a:r>
              <a:rPr lang="en-US" dirty="0"/>
              <a:t>Operations Manual (approved </a:t>
            </a:r>
            <a:r>
              <a:rPr lang="en-US" dirty="0" smtClean="0"/>
              <a:t>July 2016). Changes include:</a:t>
            </a:r>
            <a:endParaRPr lang="en-US" dirty="0"/>
          </a:p>
          <a:p>
            <a:pPr lvl="1"/>
            <a:r>
              <a:rPr lang="en-US" dirty="0" smtClean="0"/>
              <a:t>Changes to calculation of returned ballots and losing voting rights; ballot return is across all </a:t>
            </a:r>
            <a:r>
              <a:rPr lang="en-US" dirty="0" err="1" smtClean="0"/>
              <a:t>LBs</a:t>
            </a:r>
            <a:r>
              <a:rPr lang="en-US" dirty="0" err="1" smtClean="0"/>
              <a:t>.</a:t>
            </a:r>
            <a:endParaRPr lang="en-US" dirty="0" smtClean="0"/>
          </a:p>
          <a:p>
            <a:pPr lvl="1"/>
            <a:r>
              <a:rPr lang="en-US" dirty="0" smtClean="0"/>
              <a:t>This change is being implemented</a:t>
            </a:r>
            <a:r>
              <a:rPr lang="en-US" dirty="0"/>
              <a:t>, see </a:t>
            </a:r>
            <a:r>
              <a:rPr lang="en-US" dirty="0">
                <a:hlinkClick r:id="rId4"/>
              </a:rPr>
              <a:t>http://</a:t>
            </a:r>
            <a:r>
              <a:rPr lang="en-US" dirty="0" smtClean="0">
                <a:hlinkClick r:id="rId4"/>
              </a:rPr>
              <a:t>www.ieee802.org/11/email/stds-802-11/msg02253.html</a:t>
            </a:r>
            <a:r>
              <a:rPr lang="en-US" dirty="0" smtClean="0"/>
              <a:t> </a:t>
            </a:r>
            <a:endParaRPr lang="en-US" dirty="0" smtClean="0"/>
          </a:p>
          <a:p>
            <a:r>
              <a:rPr lang="en-US" dirty="0" smtClean="0"/>
              <a:t>Additional changes to be considered at November 2016 plenary</a:t>
            </a:r>
          </a:p>
          <a:p>
            <a:pPr lvl="1"/>
            <a:r>
              <a:rPr lang="en-US" dirty="0" smtClean="0"/>
              <a:t>None to date</a:t>
            </a:r>
            <a:endParaRPr lang="en-US" dirty="0"/>
          </a:p>
        </p:txBody>
      </p:sp>
      <p:sp>
        <p:nvSpPr>
          <p:cNvPr id="4" name="Date Placeholder 3"/>
          <p:cNvSpPr>
            <a:spLocks noGrp="1"/>
          </p:cNvSpPr>
          <p:nvPr>
            <p:ph type="dt" sz="half" idx="10"/>
          </p:nvPr>
        </p:nvSpPr>
        <p:spPr/>
        <p:txBody>
          <a:bodyPr/>
          <a:lstStyle/>
          <a:p>
            <a:pPr>
              <a:defRPr/>
            </a:pPr>
            <a:r>
              <a:rPr lang="en-US" smtClean="0"/>
              <a:t>September 2016</a:t>
            </a:r>
            <a:endParaRPr lang="en-US" dirty="0"/>
          </a:p>
        </p:txBody>
      </p:sp>
      <p:sp>
        <p:nvSpPr>
          <p:cNvPr id="5" name="Footer Placeholder 4"/>
          <p:cNvSpPr>
            <a:spLocks noGrp="1"/>
          </p:cNvSpPr>
          <p:nvPr>
            <p:ph type="ftr" sz="quarter" idx="11"/>
          </p:nvPr>
        </p:nvSpPr>
        <p:spPr/>
        <p:txBody>
          <a:bodyPr/>
          <a:lstStyle/>
          <a:p>
            <a:pPr>
              <a:defRPr/>
            </a:pPr>
            <a:r>
              <a:rPr lang="en-US" smtClean="0"/>
              <a:t>D. Stanley, HP Enterprise</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14</a:t>
            </a:fld>
            <a:endParaRPr lang="en-US"/>
          </a:p>
        </p:txBody>
      </p:sp>
    </p:spTree>
    <p:extLst>
      <p:ext uri="{BB962C8B-B14F-4D97-AF65-F5344CB8AC3E}">
        <p14:creationId xmlns:p14="http://schemas.microsoft.com/office/powerpoint/2010/main" val="251463626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2400" cy="838200"/>
          </a:xfrm>
        </p:spPr>
        <p:txBody>
          <a:bodyPr/>
          <a:lstStyle/>
          <a:p>
            <a:r>
              <a:rPr lang="en-US" dirty="0" smtClean="0"/>
              <a:t>IEEE 802.11 OM change</a:t>
            </a:r>
            <a:endParaRPr lang="en-US" dirty="0"/>
          </a:p>
        </p:txBody>
      </p:sp>
      <p:sp>
        <p:nvSpPr>
          <p:cNvPr id="3" name="Content Placeholder 2"/>
          <p:cNvSpPr>
            <a:spLocks noGrp="1"/>
          </p:cNvSpPr>
          <p:nvPr>
            <p:ph idx="1"/>
          </p:nvPr>
        </p:nvSpPr>
        <p:spPr>
          <a:xfrm>
            <a:off x="304800" y="1371600"/>
            <a:ext cx="8382000" cy="4572000"/>
          </a:xfrm>
        </p:spPr>
        <p:txBody>
          <a:bodyPr/>
          <a:lstStyle/>
          <a:p>
            <a:r>
              <a:rPr lang="en-US" dirty="0" smtClean="0"/>
              <a:t>The proposed change </a:t>
            </a:r>
          </a:p>
          <a:p>
            <a:pPr lvl="1"/>
            <a:r>
              <a:rPr lang="en-US" dirty="0" smtClean="0"/>
              <a:t>Changes application of  ballot response rules re: loss of voting rights </a:t>
            </a:r>
          </a:p>
          <a:p>
            <a:r>
              <a:rPr lang="en-US" dirty="0" smtClean="0"/>
              <a:t>In 11-14-0629r14,  “7.1.4 Voter”, change text as shown:</a:t>
            </a:r>
          </a:p>
          <a:p>
            <a:pPr marL="457200" lvl="1" indent="0">
              <a:buNone/>
            </a:pPr>
            <a:r>
              <a:rPr lang="en-US" sz="1600" dirty="0"/>
              <a:t>A Voter remains as such provided:</a:t>
            </a:r>
          </a:p>
          <a:p>
            <a:pPr lvl="1"/>
            <a:r>
              <a:rPr lang="en-US" sz="1600" dirty="0"/>
              <a:t>The Voter continues to properly attend 2 of 4 consecutive plenary sessions (a single interim session may be substituted for a plenary). </a:t>
            </a:r>
          </a:p>
          <a:p>
            <a:pPr lvl="1"/>
            <a:r>
              <a:rPr lang="en-US" sz="1600" dirty="0"/>
              <a:t>The Voter responds to </a:t>
            </a:r>
            <a:r>
              <a:rPr lang="en-US" sz="1600" dirty="0" smtClean="0"/>
              <a:t> 2 </a:t>
            </a:r>
            <a:r>
              <a:rPr lang="en-US" sz="1600" strike="sngStrike" dirty="0" smtClean="0"/>
              <a:t>4 </a:t>
            </a:r>
            <a:r>
              <a:rPr lang="en-US" sz="1600" dirty="0"/>
              <a:t>out of </a:t>
            </a:r>
            <a:r>
              <a:rPr lang="en-US" sz="1600" dirty="0" smtClean="0"/>
              <a:t> 3 </a:t>
            </a:r>
            <a:r>
              <a:rPr lang="en-US" sz="1600" strike="sngStrike" dirty="0" smtClean="0"/>
              <a:t>6 </a:t>
            </a:r>
            <a:r>
              <a:rPr lang="en-US" sz="1600" dirty="0"/>
              <a:t>consecutive mandatory WG letter </a:t>
            </a:r>
            <a:r>
              <a:rPr lang="en-US" sz="1600" dirty="0" smtClean="0"/>
              <a:t>ballots</a:t>
            </a:r>
            <a:r>
              <a:rPr lang="en-US" sz="1600" u="sng" dirty="0" smtClean="0"/>
              <a:t>, </a:t>
            </a:r>
            <a:r>
              <a:rPr lang="en-US" sz="1600" u="sng" dirty="0"/>
              <a:t>where a valid response is received in the initial </a:t>
            </a:r>
            <a:r>
              <a:rPr lang="en-US" sz="1600" u="sng" dirty="0" smtClean="0"/>
              <a:t>mandatory WG </a:t>
            </a:r>
            <a:r>
              <a:rPr lang="en-US" sz="1600" u="sng" dirty="0"/>
              <a:t>letter ballot or any of its subsequent </a:t>
            </a:r>
            <a:r>
              <a:rPr lang="en-US" sz="1600" u="sng" dirty="0" smtClean="0"/>
              <a:t>recirculation ballots. </a:t>
            </a:r>
            <a:endParaRPr lang="en-US" sz="1600" u="sng" dirty="0"/>
          </a:p>
          <a:p>
            <a:pPr lvl="2"/>
            <a:r>
              <a:rPr lang="en-US" sz="1400" u="sng" dirty="0" smtClean="0"/>
              <a:t>NOTE – A voter’s status is evaluated at completion of a WGLB series. </a:t>
            </a:r>
            <a:endParaRPr lang="en-US" sz="1400" u="sng" dirty="0"/>
          </a:p>
          <a:p>
            <a:pPr lvl="2"/>
            <a:r>
              <a:rPr lang="en-US" sz="1600" strike="sngStrike" dirty="0"/>
              <a:t>NOTE – the 802 LMSC Policies and Procedures state that WG voter status is lost for failure to return 2 of 3 consecutive mandatory WG letter ballots, but such loss may be excused by the WG chair if the participant is otherwise considered active.  The WG chair has ruled that any 802.11 voter who has returned 4 out of 6 consecutive mandatory WG letter ballots is deemed to be active</a:t>
            </a:r>
            <a:r>
              <a:rPr lang="en-US" sz="1600" strike="sngStrike" dirty="0" smtClean="0"/>
              <a:t>.</a:t>
            </a:r>
            <a:endParaRPr lang="en-US" sz="1600" strike="sngStrike" dirty="0"/>
          </a:p>
          <a:p>
            <a:endParaRPr lang="en-US" dirty="0"/>
          </a:p>
          <a:p>
            <a:endParaRPr lang="en-US" dirty="0"/>
          </a:p>
        </p:txBody>
      </p:sp>
      <p:sp>
        <p:nvSpPr>
          <p:cNvPr id="4" name="Date Placeholder 3"/>
          <p:cNvSpPr>
            <a:spLocks noGrp="1"/>
          </p:cNvSpPr>
          <p:nvPr>
            <p:ph type="dt" sz="half" idx="10"/>
          </p:nvPr>
        </p:nvSpPr>
        <p:spPr/>
        <p:txBody>
          <a:bodyPr/>
          <a:lstStyle/>
          <a:p>
            <a:pPr>
              <a:defRPr/>
            </a:pPr>
            <a:r>
              <a:rPr lang="en-US" smtClean="0"/>
              <a:t>September 2016</a:t>
            </a:r>
            <a:endParaRPr lang="en-US" dirty="0"/>
          </a:p>
        </p:txBody>
      </p:sp>
      <p:sp>
        <p:nvSpPr>
          <p:cNvPr id="5" name="Footer Placeholder 4"/>
          <p:cNvSpPr>
            <a:spLocks noGrp="1"/>
          </p:cNvSpPr>
          <p:nvPr>
            <p:ph type="ftr" sz="quarter" idx="11"/>
          </p:nvPr>
        </p:nvSpPr>
        <p:spPr/>
        <p:txBody>
          <a:bodyPr/>
          <a:lstStyle/>
          <a:p>
            <a:pPr>
              <a:defRPr/>
            </a:pPr>
            <a:r>
              <a:rPr lang="en-US" smtClean="0"/>
              <a:t>D. Stanley, HP Enterprise</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15</a:t>
            </a:fld>
            <a:endParaRPr lang="en-US"/>
          </a:p>
        </p:txBody>
      </p:sp>
      <p:sp>
        <p:nvSpPr>
          <p:cNvPr id="7" name="TextBox 6"/>
          <p:cNvSpPr txBox="1"/>
          <p:nvPr/>
        </p:nvSpPr>
        <p:spPr>
          <a:xfrm>
            <a:off x="381000" y="6172200"/>
            <a:ext cx="5449633" cy="276999"/>
          </a:xfrm>
          <a:prstGeom prst="rect">
            <a:avLst/>
          </a:prstGeom>
          <a:noFill/>
        </p:spPr>
        <p:txBody>
          <a:bodyPr wrap="none" rtlCol="0">
            <a:spAutoFit/>
          </a:bodyPr>
          <a:lstStyle/>
          <a:p>
            <a:r>
              <a:rPr lang="en-US" dirty="0" smtClean="0"/>
              <a:t>This proposal grew out of investigation into “Abstain”, see 11-16-223r1, slides 20-25</a:t>
            </a:r>
            <a:endParaRPr lang="en-US" dirty="0"/>
          </a:p>
        </p:txBody>
      </p:sp>
    </p:spTree>
    <p:extLst>
      <p:ext uri="{BB962C8B-B14F-4D97-AF65-F5344CB8AC3E}">
        <p14:creationId xmlns:p14="http://schemas.microsoft.com/office/powerpoint/2010/main" val="387755429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800" smtClean="0"/>
              <a:t>September 2016</a:t>
            </a:r>
          </a:p>
        </p:txBody>
      </p:sp>
      <p:sp>
        <p:nvSpPr>
          <p:cNvPr id="25603"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200" b="0" smtClean="0"/>
              <a:t>D. Stanley, HP Enterprise</a:t>
            </a:r>
          </a:p>
        </p:txBody>
      </p:sp>
      <p:sp>
        <p:nvSpPr>
          <p:cNvPr id="25605" name="Rectangle 2"/>
          <p:cNvSpPr>
            <a:spLocks noGrp="1" noChangeArrowheads="1"/>
          </p:cNvSpPr>
          <p:nvPr>
            <p:ph type="title"/>
          </p:nvPr>
        </p:nvSpPr>
        <p:spPr>
          <a:xfrm>
            <a:off x="685800" y="685800"/>
            <a:ext cx="7772400" cy="685800"/>
          </a:xfrm>
        </p:spPr>
        <p:txBody>
          <a:bodyPr/>
          <a:lstStyle/>
          <a:p>
            <a:r>
              <a:rPr lang="en-GB" altLang="en-US" smtClean="0"/>
              <a:t>Email Reflectors</a:t>
            </a:r>
          </a:p>
        </p:txBody>
      </p:sp>
      <p:sp>
        <p:nvSpPr>
          <p:cNvPr id="25606" name="Rectangle 3"/>
          <p:cNvSpPr>
            <a:spLocks noGrp="1" noChangeArrowheads="1"/>
          </p:cNvSpPr>
          <p:nvPr>
            <p:ph type="body" idx="1"/>
          </p:nvPr>
        </p:nvSpPr>
        <p:spPr>
          <a:xfrm>
            <a:off x="609600" y="1371600"/>
            <a:ext cx="8153400" cy="5105400"/>
          </a:xfrm>
        </p:spPr>
        <p:txBody>
          <a:bodyPr/>
          <a:lstStyle/>
          <a:p>
            <a:r>
              <a:rPr lang="en-GB" altLang="en-US" dirty="0" smtClean="0"/>
              <a:t>There is an email reflector for the working group,  plus one for each task group. </a:t>
            </a:r>
            <a:r>
              <a:rPr lang="en-GB" altLang="en-US" u="sng" dirty="0" smtClean="0"/>
              <a:t>Note: </a:t>
            </a:r>
            <a:r>
              <a:rPr lang="en-GB" altLang="en-US" u="sng" dirty="0" err="1" smtClean="0"/>
              <a:t>TGaz</a:t>
            </a:r>
            <a:r>
              <a:rPr lang="en-GB" altLang="en-US" u="sng" dirty="0" smtClean="0"/>
              <a:t> reflector added.</a:t>
            </a:r>
          </a:p>
          <a:p>
            <a:r>
              <a:rPr lang="en-GB" altLang="en-US" dirty="0" smtClean="0"/>
              <a:t>Write access to the reflectors allowed for those who are members with status: aspirant, nearly-voter, potential-voter, voter.</a:t>
            </a:r>
          </a:p>
          <a:p>
            <a:r>
              <a:rPr lang="en-GB" altLang="en-US" dirty="0" smtClean="0"/>
              <a:t>To make a request, visit the reflector request page:</a:t>
            </a:r>
            <a:br>
              <a:rPr lang="en-GB" altLang="en-US" dirty="0" smtClean="0"/>
            </a:br>
            <a:r>
              <a:rPr lang="en-GB" altLang="en-US" dirty="0" smtClean="0"/>
              <a:t>	</a:t>
            </a:r>
            <a:r>
              <a:rPr lang="en-GB" altLang="en-US" dirty="0" smtClean="0">
                <a:hlinkClick r:id="rId3"/>
              </a:rPr>
              <a:t>http://www.ieee802.org/11/Reflector.html</a:t>
            </a:r>
            <a:endParaRPr lang="en-GB" altLang="en-US" dirty="0" smtClean="0"/>
          </a:p>
          <a:p>
            <a:pPr lvl="1"/>
            <a:r>
              <a:rPr lang="en-GB" altLang="en-US" b="1" dirty="0" smtClean="0"/>
              <a:t>Gathers information and sends an email to Vice Chair</a:t>
            </a:r>
          </a:p>
          <a:p>
            <a:r>
              <a:rPr lang="en-GB" altLang="en-US" dirty="0" smtClean="0"/>
              <a:t>If you change your email address – </a:t>
            </a:r>
            <a:r>
              <a:rPr lang="en-GB" altLang="en-US" u="sng" dirty="0" smtClean="0"/>
              <a:t>please let me know</a:t>
            </a:r>
            <a:r>
              <a:rPr lang="en-GB" altLang="en-US" dirty="0" smtClean="0"/>
              <a:t>.  I will perform a global change to the list servers.</a:t>
            </a:r>
          </a:p>
          <a:p>
            <a:r>
              <a:rPr lang="en-GB" altLang="en-US" dirty="0" smtClean="0"/>
              <a:t>Public read access to all reflectors is available via the 802.11 home page </a:t>
            </a:r>
            <a:r>
              <a:rPr lang="en-GB" altLang="en-US" dirty="0" smtClean="0">
                <a:hlinkClick r:id="rId4"/>
              </a:rPr>
              <a:t>http://www.ieee802.org/11</a:t>
            </a:r>
            <a:r>
              <a:rPr lang="en-GB" altLang="en-US" dirty="0" smtClean="0"/>
              <a:t> on the “</a:t>
            </a:r>
            <a:r>
              <a:rPr lang="en-GB" altLang="en-US" i="1" dirty="0" smtClean="0"/>
              <a:t>WG Email</a:t>
            </a:r>
            <a:r>
              <a:rPr lang="en-GB" altLang="en-US" dirty="0" smtClean="0"/>
              <a:t>” menu.</a:t>
            </a:r>
          </a:p>
        </p:txBody>
      </p:sp>
      <p:sp>
        <p:nvSpPr>
          <p:cNvPr id="2" name="Slide Number Placeholder 1"/>
          <p:cNvSpPr>
            <a:spLocks noGrp="1"/>
          </p:cNvSpPr>
          <p:nvPr>
            <p:ph type="sldNum" sz="quarter" idx="12"/>
          </p:nvPr>
        </p:nvSpPr>
        <p:spPr/>
        <p:txBody>
          <a:bodyPr/>
          <a:lstStyle/>
          <a:p>
            <a:pPr>
              <a:defRPr/>
            </a:pPr>
            <a:r>
              <a:rPr lang="en-US" smtClean="0"/>
              <a:t>Slide </a:t>
            </a:r>
            <a:fld id="{8634B414-E725-475F-8EFC-03D12F3C5E1A}" type="slidenum">
              <a:rPr lang="en-US" smtClean="0"/>
              <a:pPr>
                <a:defRPr/>
              </a:pPr>
              <a:t>16</a:t>
            </a:fld>
            <a:endParaRPr lang="en-US"/>
          </a:p>
        </p:txBody>
      </p:sp>
    </p:spTree>
    <p:extLst>
      <p:ext uri="{BB962C8B-B14F-4D97-AF65-F5344CB8AC3E}">
        <p14:creationId xmlns:p14="http://schemas.microsoft.com/office/powerpoint/2010/main" val="110393946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 802-ALL EMAIL List Server</a:t>
            </a:r>
          </a:p>
        </p:txBody>
      </p:sp>
      <p:sp>
        <p:nvSpPr>
          <p:cNvPr id="3" name="Content Placeholder 2"/>
          <p:cNvSpPr>
            <a:spLocks noGrp="1"/>
          </p:cNvSpPr>
          <p:nvPr>
            <p:ph idx="1"/>
          </p:nvPr>
        </p:nvSpPr>
        <p:spPr>
          <a:xfrm>
            <a:off x="685800" y="1981200"/>
            <a:ext cx="7772400" cy="4343400"/>
          </a:xfrm>
        </p:spPr>
        <p:txBody>
          <a:bodyPr/>
          <a:lstStyle/>
          <a:p>
            <a:pPr>
              <a:buNone/>
            </a:pPr>
            <a:r>
              <a:rPr lang="en-US" dirty="0" smtClean="0"/>
              <a:t>IEEE 802-ALL EMAIL List Server</a:t>
            </a:r>
          </a:p>
          <a:p>
            <a:r>
              <a:rPr lang="en-US" b="0" dirty="0" smtClean="0"/>
              <a:t>IEEE 802 only provides e-mailed session announcements. To join this list and stay informed about upcoming plenary sessions, send email to </a:t>
            </a:r>
            <a:r>
              <a:rPr lang="en-US" b="0" u="sng" dirty="0" smtClean="0">
                <a:hlinkClick r:id="rId3"/>
              </a:rPr>
              <a:t>listserv@listserv.ieee.org</a:t>
            </a:r>
            <a:r>
              <a:rPr lang="en-US" b="0" dirty="0" smtClean="0"/>
              <a:t> with no subject and with the following 2 lines appearing first in the body of the message: </a:t>
            </a:r>
          </a:p>
          <a:p>
            <a:pPr lvl="2">
              <a:buNone/>
            </a:pPr>
            <a:r>
              <a:rPr lang="en-US" b="0" dirty="0" smtClean="0"/>
              <a:t/>
            </a:r>
            <a:br>
              <a:rPr lang="en-US" b="0" dirty="0" smtClean="0"/>
            </a:br>
            <a:r>
              <a:rPr lang="en-US" sz="2400" b="1" dirty="0" smtClean="0"/>
              <a:t>subscribe  stds-802-all</a:t>
            </a:r>
          </a:p>
          <a:p>
            <a:pPr lvl="2">
              <a:buNone/>
            </a:pPr>
            <a:r>
              <a:rPr lang="en-US" sz="2400" b="1" dirty="0" smtClean="0"/>
              <a:t>	end</a:t>
            </a:r>
            <a:endParaRPr lang="en-US" sz="2400" b="1" dirty="0"/>
          </a:p>
        </p:txBody>
      </p:sp>
      <p:sp>
        <p:nvSpPr>
          <p:cNvPr id="4" name="Date Placeholder 3"/>
          <p:cNvSpPr>
            <a:spLocks noGrp="1"/>
          </p:cNvSpPr>
          <p:nvPr>
            <p:ph type="dt" sz="half" idx="10"/>
          </p:nvPr>
        </p:nvSpPr>
        <p:spPr/>
        <p:txBody>
          <a:bodyPr/>
          <a:lstStyle/>
          <a:p>
            <a:pPr>
              <a:defRPr/>
            </a:pPr>
            <a:r>
              <a:rPr lang="en-US" smtClean="0"/>
              <a:t>September 2016</a:t>
            </a:r>
            <a:endParaRPr lang="en-US" dirty="0"/>
          </a:p>
        </p:txBody>
      </p:sp>
      <p:sp>
        <p:nvSpPr>
          <p:cNvPr id="5" name="Footer Placeholder 4"/>
          <p:cNvSpPr>
            <a:spLocks noGrp="1"/>
          </p:cNvSpPr>
          <p:nvPr>
            <p:ph type="ftr" sz="quarter" idx="11"/>
          </p:nvPr>
        </p:nvSpPr>
        <p:spPr/>
        <p:txBody>
          <a:bodyPr/>
          <a:lstStyle/>
          <a:p>
            <a:pPr>
              <a:defRPr/>
            </a:pPr>
            <a:r>
              <a:rPr lang="en-US" smtClean="0"/>
              <a:t>D. Stanley, HP Enterprise</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17</a:t>
            </a:fld>
            <a:endParaRPr lang="en-US"/>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for Posting Documents</a:t>
            </a:r>
            <a:endParaRPr lang="en-US" dirty="0"/>
          </a:p>
        </p:txBody>
      </p:sp>
      <p:sp>
        <p:nvSpPr>
          <p:cNvPr id="3" name="Content Placeholder 2"/>
          <p:cNvSpPr>
            <a:spLocks noGrp="1"/>
          </p:cNvSpPr>
          <p:nvPr>
            <p:ph idx="1"/>
          </p:nvPr>
        </p:nvSpPr>
        <p:spPr/>
        <p:txBody>
          <a:bodyPr/>
          <a:lstStyle/>
          <a:p>
            <a:r>
              <a:rPr lang="en-US" dirty="0" smtClean="0"/>
              <a:t>From the 802.11 OM – </a:t>
            </a:r>
          </a:p>
          <a:p>
            <a:pPr lvl="1"/>
            <a:r>
              <a:rPr lang="en-US" sz="2800" dirty="0" smtClean="0"/>
              <a:t>All submissions presented to and all minutes shall be posted to the 802.11 document server.</a:t>
            </a:r>
          </a:p>
          <a:p>
            <a:pPr lvl="1"/>
            <a:r>
              <a:rPr lang="en-US" sz="2800" dirty="0" smtClean="0"/>
              <a:t>Please check to ensure all documents are posted</a:t>
            </a:r>
          </a:p>
          <a:p>
            <a:pPr lvl="2"/>
            <a:r>
              <a:rPr lang="en-US" sz="2600" dirty="0" smtClean="0"/>
              <a:t>If you have a “pending” document that is in error, let Adrian or Jon or Dorothy know.</a:t>
            </a:r>
          </a:p>
          <a:p>
            <a:pPr lvl="1"/>
            <a:r>
              <a:rPr lang="en-US" sz="2800" dirty="0" smtClean="0"/>
              <a:t>Secretaries should put “Minutes” in the lower left corner for “minutes” of meetings.</a:t>
            </a:r>
          </a:p>
        </p:txBody>
      </p:sp>
      <p:sp>
        <p:nvSpPr>
          <p:cNvPr id="4" name="Date Placeholder 3"/>
          <p:cNvSpPr>
            <a:spLocks noGrp="1"/>
          </p:cNvSpPr>
          <p:nvPr>
            <p:ph type="dt" sz="half" idx="10"/>
          </p:nvPr>
        </p:nvSpPr>
        <p:spPr/>
        <p:txBody>
          <a:bodyPr/>
          <a:lstStyle/>
          <a:p>
            <a:pPr>
              <a:defRPr/>
            </a:pPr>
            <a:r>
              <a:rPr lang="en-US" smtClean="0"/>
              <a:t>September 2016</a:t>
            </a:r>
            <a:endParaRPr lang="en-US"/>
          </a:p>
        </p:txBody>
      </p:sp>
      <p:sp>
        <p:nvSpPr>
          <p:cNvPr id="5" name="Footer Placeholder 4"/>
          <p:cNvSpPr>
            <a:spLocks noGrp="1"/>
          </p:cNvSpPr>
          <p:nvPr>
            <p:ph type="ftr" sz="quarter" idx="11"/>
          </p:nvPr>
        </p:nvSpPr>
        <p:spPr/>
        <p:txBody>
          <a:bodyPr/>
          <a:lstStyle/>
          <a:p>
            <a:pPr>
              <a:defRPr/>
            </a:pPr>
            <a:r>
              <a:rPr lang="en-US" smtClean="0"/>
              <a:t>D. Stanley, HP Enterprise</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18</a:t>
            </a:fld>
            <a:endParaRPr lang="en-US"/>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2819400"/>
            <a:ext cx="7772400" cy="1362075"/>
          </a:xfrm>
        </p:spPr>
        <p:txBody>
          <a:bodyPr/>
          <a:lstStyle/>
          <a:p>
            <a:r>
              <a:rPr lang="en-US" sz="3200" dirty="0" smtClean="0"/>
              <a:t>Wednesday – </a:t>
            </a:r>
            <a:br>
              <a:rPr lang="en-US" sz="3200" dirty="0" smtClean="0"/>
            </a:br>
            <a:r>
              <a:rPr lang="en-US" sz="3200" dirty="0" smtClean="0"/>
              <a:t>802.11 Mid-Week Plenary</a:t>
            </a:r>
            <a:endParaRPr lang="en-US" sz="3200" dirty="0"/>
          </a:p>
        </p:txBody>
      </p:sp>
      <p:sp>
        <p:nvSpPr>
          <p:cNvPr id="8" name="Text Placeholder 7"/>
          <p:cNvSpPr>
            <a:spLocks noGrp="1"/>
          </p:cNvSpPr>
          <p:nvPr>
            <p:ph type="body" idx="1"/>
          </p:nvPr>
        </p:nvSpPr>
        <p:spPr>
          <a:xfrm>
            <a:off x="762000" y="1219200"/>
            <a:ext cx="7772400" cy="1500187"/>
          </a:xfrm>
        </p:spPr>
        <p:txBody>
          <a:bodyPr/>
          <a:lstStyle/>
          <a:p>
            <a:r>
              <a:rPr lang="en-US" dirty="0" smtClean="0"/>
              <a:t>802.11 2nd Vice Chair Report</a:t>
            </a:r>
            <a:endParaRPr lang="en-US" dirty="0"/>
          </a:p>
        </p:txBody>
      </p:sp>
      <p:sp>
        <p:nvSpPr>
          <p:cNvPr id="4" name="Date Placeholder 3"/>
          <p:cNvSpPr>
            <a:spLocks noGrp="1"/>
          </p:cNvSpPr>
          <p:nvPr>
            <p:ph type="dt" sz="half" idx="10"/>
          </p:nvPr>
        </p:nvSpPr>
        <p:spPr/>
        <p:txBody>
          <a:bodyPr/>
          <a:lstStyle/>
          <a:p>
            <a:pPr>
              <a:defRPr/>
            </a:pPr>
            <a:r>
              <a:rPr lang="en-US" smtClean="0"/>
              <a:t>September 2016</a:t>
            </a:r>
            <a:endParaRPr lang="en-US"/>
          </a:p>
        </p:txBody>
      </p:sp>
      <p:sp>
        <p:nvSpPr>
          <p:cNvPr id="5" name="Footer Placeholder 4"/>
          <p:cNvSpPr>
            <a:spLocks noGrp="1"/>
          </p:cNvSpPr>
          <p:nvPr>
            <p:ph type="ftr" sz="quarter" idx="11"/>
          </p:nvPr>
        </p:nvSpPr>
        <p:spPr/>
        <p:txBody>
          <a:bodyPr/>
          <a:lstStyle/>
          <a:p>
            <a:pPr>
              <a:defRPr/>
            </a:pPr>
            <a:r>
              <a:rPr lang="en-US" smtClean="0"/>
              <a:t>D. Stanley, HP Enterprise</a:t>
            </a:r>
            <a:endParaRPr lang="en-US"/>
          </a:p>
        </p:txBody>
      </p:sp>
      <p:sp>
        <p:nvSpPr>
          <p:cNvPr id="2" name="Slide Number Placeholder 1"/>
          <p:cNvSpPr>
            <a:spLocks noGrp="1"/>
          </p:cNvSpPr>
          <p:nvPr>
            <p:ph type="sldNum" sz="quarter" idx="12"/>
          </p:nvPr>
        </p:nvSpPr>
        <p:spPr/>
        <p:txBody>
          <a:bodyPr/>
          <a:lstStyle/>
          <a:p>
            <a:pPr>
              <a:defRPr/>
            </a:pPr>
            <a:r>
              <a:rPr lang="en-US" smtClean="0"/>
              <a:t>Slide </a:t>
            </a:r>
            <a:fld id="{B7DC20B9-232F-45E3-915F-318DA7AF0997}" type="slidenum">
              <a:rPr lang="en-US" smtClean="0"/>
              <a:pPr>
                <a:defRPr/>
              </a:pPr>
              <a:t>19</a:t>
            </a:fld>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e Placeholder 3"/>
          <p:cNvSpPr>
            <a:spLocks noGrp="1"/>
          </p:cNvSpPr>
          <p:nvPr>
            <p:ph type="dt" sz="quarter" idx="10"/>
          </p:nvPr>
        </p:nvSpPr>
        <p:spPr>
          <a:noFill/>
        </p:spPr>
        <p:txBody>
          <a:bodyPr/>
          <a:lstStyle/>
          <a:p>
            <a:r>
              <a:rPr lang="en-US" smtClean="0"/>
              <a:t>September 2016</a:t>
            </a:r>
            <a:endParaRPr lang="en-US"/>
          </a:p>
        </p:txBody>
      </p:sp>
      <p:sp>
        <p:nvSpPr>
          <p:cNvPr id="3075" name="Footer Placeholder 4"/>
          <p:cNvSpPr>
            <a:spLocks noGrp="1"/>
          </p:cNvSpPr>
          <p:nvPr>
            <p:ph type="ftr" sz="quarter" idx="11"/>
          </p:nvPr>
        </p:nvSpPr>
        <p:spPr>
          <a:noFill/>
        </p:spPr>
        <p:txBody>
          <a:bodyPr/>
          <a:lstStyle/>
          <a:p>
            <a:r>
              <a:rPr lang="en-US" smtClean="0"/>
              <a:t>D. Stanley, HP Enterprise</a:t>
            </a:r>
            <a:endParaRPr lang="en-US"/>
          </a:p>
        </p:txBody>
      </p:sp>
      <p:sp>
        <p:nvSpPr>
          <p:cNvPr id="3077" name="Rectangle 2"/>
          <p:cNvSpPr>
            <a:spLocks noGrp="1" noChangeArrowheads="1"/>
          </p:cNvSpPr>
          <p:nvPr>
            <p:ph type="title"/>
          </p:nvPr>
        </p:nvSpPr>
        <p:spPr>
          <a:xfrm>
            <a:off x="685800" y="685800"/>
            <a:ext cx="7772400" cy="533400"/>
          </a:xfrm>
          <a:noFill/>
        </p:spPr>
        <p:txBody>
          <a:bodyPr/>
          <a:lstStyle/>
          <a:p>
            <a:r>
              <a:rPr lang="en-US" dirty="0" smtClean="0"/>
              <a:t>Abstract</a:t>
            </a:r>
          </a:p>
        </p:txBody>
      </p:sp>
      <p:sp>
        <p:nvSpPr>
          <p:cNvPr id="3078" name="Rectangle 3"/>
          <p:cNvSpPr>
            <a:spLocks noGrp="1" noChangeArrowheads="1"/>
          </p:cNvSpPr>
          <p:nvPr>
            <p:ph type="body" idx="1"/>
          </p:nvPr>
        </p:nvSpPr>
        <p:spPr>
          <a:xfrm>
            <a:off x="685800" y="1295400"/>
            <a:ext cx="7924800" cy="5029200"/>
          </a:xfrm>
          <a:noFill/>
        </p:spPr>
        <p:txBody>
          <a:bodyPr/>
          <a:lstStyle/>
          <a:p>
            <a:pPr>
              <a:buFontTx/>
              <a:buNone/>
            </a:pPr>
            <a:r>
              <a:rPr lang="en-US" dirty="0" smtClean="0"/>
              <a:t>This slide contains requested reports and status from the 802.11 2</a:t>
            </a:r>
            <a:r>
              <a:rPr lang="en-US" baseline="30000" dirty="0" smtClean="0"/>
              <a:t>nd</a:t>
            </a:r>
            <a:r>
              <a:rPr lang="en-US" dirty="0" smtClean="0"/>
              <a:t>  Vice-Chair:</a:t>
            </a:r>
          </a:p>
          <a:p>
            <a:pPr lvl="1">
              <a:buFontTx/>
              <a:buNone/>
            </a:pPr>
            <a:r>
              <a:rPr lang="en-US" dirty="0" smtClean="0"/>
              <a:t>	Current Patent Slides </a:t>
            </a:r>
          </a:p>
          <a:p>
            <a:pPr lvl="1">
              <a:buFontTx/>
              <a:buNone/>
            </a:pPr>
            <a:r>
              <a:rPr lang="en-US" dirty="0" smtClean="0"/>
              <a:t>	Current Policies and Procedures and Operations Manual for IEEE-SA, IEEE 802, and IEEE 802.11</a:t>
            </a:r>
          </a:p>
          <a:p>
            <a:pPr lvl="1">
              <a:buFontTx/>
              <a:buNone/>
            </a:pPr>
            <a:r>
              <a:rPr lang="en-US" dirty="0"/>
              <a:t>	</a:t>
            </a:r>
            <a:r>
              <a:rPr lang="en-US" dirty="0" smtClean="0"/>
              <a:t>Reminder on Posting Documents</a:t>
            </a:r>
          </a:p>
          <a:p>
            <a:pPr lvl="1">
              <a:buFontTx/>
              <a:buNone/>
            </a:pPr>
            <a:r>
              <a:rPr lang="en-US" dirty="0" smtClean="0"/>
              <a:t>	Joining the 802.11 email reflectors</a:t>
            </a:r>
          </a:p>
          <a:p>
            <a:pPr lvl="1">
              <a:buNone/>
            </a:pPr>
            <a:r>
              <a:rPr lang="en-US" dirty="0"/>
              <a:t>	Joining 802 All List Server</a:t>
            </a:r>
          </a:p>
          <a:p>
            <a:pPr lvl="1">
              <a:buFontTx/>
              <a:buNone/>
            </a:pPr>
            <a:r>
              <a:rPr lang="en-US" dirty="0"/>
              <a:t>	</a:t>
            </a:r>
            <a:r>
              <a:rPr lang="en-US" dirty="0" smtClean="0"/>
              <a:t>Known proposed changes to 802 P&amp;P, 802 OM, 802WG P&amp;P, Chair’s Guidelines</a:t>
            </a:r>
          </a:p>
          <a:p>
            <a:pPr lvl="1">
              <a:buNone/>
            </a:pPr>
            <a:r>
              <a:rPr lang="en-US" dirty="0"/>
              <a:t>	Proposed revisions to 802.11 </a:t>
            </a:r>
            <a:r>
              <a:rPr lang="en-US" dirty="0" smtClean="0"/>
              <a:t>OM</a:t>
            </a:r>
          </a:p>
          <a:p>
            <a:pPr lvl="1">
              <a:buNone/>
            </a:pPr>
            <a:endParaRPr lang="en-US" dirty="0" smtClean="0"/>
          </a:p>
          <a:p>
            <a:pPr lvl="1">
              <a:buNone/>
            </a:pPr>
            <a:r>
              <a:rPr lang="en-US" dirty="0"/>
              <a:t>	</a:t>
            </a:r>
            <a:endParaRPr lang="en-US" dirty="0" smtClean="0"/>
          </a:p>
          <a:p>
            <a:pPr lvl="1">
              <a:buFontTx/>
              <a:buNone/>
            </a:pPr>
            <a:endParaRPr lang="en-US" dirty="0" smtClean="0"/>
          </a:p>
          <a:p>
            <a:pPr>
              <a:buFontTx/>
              <a:buNone/>
            </a:pPr>
            <a:r>
              <a:rPr lang="en-US" dirty="0" smtClean="0"/>
              <a:t>	</a:t>
            </a:r>
          </a:p>
        </p:txBody>
      </p:sp>
      <p:sp>
        <p:nvSpPr>
          <p:cNvPr id="2" name="Slide Number Placeholder 1"/>
          <p:cNvSpPr>
            <a:spLocks noGrp="1"/>
          </p:cNvSpPr>
          <p:nvPr>
            <p:ph type="sldNum" sz="quarter" idx="12"/>
          </p:nvPr>
        </p:nvSpPr>
        <p:spPr/>
        <p:txBody>
          <a:bodyPr/>
          <a:lstStyle/>
          <a:p>
            <a:pPr>
              <a:defRPr/>
            </a:pPr>
            <a:r>
              <a:rPr lang="en-US" smtClean="0"/>
              <a:t>Slide </a:t>
            </a:r>
            <a:fld id="{8634B414-E725-475F-8EFC-03D12F3C5E1A}" type="slidenum">
              <a:rPr lang="en-US" smtClean="0"/>
              <a:pPr>
                <a:defRPr/>
              </a:pPr>
              <a:t>2</a:t>
            </a:fld>
            <a:endParaRPr lang="en-US"/>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2819400"/>
            <a:ext cx="7772400" cy="1362075"/>
          </a:xfrm>
        </p:spPr>
        <p:txBody>
          <a:bodyPr/>
          <a:lstStyle/>
          <a:p>
            <a:r>
              <a:rPr lang="en-US" sz="3200" dirty="0" smtClean="0"/>
              <a:t>Friday – </a:t>
            </a:r>
            <a:br>
              <a:rPr lang="en-US" sz="3200" dirty="0" smtClean="0"/>
            </a:br>
            <a:r>
              <a:rPr lang="en-US" sz="3200" dirty="0" smtClean="0"/>
              <a:t>802.11 Closing Plenary</a:t>
            </a:r>
            <a:endParaRPr lang="en-US" sz="3200" dirty="0"/>
          </a:p>
        </p:txBody>
      </p:sp>
      <p:sp>
        <p:nvSpPr>
          <p:cNvPr id="8" name="Text Placeholder 7"/>
          <p:cNvSpPr>
            <a:spLocks noGrp="1"/>
          </p:cNvSpPr>
          <p:nvPr>
            <p:ph type="body" idx="1"/>
          </p:nvPr>
        </p:nvSpPr>
        <p:spPr>
          <a:xfrm>
            <a:off x="762000" y="1219200"/>
            <a:ext cx="7772400" cy="1500187"/>
          </a:xfrm>
        </p:spPr>
        <p:txBody>
          <a:bodyPr/>
          <a:lstStyle/>
          <a:p>
            <a:r>
              <a:rPr lang="en-US" dirty="0" smtClean="0"/>
              <a:t>802.11 2nd Vice Chair Report</a:t>
            </a:r>
            <a:endParaRPr lang="en-US" dirty="0"/>
          </a:p>
        </p:txBody>
      </p:sp>
      <p:sp>
        <p:nvSpPr>
          <p:cNvPr id="4" name="Date Placeholder 3"/>
          <p:cNvSpPr>
            <a:spLocks noGrp="1"/>
          </p:cNvSpPr>
          <p:nvPr>
            <p:ph type="dt" sz="half" idx="10"/>
          </p:nvPr>
        </p:nvSpPr>
        <p:spPr/>
        <p:txBody>
          <a:bodyPr/>
          <a:lstStyle/>
          <a:p>
            <a:pPr>
              <a:defRPr/>
            </a:pPr>
            <a:r>
              <a:rPr lang="en-US" smtClean="0"/>
              <a:t>September 2016</a:t>
            </a:r>
            <a:endParaRPr lang="en-US"/>
          </a:p>
        </p:txBody>
      </p:sp>
      <p:sp>
        <p:nvSpPr>
          <p:cNvPr id="5" name="Footer Placeholder 4"/>
          <p:cNvSpPr>
            <a:spLocks noGrp="1"/>
          </p:cNvSpPr>
          <p:nvPr>
            <p:ph type="ftr" sz="quarter" idx="11"/>
          </p:nvPr>
        </p:nvSpPr>
        <p:spPr/>
        <p:txBody>
          <a:bodyPr/>
          <a:lstStyle/>
          <a:p>
            <a:pPr>
              <a:defRPr/>
            </a:pPr>
            <a:r>
              <a:rPr lang="en-US" smtClean="0"/>
              <a:t>D. Stanley, HP Enterprise</a:t>
            </a:r>
            <a:endParaRPr lang="en-US"/>
          </a:p>
        </p:txBody>
      </p:sp>
      <p:sp>
        <p:nvSpPr>
          <p:cNvPr id="2" name="Slide Number Placeholder 1"/>
          <p:cNvSpPr>
            <a:spLocks noGrp="1"/>
          </p:cNvSpPr>
          <p:nvPr>
            <p:ph type="sldNum" sz="quarter" idx="12"/>
          </p:nvPr>
        </p:nvSpPr>
        <p:spPr/>
        <p:txBody>
          <a:bodyPr/>
          <a:lstStyle/>
          <a:p>
            <a:pPr>
              <a:defRPr/>
            </a:pPr>
            <a:r>
              <a:rPr lang="en-US" smtClean="0"/>
              <a:t>Slide </a:t>
            </a:r>
            <a:fld id="{B7DC20B9-232F-45E3-915F-318DA7AF0997}" type="slidenum">
              <a:rPr lang="en-US" smtClean="0"/>
              <a:pPr>
                <a:defRPr/>
              </a:pPr>
              <a:t>20</a:t>
            </a:fld>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2819400"/>
            <a:ext cx="7772400" cy="1362075"/>
          </a:xfrm>
        </p:spPr>
        <p:txBody>
          <a:bodyPr/>
          <a:lstStyle/>
          <a:p>
            <a:r>
              <a:rPr lang="en-US" sz="3200" dirty="0" smtClean="0"/>
              <a:t>Monday– </a:t>
            </a:r>
            <a:br>
              <a:rPr lang="en-US" sz="3200" dirty="0" smtClean="0"/>
            </a:br>
            <a:r>
              <a:rPr lang="en-US" sz="3200" dirty="0" smtClean="0"/>
              <a:t>802.11 Opening Plenary</a:t>
            </a:r>
            <a:endParaRPr lang="en-US" sz="3200" dirty="0"/>
          </a:p>
        </p:txBody>
      </p:sp>
      <p:sp>
        <p:nvSpPr>
          <p:cNvPr id="8" name="Text Placeholder 7"/>
          <p:cNvSpPr>
            <a:spLocks noGrp="1"/>
          </p:cNvSpPr>
          <p:nvPr>
            <p:ph type="body" idx="1"/>
          </p:nvPr>
        </p:nvSpPr>
        <p:spPr>
          <a:xfrm>
            <a:off x="762000" y="1219200"/>
            <a:ext cx="7772400" cy="1500187"/>
          </a:xfrm>
        </p:spPr>
        <p:txBody>
          <a:bodyPr/>
          <a:lstStyle/>
          <a:p>
            <a:r>
              <a:rPr lang="en-US" dirty="0" smtClean="0"/>
              <a:t>802.11 Second Vice Chair Report</a:t>
            </a:r>
            <a:endParaRPr lang="en-US" dirty="0"/>
          </a:p>
        </p:txBody>
      </p:sp>
      <p:sp>
        <p:nvSpPr>
          <p:cNvPr id="4" name="Date Placeholder 3"/>
          <p:cNvSpPr>
            <a:spLocks noGrp="1"/>
          </p:cNvSpPr>
          <p:nvPr>
            <p:ph type="dt" sz="half" idx="10"/>
          </p:nvPr>
        </p:nvSpPr>
        <p:spPr>
          <a:xfrm>
            <a:off x="696913" y="332601"/>
            <a:ext cx="1741487" cy="276999"/>
          </a:xfrm>
        </p:spPr>
        <p:txBody>
          <a:bodyPr/>
          <a:lstStyle/>
          <a:p>
            <a:pPr>
              <a:defRPr/>
            </a:pPr>
            <a:r>
              <a:rPr lang="en-US" smtClean="0"/>
              <a:t>September 2016</a:t>
            </a:r>
            <a:endParaRPr lang="en-US" dirty="0"/>
          </a:p>
        </p:txBody>
      </p:sp>
      <p:sp>
        <p:nvSpPr>
          <p:cNvPr id="5" name="Footer Placeholder 4"/>
          <p:cNvSpPr>
            <a:spLocks noGrp="1"/>
          </p:cNvSpPr>
          <p:nvPr>
            <p:ph type="ftr" sz="quarter" idx="11"/>
          </p:nvPr>
        </p:nvSpPr>
        <p:spPr/>
        <p:txBody>
          <a:bodyPr/>
          <a:lstStyle/>
          <a:p>
            <a:pPr>
              <a:defRPr/>
            </a:pPr>
            <a:r>
              <a:rPr lang="en-US" smtClean="0"/>
              <a:t>D. Stanley, HP Enterprise</a:t>
            </a:r>
            <a:endParaRPr lang="en-US"/>
          </a:p>
        </p:txBody>
      </p:sp>
      <p:sp>
        <p:nvSpPr>
          <p:cNvPr id="2" name="Slide Number Placeholder 1"/>
          <p:cNvSpPr>
            <a:spLocks noGrp="1"/>
          </p:cNvSpPr>
          <p:nvPr>
            <p:ph type="sldNum" sz="quarter" idx="12"/>
          </p:nvPr>
        </p:nvSpPr>
        <p:spPr/>
        <p:txBody>
          <a:bodyPr/>
          <a:lstStyle/>
          <a:p>
            <a:pPr>
              <a:defRPr/>
            </a:pPr>
            <a:r>
              <a:rPr lang="en-US" smtClean="0"/>
              <a:t>Slide </a:t>
            </a:r>
            <a:fld id="{B7DC20B9-232F-45E3-915F-318DA7AF0997}" type="slidenum">
              <a:rPr lang="en-US" smtClean="0"/>
              <a:pPr>
                <a:defRPr/>
              </a:pPr>
              <a:t>3</a:t>
            </a:fld>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Date Placeholder 1"/>
          <p:cNvSpPr>
            <a:spLocks noGrp="1"/>
          </p:cNvSpPr>
          <p:nvPr>
            <p:ph type="dt" sz="quarter" idx="10"/>
          </p:nvPr>
        </p:nvSpPr>
        <p:spPr>
          <a:noFill/>
        </p:spPr>
        <p:txBody>
          <a:bodyPr/>
          <a:lstStyle/>
          <a:p>
            <a:r>
              <a:rPr lang="en-US" smtClean="0"/>
              <a:t>September 2016</a:t>
            </a:r>
            <a:endParaRPr lang="en-US"/>
          </a:p>
        </p:txBody>
      </p:sp>
      <p:sp>
        <p:nvSpPr>
          <p:cNvPr id="4099" name="Footer Placeholder 2"/>
          <p:cNvSpPr>
            <a:spLocks noGrp="1"/>
          </p:cNvSpPr>
          <p:nvPr>
            <p:ph type="ftr" sz="quarter" idx="11"/>
          </p:nvPr>
        </p:nvSpPr>
        <p:spPr>
          <a:noFill/>
        </p:spPr>
        <p:txBody>
          <a:bodyPr/>
          <a:lstStyle/>
          <a:p>
            <a:r>
              <a:rPr lang="en-US" smtClean="0"/>
              <a:t>D. Stanley, HP Enterprise</a:t>
            </a:r>
            <a:endParaRPr lang="en-US"/>
          </a:p>
        </p:txBody>
      </p:sp>
      <p:sp>
        <p:nvSpPr>
          <p:cNvPr id="4101" name="Rectangle 1026"/>
          <p:cNvSpPr>
            <a:spLocks noGrp="1" noChangeArrowheads="1"/>
          </p:cNvSpPr>
          <p:nvPr>
            <p:ph type="title" idx="4294967295"/>
          </p:nvPr>
        </p:nvSpPr>
        <p:spPr>
          <a:xfrm>
            <a:off x="304800" y="609600"/>
            <a:ext cx="8839200" cy="381000"/>
          </a:xfrm>
        </p:spPr>
        <p:txBody>
          <a:bodyPr lIns="91440" tIns="45720" rIns="91440" bIns="45720"/>
          <a:lstStyle/>
          <a:p>
            <a:r>
              <a:rPr lang="en-US" sz="2800" u="sng" smtClean="0"/>
              <a:t>Participants, Patents, and Duty to Inform</a:t>
            </a:r>
            <a:endParaRPr lang="en-US" sz="2800" smtClean="0"/>
          </a:p>
        </p:txBody>
      </p:sp>
      <p:sp>
        <p:nvSpPr>
          <p:cNvPr id="4102" name="Rectangle 1027"/>
          <p:cNvSpPr>
            <a:spLocks noGrp="1" noChangeArrowheads="1"/>
          </p:cNvSpPr>
          <p:nvPr>
            <p:ph type="body" idx="4294967295"/>
          </p:nvPr>
        </p:nvSpPr>
        <p:spPr>
          <a:xfrm>
            <a:off x="0" y="1066800"/>
            <a:ext cx="9144000" cy="5334000"/>
          </a:xfrm>
        </p:spPr>
        <p:txBody>
          <a:bodyPr lIns="91440" tIns="45720" rIns="91440" bIns="45720"/>
          <a:lstStyle/>
          <a:p>
            <a:pPr algn="ctr">
              <a:buFont typeface="Monotype Sorts"/>
              <a:buNone/>
            </a:pPr>
            <a:r>
              <a:rPr lang="en-US" altLang="en-US" sz="1800" dirty="0"/>
              <a:t>All participants in this meeting have certain obligations under the IEEE-SA Patent Policy. </a:t>
            </a:r>
          </a:p>
          <a:p>
            <a:pPr lvl="1">
              <a:buFont typeface="Arial" pitchFamily="34" charset="0"/>
              <a:buChar char="•"/>
            </a:pPr>
            <a:r>
              <a:rPr lang="en-US" altLang="en-US" sz="1800" b="1" dirty="0">
                <a:solidFill>
                  <a:srgbClr val="003399"/>
                </a:solidFill>
              </a:rPr>
              <a:t>Participants [Note: </a:t>
            </a:r>
            <a:r>
              <a:rPr lang="en-GB" altLang="en-US" sz="1800" b="1" dirty="0">
                <a:solidFill>
                  <a:srgbClr val="003399"/>
                </a:solidFill>
              </a:rPr>
              <a:t>Quoted text excerpted from IEEE-SA Standards Board Bylaws </a:t>
            </a:r>
            <a:r>
              <a:rPr lang="en-GB" altLang="en-US" sz="1800" b="1" dirty="0" err="1">
                <a:solidFill>
                  <a:srgbClr val="003399"/>
                </a:solidFill>
              </a:rPr>
              <a:t>subclause</a:t>
            </a:r>
            <a:r>
              <a:rPr lang="en-GB" altLang="en-US" sz="1800" b="1" dirty="0">
                <a:solidFill>
                  <a:srgbClr val="003399"/>
                </a:solidFill>
              </a:rPr>
              <a:t> 6.2</a:t>
            </a:r>
            <a:r>
              <a:rPr lang="en-US" altLang="en-US" sz="1800" b="1" dirty="0">
                <a:solidFill>
                  <a:srgbClr val="003399"/>
                </a:solidFill>
              </a:rPr>
              <a:t>]:</a:t>
            </a:r>
          </a:p>
          <a:p>
            <a:pPr lvl="2">
              <a:buFont typeface="Arial" pitchFamily="34" charset="0"/>
              <a:buChar char="•"/>
            </a:pPr>
            <a:r>
              <a:rPr lang="en-US" altLang="en-US" b="1" dirty="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dirty="0"/>
          </a:p>
          <a:p>
            <a:pPr lvl="2">
              <a:buFont typeface="Arial" pitchFamily="34" charset="0"/>
              <a:buChar char="•"/>
            </a:pPr>
            <a:r>
              <a:rPr lang="en-US" altLang="en-US" b="1" dirty="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itchFamily="34" charset="0"/>
              <a:buChar char="•"/>
            </a:pPr>
            <a:r>
              <a:rPr lang="en-US" altLang="en-US" sz="1800" b="1" dirty="0">
                <a:solidFill>
                  <a:srgbClr val="003399"/>
                </a:solidFill>
              </a:rPr>
              <a:t>The above does not apply if the patent claim is already the subject of an Accepted Letter of Assurance that applies to the proposed standard(s) under consideration by this group</a:t>
            </a:r>
          </a:p>
          <a:p>
            <a:pPr lvl="1">
              <a:buFont typeface="Arial" pitchFamily="34" charset="0"/>
              <a:buChar char="•"/>
            </a:pPr>
            <a:r>
              <a:rPr lang="en-US" altLang="en-US" sz="1800" b="1" dirty="0">
                <a:solidFill>
                  <a:srgbClr val="003399"/>
                </a:solidFill>
              </a:rPr>
              <a:t>Early identification of holders of potential Essential Patent Claims is strongly encouraged</a:t>
            </a:r>
          </a:p>
          <a:p>
            <a:pPr lvl="1">
              <a:buFont typeface="Arial" pitchFamily="34" charset="0"/>
              <a:buChar char="•"/>
            </a:pPr>
            <a:r>
              <a:rPr lang="en-US" altLang="en-US" sz="1800" b="1" dirty="0">
                <a:solidFill>
                  <a:srgbClr val="003399"/>
                </a:solidFill>
              </a:rPr>
              <a:t>No duty to perform a patent search</a:t>
            </a:r>
            <a:endParaRPr lang="en-US" altLang="en-US" sz="1800" dirty="0"/>
          </a:p>
        </p:txBody>
      </p:sp>
      <p:sp>
        <p:nvSpPr>
          <p:cNvPr id="2" name="Slide Number Placeholder 1"/>
          <p:cNvSpPr>
            <a:spLocks noGrp="1"/>
          </p:cNvSpPr>
          <p:nvPr>
            <p:ph type="sldNum" sz="quarter" idx="12"/>
          </p:nvPr>
        </p:nvSpPr>
        <p:spPr/>
        <p:txBody>
          <a:bodyPr/>
          <a:lstStyle/>
          <a:p>
            <a:pPr>
              <a:defRPr/>
            </a:pPr>
            <a:r>
              <a:rPr lang="en-US" smtClean="0"/>
              <a:t>Slide </a:t>
            </a:r>
            <a:fld id="{4F8DB7B0-6F79-49ED-8154-EC3DF243439D}" type="slidenum">
              <a:rPr lang="en-US" smtClean="0"/>
              <a:pPr>
                <a:defRPr/>
              </a:pPr>
              <a:t>4</a:t>
            </a:fld>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1"/>
          <p:cNvSpPr>
            <a:spLocks noGrp="1"/>
          </p:cNvSpPr>
          <p:nvPr>
            <p:ph type="dt" sz="quarter" idx="10"/>
          </p:nvPr>
        </p:nvSpPr>
        <p:spPr>
          <a:noFill/>
        </p:spPr>
        <p:txBody>
          <a:bodyPr/>
          <a:lstStyle/>
          <a:p>
            <a:r>
              <a:rPr lang="en-US" smtClean="0"/>
              <a:t>September 2016</a:t>
            </a:r>
            <a:endParaRPr lang="en-US"/>
          </a:p>
        </p:txBody>
      </p:sp>
      <p:sp>
        <p:nvSpPr>
          <p:cNvPr id="5123" name="Footer Placeholder 2"/>
          <p:cNvSpPr>
            <a:spLocks noGrp="1"/>
          </p:cNvSpPr>
          <p:nvPr>
            <p:ph type="ftr" sz="quarter" idx="11"/>
          </p:nvPr>
        </p:nvSpPr>
        <p:spPr>
          <a:noFill/>
        </p:spPr>
        <p:txBody>
          <a:bodyPr/>
          <a:lstStyle/>
          <a:p>
            <a:r>
              <a:rPr lang="en-US" smtClean="0"/>
              <a:t>D. Stanley, HP Enterprise</a:t>
            </a:r>
            <a:endParaRPr lang="en-US"/>
          </a:p>
        </p:txBody>
      </p:sp>
      <p:sp>
        <p:nvSpPr>
          <p:cNvPr id="5125" name="Rectangle 2"/>
          <p:cNvSpPr>
            <a:spLocks noGrp="1" noChangeArrowheads="1"/>
          </p:cNvSpPr>
          <p:nvPr>
            <p:ph type="title" idx="4294967295"/>
          </p:nvPr>
        </p:nvSpPr>
        <p:spPr>
          <a:xfrm>
            <a:off x="685800" y="762000"/>
            <a:ext cx="7772400" cy="533400"/>
          </a:xfrm>
        </p:spPr>
        <p:txBody>
          <a:bodyPr lIns="91440" tIns="45720" rIns="91440" bIns="45720"/>
          <a:lstStyle/>
          <a:p>
            <a:r>
              <a:rPr lang="en-GB" sz="2800" u="sng" smtClean="0"/>
              <a:t>Patent Related Links</a:t>
            </a:r>
            <a:endParaRPr lang="en-US" sz="2800" u="sng" smtClean="0"/>
          </a:p>
        </p:txBody>
      </p:sp>
      <p:sp>
        <p:nvSpPr>
          <p:cNvPr id="5126" name="Rectangle 3"/>
          <p:cNvSpPr>
            <a:spLocks noGrp="1" noChangeArrowheads="1"/>
          </p:cNvSpPr>
          <p:nvPr>
            <p:ph type="body" idx="4294967295"/>
          </p:nvPr>
        </p:nvSpPr>
        <p:spPr>
          <a:xfrm>
            <a:off x="0" y="1295400"/>
            <a:ext cx="8991600" cy="3886200"/>
          </a:xfrm>
        </p:spPr>
        <p:txBody>
          <a:bodyPr lIns="91440" tIns="45720" rIns="91440" bIns="45720"/>
          <a:lstStyle/>
          <a:p>
            <a:pPr lvl="1">
              <a:lnSpc>
                <a:spcPct val="90000"/>
              </a:lnSpc>
              <a:buFont typeface="Monotype Sorts"/>
              <a:buNone/>
            </a:pPr>
            <a:r>
              <a:rPr lang="en-US" sz="1800" dirty="0" smtClean="0">
                <a:cs typeface="Times New Roman" pitchFamily="18" charset="0"/>
              </a:rPr>
              <a:t>	</a:t>
            </a:r>
            <a:r>
              <a:rPr lang="en-US" altLang="en-US" sz="2400" dirty="0">
                <a:solidFill>
                  <a:schemeClr val="accent6">
                    <a:lumMod val="75000"/>
                  </a:schemeClr>
                </a:solidFill>
                <a:cs typeface="Times New Roman" pitchFamily="18" charset="0"/>
              </a:rPr>
              <a:t>All participants should be familiar with their obligations under the IEEE-SA Policies &amp; Procedures for standards development.</a:t>
            </a:r>
          </a:p>
          <a:p>
            <a:pPr lvl="1">
              <a:lnSpc>
                <a:spcPct val="90000"/>
              </a:lnSpc>
              <a:buFont typeface="Monotype Sorts"/>
              <a:buNone/>
            </a:pPr>
            <a:r>
              <a:rPr lang="en-US" altLang="en-US" sz="2400" dirty="0">
                <a:solidFill>
                  <a:schemeClr val="accent6">
                    <a:lumMod val="75000"/>
                  </a:schemeClr>
                </a:solidFill>
                <a:cs typeface="Times New Roman" pitchFamily="18" charset="0"/>
              </a:rPr>
              <a:t>	Patent Policy is stated in these sources:</a:t>
            </a:r>
          </a:p>
          <a:p>
            <a:pPr lvl="1">
              <a:lnSpc>
                <a:spcPct val="90000"/>
              </a:lnSpc>
              <a:buFont typeface="Monotype Sorts"/>
              <a:buNone/>
            </a:pPr>
            <a:r>
              <a:rPr lang="en-GB" altLang="en-US" sz="2400" dirty="0">
                <a:solidFill>
                  <a:schemeClr val="accent6">
                    <a:lumMod val="75000"/>
                  </a:schemeClr>
                </a:solidFill>
              </a:rPr>
              <a:t>		IEEE-SA Standards Boards Bylaws</a:t>
            </a:r>
          </a:p>
          <a:p>
            <a:pPr lvl="1">
              <a:lnSpc>
                <a:spcPct val="90000"/>
              </a:lnSpc>
              <a:buFont typeface="Monotype Sorts"/>
              <a:buNone/>
            </a:pPr>
            <a:r>
              <a:rPr lang="en-US" altLang="en-US" sz="2100" dirty="0">
                <a:solidFill>
                  <a:schemeClr val="accent6">
                    <a:lumMod val="75000"/>
                  </a:schemeClr>
                </a:solidFill>
              </a:rPr>
              <a:t>		</a:t>
            </a:r>
            <a:r>
              <a:rPr lang="en-US" altLang="en-US" sz="2100" i="1" dirty="0">
                <a:solidFill>
                  <a:schemeClr val="accent6">
                    <a:lumMod val="75000"/>
                  </a:schemeClr>
                </a:solidFill>
                <a:hlinkClick r:id="rId3"/>
              </a:rPr>
              <a:t>http://</a:t>
            </a:r>
            <a:r>
              <a:rPr lang="en-US" altLang="en-US" sz="2100" i="1" dirty="0" smtClean="0">
                <a:solidFill>
                  <a:schemeClr val="accent6">
                    <a:lumMod val="75000"/>
                  </a:schemeClr>
                </a:solidFill>
                <a:hlinkClick r:id="rId3"/>
              </a:rPr>
              <a:t>standards.ieee.org/develop/policies/bylaws/sect6-7.html#6</a:t>
            </a:r>
            <a:r>
              <a:rPr lang="en-US" altLang="en-US" sz="2100" i="1" dirty="0" smtClean="0">
                <a:solidFill>
                  <a:schemeClr val="accent6">
                    <a:lumMod val="75000"/>
                  </a:schemeClr>
                </a:solidFill>
              </a:rPr>
              <a:t> </a:t>
            </a:r>
            <a:endParaRPr lang="en-US" altLang="en-US" sz="2100" i="1" dirty="0">
              <a:solidFill>
                <a:schemeClr val="accent6">
                  <a:lumMod val="75000"/>
                </a:schemeClr>
              </a:solidFill>
            </a:endParaRPr>
          </a:p>
          <a:p>
            <a:pPr lvl="1">
              <a:lnSpc>
                <a:spcPct val="90000"/>
              </a:lnSpc>
              <a:buFont typeface="Monotype Sorts"/>
              <a:buNone/>
            </a:pPr>
            <a:r>
              <a:rPr lang="en-GB" altLang="en-US" sz="2400" dirty="0">
                <a:solidFill>
                  <a:schemeClr val="accent6">
                    <a:lumMod val="75000"/>
                  </a:schemeClr>
                </a:solidFill>
              </a:rPr>
              <a:t>		IEEE-SA Standards Board Operations Manual</a:t>
            </a:r>
          </a:p>
          <a:p>
            <a:pPr lvl="1">
              <a:lnSpc>
                <a:spcPct val="90000"/>
              </a:lnSpc>
              <a:buFont typeface="Monotype Sorts"/>
              <a:buNone/>
            </a:pPr>
            <a:r>
              <a:rPr lang="en-US" altLang="en-US" sz="2400" dirty="0">
                <a:solidFill>
                  <a:schemeClr val="accent6">
                    <a:lumMod val="75000"/>
                  </a:schemeClr>
                </a:solidFill>
              </a:rPr>
              <a:t>		</a:t>
            </a:r>
            <a:r>
              <a:rPr lang="en-US" altLang="en-US" sz="2100" i="1" dirty="0">
                <a:solidFill>
                  <a:schemeClr val="accent6">
                    <a:lumMod val="75000"/>
                  </a:schemeClr>
                </a:solidFill>
                <a:hlinkClick r:id="rId4"/>
              </a:rPr>
              <a:t>http://</a:t>
            </a:r>
            <a:r>
              <a:rPr lang="en-US" altLang="en-US" sz="2100" i="1" dirty="0" smtClean="0">
                <a:solidFill>
                  <a:schemeClr val="accent6">
                    <a:lumMod val="75000"/>
                  </a:schemeClr>
                </a:solidFill>
                <a:hlinkClick r:id="rId4"/>
              </a:rPr>
              <a:t>standards.ieee.org/develop/policies/opman/sect6.html#6.3</a:t>
            </a:r>
            <a:r>
              <a:rPr lang="en-US" altLang="en-US" sz="2100" i="1" dirty="0" smtClean="0">
                <a:solidFill>
                  <a:schemeClr val="accent6">
                    <a:lumMod val="75000"/>
                  </a:schemeClr>
                </a:solidFill>
              </a:rPr>
              <a:t> </a:t>
            </a:r>
            <a:endParaRPr lang="en-US" altLang="en-US" sz="2400" dirty="0">
              <a:solidFill>
                <a:schemeClr val="accent6">
                  <a:lumMod val="75000"/>
                </a:schemeClr>
              </a:solidFill>
            </a:endParaRPr>
          </a:p>
          <a:p>
            <a:pPr lvl="1">
              <a:lnSpc>
                <a:spcPct val="90000"/>
              </a:lnSpc>
              <a:buFont typeface="Monotype Sorts"/>
              <a:buNone/>
            </a:pPr>
            <a:r>
              <a:rPr lang="en-US" altLang="en-US" sz="2400" dirty="0">
                <a:solidFill>
                  <a:schemeClr val="accent6">
                    <a:lumMod val="75000"/>
                  </a:schemeClr>
                </a:solidFill>
                <a:cs typeface="Times New Roman" pitchFamily="18" charset="0"/>
              </a:rPr>
              <a:t>	Material about the patent policy is available at</a:t>
            </a:r>
            <a:r>
              <a:rPr lang="en-US" altLang="en-US" sz="2400" dirty="0">
                <a:solidFill>
                  <a:schemeClr val="accent6">
                    <a:lumMod val="75000"/>
                  </a:schemeClr>
                </a:solidFill>
              </a:rPr>
              <a:t> </a:t>
            </a:r>
          </a:p>
          <a:p>
            <a:pPr lvl="1">
              <a:lnSpc>
                <a:spcPct val="90000"/>
              </a:lnSpc>
              <a:buFont typeface="Monotype Sorts"/>
              <a:buNone/>
            </a:pPr>
            <a:r>
              <a:rPr lang="en-US" altLang="en-US" sz="2400" dirty="0">
                <a:solidFill>
                  <a:schemeClr val="accent6">
                    <a:lumMod val="75000"/>
                  </a:schemeClr>
                </a:solidFill>
              </a:rPr>
              <a:t>		</a:t>
            </a:r>
            <a:r>
              <a:rPr lang="en-US" altLang="en-US" sz="2100" i="1" dirty="0">
                <a:solidFill>
                  <a:schemeClr val="accent6">
                    <a:lumMod val="75000"/>
                  </a:schemeClr>
                </a:solidFill>
                <a:hlinkClick r:id="rId5"/>
              </a:rPr>
              <a:t>http://</a:t>
            </a:r>
            <a:r>
              <a:rPr lang="en-US" altLang="en-US" sz="2100" i="1" dirty="0" smtClean="0">
                <a:solidFill>
                  <a:schemeClr val="accent6">
                    <a:lumMod val="75000"/>
                  </a:schemeClr>
                </a:solidFill>
                <a:hlinkClick r:id="rId5"/>
              </a:rPr>
              <a:t>standards.ieee.org/about/sasb/patcom/materials.html</a:t>
            </a:r>
            <a:r>
              <a:rPr lang="en-US" altLang="en-US" sz="2100" i="1" dirty="0" smtClean="0">
                <a:solidFill>
                  <a:schemeClr val="accent6">
                    <a:lumMod val="75000"/>
                  </a:schemeClr>
                </a:solidFill>
              </a:rPr>
              <a:t> </a:t>
            </a:r>
            <a:endParaRPr lang="en-US" altLang="en-US" sz="2100" i="1" dirty="0">
              <a:solidFill>
                <a:schemeClr val="accent6">
                  <a:lumMod val="75000"/>
                </a:schemeClr>
              </a:solidFill>
            </a:endParaRPr>
          </a:p>
        </p:txBody>
      </p:sp>
      <p:sp>
        <p:nvSpPr>
          <p:cNvPr id="5127" name="Rectangle 7"/>
          <p:cNvSpPr>
            <a:spLocks noChangeArrowheads="1"/>
          </p:cNvSpPr>
          <p:nvPr/>
        </p:nvSpPr>
        <p:spPr bwMode="auto">
          <a:xfrm>
            <a:off x="685800" y="4876800"/>
            <a:ext cx="7772400" cy="1421928"/>
          </a:xfrm>
          <a:prstGeom prst="rect">
            <a:avLst/>
          </a:prstGeom>
          <a:noFill/>
          <a:ln w="9525">
            <a:noFill/>
            <a:miter lim="800000"/>
            <a:headEnd/>
            <a:tailEnd/>
          </a:ln>
        </p:spPr>
        <p:txBody>
          <a:bodyPr>
            <a:spAutoFit/>
          </a:bodyPr>
          <a:lstStyle/>
          <a:p>
            <a:r>
              <a:rPr lang="en-US" altLang="en-US" sz="1600" b="1" dirty="0">
                <a:solidFill>
                  <a:schemeClr val="accent6">
                    <a:lumMod val="75000"/>
                  </a:schemeClr>
                </a:solidFill>
              </a:rPr>
              <a:t>If you have questions, contact the IEEE-SA Standards Board Patent Committee Administrator at patcom@ieee.org or visit http://standards.ieee.org/about/sasb/patcom/index.html</a:t>
            </a:r>
          </a:p>
          <a:p>
            <a:pPr algn="ctr">
              <a:lnSpc>
                <a:spcPct val="80000"/>
              </a:lnSpc>
              <a:buFont typeface="Monotype Sorts"/>
              <a:buNone/>
            </a:pPr>
            <a:endParaRPr lang="en-US" altLang="en-US" sz="1600" b="1" dirty="0">
              <a:solidFill>
                <a:schemeClr val="accent6">
                  <a:lumMod val="75000"/>
                </a:schemeClr>
              </a:solidFill>
            </a:endParaRPr>
          </a:p>
          <a:p>
            <a:pPr algn="ctr">
              <a:lnSpc>
                <a:spcPct val="80000"/>
              </a:lnSpc>
              <a:buFont typeface="Monotype Sorts"/>
              <a:buNone/>
            </a:pPr>
            <a:r>
              <a:rPr lang="en-US" altLang="en-US" sz="1600" b="1" dirty="0">
                <a:solidFill>
                  <a:schemeClr val="accent6">
                    <a:lumMod val="75000"/>
                  </a:schemeClr>
                </a:solidFill>
              </a:rPr>
              <a:t>This slide set is available at </a:t>
            </a:r>
            <a:r>
              <a:rPr lang="en-US" altLang="en-US" sz="1600" b="1" dirty="0">
                <a:solidFill>
                  <a:schemeClr val="accent6">
                    <a:lumMod val="75000"/>
                  </a:schemeClr>
                </a:solidFill>
                <a:hlinkClick r:id="rId6"/>
              </a:rPr>
              <a:t>https://</a:t>
            </a:r>
            <a:r>
              <a:rPr lang="en-US" altLang="en-US" sz="1600" b="1" dirty="0" smtClean="0">
                <a:solidFill>
                  <a:schemeClr val="accent6">
                    <a:lumMod val="75000"/>
                  </a:schemeClr>
                </a:solidFill>
                <a:hlinkClick r:id="rId6"/>
              </a:rPr>
              <a:t>development.standards.ieee.org/myproject/Public/mytools/mob/slideset.ppt</a:t>
            </a:r>
            <a:r>
              <a:rPr lang="en-US" altLang="en-US" sz="1600" b="1" dirty="0" smtClean="0">
                <a:solidFill>
                  <a:schemeClr val="accent6">
                    <a:lumMod val="75000"/>
                  </a:schemeClr>
                </a:solidFill>
              </a:rPr>
              <a:t> </a:t>
            </a:r>
            <a:endParaRPr lang="en-US" altLang="en-US" sz="1600" b="1" dirty="0">
              <a:solidFill>
                <a:schemeClr val="accent6">
                  <a:lumMod val="75000"/>
                </a:schemeClr>
              </a:solidFill>
            </a:endParaRPr>
          </a:p>
        </p:txBody>
      </p:sp>
      <p:sp>
        <p:nvSpPr>
          <p:cNvPr id="2" name="Slide Number Placeholder 1"/>
          <p:cNvSpPr>
            <a:spLocks noGrp="1"/>
          </p:cNvSpPr>
          <p:nvPr>
            <p:ph type="sldNum" sz="quarter" idx="12"/>
          </p:nvPr>
        </p:nvSpPr>
        <p:spPr/>
        <p:txBody>
          <a:bodyPr/>
          <a:lstStyle/>
          <a:p>
            <a:pPr>
              <a:defRPr/>
            </a:pPr>
            <a:r>
              <a:rPr lang="en-US" smtClean="0"/>
              <a:t>Slide </a:t>
            </a:r>
            <a:fld id="{4F8DB7B0-6F79-49ED-8154-EC3DF243439D}" type="slidenum">
              <a:rPr lang="en-US" smtClean="0"/>
              <a:pPr>
                <a:defRPr/>
              </a:pPr>
              <a:t>5</a:t>
            </a:fld>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Date Placeholder 1"/>
          <p:cNvSpPr>
            <a:spLocks noGrp="1"/>
          </p:cNvSpPr>
          <p:nvPr>
            <p:ph type="dt" sz="quarter" idx="10"/>
          </p:nvPr>
        </p:nvSpPr>
        <p:spPr>
          <a:noFill/>
        </p:spPr>
        <p:txBody>
          <a:bodyPr/>
          <a:lstStyle/>
          <a:p>
            <a:r>
              <a:rPr lang="en-US" smtClean="0"/>
              <a:t>September 2016</a:t>
            </a:r>
            <a:endParaRPr lang="en-US"/>
          </a:p>
        </p:txBody>
      </p:sp>
      <p:sp>
        <p:nvSpPr>
          <p:cNvPr id="6147" name="Footer Placeholder 2"/>
          <p:cNvSpPr>
            <a:spLocks noGrp="1"/>
          </p:cNvSpPr>
          <p:nvPr>
            <p:ph type="ftr" sz="quarter" idx="11"/>
          </p:nvPr>
        </p:nvSpPr>
        <p:spPr>
          <a:noFill/>
        </p:spPr>
        <p:txBody>
          <a:bodyPr/>
          <a:lstStyle/>
          <a:p>
            <a:r>
              <a:rPr lang="en-US" smtClean="0"/>
              <a:t>D. Stanley, HP Enterprise</a:t>
            </a:r>
            <a:endParaRPr lang="en-US"/>
          </a:p>
        </p:txBody>
      </p:sp>
      <p:sp>
        <p:nvSpPr>
          <p:cNvPr id="6149" name="Rectangle 1026"/>
          <p:cNvSpPr>
            <a:spLocks noGrp="1" noChangeArrowheads="1"/>
          </p:cNvSpPr>
          <p:nvPr>
            <p:ph type="title" idx="4294967295"/>
          </p:nvPr>
        </p:nvSpPr>
        <p:spPr>
          <a:xfrm>
            <a:off x="304800" y="685800"/>
            <a:ext cx="8686800" cy="609600"/>
          </a:xfrm>
        </p:spPr>
        <p:txBody>
          <a:bodyPr lIns="91440" tIns="45720" rIns="91440" bIns="45720"/>
          <a:lstStyle/>
          <a:p>
            <a:r>
              <a:rPr lang="en-US" smtClean="0"/>
              <a:t>Call for Potentially Essential Patents</a:t>
            </a:r>
          </a:p>
        </p:txBody>
      </p:sp>
      <p:sp>
        <p:nvSpPr>
          <p:cNvPr id="6150" name="Rectangle 1027"/>
          <p:cNvSpPr>
            <a:spLocks noGrp="1" noChangeArrowheads="1"/>
          </p:cNvSpPr>
          <p:nvPr>
            <p:ph type="body" idx="4294967295"/>
          </p:nvPr>
        </p:nvSpPr>
        <p:spPr>
          <a:xfrm>
            <a:off x="685800" y="1371600"/>
            <a:ext cx="8077200" cy="4724400"/>
          </a:xfrm>
        </p:spPr>
        <p:txBody>
          <a:bodyPr lIns="91440" tIns="45720" rIns="91440" bIns="45720"/>
          <a:lstStyle/>
          <a:p>
            <a:pPr>
              <a:buFont typeface="Arial" pitchFamily="34" charset="0"/>
              <a:buChar char="•"/>
            </a:pPr>
            <a:r>
              <a:rPr lang="en-US" altLang="en-US" sz="2800" dirty="0">
                <a:solidFill>
                  <a:schemeClr val="accent6">
                    <a:lumMod val="75000"/>
                  </a:schemeClr>
                </a:solidFill>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itchFamily="34" charset="0"/>
              <a:buChar char="•"/>
            </a:pPr>
            <a:r>
              <a:rPr lang="en-US" altLang="en-US" dirty="0">
                <a:solidFill>
                  <a:schemeClr val="accent6">
                    <a:lumMod val="75000"/>
                  </a:schemeClr>
                </a:solidFill>
              </a:rPr>
              <a:t>Either speak up now or</a:t>
            </a:r>
          </a:p>
          <a:p>
            <a:pPr lvl="1">
              <a:buFont typeface="Arial" pitchFamily="34" charset="0"/>
              <a:buChar char="•"/>
            </a:pPr>
            <a:r>
              <a:rPr lang="en-US" altLang="en-US" dirty="0">
                <a:solidFill>
                  <a:schemeClr val="accent6">
                    <a:lumMod val="75000"/>
                  </a:schemeClr>
                </a:solidFill>
              </a:rPr>
              <a:t>Provide the chair of this group with the identity of the holder(s) of any and all such claims as soon as possible or</a:t>
            </a:r>
          </a:p>
          <a:p>
            <a:pPr lvl="1">
              <a:buFont typeface="Arial" pitchFamily="34" charset="0"/>
              <a:buChar char="•"/>
            </a:pPr>
            <a:r>
              <a:rPr lang="en-US" altLang="en-US" dirty="0">
                <a:solidFill>
                  <a:schemeClr val="accent6">
                    <a:lumMod val="75000"/>
                  </a:schemeClr>
                </a:solidFill>
              </a:rPr>
              <a:t>Cause an LOA to be submitted</a:t>
            </a:r>
          </a:p>
        </p:txBody>
      </p:sp>
      <p:sp>
        <p:nvSpPr>
          <p:cNvPr id="2" name="Slide Number Placeholder 1"/>
          <p:cNvSpPr>
            <a:spLocks noGrp="1"/>
          </p:cNvSpPr>
          <p:nvPr>
            <p:ph type="sldNum" sz="quarter" idx="12"/>
          </p:nvPr>
        </p:nvSpPr>
        <p:spPr/>
        <p:txBody>
          <a:bodyPr/>
          <a:lstStyle/>
          <a:p>
            <a:pPr>
              <a:defRPr/>
            </a:pPr>
            <a:r>
              <a:rPr lang="en-US" smtClean="0"/>
              <a:t>Slide </a:t>
            </a:r>
            <a:fld id="{4F8DB7B0-6F79-49ED-8154-EC3DF243439D}" type="slidenum">
              <a:rPr lang="en-US" smtClean="0"/>
              <a:pPr>
                <a:defRPr/>
              </a:pPr>
              <a:t>6</a:t>
            </a:fld>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noFill/>
        </p:spPr>
        <p:txBody>
          <a:bodyPr/>
          <a:lstStyle/>
          <a:p>
            <a:r>
              <a:rPr lang="en-US" smtClean="0"/>
              <a:t>September 2016</a:t>
            </a:r>
            <a:endParaRPr lang="en-US"/>
          </a:p>
        </p:txBody>
      </p:sp>
      <p:sp>
        <p:nvSpPr>
          <p:cNvPr id="7171" name="Footer Placeholder 2"/>
          <p:cNvSpPr>
            <a:spLocks noGrp="1"/>
          </p:cNvSpPr>
          <p:nvPr>
            <p:ph type="ftr" sz="quarter" idx="11"/>
          </p:nvPr>
        </p:nvSpPr>
        <p:spPr>
          <a:noFill/>
        </p:spPr>
        <p:txBody>
          <a:bodyPr/>
          <a:lstStyle/>
          <a:p>
            <a:r>
              <a:rPr lang="en-US" smtClean="0"/>
              <a:t>D. Stanley, HP Enterprise</a:t>
            </a:r>
            <a:endParaRPr lang="en-US"/>
          </a:p>
        </p:txBody>
      </p:sp>
      <p:sp>
        <p:nvSpPr>
          <p:cNvPr id="7173" name="Rectangle 2"/>
          <p:cNvSpPr>
            <a:spLocks noGrp="1" noChangeArrowheads="1"/>
          </p:cNvSpPr>
          <p:nvPr>
            <p:ph type="title" idx="4294967295"/>
          </p:nvPr>
        </p:nvSpPr>
        <p:spPr>
          <a:xfrm>
            <a:off x="381000" y="685800"/>
            <a:ext cx="8458200" cy="533400"/>
          </a:xfrm>
        </p:spPr>
        <p:txBody>
          <a:bodyPr lIns="91440" tIns="45720" rIns="91440" bIns="45720"/>
          <a:lstStyle/>
          <a:p>
            <a:r>
              <a:rPr lang="en-US" sz="2800" u="sng" dirty="0" smtClean="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a:solidFill>
                <a:srgbClr val="000099"/>
              </a:solidFill>
              <a:latin typeface="Helvetica" pitchFamily="34" charset="0"/>
            </a:endParaRPr>
          </a:p>
        </p:txBody>
      </p:sp>
      <p:sp>
        <p:nvSpPr>
          <p:cNvPr id="7175" name="Rectangle 4"/>
          <p:cNvSpPr>
            <a:spLocks noChangeArrowheads="1"/>
          </p:cNvSpPr>
          <p:nvPr/>
        </p:nvSpPr>
        <p:spPr bwMode="auto">
          <a:xfrm>
            <a:off x="533400" y="1219200"/>
            <a:ext cx="8229600" cy="51816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lvl="0" eaLnBrk="1" hangingPunct="1">
              <a:lnSpc>
                <a:spcPct val="80000"/>
              </a:lnSpc>
              <a:spcAft>
                <a:spcPct val="40000"/>
              </a:spcAft>
              <a:buFont typeface="Arial" pitchFamily="34" charset="0"/>
              <a:buChar char="•"/>
            </a:pPr>
            <a:r>
              <a:rPr lang="en-US" altLang="en-US" sz="2000" b="1" dirty="0">
                <a:solidFill>
                  <a:schemeClr val="accent6">
                    <a:lumMod val="75000"/>
                  </a:schemeClr>
                </a:solidFill>
                <a:cs typeface="Arial" pitchFamily="34" charset="0"/>
              </a:rPr>
              <a:t>All IEEE-SA standards meetings shall be conducted in compliance with all applicable laws, including antitrust and competition laws. </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the interpretation, validity, or essentiality of patents/patent claims. </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specific license rates, terms, or conditions.</a:t>
            </a:r>
          </a:p>
          <a:p>
            <a:pPr lvl="2" eaLnBrk="1" hangingPunct="1">
              <a:lnSpc>
                <a:spcPct val="80000"/>
              </a:lnSpc>
              <a:spcAft>
                <a:spcPct val="40000"/>
              </a:spcAft>
              <a:buFont typeface="Arial" pitchFamily="34" charset="0"/>
              <a:buChar char="•"/>
            </a:pPr>
            <a:r>
              <a:rPr lang="en-US" altLang="en-US" sz="1600" dirty="0">
                <a:solidFill>
                  <a:schemeClr val="accent6">
                    <a:lumMod val="75000"/>
                  </a:schemeClr>
                </a:solidFill>
                <a:cs typeface="Arial" pitchFamily="34" charset="0"/>
              </a:rPr>
              <a:t>Relative costs, including licensing costs of essential patent claims, of different technical approaches may be discussed in standards development meetings. </a:t>
            </a:r>
          </a:p>
          <a:p>
            <a:pPr lvl="3" eaLnBrk="1" hangingPunct="1">
              <a:lnSpc>
                <a:spcPct val="80000"/>
              </a:lnSpc>
              <a:spcAft>
                <a:spcPct val="40000"/>
              </a:spcAft>
              <a:buFont typeface="Arial" pitchFamily="34" charset="0"/>
              <a:buChar char="•"/>
            </a:pPr>
            <a:r>
              <a:rPr lang="en-GB" altLang="en-US" sz="1600" dirty="0">
                <a:solidFill>
                  <a:schemeClr val="accent6">
                    <a:lumMod val="75000"/>
                  </a:schemeClr>
                </a:solidFill>
                <a:cs typeface="Arial" pitchFamily="34" charset="0"/>
              </a:rPr>
              <a:t>Technical considerations remain primary focus</a:t>
            </a:r>
            <a:endParaRPr lang="en-US" altLang="en-US" sz="1600" dirty="0">
              <a:solidFill>
                <a:schemeClr val="accent6">
                  <a:lumMod val="75000"/>
                </a:schemeClr>
              </a:solidFill>
              <a:cs typeface="Arial" pitchFamily="34" charset="0"/>
            </a:endParaRP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or engage in the fixing of product prices, allocation of customers, or division of sales markets.</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the status or substance of ongoing or threatened litigation.</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be silent if inappropriate topics are discussed … do formally object.</a:t>
            </a:r>
          </a:p>
          <a:p>
            <a:pPr lvl="0" algn="ctr" eaLnBrk="1" hangingPunct="1">
              <a:lnSpc>
                <a:spcPct val="80000"/>
              </a:lnSpc>
            </a:pPr>
            <a:r>
              <a:rPr lang="en-US" altLang="en-US" sz="1050" b="1" dirty="0">
                <a:solidFill>
                  <a:schemeClr val="accent6">
                    <a:lumMod val="75000"/>
                  </a:schemeClr>
                </a:solidFill>
                <a:cs typeface="Arial" pitchFamily="34" charset="0"/>
              </a:rPr>
              <a:t>---------------------------------------------------------------   </a:t>
            </a:r>
            <a:endParaRPr lang="en-US" altLang="en-US" sz="1400" b="1" dirty="0">
              <a:solidFill>
                <a:schemeClr val="accent6">
                  <a:lumMod val="75000"/>
                </a:schemeClr>
              </a:solidFill>
              <a:cs typeface="Arial" pitchFamily="34" charset="0"/>
            </a:endParaRPr>
          </a:p>
          <a:p>
            <a:pPr lvl="0" algn="ctr" eaLnBrk="1" hangingPunct="1">
              <a:lnSpc>
                <a:spcPct val="80000"/>
              </a:lnSpc>
            </a:pPr>
            <a:r>
              <a:rPr lang="en-US" altLang="en-US" sz="1400" b="1" dirty="0">
                <a:solidFill>
                  <a:schemeClr val="accent6">
                    <a:lumMod val="75000"/>
                  </a:schemeClr>
                </a:solidFill>
                <a:cs typeface="Arial" pitchFamily="34" charset="0"/>
              </a:rPr>
              <a:t>See </a:t>
            </a:r>
            <a:r>
              <a:rPr lang="en-US" altLang="en-US" sz="1400" b="1" i="1" dirty="0">
                <a:solidFill>
                  <a:schemeClr val="accent6">
                    <a:lumMod val="75000"/>
                  </a:schemeClr>
                </a:solidFill>
                <a:cs typeface="Arial" pitchFamily="34" charset="0"/>
              </a:rPr>
              <a:t>IEEE-SA Standards Board Operations Manual</a:t>
            </a:r>
            <a:r>
              <a:rPr lang="en-US" altLang="en-US" sz="1400" b="1" dirty="0">
                <a:solidFill>
                  <a:schemeClr val="accent6">
                    <a:lumMod val="75000"/>
                  </a:schemeClr>
                </a:solidFill>
                <a:cs typeface="Arial" pitchFamily="34" charset="0"/>
              </a:rPr>
              <a:t>, clause 5.3.10 and </a:t>
            </a:r>
            <a:r>
              <a:rPr lang="en-GB" altLang="en-US" sz="1400" b="1" dirty="0">
                <a:solidFill>
                  <a:schemeClr val="accent6">
                    <a:lumMod val="75000"/>
                  </a:schemeClr>
                </a:solidFill>
                <a:cs typeface="Arial" pitchFamily="34" charset="0"/>
              </a:rPr>
              <a:t>“Promoting Competition and Innovation: What You Need to Know about the IEEE Standards Association's Antitrust and Competition Policy”</a:t>
            </a:r>
            <a:r>
              <a:rPr lang="en-US" altLang="en-US" sz="1400" b="1" dirty="0">
                <a:solidFill>
                  <a:schemeClr val="accent6">
                    <a:lumMod val="75000"/>
                  </a:schemeClr>
                </a:solidFill>
                <a:cs typeface="Arial" pitchFamily="34" charset="0"/>
              </a:rPr>
              <a:t> for more details.</a:t>
            </a:r>
          </a:p>
        </p:txBody>
      </p:sp>
      <p:sp>
        <p:nvSpPr>
          <p:cNvPr id="2" name="Slide Number Placeholder 1"/>
          <p:cNvSpPr>
            <a:spLocks noGrp="1"/>
          </p:cNvSpPr>
          <p:nvPr>
            <p:ph type="sldNum" sz="quarter" idx="12"/>
          </p:nvPr>
        </p:nvSpPr>
        <p:spPr/>
        <p:txBody>
          <a:bodyPr/>
          <a:lstStyle/>
          <a:p>
            <a:pPr>
              <a:defRPr/>
            </a:pPr>
            <a:r>
              <a:rPr lang="en-US" smtClean="0"/>
              <a:t>Slide </a:t>
            </a:r>
            <a:fld id="{4F8DB7B0-6F79-49ED-8154-EC3DF243439D}" type="slidenum">
              <a:rPr lang="en-US" smtClean="0"/>
              <a:pPr>
                <a:defRPr/>
              </a:pPr>
              <a:t>7</a:t>
            </a:fld>
            <a:endParaRPr lang="en-US"/>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CustomShape 1"/>
          <p:cNvSpPr>
            <a:spLocks noChangeArrowheads="1"/>
          </p:cNvSpPr>
          <p:nvPr/>
        </p:nvSpPr>
        <p:spPr bwMode="auto">
          <a:xfrm>
            <a:off x="762000" y="609600"/>
            <a:ext cx="7696200" cy="731838"/>
          </a:xfrm>
          <a:prstGeom prst="rect">
            <a:avLst/>
          </a:prstGeom>
          <a:noFill/>
          <a:ln w="9525">
            <a:noFill/>
            <a:miter lim="800000"/>
            <a:headEnd/>
            <a:tailEnd/>
          </a:ln>
        </p:spPr>
        <p:txBody>
          <a:bodyPr lIns="90004" tIns="44997" rIns="90004" bIns="44997" anchor="ctr" anchorCtr="1"/>
          <a:lstStyle/>
          <a:p>
            <a:pPr algn="ctr"/>
            <a:r>
              <a:rPr lang="en-US" sz="3600" b="1" dirty="0" smtClean="0">
                <a:solidFill>
                  <a:srgbClr val="000000"/>
                </a:solidFill>
                <a:latin typeface="+mj-lt"/>
                <a:cs typeface="DejaVu Sans" pitchFamily="34" charset="0"/>
              </a:rPr>
              <a:t>802 Ground </a:t>
            </a:r>
            <a:r>
              <a:rPr lang="en-US" sz="3600" b="1" dirty="0">
                <a:solidFill>
                  <a:srgbClr val="000000"/>
                </a:solidFill>
                <a:latin typeface="+mj-lt"/>
                <a:cs typeface="DejaVu Sans" pitchFamily="34" charset="0"/>
              </a:rPr>
              <a:t>rules</a:t>
            </a:r>
            <a:endParaRPr lang="en-US" sz="1050" b="1" dirty="0">
              <a:solidFill>
                <a:srgbClr val="000000"/>
              </a:solidFill>
              <a:latin typeface="+mj-lt"/>
              <a:cs typeface="DejaVu Sans" pitchFamily="34" charset="0"/>
            </a:endParaRPr>
          </a:p>
        </p:txBody>
      </p:sp>
      <p:sp>
        <p:nvSpPr>
          <p:cNvPr id="26627" name="CustomShape 2"/>
          <p:cNvSpPr>
            <a:spLocks noChangeArrowheads="1"/>
          </p:cNvSpPr>
          <p:nvPr/>
        </p:nvSpPr>
        <p:spPr bwMode="auto">
          <a:xfrm>
            <a:off x="609600" y="1600200"/>
            <a:ext cx="8229600" cy="4525963"/>
          </a:xfrm>
          <a:prstGeom prst="rect">
            <a:avLst/>
          </a:prstGeom>
          <a:noFill/>
          <a:ln w="9525">
            <a:noFill/>
            <a:miter lim="800000"/>
            <a:headEnd/>
            <a:tailEnd/>
          </a:ln>
        </p:spPr>
        <p:txBody>
          <a:bodyPr lIns="90004" tIns="44997" rIns="90004" bIns="44997"/>
          <a:lstStyle/>
          <a:p>
            <a:pPr indent="-457200">
              <a:buSzPct val="100000"/>
              <a:buFont typeface="Arial" panose="020B0604020202020204" pitchFamily="34" charset="0"/>
              <a:buChar char="•"/>
            </a:pPr>
            <a:r>
              <a:rPr lang="en-US" sz="2400" b="1" dirty="0">
                <a:latin typeface="+mj-lt"/>
                <a:cs typeface="DejaVu Sans" pitchFamily="34" charset="0"/>
              </a:rPr>
              <a:t>Respect … give it, get it</a:t>
            </a:r>
          </a:p>
          <a:p>
            <a:pPr indent="-457200">
              <a:buSzPct val="100000"/>
              <a:buFont typeface="Arial" panose="020B0604020202020204" pitchFamily="34" charset="0"/>
              <a:buChar char="•"/>
            </a:pPr>
            <a:r>
              <a:rPr lang="en-US" sz="2400" b="1" dirty="0">
                <a:latin typeface="+mj-lt"/>
                <a:cs typeface="DejaVu Sans" pitchFamily="34" charset="0"/>
              </a:rPr>
              <a:t>NO product pitches</a:t>
            </a:r>
          </a:p>
          <a:p>
            <a:pPr indent="-457200">
              <a:buSzPct val="100000"/>
              <a:buFont typeface="Arial" panose="020B0604020202020204" pitchFamily="34" charset="0"/>
              <a:buChar char="•"/>
            </a:pPr>
            <a:r>
              <a:rPr lang="en-US" sz="2400" b="1" dirty="0">
                <a:latin typeface="+mj-lt"/>
                <a:cs typeface="DejaVu Sans" pitchFamily="34" charset="0"/>
              </a:rPr>
              <a:t>NO corporate pitches</a:t>
            </a:r>
          </a:p>
          <a:p>
            <a:pPr indent="-457200">
              <a:buSzPct val="100000"/>
              <a:buFont typeface="Arial" panose="020B0604020202020204" pitchFamily="34" charset="0"/>
              <a:buChar char="•"/>
            </a:pPr>
            <a:r>
              <a:rPr lang="en-US" sz="2400" b="1" dirty="0">
                <a:latin typeface="+mj-lt"/>
                <a:cs typeface="DejaVu Sans" pitchFamily="34" charset="0"/>
              </a:rPr>
              <a:t>NO prices</a:t>
            </a:r>
          </a:p>
          <a:p>
            <a:pPr indent="-457200">
              <a:buSzPct val="100000"/>
              <a:buFont typeface="Arial" panose="020B0604020202020204" pitchFamily="34" charset="0"/>
              <a:buChar char="•"/>
            </a:pPr>
            <a:r>
              <a:rPr lang="en-US" sz="2400" b="1" dirty="0">
                <a:latin typeface="+mj-lt"/>
                <a:cs typeface="DejaVu Sans" pitchFamily="34" charset="0"/>
              </a:rPr>
              <a:t>NO restrictive notices – </a:t>
            </a:r>
            <a:endParaRPr lang="en-US" sz="2400" b="1" dirty="0" smtClean="0">
              <a:latin typeface="+mj-lt"/>
              <a:cs typeface="DejaVu Sans" pitchFamily="34" charset="0"/>
            </a:endParaRPr>
          </a:p>
          <a:p>
            <a:pPr indent="-457200">
              <a:buSzPct val="100000"/>
              <a:buFont typeface="Arial" panose="020B0604020202020204" pitchFamily="34" charset="0"/>
              <a:buChar char="•"/>
            </a:pPr>
            <a:r>
              <a:rPr lang="en-US" sz="2400" b="1" dirty="0" smtClean="0">
                <a:solidFill>
                  <a:srgbClr val="000000"/>
                </a:solidFill>
                <a:latin typeface="+mj-lt"/>
                <a:cs typeface="DejaVu Sans" pitchFamily="34" charset="0"/>
              </a:rPr>
              <a:t>Presentations </a:t>
            </a:r>
            <a:r>
              <a:rPr lang="en-US" sz="2400" b="1" dirty="0">
                <a:solidFill>
                  <a:srgbClr val="000000"/>
                </a:solidFill>
                <a:latin typeface="+mj-lt"/>
                <a:cs typeface="DejaVu Sans" pitchFamily="34" charset="0"/>
              </a:rPr>
              <a:t>must be openly available</a:t>
            </a:r>
          </a:p>
          <a:p>
            <a:pPr indent="-457200">
              <a:buClr>
                <a:srgbClr val="FF0000"/>
              </a:buClr>
              <a:buSzPct val="100000"/>
            </a:pPr>
            <a:endParaRPr lang="en-US" dirty="0">
              <a:solidFill>
                <a:srgbClr val="000000"/>
              </a:solidFill>
              <a:latin typeface="Arial" pitchFamily="34" charset="0"/>
              <a:cs typeface="DejaVu Sans" pitchFamily="34" charset="0"/>
            </a:endParaRPr>
          </a:p>
        </p:txBody>
      </p:sp>
      <p:sp>
        <p:nvSpPr>
          <p:cNvPr id="9" name="Date Placeholder 8"/>
          <p:cNvSpPr>
            <a:spLocks noGrp="1"/>
          </p:cNvSpPr>
          <p:nvPr>
            <p:ph type="dt" sz="half" idx="10"/>
          </p:nvPr>
        </p:nvSpPr>
        <p:spPr/>
        <p:txBody>
          <a:bodyPr/>
          <a:lstStyle/>
          <a:p>
            <a:pPr>
              <a:defRPr/>
            </a:pPr>
            <a:r>
              <a:rPr lang="en-US" smtClean="0"/>
              <a:t>September 2016</a:t>
            </a:r>
            <a:endParaRPr lang="en-US"/>
          </a:p>
        </p:txBody>
      </p:sp>
      <p:sp>
        <p:nvSpPr>
          <p:cNvPr id="11" name="Footer Placeholder 10"/>
          <p:cNvSpPr>
            <a:spLocks noGrp="1"/>
          </p:cNvSpPr>
          <p:nvPr>
            <p:ph type="ftr" sz="quarter" idx="11"/>
          </p:nvPr>
        </p:nvSpPr>
        <p:spPr/>
        <p:txBody>
          <a:bodyPr/>
          <a:lstStyle/>
          <a:p>
            <a:pPr>
              <a:defRPr/>
            </a:pPr>
            <a:r>
              <a:rPr lang="en-US" smtClean="0"/>
              <a:t>D. Stanley, HP Enterprise</a:t>
            </a:r>
            <a:endParaRPr lang="en-US"/>
          </a:p>
        </p:txBody>
      </p:sp>
      <p:sp>
        <p:nvSpPr>
          <p:cNvPr id="2" name="Slide Number Placeholder 1"/>
          <p:cNvSpPr>
            <a:spLocks noGrp="1"/>
          </p:cNvSpPr>
          <p:nvPr>
            <p:ph type="sldNum" sz="quarter" idx="12"/>
          </p:nvPr>
        </p:nvSpPr>
        <p:spPr/>
        <p:txBody>
          <a:bodyPr/>
          <a:lstStyle/>
          <a:p>
            <a:pPr>
              <a:defRPr/>
            </a:pPr>
            <a:r>
              <a:rPr lang="en-US" smtClean="0"/>
              <a:t>Slide </a:t>
            </a:r>
            <a:fld id="{8634B414-E725-475F-8EFC-03D12F3C5E1A}" type="slidenum">
              <a:rPr lang="en-US" smtClean="0"/>
              <a:pPr>
                <a:defRPr/>
              </a:pPr>
              <a:t>8</a:t>
            </a:fld>
            <a:endParaRPr lang="en-US"/>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IEEE-SA </a:t>
            </a:r>
            <a:r>
              <a:rPr lang="en-US" dirty="0"/>
              <a:t>p</a:t>
            </a:r>
            <a:r>
              <a:rPr lang="en-US" dirty="0" smtClean="0"/>
              <a:t>olicy documents</a:t>
            </a:r>
            <a:endParaRPr lang="en-US" dirty="0"/>
          </a:p>
        </p:txBody>
      </p:sp>
      <p:sp>
        <p:nvSpPr>
          <p:cNvPr id="3" name="Content Placeholder 2"/>
          <p:cNvSpPr>
            <a:spLocks noGrp="1"/>
          </p:cNvSpPr>
          <p:nvPr>
            <p:ph idx="1"/>
          </p:nvPr>
        </p:nvSpPr>
        <p:spPr>
          <a:xfrm>
            <a:off x="685800" y="990600"/>
            <a:ext cx="8229600" cy="5562600"/>
          </a:xfrm>
        </p:spPr>
        <p:txBody>
          <a:bodyPr/>
          <a:lstStyle/>
          <a:p>
            <a:endParaRPr lang="en-US" dirty="0" smtClean="0"/>
          </a:p>
          <a:p>
            <a:r>
              <a:rPr lang="en-US" dirty="0" smtClean="0"/>
              <a:t>IEEE Code of Ethics</a:t>
            </a:r>
          </a:p>
          <a:p>
            <a:pPr lvl="1"/>
            <a:r>
              <a:rPr lang="en-US" dirty="0" smtClean="0">
                <a:hlinkClick r:id="rId3"/>
              </a:rPr>
              <a:t>http://www.ieee.org/about/corporate/governance/p7-8.html</a:t>
            </a:r>
            <a:r>
              <a:rPr lang="en-US" dirty="0" smtClean="0"/>
              <a:t> </a:t>
            </a:r>
          </a:p>
          <a:p>
            <a:r>
              <a:rPr lang="en-US" dirty="0" smtClean="0"/>
              <a:t>IEEE Standards Association (IEEE-SA) Affiliation FAQ</a:t>
            </a:r>
          </a:p>
          <a:p>
            <a:pPr lvl="1"/>
            <a:r>
              <a:rPr lang="en-US" dirty="0" smtClean="0">
                <a:hlinkClick r:id="rId4"/>
              </a:rPr>
              <a:t>http</a:t>
            </a:r>
            <a:r>
              <a:rPr lang="en-US" dirty="0">
                <a:hlinkClick r:id="rId4"/>
              </a:rPr>
              <a:t>://</a:t>
            </a:r>
            <a:r>
              <a:rPr lang="en-US" dirty="0" smtClean="0">
                <a:hlinkClick r:id="rId4"/>
              </a:rPr>
              <a:t>standards.ieee.org/faqs/affiliation.html</a:t>
            </a:r>
            <a:r>
              <a:rPr lang="en-US" dirty="0" smtClean="0"/>
              <a:t> </a:t>
            </a:r>
          </a:p>
          <a:p>
            <a:r>
              <a:rPr lang="en-US" dirty="0" smtClean="0"/>
              <a:t>Antitrust and </a:t>
            </a:r>
            <a:r>
              <a:rPr lang="en-US" dirty="0"/>
              <a:t>Competition </a:t>
            </a:r>
            <a:r>
              <a:rPr lang="en-US" dirty="0" smtClean="0"/>
              <a:t>Policy</a:t>
            </a:r>
          </a:p>
          <a:p>
            <a:pPr lvl="1"/>
            <a:r>
              <a:rPr lang="en-US" dirty="0" smtClean="0">
                <a:hlinkClick r:id="rId5"/>
              </a:rPr>
              <a:t>http</a:t>
            </a:r>
            <a:r>
              <a:rPr lang="en-US" dirty="0">
                <a:hlinkClick r:id="rId5"/>
              </a:rPr>
              <a:t>://</a:t>
            </a:r>
            <a:r>
              <a:rPr lang="en-US" dirty="0" smtClean="0">
                <a:hlinkClick r:id="rId5"/>
              </a:rPr>
              <a:t>standards.ieee.org/resources/antitrust-guidelines.pdf</a:t>
            </a:r>
            <a:r>
              <a:rPr lang="en-US" dirty="0" smtClean="0"/>
              <a:t>  </a:t>
            </a:r>
            <a:endParaRPr lang="en-US" dirty="0" smtClean="0">
              <a:hlinkClick r:id="rId6"/>
            </a:endParaRPr>
          </a:p>
          <a:p>
            <a:r>
              <a:rPr lang="en-US" dirty="0" smtClean="0"/>
              <a:t>Letter of Assurance Form</a:t>
            </a:r>
          </a:p>
          <a:p>
            <a:pPr lvl="1"/>
            <a:r>
              <a:rPr lang="en-US" dirty="0">
                <a:hlinkClick r:id="rId7"/>
              </a:rPr>
              <a:t>http://</a:t>
            </a:r>
            <a:r>
              <a:rPr lang="en-US" dirty="0" smtClean="0">
                <a:hlinkClick r:id="rId7"/>
              </a:rPr>
              <a:t>standards.ieee.org/develop/policies/bylaws/sect6-7.html#loa</a:t>
            </a:r>
            <a:r>
              <a:rPr lang="en-US" dirty="0" smtClean="0"/>
              <a:t> </a:t>
            </a:r>
          </a:p>
          <a:p>
            <a:pPr lvl="1"/>
            <a:r>
              <a:rPr lang="en-US" dirty="0" smtClean="0">
                <a:hlinkClick r:id="rId6"/>
              </a:rPr>
              <a:t>https</a:t>
            </a:r>
            <a:r>
              <a:rPr lang="en-US" dirty="0">
                <a:hlinkClick r:id="rId6"/>
              </a:rPr>
              <a:t>://development.standards.ieee.org/myproject/Public//mytools/mob/loa.pdf</a:t>
            </a:r>
            <a:endParaRPr lang="en-US" dirty="0" smtClean="0">
              <a:hlinkClick r:id="rId6"/>
            </a:endParaRPr>
          </a:p>
          <a:p>
            <a:r>
              <a:rPr lang="en-US" dirty="0" smtClean="0"/>
              <a:t>IEEE-SA Patent Committee FAQ &amp; Patent slides</a:t>
            </a:r>
          </a:p>
          <a:p>
            <a:pPr lvl="1"/>
            <a:r>
              <a:rPr lang="en-US" dirty="0" smtClean="0">
                <a:hlinkClick r:id="rId8"/>
              </a:rPr>
              <a:t>http</a:t>
            </a:r>
            <a:r>
              <a:rPr lang="en-US" dirty="0">
                <a:hlinkClick r:id="rId8"/>
              </a:rPr>
              <a:t>://</a:t>
            </a:r>
            <a:r>
              <a:rPr lang="en-US" dirty="0" smtClean="0">
                <a:hlinkClick r:id="rId8"/>
              </a:rPr>
              <a:t>standards.ieee.org/board/pat/faq.pdf</a:t>
            </a:r>
            <a:r>
              <a:rPr lang="en-US" dirty="0" smtClean="0"/>
              <a:t> and </a:t>
            </a:r>
            <a:r>
              <a:rPr lang="en-US" dirty="0" smtClean="0">
                <a:hlinkClick r:id="rId6"/>
              </a:rPr>
              <a:t>http</a:t>
            </a:r>
            <a:r>
              <a:rPr lang="en-US" dirty="0">
                <a:hlinkClick r:id="rId6"/>
              </a:rPr>
              <a:t>://</a:t>
            </a:r>
            <a:r>
              <a:rPr lang="en-US" dirty="0" smtClean="0">
                <a:hlinkClick r:id="rId6"/>
              </a:rPr>
              <a:t>standards.ieee.org/board/pat/pat-slideset.ppt</a:t>
            </a:r>
            <a:r>
              <a:rPr lang="en-US" dirty="0" smtClean="0"/>
              <a:t> </a:t>
            </a:r>
            <a:endParaRPr lang="en-US" dirty="0"/>
          </a:p>
          <a:p>
            <a:pPr>
              <a:buNone/>
            </a:pPr>
            <a:endParaRPr lang="en-GB" sz="1200" dirty="0" smtClean="0"/>
          </a:p>
        </p:txBody>
      </p:sp>
      <p:sp>
        <p:nvSpPr>
          <p:cNvPr id="4" name="Date Placeholder 3"/>
          <p:cNvSpPr>
            <a:spLocks noGrp="1"/>
          </p:cNvSpPr>
          <p:nvPr>
            <p:ph type="dt" sz="half" idx="10"/>
          </p:nvPr>
        </p:nvSpPr>
        <p:spPr/>
        <p:txBody>
          <a:bodyPr/>
          <a:lstStyle/>
          <a:p>
            <a:pPr>
              <a:defRPr/>
            </a:pPr>
            <a:r>
              <a:rPr lang="en-US" smtClean="0"/>
              <a:t>September 2016</a:t>
            </a:r>
            <a:endParaRPr lang="en-US" dirty="0"/>
          </a:p>
        </p:txBody>
      </p:sp>
      <p:sp>
        <p:nvSpPr>
          <p:cNvPr id="5" name="Footer Placeholder 4"/>
          <p:cNvSpPr>
            <a:spLocks noGrp="1"/>
          </p:cNvSpPr>
          <p:nvPr>
            <p:ph type="ftr" sz="quarter" idx="11"/>
          </p:nvPr>
        </p:nvSpPr>
        <p:spPr/>
        <p:txBody>
          <a:bodyPr/>
          <a:lstStyle/>
          <a:p>
            <a:pPr>
              <a:defRPr/>
            </a:pPr>
            <a:r>
              <a:rPr lang="en-US" smtClean="0"/>
              <a:t>D. Stanley, HP Enterprise</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9</a:t>
            </a:fld>
            <a:endParaRPr lang="en-US"/>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40809</TotalTime>
  <Words>1777</Words>
  <Application>Microsoft Office PowerPoint</Application>
  <PresentationFormat>On-screen Show (4:3)</PresentationFormat>
  <Paragraphs>299</Paragraphs>
  <Slides>20</Slides>
  <Notes>20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20</vt:i4>
      </vt:variant>
    </vt:vector>
  </HeadingPairs>
  <TitlesOfParts>
    <vt:vector size="22" baseType="lpstr">
      <vt:lpstr>802-11-Submission</vt:lpstr>
      <vt:lpstr>Document</vt:lpstr>
      <vt:lpstr>2nd  Vice Chair Report September 2016</vt:lpstr>
      <vt:lpstr>Abstract</vt:lpstr>
      <vt:lpstr>Monday–  802.11 Opening Plenary</vt:lpstr>
      <vt:lpstr>Participants, Patents, and Duty to Inform</vt:lpstr>
      <vt:lpstr>Patent Related Links</vt:lpstr>
      <vt:lpstr>Call for Potentially Essential Patents</vt:lpstr>
      <vt:lpstr>Other Guidelines for IEEE WG Meetings</vt:lpstr>
      <vt:lpstr>PowerPoint Presentation</vt:lpstr>
      <vt:lpstr>IEEE-SA policy documents</vt:lpstr>
      <vt:lpstr>Current IEEE-SA Rule documents</vt:lpstr>
      <vt:lpstr>Current IEEE 802, 802.11 rules documents </vt:lpstr>
      <vt:lpstr>IEEE 802 EC Rule Changes</vt:lpstr>
      <vt:lpstr>802 Rules meeting </vt:lpstr>
      <vt:lpstr>IEEE 802.11 OM Status and changes</vt:lpstr>
      <vt:lpstr>IEEE 802.11 OM change</vt:lpstr>
      <vt:lpstr>Email Reflectors</vt:lpstr>
      <vt:lpstr>IEEE 802-ALL EMAIL List Server</vt:lpstr>
      <vt:lpstr>Reminder for Posting Documents</vt:lpstr>
      <vt:lpstr>Wednesday –  802.11 Mid-Week Plenary</vt:lpstr>
      <vt:lpstr>Friday –  802.11 Closing Plenary</vt:lpstr>
    </vt:vector>
  </TitlesOfParts>
  <Company>Aruba Networks, an HP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2nd Vice Chair Report</dc:title>
  <dc:subject>11-15/-223r0</dc:subject>
  <dc:creator>dstanley@arubanetworks.com;dorothy.stanley@hpe.com</dc:creator>
  <cp:keywords>September 2016</cp:keywords>
  <dc:description>Dorothy Stanley (Hewlett Packard Enterprise))</dc:description>
  <cp:lastModifiedBy>Dorothy Stanley</cp:lastModifiedBy>
  <cp:revision>267</cp:revision>
  <cp:lastPrinted>2014-04-08T14:44:21Z</cp:lastPrinted>
  <dcterms:created xsi:type="dcterms:W3CDTF">2012-03-12T21:29:33Z</dcterms:created>
  <dcterms:modified xsi:type="dcterms:W3CDTF">2016-09-11T16:41:55Z</dcterms:modified>
</cp:coreProperties>
</file>