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57" r:id="rId14"/>
    <p:sldId id="326" r:id="rId15"/>
    <p:sldId id="355" r:id="rId16"/>
    <p:sldId id="325" r:id="rId17"/>
    <p:sldId id="305" r:id="rId18"/>
    <p:sldId id="289" r:id="rId19"/>
    <p:sldId id="297" r:id="rId20"/>
    <p:sldId id="303" r:id="rId21"/>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22" autoAdjust="0"/>
    <p:restoredTop sz="95630" autoAdjust="0"/>
  </p:normalViewPr>
  <p:slideViewPr>
    <p:cSldViewPr>
      <p:cViewPr>
        <p:scale>
          <a:sx n="90" d="100"/>
          <a:sy n="90" d="100"/>
        </p:scale>
        <p:origin x="-7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802.11-16/1124r0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September 2016</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 Enterprise)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802.11-16/1124r0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September 2016</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802.11-16/1124r0</a:t>
            </a:r>
            <a:endParaRPr lang="en-US"/>
          </a:p>
        </p:txBody>
      </p:sp>
      <p:sp>
        <p:nvSpPr>
          <p:cNvPr id="11267" name="Rectangle 3"/>
          <p:cNvSpPr>
            <a:spLocks noGrp="1" noChangeArrowheads="1"/>
          </p:cNvSpPr>
          <p:nvPr>
            <p:ph type="dt" sz="quarter" idx="1"/>
          </p:nvPr>
        </p:nvSpPr>
        <p:spPr>
          <a:noFill/>
        </p:spPr>
        <p:txBody>
          <a:bodyPr/>
          <a:lstStyle/>
          <a:p>
            <a:r>
              <a:rPr lang="en-US" smtClean="0"/>
              <a:t>September 2016</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802.11-16/1124r0</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802.11-16/1124r0</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802.11-16/1124r0</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802.11-16/1124r0</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802.11-16/1124r0</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802.11-16/1124r0</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802.11-16/1124r0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September 2016</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16</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802.11-16/1124r0</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802.11-16/1124r0</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802.11-16/1124r0</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802.11-16/1124r0</a:t>
            </a:r>
            <a:endParaRPr lang="en-US"/>
          </a:p>
        </p:txBody>
      </p:sp>
      <p:sp>
        <p:nvSpPr>
          <p:cNvPr id="12291" name="Rectangle 3"/>
          <p:cNvSpPr>
            <a:spLocks noGrp="1" noChangeArrowheads="1"/>
          </p:cNvSpPr>
          <p:nvPr>
            <p:ph type="dt" sz="quarter" idx="1"/>
          </p:nvPr>
        </p:nvSpPr>
        <p:spPr>
          <a:noFill/>
        </p:spPr>
        <p:txBody>
          <a:bodyPr/>
          <a:lstStyle/>
          <a:p>
            <a:r>
              <a:rPr lang="en-US" smtClean="0"/>
              <a:t>September 2016</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802.11-16/1124r0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September 2016</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802.11-16/1124r0</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802.11-16/1124r0</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802.11-16/1124r0</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802.11-16/1124r0</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802.11-16/1124r0</a:t>
            </a:r>
            <a:endParaRPr lang="en-US"/>
          </a:p>
        </p:txBody>
      </p:sp>
      <p:sp>
        <p:nvSpPr>
          <p:cNvPr id="13315" name="Rectangle 3"/>
          <p:cNvSpPr>
            <a:spLocks noGrp="1" noChangeArrowheads="1"/>
          </p:cNvSpPr>
          <p:nvPr>
            <p:ph type="dt" sz="quarter" idx="1"/>
          </p:nvPr>
        </p:nvSpPr>
        <p:spPr>
          <a:noFill/>
        </p:spPr>
        <p:txBody>
          <a:bodyPr/>
          <a:lstStyle/>
          <a:p>
            <a:r>
              <a:rPr lang="en-US" smtClean="0"/>
              <a:t>September 2016</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802.11-16/1124r0</a:t>
            </a:r>
            <a:endParaRPr lang="en-US"/>
          </a:p>
        </p:txBody>
      </p:sp>
      <p:sp>
        <p:nvSpPr>
          <p:cNvPr id="5" name="Date Placeholder 4"/>
          <p:cNvSpPr>
            <a:spLocks noGrp="1"/>
          </p:cNvSpPr>
          <p:nvPr>
            <p:ph type="dt" idx="11"/>
          </p:nvPr>
        </p:nvSpPr>
        <p:spPr/>
        <p:txBody>
          <a:bodyPr/>
          <a:lstStyle/>
          <a:p>
            <a:pPr>
              <a:defRPr/>
            </a:pPr>
            <a:r>
              <a:rPr lang="en-US" smtClean="0"/>
              <a:t>September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2016</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September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September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September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September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802.11-16/1124r0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0629-16-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2016-03/IEEE_802_Chairs_guidelines_v22_with_chang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8.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6/ec-16-0116-04-00EC-july-2016-rules-chang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6-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1/email/stds-802-11/msg02253.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September 2016</a:t>
            </a:r>
            <a:endParaRPr lang="en-US" dirty="0"/>
          </a:p>
        </p:txBody>
      </p:sp>
      <p:sp>
        <p:nvSpPr>
          <p:cNvPr id="1028" name="Footer Placeholder 4"/>
          <p:cNvSpPr>
            <a:spLocks noGrp="1"/>
          </p:cNvSpPr>
          <p:nvPr>
            <p:ph type="ftr" sz="quarter" idx="11"/>
          </p:nvPr>
        </p:nvSpPr>
        <p:spPr>
          <a:noFill/>
        </p:spPr>
        <p:txBody>
          <a:bodyPr/>
          <a:lstStyle/>
          <a:p>
            <a:r>
              <a:rPr lang="en-US" smtClean="0"/>
              <a:t>D. Stanley, HP Enterprise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September 2016</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2016-09-11</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2534688372"/>
              </p:ext>
            </p:extLst>
          </p:nvPr>
        </p:nvGraphicFramePr>
        <p:xfrm>
          <a:off x="609600" y="2295525"/>
          <a:ext cx="7896225" cy="2647950"/>
        </p:xfrm>
        <a:graphic>
          <a:graphicData uri="http://schemas.openxmlformats.org/presentationml/2006/ole">
            <mc:AlternateContent xmlns:mc="http://schemas.openxmlformats.org/markup-compatibility/2006">
              <mc:Choice xmlns:v="urn:schemas-microsoft-com:vml" Requires="v">
                <p:oleObj spid="_x0000_s1267"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9600" y="2295525"/>
                        <a:ext cx="7896225" cy="2647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September 2016</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a:t>
            </a:r>
            <a:r>
              <a:rPr lang="en-US" sz="2000" dirty="0" smtClean="0"/>
              <a:t>(29 Jul 2016)</a:t>
            </a:r>
            <a:endParaRPr lang="en-US" sz="2000" dirty="0"/>
          </a:p>
          <a:p>
            <a:pPr lvl="1">
              <a:lnSpc>
                <a:spcPct val="80000"/>
              </a:lnSpc>
              <a:defRPr/>
            </a:pPr>
            <a:r>
              <a:rPr lang="en-US" altLang="en-US" sz="1600" dirty="0">
                <a:hlinkClick r:id="rId4"/>
              </a:rPr>
              <a:t>http://</a:t>
            </a:r>
            <a:r>
              <a:rPr lang="en-US" altLang="en-US" sz="1600" dirty="0" smtClean="0">
                <a:hlinkClick r:id="rId4"/>
              </a:rPr>
              <a:t>www.ieee802.org/PNP/approved/IEEE_802_OM_v19.pdf </a:t>
            </a:r>
            <a:endParaRPr lang="en-US" altLang="en-US" sz="1600" dirty="0" smtClean="0"/>
          </a:p>
          <a:p>
            <a:pPr>
              <a:lnSpc>
                <a:spcPct val="80000"/>
              </a:lnSpc>
              <a:defRPr/>
            </a:pPr>
            <a:r>
              <a:rPr lang="en-US" sz="2000" dirty="0" smtClean="0"/>
              <a:t>IEEE 802 Working Group Policies &amp;Procedures (29 Jul 2016)</a:t>
            </a:r>
            <a:r>
              <a:rPr lang="en-US" altLang="en-US" sz="2000" dirty="0" smtClean="0"/>
              <a:t> </a:t>
            </a:r>
          </a:p>
          <a:p>
            <a:pPr lvl="1"/>
            <a:r>
              <a:rPr lang="en-US" altLang="en-US" sz="1600" dirty="0">
                <a:hlinkClick r:id="rId5"/>
              </a:rPr>
              <a:t>http://</a:t>
            </a:r>
            <a:r>
              <a:rPr lang="en-US" altLang="en-US" sz="1600" dirty="0" smtClean="0">
                <a:hlinkClick r:id="rId5"/>
              </a:rPr>
              <a:t>www.ieee802.org/PNP/approved/IEEE_802_WG_PandP_v19.pdf</a:t>
            </a:r>
            <a:r>
              <a:rPr lang="en-US" altLang="en-US" sz="1600" dirty="0" smtClean="0"/>
              <a:t> </a:t>
            </a:r>
          </a:p>
          <a:p>
            <a:r>
              <a:rPr lang="en-US" sz="2000" dirty="0" smtClean="0"/>
              <a:t>IEEE </a:t>
            </a:r>
            <a:r>
              <a:rPr lang="en-US" sz="2000" dirty="0"/>
              <a:t>802 LMSC Chair's Guidelines </a:t>
            </a:r>
            <a:r>
              <a:rPr lang="en-US" sz="2000" dirty="0" smtClean="0"/>
              <a:t>(18 Mar 2016)</a:t>
            </a:r>
            <a:endParaRPr lang="en-US" sz="2000" dirty="0">
              <a:hlinkClick r:id="rId6"/>
            </a:endParaRPr>
          </a:p>
          <a:p>
            <a:pPr lvl="1"/>
            <a:r>
              <a:rPr lang="en-US" sz="1600" dirty="0">
                <a:hlinkClick r:id="rId7"/>
              </a:rPr>
              <a:t>http://www.ieee802.org/PNP/approved/IEEE_802_Chairs_guidelines_v23.pdf</a:t>
            </a:r>
          </a:p>
          <a:p>
            <a:r>
              <a:rPr lang="en-US" sz="2000" dirty="0" smtClean="0"/>
              <a:t>IEEE 802.11 WG OM: </a:t>
            </a:r>
            <a:r>
              <a:rPr lang="en-US" sz="2000" dirty="0" smtClean="0"/>
              <a:t>(</a:t>
            </a:r>
            <a:r>
              <a:rPr lang="en-US" sz="2000" dirty="0" smtClean="0"/>
              <a:t>29</a:t>
            </a:r>
            <a:r>
              <a:rPr lang="en-US" sz="2000" dirty="0" smtClean="0"/>
              <a:t> </a:t>
            </a:r>
            <a:r>
              <a:rPr lang="en-US" sz="2000" dirty="0" smtClean="0"/>
              <a:t>Jul</a:t>
            </a:r>
            <a:r>
              <a:rPr lang="en-US" sz="2000" dirty="0" smtClean="0"/>
              <a:t> 2016)</a:t>
            </a:r>
            <a:endParaRPr lang="en-US" sz="2000" dirty="0" smtClean="0"/>
          </a:p>
          <a:p>
            <a:pPr lvl="1"/>
            <a:r>
              <a:rPr lang="en-US" altLang="en-US" sz="1600" dirty="0">
                <a:hlinkClick r:id="rId8"/>
              </a:rPr>
              <a:t>https://</a:t>
            </a:r>
            <a:r>
              <a:rPr lang="en-US" altLang="en-US" sz="1600" dirty="0" smtClean="0">
                <a:hlinkClick r:id="rId8"/>
              </a:rPr>
              <a:t>mentor.ieee.org/802.11/dcn/14/11-14-0629-16-0000-802-11-operations-manual.docx</a:t>
            </a:r>
            <a:r>
              <a:rPr lang="en-US" altLang="en-US" sz="1600" dirty="0" smtClean="0"/>
              <a:t> </a:t>
            </a:r>
          </a:p>
          <a:p>
            <a:r>
              <a:rPr lang="en-US" sz="2000" dirty="0"/>
              <a:t>Policies </a:t>
            </a:r>
            <a:r>
              <a:rPr lang="en-US" sz="20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IEEE 802 EC Rule Changes</a:t>
            </a:r>
            <a:endParaRPr lang="en-US" sz="2800" dirty="0"/>
          </a:p>
        </p:txBody>
      </p:sp>
      <p:sp>
        <p:nvSpPr>
          <p:cNvPr id="3" name="Content Placeholder 2"/>
          <p:cNvSpPr>
            <a:spLocks noGrp="1"/>
          </p:cNvSpPr>
          <p:nvPr>
            <p:ph idx="1"/>
          </p:nvPr>
        </p:nvSpPr>
        <p:spPr>
          <a:xfrm>
            <a:off x="609600" y="1447800"/>
            <a:ext cx="8382000" cy="5105400"/>
          </a:xfrm>
        </p:spPr>
        <p:txBody>
          <a:bodyPr/>
          <a:lstStyle/>
          <a:p>
            <a:r>
              <a:rPr lang="en-US" dirty="0" smtClean="0"/>
              <a:t>July 2016</a:t>
            </a:r>
          </a:p>
          <a:p>
            <a:pPr lvl="1"/>
            <a:r>
              <a:rPr lang="en-US" dirty="0" smtClean="0"/>
              <a:t>LMSC P&amp;P</a:t>
            </a:r>
            <a:r>
              <a:rPr lang="en-US" dirty="0"/>
              <a:t> </a:t>
            </a:r>
            <a:r>
              <a:rPr lang="en-US" dirty="0" smtClean="0"/>
              <a:t>– No changes</a:t>
            </a:r>
          </a:p>
          <a:p>
            <a:pPr lvl="1"/>
            <a:r>
              <a:rPr lang="en-US" dirty="0" smtClean="0"/>
              <a:t>LMSC  OM</a:t>
            </a:r>
            <a:endParaRPr lang="en-US" dirty="0"/>
          </a:p>
          <a:p>
            <a:pPr lvl="2"/>
            <a:r>
              <a:rPr lang="en-US" dirty="0" smtClean="0"/>
              <a:t>Delete Section 7 text on subgroup meeting notice from OM (move second paragraph to WG P&amp;P)</a:t>
            </a:r>
          </a:p>
          <a:p>
            <a:pPr lvl="2"/>
            <a:r>
              <a:rPr lang="en-US" dirty="0" smtClean="0"/>
              <a:t>Editorial and reference fixes</a:t>
            </a:r>
          </a:p>
          <a:p>
            <a:pPr lvl="2"/>
            <a:r>
              <a:rPr lang="en-US" dirty="0" smtClean="0"/>
              <a:t>8.2.2(a) – add reference to “Approval of Action” to clarify voting</a:t>
            </a:r>
          </a:p>
          <a:p>
            <a:pPr lvl="1"/>
            <a:r>
              <a:rPr lang="en-US" dirty="0"/>
              <a:t>LMSC WG P&amp;P </a:t>
            </a:r>
            <a:endParaRPr lang="en-US" dirty="0" smtClean="0"/>
          </a:p>
          <a:p>
            <a:pPr lvl="2"/>
            <a:r>
              <a:rPr lang="en-US" dirty="0" smtClean="0"/>
              <a:t>Add 2</a:t>
            </a:r>
            <a:r>
              <a:rPr lang="en-US" baseline="30000" dirty="0" smtClean="0"/>
              <a:t>nd</a:t>
            </a:r>
            <a:r>
              <a:rPr lang="en-US" dirty="0" smtClean="0"/>
              <a:t> paragraph of deleted OM Section 7 text  as WG P&amp;P new Section 6.6</a:t>
            </a:r>
          </a:p>
          <a:p>
            <a:pPr lvl="1"/>
            <a:r>
              <a:rPr lang="en-US" dirty="0" smtClean="0"/>
              <a:t>Chair’s Guidelines – No changes	</a:t>
            </a:r>
          </a:p>
          <a:p>
            <a:pPr lvl="1"/>
            <a:r>
              <a:rPr lang="en-US" dirty="0" smtClean="0"/>
              <a:t>See </a:t>
            </a:r>
            <a:r>
              <a:rPr lang="en-US" dirty="0">
                <a:hlinkClick r:id="rId3"/>
              </a:rPr>
              <a:t>https://</a:t>
            </a:r>
            <a:r>
              <a:rPr lang="en-US" dirty="0" smtClean="0">
                <a:hlinkClick r:id="rId3"/>
              </a:rPr>
              <a:t>mentor.ieee.org/802-ec/dcn/16/ec-16-0116-04-00EC-july-2016-rules-changes.pdf</a:t>
            </a:r>
            <a:r>
              <a:rPr lang="en-US" dirty="0" smtClean="0"/>
              <a:t> </a:t>
            </a:r>
          </a:p>
          <a:p>
            <a:r>
              <a:rPr lang="en-US" dirty="0" smtClean="0"/>
              <a:t>November 2016 - TBD</a:t>
            </a:r>
            <a:endParaRPr lang="en-US" dirty="0"/>
          </a:p>
          <a:p>
            <a:endParaRPr lang="en-US" dirty="0" smtClean="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802 Rules meeting </a:t>
            </a:r>
            <a:endParaRPr lang="en-US" dirty="0"/>
          </a:p>
        </p:txBody>
      </p:sp>
      <p:sp>
        <p:nvSpPr>
          <p:cNvPr id="3" name="Content Placeholder 2"/>
          <p:cNvSpPr>
            <a:spLocks noGrp="1"/>
          </p:cNvSpPr>
          <p:nvPr>
            <p:ph idx="1"/>
          </p:nvPr>
        </p:nvSpPr>
        <p:spPr>
          <a:xfrm>
            <a:off x="609600" y="1600200"/>
            <a:ext cx="8382000" cy="5105400"/>
          </a:xfrm>
        </p:spPr>
        <p:txBody>
          <a:bodyPr/>
          <a:lstStyle/>
          <a:p>
            <a:r>
              <a:rPr lang="en-US" dirty="0" smtClean="0"/>
              <a:t>July 2016</a:t>
            </a:r>
          </a:p>
          <a:p>
            <a:pPr lvl="1"/>
            <a:r>
              <a:rPr lang="en-US" dirty="0" smtClean="0"/>
              <a:t>Chair’s Guidelines - discussion </a:t>
            </a:r>
            <a:r>
              <a:rPr lang="en-US" dirty="0"/>
              <a:t>on EC consent agenda item </a:t>
            </a:r>
            <a:r>
              <a:rPr lang="en-US" dirty="0" smtClean="0"/>
              <a:t>requirements; no consensus yet</a:t>
            </a:r>
          </a:p>
          <a:p>
            <a:pPr lvl="1"/>
            <a:r>
              <a:rPr lang="en-US" dirty="0" smtClean="0"/>
              <a:t>Additional topics – Guidelines re: participation as an individual; Any guidelines need to have a basis in existing (or new) rules. Further work needed, subgroup formed</a:t>
            </a:r>
          </a:p>
          <a:p>
            <a:r>
              <a:rPr lang="en-US" dirty="0" smtClean="0"/>
              <a:t>November 2016</a:t>
            </a:r>
          </a:p>
          <a:p>
            <a:pPr lvl="1"/>
            <a:r>
              <a:rPr lang="en-US" dirty="0" smtClean="0"/>
              <a:t>TBD</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303280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11-14-0629-16</a:t>
            </a:r>
            <a:r>
              <a:rPr lang="en-US" dirty="0" smtClean="0"/>
              <a:t> contains </a:t>
            </a:r>
            <a:r>
              <a:rPr lang="en-US" dirty="0"/>
              <a:t>the current IEEE </a:t>
            </a:r>
            <a:r>
              <a:rPr lang="en-US" dirty="0" smtClean="0"/>
              <a:t>802.11 </a:t>
            </a:r>
            <a:r>
              <a:rPr lang="en-US" dirty="0"/>
              <a:t>Operations Manual (approved </a:t>
            </a:r>
            <a:r>
              <a:rPr lang="en-US" dirty="0" smtClean="0"/>
              <a:t>July 2016). Changes include:</a:t>
            </a:r>
            <a:endParaRPr lang="en-US" dirty="0"/>
          </a:p>
          <a:p>
            <a:pPr lvl="1"/>
            <a:r>
              <a:rPr lang="en-US" dirty="0" smtClean="0"/>
              <a:t>Changes to calculation of returned ballots and losing voting rights; ballot return is across all </a:t>
            </a:r>
            <a:r>
              <a:rPr lang="en-US" dirty="0" err="1" smtClean="0"/>
              <a:t>LBs</a:t>
            </a:r>
            <a:r>
              <a:rPr lang="en-US" dirty="0" err="1" smtClean="0"/>
              <a:t>.</a:t>
            </a:r>
            <a:endParaRPr lang="en-US" dirty="0" smtClean="0"/>
          </a:p>
          <a:p>
            <a:pPr lvl="1"/>
            <a:r>
              <a:rPr lang="en-US" dirty="0" smtClean="0"/>
              <a:t>This change is being implemented</a:t>
            </a:r>
            <a:r>
              <a:rPr lang="en-US" dirty="0"/>
              <a:t>, see </a:t>
            </a:r>
            <a:r>
              <a:rPr lang="en-US" dirty="0">
                <a:hlinkClick r:id="rId4"/>
              </a:rPr>
              <a:t>http://</a:t>
            </a:r>
            <a:r>
              <a:rPr lang="en-US" dirty="0" smtClean="0">
                <a:hlinkClick r:id="rId4"/>
              </a:rPr>
              <a:t>www.ieee802.org/11/email/stds-802-11/msg02253.html</a:t>
            </a:r>
            <a:r>
              <a:rPr lang="en-US" dirty="0" smtClean="0"/>
              <a:t> </a:t>
            </a:r>
            <a:endParaRPr lang="en-US" dirty="0" smtClean="0"/>
          </a:p>
          <a:p>
            <a:r>
              <a:rPr lang="en-US" dirty="0" smtClean="0"/>
              <a:t>Additional changes to be considered at November 2016 plenary</a:t>
            </a:r>
          </a:p>
          <a:p>
            <a:pPr lvl="1"/>
            <a:r>
              <a:rPr lang="en-US" dirty="0" smtClean="0"/>
              <a:t>None to date</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IEEE 802.11 OM change</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proposed change </a:t>
            </a:r>
          </a:p>
          <a:p>
            <a:pPr lvl="1"/>
            <a:r>
              <a:rPr lang="en-US" dirty="0" smtClean="0"/>
              <a:t>Changes application of  ballot response rules re: loss of voting rights </a:t>
            </a:r>
          </a:p>
          <a:p>
            <a:r>
              <a:rPr lang="en-US" dirty="0" smtClean="0"/>
              <a:t>In 11-14-0629r14,  “7.1.4 Voter”, change text as shown:</a:t>
            </a:r>
          </a:p>
          <a:p>
            <a:pPr marL="457200" lvl="1" indent="0">
              <a:buNone/>
            </a:pPr>
            <a:r>
              <a:rPr lang="en-US" sz="1600" dirty="0"/>
              <a:t>A Voter remains as such provided:</a:t>
            </a:r>
          </a:p>
          <a:p>
            <a:pPr lvl="1"/>
            <a:r>
              <a:rPr lang="en-US" sz="1600" dirty="0"/>
              <a:t>The Voter continues to properly attend 2 of 4 consecutive plenary sessions (a single interim session may be substituted for a plenary). </a:t>
            </a:r>
          </a:p>
          <a:p>
            <a:pPr lvl="1"/>
            <a:r>
              <a:rPr lang="en-US" sz="1600" dirty="0"/>
              <a:t>The Voter responds to </a:t>
            </a:r>
            <a:r>
              <a:rPr lang="en-US" sz="1600" dirty="0" smtClean="0"/>
              <a:t> 2 </a:t>
            </a:r>
            <a:r>
              <a:rPr lang="en-US" sz="1600" strike="sngStrike" dirty="0" smtClean="0"/>
              <a:t>4 </a:t>
            </a:r>
            <a:r>
              <a:rPr lang="en-US" sz="1600" dirty="0"/>
              <a:t>out of </a:t>
            </a:r>
            <a:r>
              <a:rPr lang="en-US" sz="1600" dirty="0" smtClean="0"/>
              <a:t> 3 </a:t>
            </a:r>
            <a:r>
              <a:rPr lang="en-US" sz="1600" strike="sngStrike" dirty="0" smtClean="0"/>
              <a:t>6 </a:t>
            </a:r>
            <a:r>
              <a:rPr lang="en-US" sz="1600" dirty="0"/>
              <a:t>consecutive mandatory WG letter </a:t>
            </a:r>
            <a:r>
              <a:rPr lang="en-US" sz="1600" dirty="0" smtClean="0"/>
              <a:t>ballots</a:t>
            </a:r>
            <a:r>
              <a:rPr lang="en-US" sz="1600" u="sng" dirty="0" smtClean="0"/>
              <a:t>, </a:t>
            </a:r>
            <a:r>
              <a:rPr lang="en-US" sz="1600" u="sng" dirty="0"/>
              <a:t>where a valid response is received in the initial </a:t>
            </a:r>
            <a:r>
              <a:rPr lang="en-US" sz="1600" u="sng" dirty="0" smtClean="0"/>
              <a:t>mandatory WG </a:t>
            </a:r>
            <a:r>
              <a:rPr lang="en-US" sz="1600" u="sng" dirty="0"/>
              <a:t>letter ballot or any of its subsequent </a:t>
            </a:r>
            <a:r>
              <a:rPr lang="en-US" sz="1600" u="sng" dirty="0" smtClean="0"/>
              <a:t>recirculation ballots. </a:t>
            </a:r>
            <a:endParaRPr lang="en-US" sz="1600" u="sng" dirty="0"/>
          </a:p>
          <a:p>
            <a:pPr lvl="2"/>
            <a:r>
              <a:rPr lang="en-US" sz="1400" u="sng" dirty="0" smtClean="0"/>
              <a:t>NOTE – A voter’s status is evaluated at completion of a WGLB series. </a:t>
            </a:r>
            <a:endParaRPr lang="en-US" sz="1400" u="sng" dirty="0"/>
          </a:p>
          <a:p>
            <a:pPr lvl="2"/>
            <a:r>
              <a:rPr lang="en-US" sz="1600" strike="sngStrike" dirty="0"/>
              <a:t>NOTE – the 802 LMSC Policies and Procedures state that WG voter status is lost for failure to return 2 of 3 consecutive mandatory WG letter ballots, but such loss may be excused by the WG chair if the participant is otherwise considered active.  The WG chair has ruled that any 802.11 voter who has returned 4 out of 6 consecutive mandatory WG letter ballots is deemed to be active</a:t>
            </a:r>
            <a:r>
              <a:rPr lang="en-US" sz="1600" strike="sngStrike" dirty="0" smtClean="0"/>
              <a:t>.</a:t>
            </a:r>
            <a:endParaRPr lang="en-US" sz="1600" strike="sngStrike"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
        <p:nvSpPr>
          <p:cNvPr id="7" name="TextBox 6"/>
          <p:cNvSpPr txBox="1"/>
          <p:nvPr/>
        </p:nvSpPr>
        <p:spPr>
          <a:xfrm>
            <a:off x="381000" y="6172200"/>
            <a:ext cx="5449633" cy="276999"/>
          </a:xfrm>
          <a:prstGeom prst="rect">
            <a:avLst/>
          </a:prstGeom>
          <a:noFill/>
        </p:spPr>
        <p:txBody>
          <a:bodyPr wrap="none" rtlCol="0">
            <a:spAutoFit/>
          </a:bodyPr>
          <a:lstStyle/>
          <a:p>
            <a:r>
              <a:rPr lang="en-US" dirty="0" smtClean="0"/>
              <a:t>This proposal grew out of investigation into “Abstain”, see 11-16-223r1, slides 20-25</a:t>
            </a:r>
            <a:endParaRPr lang="en-US" dirty="0"/>
          </a:p>
        </p:txBody>
      </p:sp>
    </p:spTree>
    <p:extLst>
      <p:ext uri="{BB962C8B-B14F-4D97-AF65-F5344CB8AC3E}">
        <p14:creationId xmlns:p14="http://schemas.microsoft.com/office/powerpoint/2010/main" val="3877554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September 2016</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 Enterprise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r>
              <a:rPr lang="en-GB" altLang="en-US" u="sng" dirty="0" smtClean="0"/>
              <a:t>Note: </a:t>
            </a:r>
            <a:r>
              <a:rPr lang="en-GB" altLang="en-US" u="sng" dirty="0" err="1" smtClean="0"/>
              <a:t>TGaz</a:t>
            </a:r>
            <a:r>
              <a:rPr lang="en-GB" altLang="en-US" u="sng" dirty="0" smtClean="0"/>
              <a:t> reflector added.</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September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September 2016</a:t>
            </a:r>
            <a:endParaRPr lang="en-US"/>
          </a:p>
        </p:txBody>
      </p:sp>
      <p:sp>
        <p:nvSpPr>
          <p:cNvPr id="3075" name="Footer Placeholder 4"/>
          <p:cNvSpPr>
            <a:spLocks noGrp="1"/>
          </p:cNvSpPr>
          <p:nvPr>
            <p:ph type="ftr" sz="quarter" idx="11"/>
          </p:nvPr>
        </p:nvSpPr>
        <p:spPr>
          <a:noFill/>
        </p:spPr>
        <p:txBody>
          <a:bodyPr/>
          <a:lstStyle/>
          <a:p>
            <a:r>
              <a:rPr lang="en-US" smtClean="0"/>
              <a:t>D. Stanley, HP Enterprise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a:t>	</a:t>
            </a:r>
            <a:r>
              <a:rPr lang="en-US" dirty="0" smtClean="0"/>
              <a:t>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September 2016</a:t>
            </a:r>
            <a:endParaRPr lang="en-US"/>
          </a:p>
        </p:txBody>
      </p:sp>
      <p:sp>
        <p:nvSpPr>
          <p:cNvPr id="4099" name="Footer Placeholder 2"/>
          <p:cNvSpPr>
            <a:spLocks noGrp="1"/>
          </p:cNvSpPr>
          <p:nvPr>
            <p:ph type="ftr" sz="quarter" idx="11"/>
          </p:nvPr>
        </p:nvSpPr>
        <p:spPr>
          <a:noFill/>
        </p:spPr>
        <p:txBody>
          <a:bodyPr/>
          <a:lstStyle/>
          <a:p>
            <a:r>
              <a:rPr lang="en-US" smtClean="0"/>
              <a:t>D. Stanley, HP Enterprise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September 2016</a:t>
            </a:r>
            <a:endParaRPr lang="en-US"/>
          </a:p>
        </p:txBody>
      </p:sp>
      <p:sp>
        <p:nvSpPr>
          <p:cNvPr id="5123" name="Footer Placeholder 2"/>
          <p:cNvSpPr>
            <a:spLocks noGrp="1"/>
          </p:cNvSpPr>
          <p:nvPr>
            <p:ph type="ftr" sz="quarter" idx="11"/>
          </p:nvPr>
        </p:nvSpPr>
        <p:spPr>
          <a:noFill/>
        </p:spPr>
        <p:txBody>
          <a:bodyPr/>
          <a:lstStyle/>
          <a:p>
            <a:r>
              <a:rPr lang="en-US" smtClean="0"/>
              <a:t>D. Stanley, HP Enterprise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September 2016</a:t>
            </a:r>
            <a:endParaRPr lang="en-US"/>
          </a:p>
        </p:txBody>
      </p:sp>
      <p:sp>
        <p:nvSpPr>
          <p:cNvPr id="6147" name="Footer Placeholder 2"/>
          <p:cNvSpPr>
            <a:spLocks noGrp="1"/>
          </p:cNvSpPr>
          <p:nvPr>
            <p:ph type="ftr" sz="quarter" idx="11"/>
          </p:nvPr>
        </p:nvSpPr>
        <p:spPr>
          <a:noFill/>
        </p:spPr>
        <p:txBody>
          <a:bodyPr/>
          <a:lstStyle/>
          <a:p>
            <a:r>
              <a:rPr lang="en-US" smtClean="0"/>
              <a:t>D. Stanley, HP Enterprise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September 2016</a:t>
            </a:r>
            <a:endParaRPr lang="en-US"/>
          </a:p>
        </p:txBody>
      </p:sp>
      <p:sp>
        <p:nvSpPr>
          <p:cNvPr id="7171" name="Footer Placeholder 2"/>
          <p:cNvSpPr>
            <a:spLocks noGrp="1"/>
          </p:cNvSpPr>
          <p:nvPr>
            <p:ph type="ftr" sz="quarter" idx="11"/>
          </p:nvPr>
        </p:nvSpPr>
        <p:spPr>
          <a:noFill/>
        </p:spPr>
        <p:txBody>
          <a:bodyPr/>
          <a:lstStyle/>
          <a:p>
            <a:r>
              <a:rPr lang="en-US" smtClean="0"/>
              <a:t>D. Stanley, HP Enterprise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3600" b="1" dirty="0" smtClean="0">
                <a:solidFill>
                  <a:srgbClr val="000000"/>
                </a:solidFill>
                <a:latin typeface="+mj-lt"/>
                <a:cs typeface="DejaVu Sans" pitchFamily="34" charset="0"/>
              </a:rPr>
              <a:t>802 Ground </a:t>
            </a:r>
            <a:r>
              <a:rPr lang="en-US" sz="3600" b="1" dirty="0">
                <a:solidFill>
                  <a:srgbClr val="000000"/>
                </a:solidFill>
                <a:latin typeface="+mj-lt"/>
                <a:cs typeface="DejaVu Sans" pitchFamily="34" charset="0"/>
              </a:rPr>
              <a:t>rules</a:t>
            </a:r>
            <a:endParaRPr lang="en-US" sz="1050" b="1" dirty="0">
              <a:solidFill>
                <a:srgbClr val="000000"/>
              </a:solidFill>
              <a:latin typeface="+mj-lt"/>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latin typeface="+mj-lt"/>
                <a:cs typeface="DejaVu Sans" pitchFamily="34" charset="0"/>
              </a:rPr>
              <a:t>Respect … give it, get it</a:t>
            </a:r>
          </a:p>
          <a:p>
            <a:pPr indent="-457200">
              <a:buSzPct val="100000"/>
              <a:buFont typeface="Arial" panose="020B0604020202020204" pitchFamily="34" charset="0"/>
              <a:buChar char="•"/>
            </a:pPr>
            <a:r>
              <a:rPr lang="en-US" sz="2400" b="1" dirty="0">
                <a:latin typeface="+mj-lt"/>
                <a:cs typeface="DejaVu Sans" pitchFamily="34" charset="0"/>
              </a:rPr>
              <a:t>NO product pitches</a:t>
            </a:r>
          </a:p>
          <a:p>
            <a:pPr indent="-457200">
              <a:buSzPct val="100000"/>
              <a:buFont typeface="Arial" panose="020B0604020202020204" pitchFamily="34" charset="0"/>
              <a:buChar char="•"/>
            </a:pPr>
            <a:r>
              <a:rPr lang="en-US" sz="2400" b="1" dirty="0">
                <a:latin typeface="+mj-lt"/>
                <a:cs typeface="DejaVu Sans" pitchFamily="34" charset="0"/>
              </a:rPr>
              <a:t>NO corporate pitches</a:t>
            </a:r>
          </a:p>
          <a:p>
            <a:pPr indent="-457200">
              <a:buSzPct val="100000"/>
              <a:buFont typeface="Arial" panose="020B0604020202020204" pitchFamily="34" charset="0"/>
              <a:buChar char="•"/>
            </a:pPr>
            <a:r>
              <a:rPr lang="en-US" sz="2400" b="1" dirty="0">
                <a:latin typeface="+mj-lt"/>
                <a:cs typeface="DejaVu Sans" pitchFamily="34" charset="0"/>
              </a:rPr>
              <a:t>NO prices</a:t>
            </a:r>
          </a:p>
          <a:p>
            <a:pPr indent="-457200">
              <a:buSzPct val="100000"/>
              <a:buFont typeface="Arial" panose="020B0604020202020204" pitchFamily="34" charset="0"/>
              <a:buChar char="•"/>
            </a:pPr>
            <a:r>
              <a:rPr lang="en-US" sz="2400" b="1" dirty="0">
                <a:latin typeface="+mj-lt"/>
                <a:cs typeface="DejaVu Sans" pitchFamily="34" charset="0"/>
              </a:rPr>
              <a:t>NO restrictive notices – </a:t>
            </a:r>
            <a:endParaRPr lang="en-US" sz="2400" b="1" dirty="0" smtClean="0">
              <a:latin typeface="+mj-lt"/>
              <a:cs typeface="DejaVu Sans" pitchFamily="34" charset="0"/>
            </a:endParaRPr>
          </a:p>
          <a:p>
            <a:pPr indent="-457200">
              <a:buSzPct val="100000"/>
              <a:buFont typeface="Arial" panose="020B0604020202020204" pitchFamily="34" charset="0"/>
              <a:buChar char="•"/>
            </a:pPr>
            <a:r>
              <a:rPr lang="en-US" sz="2400" b="1" dirty="0" smtClean="0">
                <a:solidFill>
                  <a:srgbClr val="000000"/>
                </a:solidFill>
                <a:latin typeface="+mj-lt"/>
                <a:cs typeface="DejaVu Sans" pitchFamily="34" charset="0"/>
              </a:rPr>
              <a:t>Presentations </a:t>
            </a:r>
            <a:r>
              <a:rPr lang="en-US" sz="2400" b="1" dirty="0">
                <a:solidFill>
                  <a:srgbClr val="000000"/>
                </a:solidFill>
                <a:latin typeface="+mj-lt"/>
                <a:cs typeface="DejaVu Sans" pitchFamily="34" charset="0"/>
              </a:rPr>
              <a:t>must be openly available</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September 2016</a:t>
            </a:r>
            <a:endParaRPr lang="en-US"/>
          </a:p>
        </p:txBody>
      </p:sp>
      <p:sp>
        <p:nvSpPr>
          <p:cNvPr id="11" name="Footer Placeholder 10"/>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40809</TotalTime>
  <Words>1777</Words>
  <Application>Microsoft Office PowerPoint</Application>
  <PresentationFormat>On-screen Show (4:3)</PresentationFormat>
  <Paragraphs>299</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2nd  Vice Chair Report September 2016</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IEEE 802 EC Rule Changes</vt:lpstr>
      <vt:lpstr>802 Rules meeting </vt:lpstr>
      <vt:lpstr>IEEE 802.11 OM Status and changes</vt:lpstr>
      <vt:lpstr>IEEE 802.11 OM change</vt:lpstr>
      <vt:lpstr>Email Reflectors</vt:lpstr>
      <vt:lpstr>IEEE 802-ALL EMAIL List Server</vt:lpstr>
      <vt:lpstr>Reminder for Posting Documents</vt:lpstr>
      <vt:lpstr>Wednesday –  802.11 Mid-Week Plenary</vt:lpstr>
      <vt:lpstr>Friday –  802.11 Closing Plenary</vt:lpstr>
    </vt:vector>
  </TitlesOfParts>
  <Company>Aruba Networks, an HP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dstanley@arubanetworks.com;dorothy.stanley@hpe.com</dc:creator>
  <cp:keywords>September 2016</cp:keywords>
  <dc:description>Dorothy Stanley (Hewlett Packard Enterprise))</dc:description>
  <cp:lastModifiedBy>Dorothy Stanley</cp:lastModifiedBy>
  <cp:revision>267</cp:revision>
  <cp:lastPrinted>2014-04-08T14:44:21Z</cp:lastPrinted>
  <dcterms:created xsi:type="dcterms:W3CDTF">2012-03-12T21:29:33Z</dcterms:created>
  <dcterms:modified xsi:type="dcterms:W3CDTF">2016-09-11T16:41:55Z</dcterms:modified>
</cp:coreProperties>
</file>