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60" r:id="rId8"/>
    <p:sldId id="2350" r:id="rId9"/>
    <p:sldId id="2313" r:id="rId10"/>
    <p:sldId id="2355" r:id="rId11"/>
    <p:sldId id="2372" r:id="rId12"/>
    <p:sldId id="2349" r:id="rId13"/>
    <p:sldId id="2358" r:id="rId14"/>
    <p:sldId id="2322" r:id="rId15"/>
    <p:sldId id="2288" r:id="rId16"/>
    <p:sldId id="2345" r:id="rId17"/>
    <p:sldId id="2353" r:id="rId18"/>
    <p:sldId id="2354" r:id="rId19"/>
    <p:sldId id="2374" r:id="rId20"/>
    <p:sldId id="2359" r:id="rId21"/>
    <p:sldId id="2361" r:id="rId22"/>
    <p:sldId id="2363" r:id="rId23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90" d="100"/>
          <a:sy n="90" d="100"/>
        </p:scale>
        <p:origin x="-1212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802.11-16/1123r0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802.11-16/1123r0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802.11-16/1123r0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802.11-16/1123r0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September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802.11-16/1123r0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September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802.11-16/1123r0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September 2016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12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802.11-16/1123r0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September 2016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(HP Enterprise)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14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802.11-16/1123r0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802.11-16/1123r0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September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17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802.11-16/1123r0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September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802.11-16/1123r0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September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802.11-16/1123r0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2016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802.11-16/1123r0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September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20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802.11-16/1123r0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September 2016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802.11-16/1123r0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86346" y="302439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802.11-16/1123r0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1073&amp;is_group=00ah&amp;is_year=2016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535-07-00ax-comments-on-tgax-d0-1.xls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0891-00-0arc-delta-r2r3-of-mib-truthvalue-usage-patterns.docx" TargetMode="External"/><Relationship Id="rId3" Type="http://schemas.openxmlformats.org/officeDocument/2006/relationships/hyperlink" Target="https://mentor.ieee.org/802.11/dcn/15/11-15-0454-00-0arc-some-more-ds-architecture-concepts.pptx" TargetMode="External"/><Relationship Id="rId7" Type="http://schemas.openxmlformats.org/officeDocument/2006/relationships/hyperlink" Target="https://mentor.ieee.org/802.11/dcn/15/11-15-0355-03-0arc-mib-truthvalue-usage-pattern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6/11-16-0720-00-0arc-stacked-architecture-discussion.pptx" TargetMode="External"/><Relationship Id="rId5" Type="http://schemas.openxmlformats.org/officeDocument/2006/relationships/hyperlink" Target="https://mentor.ieee.org/802.11/dcn/16/11-16-0457-01-0arc-802-11ak-802-1ac-stas-aps-dses-and-convergence-functions.pptx" TargetMode="External"/><Relationship Id="rId4" Type="http://schemas.openxmlformats.org/officeDocument/2006/relationships/hyperlink" Target="https://mentor.ieee.org/802.11/dcn/14/11-14-1213-01-0arc-ap-arch-concepts-and-distribution-system-access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2016-09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2016-09-07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625325"/>
              </p:ext>
            </p:extLst>
          </p:nvPr>
        </p:nvGraphicFramePr>
        <p:xfrm>
          <a:off x="520700" y="2286000"/>
          <a:ext cx="8102600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1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102600" cy="247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September 2016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11-16-1091) </a:t>
            </a:r>
            <a:r>
              <a:rPr lang="en-AU" altLang="en-US" dirty="0"/>
              <a:t>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</a:t>
            </a:r>
            <a:r>
              <a:rPr lang="en-AU" dirty="0" smtClean="0"/>
              <a:t>ballots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</a:t>
            </a:r>
            <a:r>
              <a:rPr lang="en-AU" altLang="en-US" dirty="0" smtClean="0"/>
              <a:t>57 </a:t>
            </a:r>
            <a:r>
              <a:rPr lang="en-AU" altLang="en-US" dirty="0"/>
              <a:t>standards in or through the PSDO pipeline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pushed </a:t>
            </a:r>
            <a:r>
              <a:rPr lang="en-AU" altLang="en-US" dirty="0" smtClean="0"/>
              <a:t>22 </a:t>
            </a:r>
            <a:r>
              <a:rPr lang="en-AU" altLang="en-US" dirty="0"/>
              <a:t>standards completely through the PSDO ratification </a:t>
            </a:r>
            <a:r>
              <a:rPr lang="en-AU" altLang="en-US" dirty="0" smtClean="0"/>
              <a:t>process, with latest:</a:t>
            </a:r>
          </a:p>
          <a:p>
            <a:pPr lvl="1" eaLnBrk="1" fontAlgn="t" hangingPunct="1"/>
            <a:r>
              <a:rPr lang="en-AU" altLang="en-US" dirty="0" smtClean="0"/>
              <a:t>802.1BA</a:t>
            </a:r>
            <a:endParaRPr lang="en-AU" altLang="en-US" dirty="0"/>
          </a:p>
          <a:p>
            <a:pPr lvl="1" eaLnBrk="1" fontAlgn="t" hangingPunct="1"/>
            <a:r>
              <a:rPr lang="en-AU" altLang="en-US" dirty="0" smtClean="0"/>
              <a:t>802.1BR</a:t>
            </a:r>
            <a:endParaRPr lang="en-AU" altLang="en-US" dirty="0"/>
          </a:p>
          <a:p>
            <a:r>
              <a:rPr lang="en-AU" altLang="en-US" dirty="0"/>
              <a:t>IEEE 802 has </a:t>
            </a:r>
            <a:r>
              <a:rPr lang="en-AU" altLang="en-US" dirty="0" smtClean="0"/>
              <a:t>35 </a:t>
            </a:r>
            <a:r>
              <a:rPr lang="en-AU" altLang="en-US" dirty="0"/>
              <a:t>standards in the pipeline for ratification under the PSDO</a:t>
            </a:r>
          </a:p>
          <a:p>
            <a:pPr lvl="1"/>
            <a:r>
              <a:rPr lang="en-AU" altLang="en-US" dirty="0"/>
              <a:t>802.1: </a:t>
            </a:r>
            <a:r>
              <a:rPr lang="en-AU" altLang="en-US" dirty="0" smtClean="0"/>
              <a:t>7 </a:t>
            </a:r>
            <a:r>
              <a:rPr lang="en-AU" altLang="en-US" dirty="0"/>
              <a:t>standards</a:t>
            </a:r>
          </a:p>
          <a:p>
            <a:pPr lvl="1"/>
            <a:r>
              <a:rPr lang="en-AU" altLang="en-US" dirty="0"/>
              <a:t>802.3: 10 standards</a:t>
            </a:r>
          </a:p>
          <a:p>
            <a:pPr lvl="1"/>
            <a:r>
              <a:rPr lang="en-AU" altLang="en-US" dirty="0"/>
              <a:t>802.11: </a:t>
            </a:r>
            <a:r>
              <a:rPr lang="en-AU" altLang="en-US" dirty="0" smtClean="0"/>
              <a:t>11 </a:t>
            </a:r>
            <a:r>
              <a:rPr lang="en-AU" altLang="en-US" dirty="0"/>
              <a:t>standards</a:t>
            </a:r>
          </a:p>
          <a:p>
            <a:pPr lvl="1"/>
            <a:r>
              <a:rPr lang="en-AU" altLang="en-US" dirty="0"/>
              <a:t>802.15: 3 standards</a:t>
            </a:r>
          </a:p>
          <a:p>
            <a:pPr lvl="1"/>
            <a:r>
              <a:rPr lang="en-AU" altLang="en-US" dirty="0"/>
              <a:t>802.21: 2 standards</a:t>
            </a:r>
          </a:p>
          <a:p>
            <a:pPr lvl="1"/>
            <a:r>
              <a:rPr lang="en-AU" altLang="en-US" dirty="0"/>
              <a:t>802.22: 2 standards</a:t>
            </a:r>
          </a:p>
        </p:txBody>
      </p:sp>
    </p:spTree>
    <p:extLst>
      <p:ext uri="{BB962C8B-B14F-4D97-AF65-F5344CB8AC3E}">
        <p14:creationId xmlns:p14="http://schemas.microsoft.com/office/powerpoint/2010/main" val="7533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September 2016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8006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July 2016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smtClean="0"/>
              <a:t>48 comments received and resolved (3rd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SB, 97% approval) on P802.11REVmc D7.0. </a:t>
            </a:r>
          </a:p>
          <a:p>
            <a:pPr lvl="1">
              <a:defRPr/>
            </a:pPr>
            <a:r>
              <a:rPr lang="en-US" altLang="ja-JP" dirty="0" smtClean="0"/>
              <a:t>4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  <a:r>
              <a:rPr lang="en-US" altLang="ja-JP" dirty="0" smtClean="0"/>
              <a:t>recirculation SB on D8.0 2016-08-29 </a:t>
            </a:r>
            <a:r>
              <a:rPr lang="en-US" altLang="ja-JP" dirty="0" smtClean="0"/>
              <a:t>through </a:t>
            </a:r>
            <a:r>
              <a:rPr lang="en-US" altLang="ja-JP" dirty="0" smtClean="0"/>
              <a:t>2016-09-08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 smtClean="0"/>
              <a:t>Teleconference (August </a:t>
            </a:r>
            <a:r>
              <a:rPr lang="en-US" dirty="0" smtClean="0"/>
              <a:t>26</a:t>
            </a:r>
            <a:r>
              <a:rPr lang="en-US" baseline="30000" dirty="0" smtClean="0"/>
              <a:t>th</a:t>
            </a:r>
            <a:r>
              <a:rPr lang="en-US" dirty="0" smtClean="0"/>
              <a:t>) for comment </a:t>
            </a:r>
            <a:r>
              <a:rPr lang="en-US" altLang="ja-JP" dirty="0" smtClean="0"/>
              <a:t>resolution</a:t>
            </a:r>
          </a:p>
          <a:p>
            <a:pPr>
              <a:defRPr/>
            </a:pPr>
            <a:r>
              <a:rPr lang="en-US" altLang="ja-JP" dirty="0" smtClean="0"/>
              <a:t>Upcoming BRC meetings: to be scheduled as needed</a:t>
            </a:r>
          </a:p>
          <a:p>
            <a:pPr>
              <a:defRPr/>
            </a:pPr>
            <a:r>
              <a:rPr lang="en-US" altLang="ja-JP" dirty="0" smtClean="0"/>
              <a:t>Schedule: December 2016 ratification</a:t>
            </a:r>
          </a:p>
          <a:p>
            <a:pPr lvl="1">
              <a:defRPr/>
            </a:pPr>
            <a:r>
              <a:rPr lang="en-US" altLang="ja-JP" dirty="0" smtClean="0"/>
              <a:t>Next ballot on D8.0 (unchanged)</a:t>
            </a:r>
          </a:p>
          <a:p>
            <a:pPr lvl="1">
              <a:defRPr/>
            </a:pPr>
            <a:r>
              <a:rPr lang="en-US" altLang="ja-JP" dirty="0" smtClean="0"/>
              <a:t>WG approval of report to EC in 11-16-1094 </a:t>
            </a:r>
          </a:p>
          <a:p>
            <a:pPr lvl="1">
              <a:defRPr/>
            </a:pPr>
            <a:r>
              <a:rPr lang="en-US" altLang="ja-JP" dirty="0" smtClean="0"/>
              <a:t>EC approval for </a:t>
            </a:r>
            <a:r>
              <a:rPr lang="en-US" altLang="ja-JP" dirty="0" err="1" smtClean="0"/>
              <a:t>Revcom</a:t>
            </a:r>
            <a:r>
              <a:rPr lang="en-US" altLang="ja-JP" dirty="0" smtClean="0"/>
              <a:t> on 2016-10-04 EC teleconference</a:t>
            </a:r>
          </a:p>
          <a:p>
            <a:pPr lvl="1">
              <a:defRPr/>
            </a:pPr>
            <a:endParaRPr lang="en-US" altLang="ja-JP" dirty="0" smtClean="0"/>
          </a:p>
          <a:p>
            <a:pPr lvl="1">
              <a:defRPr/>
            </a:pP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September 2016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HP Enterprise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12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13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lang="en-US" sz="3600" dirty="0" err="1" smtClean="0"/>
              <a:t>TGah</a:t>
            </a:r>
            <a:r>
              <a:rPr lang="en-US" altLang="ja-JP" sz="3600" dirty="0" smtClean="0"/>
              <a:t>– September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lang="en-US" sz="3600" dirty="0" smtClean="0"/>
              <a:t>Chair/VC </a:t>
            </a:r>
            <a:r>
              <a:rPr lang="en-US" sz="3600" dirty="0"/>
              <a:t>: </a:t>
            </a:r>
            <a:r>
              <a:rPr lang="en-US" sz="3600" dirty="0" err="1"/>
              <a:t>Yongho</a:t>
            </a:r>
            <a:r>
              <a:rPr lang="en-US" sz="3600" dirty="0"/>
              <a:t> </a:t>
            </a:r>
            <a:r>
              <a:rPr lang="en-US" sz="3600" dirty="0" err="1"/>
              <a:t>Seok</a:t>
            </a:r>
            <a:r>
              <a:rPr lang="en-US" sz="3600" dirty="0"/>
              <a:t> / Alfred </a:t>
            </a:r>
            <a:r>
              <a:rPr lang="en-US" sz="3600" dirty="0" err="1"/>
              <a:t>Asterjadhi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2209800"/>
            <a:ext cx="8229600" cy="4114800"/>
          </a:xfrm>
        </p:spPr>
        <p:txBody>
          <a:bodyPr/>
          <a:lstStyle/>
          <a:p>
            <a:r>
              <a:rPr lang="en-US" altLang="ko-KR" sz="2000" dirty="0"/>
              <a:t>After </a:t>
            </a:r>
            <a:r>
              <a:rPr lang="en-US" altLang="ko-KR" sz="2000" dirty="0" smtClean="0"/>
              <a:t>the July </a:t>
            </a:r>
            <a:r>
              <a:rPr lang="en-US" altLang="ko-KR" sz="2000" dirty="0"/>
              <a:t>2016 </a:t>
            </a:r>
            <a:r>
              <a:rPr lang="en-US" altLang="ko-KR" sz="2000" dirty="0" smtClean="0"/>
              <a:t>meeting</a:t>
            </a:r>
          </a:p>
          <a:p>
            <a:pPr lvl="1"/>
            <a:r>
              <a:rPr lang="en-US" altLang="ko-KR" sz="1800" dirty="0" smtClean="0"/>
              <a:t>the </a:t>
            </a:r>
            <a:r>
              <a:rPr lang="en-US" altLang="ko-KR" sz="1800" dirty="0"/>
              <a:t>latest drafts of dependencies of P802.11ah have been updated to P802.11mc D8.0 and P802.11ai </a:t>
            </a:r>
            <a:r>
              <a:rPr lang="en-US" altLang="ko-KR" sz="1800" dirty="0" smtClean="0"/>
              <a:t>D10.0</a:t>
            </a:r>
          </a:p>
          <a:p>
            <a:pPr lvl="1"/>
            <a:r>
              <a:rPr lang="en-US" altLang="ko-KR" sz="1800" dirty="0" smtClean="0"/>
              <a:t>the </a:t>
            </a:r>
            <a:r>
              <a:rPr lang="en-US" altLang="ko-KR" sz="1800" dirty="0"/>
              <a:t>revised draft (D9.0) of P802.11ah has </a:t>
            </a:r>
            <a:r>
              <a:rPr lang="en-US" altLang="ko-KR" sz="1800" dirty="0" smtClean="0"/>
              <a:t>been prepared </a:t>
            </a:r>
            <a:r>
              <a:rPr lang="en-US" altLang="ko-KR" sz="1800" dirty="0"/>
              <a:t>and 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the </a:t>
            </a:r>
            <a:r>
              <a:rPr lang="en-US" altLang="ko-KR" sz="1800" dirty="0"/>
              <a:t>fourth recirculation ballot </a:t>
            </a:r>
            <a:r>
              <a:rPr lang="en-US" altLang="ko-KR" sz="1800" dirty="0" smtClean="0"/>
              <a:t>was </a:t>
            </a:r>
            <a:r>
              <a:rPr lang="en-US" altLang="ko-KR" sz="1800" dirty="0"/>
              <a:t>started.</a:t>
            </a:r>
          </a:p>
          <a:p>
            <a:pPr marL="342900" lvl="1" indent="-342900">
              <a:buFontTx/>
              <a:buChar char="•"/>
            </a:pPr>
            <a:r>
              <a:rPr lang="en-US" altLang="ko-KR" b="1" dirty="0">
                <a:ea typeface="+mn-ea"/>
                <a:cs typeface="+mn-cs"/>
              </a:rPr>
              <a:t>Fourth Sponsor Recirculation Ballot for Draft 9.0 closed on </a:t>
            </a:r>
            <a:r>
              <a:rPr lang="en-US" altLang="ko-KR" b="1" dirty="0" smtClean="0">
                <a:ea typeface="+mn-ea"/>
                <a:cs typeface="+mn-cs"/>
              </a:rPr>
              <a:t>Sept 9</a:t>
            </a:r>
          </a:p>
          <a:p>
            <a:pPr lvl="1"/>
            <a:r>
              <a:rPr lang="en-US" altLang="ko-KR" sz="1800" dirty="0">
                <a:sym typeface="Times New Roman"/>
              </a:rPr>
              <a:t>xx% approval ratio: Motion Passes; xx comments received in SB: xx editorial comments, xx technical comments </a:t>
            </a:r>
            <a:endParaRPr lang="en-US" altLang="ko-KR" sz="1800" dirty="0"/>
          </a:p>
          <a:p>
            <a:pPr marL="342900" lvl="1" indent="-342900">
              <a:buFontTx/>
              <a:buChar char="•"/>
            </a:pPr>
            <a:r>
              <a:rPr lang="en-US" altLang="ko-KR" b="1" dirty="0" smtClean="0">
                <a:ea typeface="+mn-ea"/>
                <a:cs typeface="+mn-cs"/>
              </a:rPr>
              <a:t>Goals for the September meeting</a:t>
            </a:r>
            <a:endParaRPr lang="en-US" altLang="ko-KR" sz="1800" dirty="0" smtClean="0">
              <a:sym typeface="Times New Roman"/>
            </a:endParaRPr>
          </a:p>
          <a:p>
            <a:pPr lvl="1">
              <a:defRPr sz="1800"/>
            </a:pPr>
            <a:r>
              <a:rPr lang="en-US" altLang="ko-KR" sz="1800" dirty="0" smtClean="0">
                <a:sym typeface="Times New Roman"/>
              </a:rPr>
              <a:t>Continue </a:t>
            </a:r>
            <a:r>
              <a:rPr lang="en-US" altLang="ko-KR" sz="1800" dirty="0">
                <a:sym typeface="Times New Roman"/>
              </a:rPr>
              <a:t>the comment resolution of the comments received from the fourth Sponsor Recirculation Ballot</a:t>
            </a:r>
            <a:endParaRPr lang="en-US" sz="1800" dirty="0">
              <a:sym typeface="Times New Roman"/>
            </a:endParaRPr>
          </a:p>
          <a:p>
            <a:pPr lvl="1">
              <a:defRPr sz="1800"/>
            </a:pPr>
            <a:r>
              <a:rPr lang="en-US" sz="1800" dirty="0">
                <a:sym typeface="Times New Roman"/>
              </a:rPr>
              <a:t>Review </a:t>
            </a:r>
            <a:r>
              <a:rPr lang="en-US" altLang="ko-KR" sz="1800" dirty="0">
                <a:sym typeface="Times New Roman"/>
              </a:rPr>
              <a:t>P802.11ah EC Report and approve it 11-16/777</a:t>
            </a:r>
          </a:p>
          <a:p>
            <a:pPr lvl="1">
              <a:defRPr sz="1800"/>
            </a:pPr>
            <a:r>
              <a:rPr lang="en-US" altLang="ko-KR" sz="1800" dirty="0" err="1"/>
              <a:t>TGah</a:t>
            </a:r>
            <a:r>
              <a:rPr lang="en-US" altLang="ko-KR" sz="1800" dirty="0"/>
              <a:t> September 2016 Agenda : </a:t>
            </a:r>
            <a:r>
              <a:rPr lang="en-US" altLang="ko-KR" sz="1800" dirty="0">
                <a:hlinkClick r:id="rId3"/>
              </a:rPr>
              <a:t>11-16/1073</a:t>
            </a:r>
            <a:endParaRPr lang="en-US" altLang="ko-KR" sz="1800" dirty="0"/>
          </a:p>
          <a:p>
            <a:pPr marL="476250" lvl="1" indent="0">
              <a:buNone/>
              <a:defRPr sz="1800"/>
            </a:pPr>
            <a:endParaRPr lang="en-US" altLang="ko-KR" dirty="0" smtClean="0"/>
          </a:p>
          <a:p>
            <a:pPr marL="914400" lvl="1" indent="-457200">
              <a:defRPr sz="1800"/>
            </a:pPr>
            <a:endParaRPr lang="en-US" altLang="ko-KR" sz="1800" dirty="0">
              <a:ea typeface="Times New Roman"/>
              <a:cs typeface="Times New Roman"/>
              <a:sym typeface="Times New Roman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– </a:t>
            </a:r>
            <a:r>
              <a:rPr lang="en-US" altLang="ja-JP" dirty="0" smtClean="0"/>
              <a:t>September</a:t>
            </a:r>
            <a:r>
              <a:rPr lang="en-US" altLang="ja-JP" dirty="0" smtClean="0"/>
              <a:t> </a:t>
            </a:r>
            <a:r>
              <a:rPr lang="en-US" altLang="ja-JP" dirty="0" smtClean="0"/>
              <a:t>2016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September 2016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HP Enterprise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14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/>
              <a:t>Approve minutes of past meeting and teleconference</a:t>
            </a:r>
          </a:p>
          <a:p>
            <a:r>
              <a:rPr lang="en-US" altLang="ja-JP" dirty="0" smtClean="0"/>
              <a:t>Continue comment resolution </a:t>
            </a:r>
            <a:r>
              <a:rPr lang="en-US" altLang="ja-JP" dirty="0" smtClean="0"/>
              <a:t>for 4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  <a:r>
              <a:rPr lang="en-US" altLang="ja-JP" dirty="0" err="1"/>
              <a:t>r</a:t>
            </a:r>
            <a:r>
              <a:rPr lang="en-US" altLang="ja-JP" dirty="0" err="1" smtClean="0"/>
              <a:t>ecirc</a:t>
            </a:r>
            <a:r>
              <a:rPr lang="en-US" altLang="ja-JP" dirty="0" smtClean="0"/>
              <a:t> SB</a:t>
            </a:r>
            <a:endParaRPr lang="en-US" altLang="ja-JP" dirty="0" smtClean="0"/>
          </a:p>
          <a:p>
            <a:r>
              <a:rPr lang="en-US" altLang="ja-JP" dirty="0" smtClean="0"/>
              <a:t>Approve to forward the </a:t>
            </a:r>
            <a:r>
              <a:rPr lang="en-US" altLang="ja-JP" dirty="0" smtClean="0"/>
              <a:t>5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</a:t>
            </a:r>
            <a:r>
              <a:rPr lang="en-US" altLang="ja-JP" dirty="0"/>
              <a:t>S</a:t>
            </a:r>
            <a:r>
              <a:rPr lang="en-US" altLang="ja-JP" dirty="0" smtClean="0"/>
              <a:t>B</a:t>
            </a:r>
            <a:endParaRPr lang="en-US" altLang="ja-JP" dirty="0" smtClean="0"/>
          </a:p>
          <a:p>
            <a:r>
              <a:rPr lang="en-US" altLang="ja-JP" dirty="0" smtClean="0"/>
              <a:t>Approve Timeline</a:t>
            </a:r>
          </a:p>
          <a:p>
            <a:r>
              <a:rPr lang="en-US" altLang="ja-JP" dirty="0" smtClean="0"/>
              <a:t>Approve Teleconference schedule</a:t>
            </a:r>
          </a:p>
          <a:p>
            <a:r>
              <a:rPr lang="en-US" altLang="ja-JP" dirty="0" smtClean="0"/>
              <a:t>Approve Plan for  </a:t>
            </a:r>
            <a:r>
              <a:rPr lang="en-US" altLang="ja-JP" dirty="0" smtClean="0"/>
              <a:t>Nov</a:t>
            </a:r>
            <a:r>
              <a:rPr lang="en-US" altLang="ja-JP" dirty="0" smtClean="0"/>
              <a:t>ember</a:t>
            </a:r>
          </a:p>
          <a:p>
            <a:endParaRPr lang="en-US" altLang="ja-JP" dirty="0" smtClean="0"/>
          </a:p>
          <a:p>
            <a:pPr>
              <a:lnSpc>
                <a:spcPct val="90000"/>
              </a:lnSpc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September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err="1"/>
              <a:t>TGaj</a:t>
            </a:r>
            <a:r>
              <a:rPr lang="en-US" altLang="zh-CN" dirty="0"/>
              <a:t> does not meet this week in Warsaw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Current status: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LB223 on </a:t>
            </a:r>
            <a:r>
              <a:rPr lang="en-US" altLang="zh-CN" sz="2400" dirty="0" err="1"/>
              <a:t>TGaj</a:t>
            </a:r>
            <a:r>
              <a:rPr lang="en-US" altLang="zh-CN" sz="2400" dirty="0"/>
              <a:t> D3.0 passed with 89% approval rate and received 21 comments (database 11-16/1129r0)</a:t>
            </a:r>
          </a:p>
          <a:p>
            <a:pPr>
              <a:lnSpc>
                <a:spcPct val="90000"/>
              </a:lnSpc>
            </a:pPr>
            <a:r>
              <a:rPr lang="en-US" altLang="zh-CN" dirty="0" err="1"/>
              <a:t>TGaj</a:t>
            </a:r>
            <a:r>
              <a:rPr lang="en-US" altLang="zh-CN" dirty="0"/>
              <a:t> will resolve those CIDs in </a:t>
            </a:r>
            <a:r>
              <a:rPr lang="en-US" altLang="zh-CN" dirty="0" smtClean="0"/>
              <a:t>the November </a:t>
            </a:r>
            <a:r>
              <a:rPr lang="en-US" altLang="zh-CN" dirty="0"/>
              <a:t>plenary</a:t>
            </a:r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September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467600" cy="4648200"/>
          </a:xfrm>
        </p:spPr>
        <p:txBody>
          <a:bodyPr/>
          <a:lstStyle/>
          <a:p>
            <a:pPr marL="609600" indent="-609600"/>
            <a:r>
              <a:rPr lang="en-US" dirty="0"/>
              <a:t>Since the beginning of the July meeting</a:t>
            </a:r>
          </a:p>
          <a:p>
            <a:pPr marL="1009650" lvl="1" indent="-609600"/>
            <a:r>
              <a:rPr lang="en-US" dirty="0"/>
              <a:t>802.11ak drafts D2.4 was posted,</a:t>
            </a:r>
          </a:p>
          <a:p>
            <a:pPr marL="1009650" lvl="1" indent="-609600"/>
            <a:r>
              <a:rPr lang="en-US" dirty="0"/>
              <a:t>3 teleconferences were held to work on improvement of the 802.11ak Draft.</a:t>
            </a:r>
          </a:p>
          <a:p>
            <a:pPr marL="609600" indent="-609600"/>
            <a:r>
              <a:rPr lang="en-US" dirty="0"/>
              <a:t>September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Work on the resolution of comments from WG LB #218 and any other issues on P802.11ak Draft D2.0.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802.11 ARC SC Thursday morning.</a:t>
            </a:r>
          </a:p>
          <a:p>
            <a:pPr marL="609600" indent="-609600"/>
            <a:r>
              <a:rPr lang="en-US" dirty="0"/>
              <a:t>Agenda: See 11-16/1075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September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17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2016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222 (D6.0)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Closed 19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July 2016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95.28% approval, 43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Complete comment resolution this week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Update conditional sponsor ballot report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MDR/MEC comments and feedback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Meetings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3 slots this week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Agenda: 11-16/1083r1</a:t>
            </a:r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September 2016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09800"/>
            <a:ext cx="8305800" cy="1447800"/>
          </a:xfrm>
        </p:spPr>
        <p:txBody>
          <a:bodyPr lIns="91440" tIns="45720" rIns="91440" bIns="45720"/>
          <a:lstStyle/>
          <a:p>
            <a:r>
              <a:rPr lang="en-CA" sz="2200" dirty="0"/>
              <a:t>Comment Collection (CC) #23 on draft D0.1 closed on April 11.</a:t>
            </a:r>
          </a:p>
          <a:p>
            <a:pPr lvl="1"/>
            <a:r>
              <a:rPr lang="en-CA" sz="1800" dirty="0" smtClean="0"/>
              <a:t>2919 comments were received, see </a:t>
            </a:r>
            <a:r>
              <a:rPr lang="en-CA" sz="1800" dirty="0" smtClean="0">
                <a:hlinkClick r:id="rId3"/>
              </a:rPr>
              <a:t>https</a:t>
            </a:r>
            <a:r>
              <a:rPr lang="en-CA" sz="1800" dirty="0">
                <a:hlinkClick r:id="rId3"/>
              </a:rPr>
              <a:t>://mentor.ieee.org/802.11/dcn/16/11-16-0535-07-00ax-comments-on-tgax-d0-1.xlsx</a:t>
            </a:r>
            <a:r>
              <a:rPr lang="en-CA" sz="1800" dirty="0"/>
              <a:t> </a:t>
            </a:r>
          </a:p>
          <a:p>
            <a:r>
              <a:rPr lang="en-CA" sz="2200" dirty="0"/>
              <a:t>Comment resolution status</a:t>
            </a:r>
            <a:r>
              <a:rPr lang="en-CA" sz="2200" dirty="0" smtClean="0"/>
              <a:t>:</a:t>
            </a:r>
          </a:p>
          <a:p>
            <a:pPr marL="0" indent="0">
              <a:buNone/>
            </a:pPr>
            <a:endParaRPr lang="en-CA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990794"/>
              </p:ext>
            </p:extLst>
          </p:nvPr>
        </p:nvGraphicFramePr>
        <p:xfrm>
          <a:off x="1524000" y="3581400"/>
          <a:ext cx="6553197" cy="281939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71"/>
                <a:gridCol w="936171"/>
                <a:gridCol w="936171"/>
                <a:gridCol w="936171"/>
                <a:gridCol w="936171"/>
                <a:gridCol w="936171"/>
                <a:gridCol w="936171"/>
              </a:tblGrid>
              <a:tr h="4805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Unassigned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Assigned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Resolution drafted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Approved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Duplicate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Total</a:t>
                      </a:r>
                      <a:endParaRPr lang="en-US" sz="1200" dirty="0"/>
                    </a:p>
                  </a:txBody>
                  <a:tcPr/>
                </a:tc>
              </a:tr>
              <a:tr h="38980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1699</a:t>
                      </a:r>
                      <a:endParaRPr lang="en-US" dirty="0"/>
                    </a:p>
                  </a:txBody>
                  <a:tcPr/>
                </a:tc>
              </a:tr>
              <a:tr h="38980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607</a:t>
                      </a:r>
                      <a:endParaRPr lang="en-US" dirty="0"/>
                    </a:p>
                  </a:txBody>
                  <a:tcPr/>
                </a:tc>
              </a:tr>
              <a:tr h="38980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336</a:t>
                      </a:r>
                      <a:endParaRPr lang="en-US" dirty="0"/>
                    </a:p>
                  </a:txBody>
                  <a:tcPr/>
                </a:tc>
              </a:tr>
              <a:tr h="38980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  <a:tr h="38980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217</a:t>
                      </a:r>
                      <a:endParaRPr lang="en-US" dirty="0"/>
                    </a:p>
                  </a:txBody>
                  <a:tcPr/>
                </a:tc>
              </a:tr>
              <a:tr h="38980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42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1362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CC99"/>
                          </a:solidFill>
                        </a:rPr>
                        <a:t>662</a:t>
                      </a:r>
                      <a:endParaRPr lang="en-US" b="1" dirty="0">
                        <a:solidFill>
                          <a:srgbClr val="00CC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CC99"/>
                          </a:solidFill>
                        </a:rPr>
                        <a:t>692</a:t>
                      </a:r>
                      <a:endParaRPr lang="en-US" b="1" dirty="0">
                        <a:solidFill>
                          <a:srgbClr val="00CC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2919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September 2016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305800" cy="4114800"/>
          </a:xfrm>
        </p:spPr>
        <p:txBody>
          <a:bodyPr lIns="91440" tIns="45720" rIns="91440" bIns="45720"/>
          <a:lstStyle/>
          <a:p>
            <a:r>
              <a:rPr lang="en-CA" dirty="0"/>
              <a:t>Since the last (July) F2F meeting the TG </a:t>
            </a:r>
            <a:r>
              <a:rPr lang="en-CA" dirty="0" smtClean="0"/>
              <a:t>held </a:t>
            </a:r>
            <a:r>
              <a:rPr lang="en-CA" dirty="0"/>
              <a:t>weekly </a:t>
            </a:r>
            <a:r>
              <a:rPr lang="en-CA" dirty="0" smtClean="0"/>
              <a:t>teleconferences</a:t>
            </a:r>
            <a:endParaRPr lang="en-CA" dirty="0"/>
          </a:p>
          <a:p>
            <a:pPr lvl="1"/>
            <a:r>
              <a:rPr lang="en-CA" dirty="0"/>
              <a:t>Over 12 submissions and 200 CIDs were discussed.</a:t>
            </a:r>
          </a:p>
          <a:p>
            <a:r>
              <a:rPr lang="en-CA" dirty="0"/>
              <a:t>The plan for this meeting</a:t>
            </a:r>
          </a:p>
          <a:p>
            <a:pPr lvl="1"/>
            <a:r>
              <a:rPr lang="en-CA" dirty="0"/>
              <a:t>Continue with resolving the remaining comments.</a:t>
            </a:r>
          </a:p>
          <a:p>
            <a:pPr lvl="1"/>
            <a:r>
              <a:rPr lang="en-CA" dirty="0"/>
              <a:t>Continue with technical presentations and Ad Hoc meetings.</a:t>
            </a:r>
          </a:p>
          <a:p>
            <a:pPr lvl="1"/>
            <a:r>
              <a:rPr lang="en-CA" dirty="0"/>
              <a:t>Revisit the TG timeline and make adjustments if needed.</a:t>
            </a:r>
            <a:endParaRPr lang="en-CA" sz="1400" dirty="0"/>
          </a:p>
          <a:p>
            <a:r>
              <a:rPr lang="en-US" dirty="0"/>
              <a:t>Agenda for this meeting is available  in document 11-16/1077r0.</a:t>
            </a:r>
          </a:p>
        </p:txBody>
      </p:sp>
    </p:spTree>
    <p:extLst>
      <p:ext uri="{BB962C8B-B14F-4D97-AF65-F5344CB8AC3E}">
        <p14:creationId xmlns:p14="http://schemas.microsoft.com/office/powerpoint/2010/main" val="399497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September 2016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TGah</a:t>
            </a:r>
            <a:r>
              <a:rPr lang="en-US" altLang="en-US" sz="1800" kern="0" dirty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 marL="0" indent="0">
              <a:buNone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TGai</a:t>
            </a:r>
            <a:r>
              <a:rPr lang="en-US" altLang="en-US" sz="1800" kern="0" dirty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TGaj</a:t>
            </a:r>
            <a:r>
              <a:rPr lang="en-US" alt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China millimeter wave</a:t>
            </a:r>
            <a:r>
              <a:rPr lang="en-US" alt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Wake Up Radio (SG)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20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September 2016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362200"/>
            <a:ext cx="7848600" cy="3352800"/>
          </a:xfrm>
        </p:spPr>
        <p:txBody>
          <a:bodyPr lIns="91440" tIns="45720" rIns="91440" bIns="45720"/>
          <a:lstStyle/>
          <a:p>
            <a:r>
              <a:rPr lang="en-CA" dirty="0"/>
              <a:t>Approval of meeting minutes of July 2016 plenary</a:t>
            </a:r>
          </a:p>
          <a:p>
            <a:r>
              <a:rPr lang="en-CA" dirty="0"/>
              <a:t>Timeline and progress review</a:t>
            </a:r>
          </a:p>
          <a:p>
            <a:r>
              <a:rPr lang="en-CA" dirty="0"/>
              <a:t>Vice chair election</a:t>
            </a:r>
          </a:p>
          <a:p>
            <a:r>
              <a:rPr lang="en-US" dirty="0"/>
              <a:t>Advance in Task group documents</a:t>
            </a:r>
          </a:p>
          <a:p>
            <a:pPr lvl="1"/>
            <a:r>
              <a:rPr lang="en-US" sz="1800" dirty="0"/>
              <a:t>Channel model</a:t>
            </a:r>
          </a:p>
          <a:p>
            <a:pPr lvl="1"/>
            <a:r>
              <a:rPr lang="en-CA" sz="1800" dirty="0"/>
              <a:t>Specification framework document</a:t>
            </a:r>
          </a:p>
          <a:p>
            <a:r>
              <a:rPr lang="en-CA" dirty="0"/>
              <a:t>Technical presentations</a:t>
            </a:r>
          </a:p>
          <a:p>
            <a:r>
              <a:rPr lang="en-US" dirty="0"/>
              <a:t>Agenda for this meeting is available in document 11-16/1079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September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Open call for submission to the Functional Requirements and Spec Framework documents.</a:t>
            </a:r>
          </a:p>
          <a:p>
            <a:pPr marL="1009650" lvl="1" indent="-609600"/>
            <a:endParaRPr lang="en-US" sz="1000" dirty="0"/>
          </a:p>
          <a:p>
            <a:r>
              <a:rPr lang="en-US" sz="2000" dirty="0"/>
              <a:t>Sep.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Continue Functional Requirement Document working draft.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Consider initial submissions to Spec Framework Document.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Continue r</a:t>
            </a:r>
            <a:r>
              <a:rPr lang="en-US" altLang="en-US" sz="1800" dirty="0"/>
              <a:t>eview of technical submissions (performance analysis, technical approaches, positioning techniques etc.).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Review program timelines.</a:t>
            </a:r>
          </a:p>
          <a:p>
            <a:pPr lvl="1">
              <a:buFont typeface="Times New Roman" pitchFamily="16" charset="0"/>
              <a:buChar char="•"/>
            </a:pPr>
            <a:endParaRPr lang="en-US" sz="1100" dirty="0"/>
          </a:p>
          <a:p>
            <a:r>
              <a:rPr lang="en-US" sz="2000" dirty="0"/>
              <a:t>Agenda: See 11-16/750.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557821"/>
              </p:ext>
            </p:extLst>
          </p:nvPr>
        </p:nvGraphicFramePr>
        <p:xfrm>
          <a:off x="5410200" y="4876800"/>
          <a:ext cx="3352800" cy="1463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8800"/>
                <a:gridCol w="558800"/>
                <a:gridCol w="558800"/>
                <a:gridCol w="558800"/>
                <a:gridCol w="558800"/>
                <a:gridCol w="558800"/>
              </a:tblGrid>
              <a:tr h="24135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NGP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EAEA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WUR Study Group</a:t>
            </a:r>
            <a:r>
              <a:rPr lang="en-US" altLang="ja-JP" dirty="0" smtClean="0"/>
              <a:t>– September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534400" cy="4495800"/>
          </a:xfrm>
        </p:spPr>
        <p:txBody>
          <a:bodyPr/>
          <a:lstStyle/>
          <a:p>
            <a:r>
              <a:rPr lang="en-US" altLang="en-US" dirty="0"/>
              <a:t>Since the last (July) F2F meeting</a:t>
            </a:r>
          </a:p>
          <a:p>
            <a:pPr lvl="1"/>
            <a:r>
              <a:rPr lang="en-US" altLang="en-US" dirty="0"/>
              <a:t>Call for comments on the initial PAR (11-16/1045r3) and CSD (11-16/936r1) documents announced on August 4</a:t>
            </a:r>
            <a:r>
              <a:rPr lang="en-US" altLang="en-US" baseline="30000" dirty="0"/>
              <a:t>th</a:t>
            </a:r>
            <a:r>
              <a:rPr lang="en-US" altLang="en-US" dirty="0"/>
              <a:t> and closed on August 14</a:t>
            </a:r>
            <a:r>
              <a:rPr lang="en-US" altLang="en-US" baseline="30000" dirty="0"/>
              <a:t>th</a:t>
            </a:r>
            <a:r>
              <a:rPr lang="en-US" altLang="en-US" dirty="0"/>
              <a:t> </a:t>
            </a:r>
          </a:p>
          <a:p>
            <a:pPr lvl="1"/>
            <a:r>
              <a:rPr lang="en-US" altLang="en-US" dirty="0"/>
              <a:t>Collected 22 comments on the PAR and 2 editorial comments on the CSD</a:t>
            </a:r>
          </a:p>
          <a:p>
            <a:pPr lvl="2"/>
            <a:r>
              <a:rPr lang="en-US" altLang="en-US" dirty="0"/>
              <a:t>PAR comments: 11-16/1095r2, CSD comments: 11-16/1096/r0</a:t>
            </a:r>
          </a:p>
          <a:p>
            <a:pPr lvl="1"/>
            <a:r>
              <a:rPr lang="en-US" altLang="en-US" dirty="0"/>
              <a:t>Held three teleconference calls to discuss and resolve the comments </a:t>
            </a:r>
          </a:p>
          <a:p>
            <a:r>
              <a:rPr lang="en-US" altLang="en-US" dirty="0"/>
              <a:t>Plan for this meeting</a:t>
            </a:r>
          </a:p>
          <a:p>
            <a:pPr lvl="1"/>
            <a:r>
              <a:rPr lang="en-US" altLang="en-US" dirty="0"/>
              <a:t>Continue comment resolution for the PAR and CSD documents</a:t>
            </a:r>
          </a:p>
          <a:p>
            <a:pPr lvl="1"/>
            <a:r>
              <a:rPr lang="en-US" altLang="en-US" dirty="0"/>
              <a:t>Complete PAR and CSD documents for the SG approval</a:t>
            </a:r>
          </a:p>
          <a:p>
            <a:pPr lvl="1"/>
            <a:r>
              <a:rPr lang="en-US" altLang="en-US" dirty="0"/>
              <a:t>Submit PAR and CSD for the WG approval in the WG mid-week plenary</a:t>
            </a:r>
          </a:p>
          <a:p>
            <a:r>
              <a:rPr lang="en-US" altLang="en-US" dirty="0"/>
              <a:t>SG timeline review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September 2016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New amendment style discussion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Build a list of Editor’s meeting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Sept 2016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11-11/0270r36 (September 2016)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/>
              <a:t>Allocations for use by IETF</a:t>
            </a:r>
          </a:p>
          <a:p>
            <a:pPr lvl="2" eaLnBrk="1" hangingPunct="1"/>
            <a:r>
              <a:rPr lang="en-US" altLang="en-US" dirty="0"/>
              <a:t>Motion approved by July 2016 WG for ANA allocation for IETF re: opportunistic wireless encryption</a:t>
            </a:r>
          </a:p>
          <a:p>
            <a:pPr eaLnBrk="1" hangingPunct="1"/>
            <a:r>
              <a:rPr lang="en-US" altLang="en-US" dirty="0"/>
              <a:t>Pending Changes: None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September 2016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48220"/>
            <a:ext cx="83058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/>
              <a:t>Meeting Goal: </a:t>
            </a:r>
            <a:endParaRPr lang="en-US" altLang="en-US" sz="2400" b="1" dirty="0" smtClean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Complete the LS from 802.11 to 3GPP RAN/SA for approval at the closing plenary, so it can be sent to the 3GPP Plenaries occurring September 19-23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/>
              <a:t>Tuesday 13 Sept Eve (19:30-21:30) (agenda 11-16/1128r0)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Review AANI SC goals and status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Review draft LS to 3GPP on 802.11 inclusion in 3GPP IMT-2020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Discuss and update the LS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“Agree” LS for presentation at the Mid-Week Plenary</a:t>
            </a:r>
            <a:endParaRPr lang="en-US" sz="2000" dirty="0"/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Thursday </a:t>
            </a:r>
            <a:r>
              <a:rPr lang="en-US" sz="2400" b="1" dirty="0"/>
              <a:t>15 Sept AM2 (10:30-12:30)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Review draft LS to 3GPP and comments/inputs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Update LS to 3GPP, as necessary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“Finalize” the LS for approval at the Closing Plenary.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September 2016</a:t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Tuesday AM2, Wed AM1, Thurs AM1</a:t>
            </a:r>
          </a:p>
          <a:p>
            <a:pPr marL="342900" lvl="2" indent="-342900">
              <a:spcBef>
                <a:spcPts val="0"/>
              </a:spcBef>
              <a:defRPr/>
            </a:pPr>
            <a:r>
              <a:rPr lang="en-US" altLang="en-US" sz="2000" b="1" dirty="0"/>
              <a:t>Updates: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802.11 as a component/5G/IMT-2020 (discussion in AANI SC)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IEEE 1588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IETF/802 coordination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802.1AC status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b="1" dirty="0"/>
              <a:t>“What is an ESS?”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TGak</a:t>
            </a:r>
            <a:r>
              <a:rPr lang="en-US" b="1" dirty="0"/>
              <a:t> architecture discussion:  </a:t>
            </a:r>
            <a:r>
              <a:rPr lang="en-US" dirty="0">
                <a:ea typeface="ＭＳ Ｐゴシック" pitchFamily="34" charset="-128"/>
                <a:hlinkClick r:id="rId3"/>
              </a:rPr>
              <a:t>11-15/0454r0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4"/>
              </a:rPr>
              <a:t>11-14/1213r1</a:t>
            </a:r>
            <a:r>
              <a:rPr lang="en-US" dirty="0">
                <a:ea typeface="ＭＳ Ｐゴシック" pitchFamily="34" charset="-128"/>
              </a:rPr>
              <a:t> (slides 9-11)</a:t>
            </a:r>
            <a:endParaRPr lang="en-US" b="1" dirty="0"/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SAPs can go “sideways”, and entities can have multiple roles: </a:t>
            </a:r>
            <a:r>
              <a:rPr lang="en-US" dirty="0">
                <a:hlinkClick r:id="rId5"/>
              </a:rPr>
              <a:t>11-16/0457r1</a:t>
            </a:r>
            <a:r>
              <a:rPr lang="en-US" b="1" dirty="0"/>
              <a:t> </a:t>
            </a:r>
            <a:r>
              <a:rPr lang="en-US" altLang="en-US" dirty="0">
                <a:hlinkClick r:id="rId6"/>
              </a:rPr>
              <a:t>11-16/0720r0</a:t>
            </a:r>
            <a:r>
              <a:rPr lang="en-US" altLang="en-US" dirty="0"/>
              <a:t> </a:t>
            </a:r>
            <a:endParaRPr lang="en-US" b="1" dirty="0"/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000" b="1" dirty="0"/>
              <a:t>MIB attributes Design Pattern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>
                <a:ea typeface="ＭＳ Ｐゴシック" pitchFamily="34" charset="-128"/>
                <a:hlinkClick r:id="rId7"/>
              </a:rPr>
              <a:t>11-15/0355r3</a:t>
            </a:r>
            <a:r>
              <a:rPr lang="en-US" sz="1800" dirty="0">
                <a:ea typeface="ＭＳ Ｐゴシック" pitchFamily="34" charset="-128"/>
              </a:rPr>
              <a:t>, </a:t>
            </a:r>
            <a:r>
              <a:rPr lang="en-US" sz="1800" dirty="0">
                <a:ea typeface="ＭＳ Ｐゴシック" pitchFamily="34" charset="-128"/>
                <a:hlinkClick r:id="rId8"/>
              </a:rPr>
              <a:t>11-15/0891r0</a:t>
            </a:r>
            <a:r>
              <a:rPr lang="en-US" altLang="en-US" sz="1800" dirty="0">
                <a:ea typeface="ＭＳ Ｐゴシック" pitchFamily="34" charset="-128"/>
              </a:rPr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/>
              <a:t>YANG/NETCONF modeling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2000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sz="2000" dirty="0" err="1">
                <a:ea typeface="MS PGothic" panose="020B0600070205080204" pitchFamily="34" charset="-128"/>
              </a:rPr>
              <a:t>TGak</a:t>
            </a:r>
            <a:endParaRPr lang="en-US" altLang="en-US" sz="2000" dirty="0">
              <a:ea typeface="MS PGothic" panose="020B0600070205080204" pitchFamily="34" charset="-128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2016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</a:t>
            </a:r>
            <a:r>
              <a:rPr lang="en-US" altLang="en-US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2016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31172"/>
            <a:ext cx="8534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Nov 2016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Upcoming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802 EC:    07 Oct 2016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17 Oct 2016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Dec F2F </a:t>
            </a:r>
            <a:r>
              <a:rPr lang="en-US" sz="1600" dirty="0" err="1"/>
              <a:t>mtg</a:t>
            </a:r>
            <a:r>
              <a:rPr lang="en-US" sz="1600" dirty="0"/>
              <a:t>)</a:t>
            </a:r>
            <a:endParaRPr lang="en-US" altLang="en-US" sz="1600" dirty="0"/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802.11/.15 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Sept 2016</a:t>
            </a:r>
            <a:br>
              <a:rPr lang="en-US" altLang="en-US" dirty="0" smtClean="0"/>
            </a:br>
            <a:r>
              <a:rPr lang="en-US" altLang="en-US" dirty="0" smtClean="0"/>
              <a:t>Chair: Richard </a:t>
            </a:r>
            <a:r>
              <a:rPr lang="en-US" altLang="en-US" dirty="0"/>
              <a:t>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pPr eaLnBrk="1" hangingPunct="1"/>
            <a:r>
              <a:rPr lang="en-US" altLang="en-US" dirty="0"/>
              <a:t>Approve San Diego minutes</a:t>
            </a:r>
          </a:p>
          <a:p>
            <a:pPr eaLnBrk="1" hangingPunct="1"/>
            <a:r>
              <a:rPr lang="en-US" altLang="en-US" dirty="0"/>
              <a:t>Discussion items</a:t>
            </a:r>
          </a:p>
          <a:p>
            <a:pPr lvl="1" eaLnBrk="1" hangingPunct="1"/>
            <a:r>
              <a:rPr lang="en-US" altLang="en-US" dirty="0" err="1"/>
              <a:t>mmWave</a:t>
            </a:r>
            <a:r>
              <a:rPr lang="en-US" altLang="en-US" dirty="0"/>
              <a:t> bands R&amp;O and FNPRM</a:t>
            </a:r>
          </a:p>
          <a:p>
            <a:pPr lvl="1"/>
            <a:r>
              <a:rPr lang="en-US" altLang="en-US" dirty="0"/>
              <a:t>ETSI BRAN and ERM TG11 updates</a:t>
            </a:r>
          </a:p>
          <a:p>
            <a:pPr eaLnBrk="1" hangingPunct="1"/>
            <a:r>
              <a:rPr lang="en-US" altLang="en-US" dirty="0"/>
              <a:t>Actions required </a:t>
            </a:r>
          </a:p>
          <a:p>
            <a:pPr lvl="1" eaLnBrk="1" hangingPunct="1"/>
            <a:r>
              <a:rPr lang="en-US" altLang="en-US" dirty="0"/>
              <a:t>Develop positions for 802.18</a:t>
            </a:r>
          </a:p>
          <a:p>
            <a:pPr lvl="1" eaLnBrk="1" hangingPunct="1"/>
            <a:r>
              <a:rPr lang="en-US" altLang="en-US" dirty="0"/>
              <a:t>TBD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AOB and Adjourn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2016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September 2016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676400"/>
            <a:ext cx="8305800" cy="3003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</a:rPr>
              <a:t>Tuesday 13 Sept AM1 (08:00-10:00)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Approval of minutes, Review of objectives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Announcements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</a:rPr>
              <a:t>Presentations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To be announced</a:t>
            </a:r>
            <a:endParaRPr lang="en-US" altLang="en-US" sz="2000" dirty="0" smtClean="0"/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</a:rPr>
              <a:t>Plans for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</a:rPr>
              <a:t>November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</a:rPr>
              <a:t>2016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</a:rPr>
              <a:t>Current agenda is document 11-16/1081r0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335525</TotalTime>
  <Words>1781</Words>
  <Application>Microsoft Office PowerPoint</Application>
  <PresentationFormat>On-screen Show (4:3)</PresentationFormat>
  <Paragraphs>401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Document</vt:lpstr>
      <vt:lpstr>WG11  Opening Report Snapshot slides 2016-09</vt:lpstr>
      <vt:lpstr>Abstract </vt:lpstr>
      <vt:lpstr>Editors Meeting – September 2016 Chairs: Peter Ecclesine, Robert Stacey</vt:lpstr>
      <vt:lpstr>Assigned Numbers Authority– Sept 2016 ANA Lead: Robert Stacey</vt:lpstr>
      <vt:lpstr>AANI SC –  September 2016 Advanced Access Network Interface Chair: Joseph Levy</vt:lpstr>
      <vt:lpstr>802.11 ARC SC– September 2016 Chair – Mark Hamilton </vt:lpstr>
      <vt:lpstr>PAR SC –  September 2016 Project Authorization Request  Chair: Jon Rosdahl</vt:lpstr>
      <vt:lpstr>802.11/.15 Regulatory SC – Sept 2016 Chair: Richard Kennedy</vt:lpstr>
      <vt:lpstr>WNG SC –  September 2016 Chair: Jim Lansford</vt:lpstr>
      <vt:lpstr>IEEE 802 JTC1 SC – September 2016 Chair: Andrew Myles</vt:lpstr>
      <vt:lpstr>IEEE 802 has 57 standards in or through the PSDO pipeline</vt:lpstr>
      <vt:lpstr>TGmc 802.11 Revision – September 2016 Chair: Dorothy Stanley</vt:lpstr>
      <vt:lpstr>TGah– September 2016 sub 1GHz PHY Chair/VC : Yongho Seok / Alfred Asterjadhi</vt:lpstr>
      <vt:lpstr>TGai – September 2016 Fast Initial Link Setup  Chair: Hiroshi Mano</vt:lpstr>
      <vt:lpstr>TGaj– September 2016 China Millimeter Wave Chair: Jiamin Chen</vt:lpstr>
      <vt:lpstr>TGak– September 2016 Enhancements For Transit Links Within Bridged Networks Chair: Donald Eastlake</vt:lpstr>
      <vt:lpstr>TGaq– September 2016 Pre-Association Discovery Chair: Stephen McCann</vt:lpstr>
      <vt:lpstr>TGax– September 2016 High Efficiency WLAN Chair: Osama Aboul-Magd </vt:lpstr>
      <vt:lpstr>TGax– September 2016 High Efficiency WLAN Chair: Osama Aboul-Magd </vt:lpstr>
      <vt:lpstr>TGay– September 2016 Next Generation 60GHz Chair: Edward Au  </vt:lpstr>
      <vt:lpstr>TGaz– September 2016 Next Generation Positioning  Chair: Jonathan Segev</vt:lpstr>
      <vt:lpstr>WUR Study Group– September 2016 Wake Up Radio Chair: Minyoung Park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2016 WG11 Opening Report Snapshot slides</dc:title>
  <dc:creator>802.11CAC;dorothy.stanley@hpe.com</dc:creator>
  <cp:lastModifiedBy>Dorothy Stanley</cp:lastModifiedBy>
  <cp:revision>3321</cp:revision>
  <cp:lastPrinted>2014-03-15T03:57:02Z</cp:lastPrinted>
  <dcterms:created xsi:type="dcterms:W3CDTF">1998-02-10T13:07:52Z</dcterms:created>
  <dcterms:modified xsi:type="dcterms:W3CDTF">2016-09-07T10:58:32Z</dcterms:modified>
</cp:coreProperties>
</file>