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568" r:id="rId5"/>
    <p:sldId id="443" r:id="rId6"/>
    <p:sldId id="518" r:id="rId7"/>
    <p:sldId id="563" r:id="rId8"/>
    <p:sldId id="582" r:id="rId9"/>
    <p:sldId id="570" r:id="rId10"/>
    <p:sldId id="571" r:id="rId11"/>
    <p:sldId id="572" r:id="rId12"/>
    <p:sldId id="573" r:id="rId13"/>
    <p:sldId id="535" r:id="rId14"/>
    <p:sldId id="576" r:id="rId15"/>
    <p:sldId id="580" r:id="rId16"/>
    <p:sldId id="583" r:id="rId17"/>
    <p:sldId id="585" r:id="rId18"/>
    <p:sldId id="577" r:id="rId19"/>
    <p:sldId id="586" r:id="rId20"/>
    <p:sldId id="578" r:id="rId21"/>
    <p:sldId id="581" r:id="rId22"/>
    <p:sldId id="430" r:id="rId23"/>
    <p:sldId id="579" r:id="rId24"/>
    <p:sldId id="554" r:id="rId25"/>
    <p:sldId id="562"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69" d="100"/>
          <a:sy n="69" d="100"/>
        </p:scale>
        <p:origin x="-24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P802.11-16/1075r6</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21</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P802.11-16/1075r6</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P802.11-16/1075r6</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smtClean="0"/>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a:p>
          <a:p>
            <a:pPr>
              <a:lnSpc>
                <a:spcPct val="80000"/>
              </a:lnSpc>
            </a:pPr>
            <a:r>
              <a:rPr lang="en-US" dirty="0" smtClean="0"/>
              <a:t>Recess </a:t>
            </a:r>
            <a:r>
              <a:rPr lang="en-US" dirty="0" err="1"/>
              <a:t>TGak</a:t>
            </a:r>
            <a:r>
              <a:rPr lang="en-US" dirty="0"/>
              <a:t> until </a:t>
            </a:r>
            <a:r>
              <a:rPr lang="en-US" dirty="0"/>
              <a:t>8</a:t>
            </a:r>
            <a:r>
              <a:rPr lang="en-US" dirty="0" smtClean="0"/>
              <a:t>:</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September </a:t>
            </a:r>
            <a:r>
              <a:rPr lang="en-US" sz="4000" dirty="0" smtClean="0">
                <a:latin typeface="Arial" charset="0"/>
                <a:cs typeface="Arial" charset="0"/>
              </a:rPr>
              <a:t>13, </a:t>
            </a:r>
            <a:r>
              <a:rPr lang="en-US" sz="4000" dirty="0" smtClean="0">
                <a:latin typeface="Arial" charset="0"/>
                <a:cs typeface="Arial" charset="0"/>
              </a:rPr>
              <a:t>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a:t>
            </a:r>
            <a:r>
              <a:rPr lang="en-US" dirty="0" smtClean="0">
                <a:latin typeface="Arial" charset="0"/>
                <a:cs typeface="Arial" charset="0"/>
              </a:rPr>
              <a:t>0</a:t>
            </a:r>
            <a:r>
              <a:rPr lang="en-US" dirty="0" smtClean="0">
                <a:latin typeface="Arial" charset="0"/>
                <a:cs typeface="Arial" charset="0"/>
              </a:rPr>
              <a:t>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hu-HU" dirty="0"/>
              <a:t>11-16-0251</a:t>
            </a:r>
            <a:r>
              <a:rPr lang="hu-HU" dirty="0" smtClean="0"/>
              <a:t>-10-</a:t>
            </a:r>
            <a:r>
              <a:rPr lang="hu-HU" dirty="0"/>
              <a:t>00ak-glk-</a:t>
            </a:r>
            <a:r>
              <a:rPr lang="hu-HU" dirty="0" smtClean="0"/>
              <a:t>ess</a:t>
            </a:r>
          </a:p>
          <a:p>
            <a:pPr lvl="2">
              <a:lnSpc>
                <a:spcPct val="80000"/>
              </a:lnSpc>
            </a:pPr>
            <a:r>
              <a:rPr lang="hu-HU" b="0" dirty="0" smtClean="0"/>
              <a:t>Discussion of General Link definition. See next slide.</a:t>
            </a:r>
            <a:endParaRPr lang="en-US" dirty="0"/>
          </a:p>
          <a:p>
            <a:pPr lvl="2">
              <a:lnSpc>
                <a:spcPct val="80000"/>
              </a:lnSpc>
            </a:pPr>
            <a:r>
              <a:rPr lang="en-US" b="0" dirty="0" smtClean="0"/>
              <a:t>Figures OK except replace “PMPN” with “GLK”.</a:t>
            </a:r>
            <a:endParaRPr lang="en-US" b="0"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762000"/>
            <a:ext cx="7848600" cy="5334000"/>
          </a:xfrm>
        </p:spPr>
        <p:txBody>
          <a:bodyPr/>
          <a:lstStyle/>
          <a:p>
            <a:r>
              <a:rPr lang="en-US" dirty="0" smtClean="0"/>
              <a:t>OLD: general </a:t>
            </a:r>
            <a:r>
              <a:rPr lang="en-US" dirty="0"/>
              <a:t>link (GLK): </a:t>
            </a:r>
            <a:r>
              <a:rPr lang="en-US" strike="sngStrike" dirty="0"/>
              <a:t>Communication mechanisms providing </a:t>
            </a:r>
            <a:r>
              <a:rPr lang="en-US" u="sng" dirty="0"/>
              <a:t> </a:t>
            </a:r>
            <a:r>
              <a:rPr lang="en-US" dirty="0"/>
              <a:t>a </a:t>
            </a:r>
            <a:r>
              <a:rPr lang="en-US" u="sng" dirty="0"/>
              <a:t>point to point connection between two instances of  the IEEE </a:t>
            </a:r>
            <a:r>
              <a:rPr lang="en-US" u="sng" dirty="0" err="1"/>
              <a:t>Std</a:t>
            </a:r>
            <a:r>
              <a:rPr lang="en-US" u="sng" dirty="0"/>
              <a:t> 802.1D Internal </a:t>
            </a:r>
            <a:r>
              <a:rPr lang="en-US" u="sng" dirty="0" err="1"/>
              <a:t>Sublayer</a:t>
            </a:r>
            <a:r>
              <a:rPr lang="en-US" u="sng" dirty="0"/>
              <a:t> Service that use the ISS-SAP over an IEEE </a:t>
            </a:r>
            <a:r>
              <a:rPr lang="en-US" u="sng" dirty="0" err="1"/>
              <a:t>Std</a:t>
            </a:r>
            <a:r>
              <a:rPr lang="en-US" u="sng" dirty="0"/>
              <a:t> 802.11 wireless </a:t>
            </a:r>
            <a:r>
              <a:rPr lang="en-US" dirty="0"/>
              <a:t>link between stations (STAs) </a:t>
            </a:r>
            <a:r>
              <a:rPr lang="en-US" u="sng" dirty="0"/>
              <a:t>, </a:t>
            </a:r>
            <a:r>
              <a:rPr lang="en-US" strike="sngStrike" dirty="0"/>
              <a:t>over the wireless medium </a:t>
            </a:r>
            <a:r>
              <a:rPr lang="en-US" dirty="0"/>
              <a:t>suitable for use in an IEEE </a:t>
            </a:r>
            <a:r>
              <a:rPr lang="en-US" dirty="0" err="1"/>
              <a:t>Std</a:t>
            </a:r>
            <a:r>
              <a:rPr lang="en-US" dirty="0"/>
              <a:t> 802.1Q conformant network.</a:t>
            </a:r>
          </a:p>
          <a:p>
            <a:r>
              <a:rPr lang="en-US" dirty="0" smtClean="0"/>
              <a:t>NEW: general link: A </a:t>
            </a:r>
            <a:r>
              <a:rPr lang="en-US" dirty="0"/>
              <a:t>point to point connection </a:t>
            </a:r>
            <a:r>
              <a:rPr lang="en-US" dirty="0" smtClean="0"/>
              <a:t>between </a:t>
            </a:r>
            <a:r>
              <a:rPr lang="en-US" dirty="0"/>
              <a:t>two instances of  the IEEE </a:t>
            </a:r>
            <a:r>
              <a:rPr lang="en-US" dirty="0" err="1"/>
              <a:t>Std</a:t>
            </a:r>
            <a:r>
              <a:rPr lang="en-US" dirty="0"/>
              <a:t> 802.1D Internal </a:t>
            </a:r>
            <a:r>
              <a:rPr lang="en-US" dirty="0" err="1"/>
              <a:t>Sublayer</a:t>
            </a:r>
            <a:r>
              <a:rPr lang="en-US" dirty="0"/>
              <a:t> Service that </a:t>
            </a:r>
            <a:r>
              <a:rPr lang="en-US" dirty="0" smtClean="0"/>
              <a:t>use an </a:t>
            </a:r>
            <a:r>
              <a:rPr lang="en-US" dirty="0"/>
              <a:t>IEEE </a:t>
            </a:r>
            <a:r>
              <a:rPr lang="en-US" dirty="0" err="1"/>
              <a:t>Std</a:t>
            </a:r>
            <a:r>
              <a:rPr lang="en-US" dirty="0"/>
              <a:t> 802.11 wireless link between stations (STAs</a:t>
            </a:r>
            <a:r>
              <a:rPr lang="en-US" dirty="0" smtClean="0"/>
              <a:t>). A general link is suitable </a:t>
            </a:r>
            <a:r>
              <a:rPr lang="en-US" dirty="0"/>
              <a:t>for use in an IEEE </a:t>
            </a:r>
            <a:r>
              <a:rPr lang="en-US" dirty="0" err="1"/>
              <a:t>Std</a:t>
            </a:r>
            <a:r>
              <a:rPr lang="en-US" dirty="0"/>
              <a:t> 802.1Q </a:t>
            </a:r>
            <a:r>
              <a:rPr lang="en-US" dirty="0" smtClean="0"/>
              <a:t>network</a:t>
            </a:r>
            <a:r>
              <a:rPr lang="en-US" dirty="0"/>
              <a:t>.</a:t>
            </a:r>
          </a:p>
          <a:p>
            <a:endParaRPr lang="en-US" dirty="0"/>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4244218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September </a:t>
            </a:r>
            <a:r>
              <a:rPr lang="en-US" sz="4000" dirty="0" smtClean="0">
                <a:latin typeface="Arial" charset="0"/>
                <a:cs typeface="Arial" charset="0"/>
              </a:rPr>
              <a:t>13, </a:t>
            </a:r>
            <a:r>
              <a:rPr lang="en-US" sz="4000" dirty="0" smtClean="0">
                <a:latin typeface="Arial" charset="0"/>
                <a:cs typeface="Arial" charset="0"/>
              </a:rPr>
              <a:t>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a:t>
            </a:r>
            <a:r>
              <a:rPr lang="en-US" dirty="0" smtClean="0">
                <a:latin typeface="Arial" charset="0"/>
                <a:cs typeface="Arial" charset="0"/>
              </a:rPr>
              <a:t>0</a:t>
            </a:r>
            <a:r>
              <a:rPr lang="en-US" dirty="0" smtClean="0">
                <a:latin typeface="Arial" charset="0"/>
                <a:cs typeface="Arial" charset="0"/>
              </a:rPr>
              <a:t>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 (continued)</a:t>
            </a:r>
          </a:p>
          <a:p>
            <a:pPr lvl="1">
              <a:lnSpc>
                <a:spcPct val="80000"/>
              </a:lnSpc>
            </a:pPr>
            <a:r>
              <a:rPr lang="hu-HU" dirty="0"/>
              <a:t>11-</a:t>
            </a:r>
            <a:r>
              <a:rPr lang="hu-HU" dirty="0" smtClean="0"/>
              <a:t>16/827r3 – decide to make this a new submission.</a:t>
            </a:r>
          </a:p>
          <a:p>
            <a:pPr lvl="2">
              <a:lnSpc>
                <a:spcPct val="80000"/>
              </a:lnSpc>
            </a:pPr>
            <a:r>
              <a:rPr lang="en-US" dirty="0" smtClean="0"/>
              <a:t>Discuss resolutions </a:t>
            </a:r>
            <a:r>
              <a:rPr lang="is-IS" dirty="0" smtClean="0"/>
              <a:t>…</a:t>
            </a:r>
            <a:endParaRPr lang="en-US" dirty="0" smtClean="0"/>
          </a:p>
          <a:p>
            <a:pPr lvl="2">
              <a:lnSpc>
                <a:spcPct val="80000"/>
              </a:lnSpc>
            </a:pPr>
            <a:r>
              <a:rPr lang="en-US" dirty="0" smtClean="0"/>
              <a:t>R</a:t>
            </a:r>
            <a:r>
              <a:rPr lang="hu-HU" dirty="0" smtClean="0"/>
              <a:t>eview resolution 1235, 1236, 1244, 1245, ...</a:t>
            </a:r>
          </a:p>
          <a:p>
            <a:pPr lvl="1">
              <a:lnSpc>
                <a:spcPct val="80000"/>
              </a:lnSpc>
            </a:pPr>
            <a:endParaRPr lang="hu-HU" dirty="0" smtClean="0"/>
          </a:p>
          <a:p>
            <a:pPr>
              <a:lnSpc>
                <a:spcPct val="80000"/>
              </a:lnSpc>
            </a:pPr>
            <a:r>
              <a:rPr lang="en-US" dirty="0" smtClean="0"/>
              <a:t>Recess </a:t>
            </a:r>
            <a:r>
              <a:rPr lang="en-US" dirty="0" err="1"/>
              <a:t>TGak</a:t>
            </a:r>
            <a:r>
              <a:rPr lang="en-US" dirty="0"/>
              <a:t> until </a:t>
            </a:r>
            <a:r>
              <a:rPr lang="en-US" dirty="0" smtClean="0"/>
              <a:t>16:</a:t>
            </a:r>
            <a:r>
              <a:rPr lang="en-US" dirty="0" smtClean="0"/>
              <a:t>00 </a:t>
            </a:r>
            <a:r>
              <a:rPr lang="en-US" dirty="0" smtClean="0"/>
              <a:t>today.</a:t>
            </a:r>
            <a:endParaRPr lang="en-US" dirty="0"/>
          </a:p>
          <a:p>
            <a:pPr>
              <a:lnSpc>
                <a:spcPct val="80000"/>
              </a:lnSpc>
            </a:pPr>
            <a:endParaRPr lang="en-US" b="0" dirty="0" smtClean="0"/>
          </a:p>
        </p:txBody>
      </p:sp>
    </p:spTree>
    <p:extLst>
      <p:ext uri="{BB962C8B-B14F-4D97-AF65-F5344CB8AC3E}">
        <p14:creationId xmlns:p14="http://schemas.microsoft.com/office/powerpoint/2010/main" val="12775732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	</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b="0" dirty="0" smtClean="0"/>
              <a:t>Approved by unanimous consent.</a:t>
            </a:r>
            <a:endParaRPr lang="en-US" b="0"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endParaRPr lang="en-US" dirty="0" smtClean="0"/>
          </a:p>
          <a:p>
            <a:r>
              <a:rPr lang="en-US" dirty="0" smtClean="0"/>
              <a:t>[30] Moved, </a:t>
            </a:r>
            <a:r>
              <a:rPr lang="en-US" b="0" dirty="0" smtClean="0"/>
              <a:t>to (1) adopt the definition of “</a:t>
            </a:r>
            <a:r>
              <a:rPr lang="en-US" b="0" dirty="0" smtClean="0"/>
              <a:t>general link” shown as NEW on slide 16 of 11-16/1075r6 and (2) replace the existing Figures 4-13a, 4-13b, and 4-13c with those in 11-16/251r10 changed by (2a) replacing “PMPN” with “GLK” and (2b) replacing “GLK Link” with “general link”.</a:t>
            </a:r>
          </a:p>
          <a:p>
            <a:pPr lvl="1"/>
            <a:r>
              <a:rPr lang="en-US" dirty="0"/>
              <a:t>Mover:     Seconder: </a:t>
            </a:r>
          </a:p>
          <a:p>
            <a:pPr lvl="1"/>
            <a:r>
              <a:rPr lang="en-US" dirty="0"/>
              <a:t>Yes:    No:    Abstain: </a:t>
            </a:r>
            <a:endParaRPr lang="en-US" b="0" dirty="0" smtClean="0"/>
          </a:p>
        </p:txBody>
      </p:sp>
    </p:spTree>
    <p:extLst>
      <p:ext uri="{BB962C8B-B14F-4D97-AF65-F5344CB8AC3E}">
        <p14:creationId xmlns:p14="http://schemas.microsoft.com/office/powerpoint/2010/main" val="8229402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(Cisco</a:t>
            </a:r>
            <a:r>
              <a:rPr lang="en-US" sz="1800" dirty="0" smtClean="0">
                <a:latin typeface="Arial" charset="0"/>
              </a:rPr>
              <a:t>)</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a:t>Teleconferences: TBD, Mondays at 10am Eastern US time for 1 ½ hours</a:t>
            </a:r>
          </a:p>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sz="2200" dirty="0"/>
              <a:t>11-16-0251-09-00ak-glk-</a:t>
            </a:r>
            <a:r>
              <a:rPr lang="hu-HU" sz="2200" dirty="0" smtClean="0"/>
              <a:t>ess, Philippe Klein (Broadcom)</a:t>
            </a:r>
          </a:p>
          <a:p>
            <a:r>
              <a:rPr lang="en-US" sz="2200" dirty="0"/>
              <a:t>11-16-1201-00-00ak-tgak-lb218-comment-resolution-for-4-3-24-1-4-3-24-2-4-3-10-</a:t>
            </a:r>
            <a:r>
              <a:rPr lang="en-US" sz="2200" dirty="0" smtClean="0"/>
              <a:t>58, </a:t>
            </a:r>
            <a:r>
              <a:rPr lang="en-US" sz="2200" dirty="0"/>
              <a:t>Joseph Levy</a:t>
            </a:r>
            <a:r>
              <a:rPr lang="en-US" sz="2200" dirty="0" smtClean="0"/>
              <a:t> (</a:t>
            </a:r>
            <a:r>
              <a:rPr lang="en-US" sz="2200" dirty="0" err="1" smtClean="0"/>
              <a:t>InterDigital</a:t>
            </a:r>
            <a:r>
              <a:rPr lang="en-US" sz="2200" dirty="0" smtClean="0"/>
              <a:t>)</a:t>
            </a:r>
          </a:p>
          <a:p>
            <a:r>
              <a:rPr lang="en-US" sz="2200" dirty="0"/>
              <a:t>11-16-0921-06-00ak-remaining-lb218-comments-assigned-to-donald-</a:t>
            </a:r>
            <a:r>
              <a:rPr lang="en-US" sz="2200" dirty="0" smtClean="0"/>
              <a:t>eastlake, </a:t>
            </a:r>
            <a:r>
              <a:rPr lang="en-US" sz="2200" dirty="0"/>
              <a:t>Donald </a:t>
            </a:r>
            <a:r>
              <a:rPr lang="en-US" sz="2200" dirty="0" smtClean="0"/>
              <a:t>Eastlake (Huawei Technologies)</a:t>
            </a:r>
          </a:p>
          <a:p>
            <a:r>
              <a:rPr lang="en-US" sz="2200" dirty="0" smtClean="0"/>
              <a:t>11-16-0827-04-00ak, “</a:t>
            </a:r>
            <a:r>
              <a:rPr lang="en-GB" sz="2200" dirty="0"/>
              <a:t>LB 218 GLK-GCR related comment </a:t>
            </a:r>
            <a:r>
              <a:rPr lang="en-GB" sz="2200" dirty="0" smtClean="0"/>
              <a:t>resolutions</a:t>
            </a:r>
            <a:r>
              <a:rPr lang="en-US" sz="2200" dirty="0"/>
              <a:t> </a:t>
            </a:r>
            <a:r>
              <a:rPr lang="en-GB" sz="2200" dirty="0" smtClean="0"/>
              <a:t>(</a:t>
            </a:r>
            <a:r>
              <a:rPr lang="en-GB" sz="2200" dirty="0"/>
              <a:t>relative to P802.11ak D2.0 and IEEE </a:t>
            </a:r>
            <a:r>
              <a:rPr lang="en-GB" sz="2200" dirty="0" err="1"/>
              <a:t>REVmc</a:t>
            </a:r>
            <a:r>
              <a:rPr lang="en-GB" sz="2200" dirty="0"/>
              <a:t> Draft 6.0</a:t>
            </a:r>
            <a:r>
              <a:rPr lang="en-GB" sz="2200" dirty="0" smtClean="0"/>
              <a:t>)</a:t>
            </a:r>
            <a:r>
              <a:rPr lang="en-US" sz="2200" dirty="0" smtClean="0"/>
              <a:t>”, Ganesh </a:t>
            </a:r>
            <a:r>
              <a:rPr lang="en-US" sz="2200" dirty="0" err="1" smtClean="0"/>
              <a:t>Venkatesan</a:t>
            </a:r>
            <a:r>
              <a:rPr lang="en-US" sz="2200" dirty="0" smtClean="0"/>
              <a:t> (Intel)</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21</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TBD at 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6088171"/>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999r3 </a:t>
            </a:r>
            <a:r>
              <a:rPr lang="en-US" b="0" dirty="0" smtClean="0"/>
              <a:t>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endParaRPr lang="en-US" sz="22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 “</a:t>
            </a:r>
            <a:r>
              <a:rPr lang="en-GB" sz="2200" dirty="0" err="1"/>
              <a:t>TGak</a:t>
            </a:r>
            <a:r>
              <a:rPr lang="en-GB" sz="2200" dirty="0"/>
              <a:t> LB218 Comment resolution for 4.3.24.1, 4.3.24.2, 4.3, </a:t>
            </a:r>
            <a:r>
              <a:rPr lang="en-GB" sz="2200" dirty="0" smtClean="0"/>
              <a:t>10.58”, Joseph Levy (</a:t>
            </a:r>
            <a:r>
              <a:rPr lang="en-GB" sz="2200" dirty="0" err="1" smtClean="0"/>
              <a:t>InterDigital</a:t>
            </a:r>
            <a:r>
              <a:rPr lang="en-GB" sz="2200" dirty="0" smtClean="0"/>
              <a:t>)</a:t>
            </a:r>
            <a:endParaRPr lang="en-US" sz="2200" dirty="0" smtClean="0"/>
          </a:p>
          <a:p>
            <a:pPr lvl="1">
              <a:lnSpc>
                <a:spcPct val="80000"/>
              </a:lnSpc>
            </a:pPr>
            <a:r>
              <a:rPr lang="en-US" sz="2200" dirty="0" smtClean="0"/>
              <a:t>11-16/251r10, “GLK definition</a:t>
            </a:r>
            <a:r>
              <a:rPr lang="en-US" sz="2200" dirty="0"/>
              <a:t>, Fig 4-13b &amp; 4-</a:t>
            </a:r>
            <a:r>
              <a:rPr lang="en-US" sz="2200" dirty="0" smtClean="0"/>
              <a:t>13c”, Philippe Klein (Broadcom)</a:t>
            </a:r>
            <a:endParaRPr lang="en-US" sz="2200" dirty="0" smtClean="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110045</TotalTime>
  <Words>2779</Words>
  <Application>Microsoft Macintosh PowerPoint</Application>
  <PresentationFormat>On-screen Show (4:3)</PresentationFormat>
  <Paragraphs>414</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 Baltic II</vt:lpstr>
      <vt:lpstr>PowerPoint Presentation</vt:lpstr>
      <vt:lpstr>Tuesday, September 13, 2016 8:00– 10:00, Baltic II</vt:lpstr>
      <vt:lpstr>Tuesday, 13 September 2016 16:00 – 18:00, Ballroom EF</vt:lpstr>
      <vt:lpstr>Tuesday, 13 September 2016 16:00 – 18:00, Ballroom EF</vt:lpstr>
      <vt:lpstr>Tuesday, 13 September 2016 16:00 – 18:00, Ballroom EF</vt:lpstr>
      <vt:lpstr>Submissions</vt:lpstr>
      <vt:lpstr>Thursday, 15 September 2016 08:00 – 10:00, Baltic I</vt:lpstr>
      <vt:lpstr>Thursday, 15 September 2016 08:00 – 10:00, Baltic I</vt:lpstr>
      <vt:lpstr>Thursday, 15 September 2016 10:30 – 12:30,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1285</cp:revision>
  <cp:lastPrinted>2016-06-15T02:09:12Z</cp:lastPrinted>
  <dcterms:created xsi:type="dcterms:W3CDTF">2006-12-04T03:46:13Z</dcterms:created>
  <dcterms:modified xsi:type="dcterms:W3CDTF">2016-09-13T14:36:34Z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