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271" r:id="rId3"/>
    <p:sldId id="358" r:id="rId4"/>
    <p:sldId id="568" r:id="rId5"/>
    <p:sldId id="443" r:id="rId6"/>
    <p:sldId id="518" r:id="rId7"/>
    <p:sldId id="563" r:id="rId8"/>
    <p:sldId id="582" r:id="rId9"/>
    <p:sldId id="570" r:id="rId10"/>
    <p:sldId id="571" r:id="rId11"/>
    <p:sldId id="572" r:id="rId12"/>
    <p:sldId id="573" r:id="rId13"/>
    <p:sldId id="535" r:id="rId14"/>
    <p:sldId id="581" r:id="rId15"/>
    <p:sldId id="576" r:id="rId16"/>
    <p:sldId id="580" r:id="rId17"/>
    <p:sldId id="577" r:id="rId18"/>
    <p:sldId id="578" r:id="rId19"/>
    <p:sldId id="430" r:id="rId20"/>
    <p:sldId id="579" r:id="rId21"/>
    <p:sldId id="554" r:id="rId22"/>
    <p:sldId id="562" r:id="rId23"/>
    <p:sldId id="39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62" d="100"/>
          <a:sy n="62" d="100"/>
        </p:scale>
        <p:origin x="-52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1768"/>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P802.11-16/1075r3</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14</a:t>
            </a:fld>
            <a:endParaRPr lang="en-US"/>
          </a:p>
        </p:txBody>
      </p:sp>
    </p:spTree>
    <p:extLst>
      <p:ext uri="{BB962C8B-B14F-4D97-AF65-F5344CB8AC3E}">
        <p14:creationId xmlns:p14="http://schemas.microsoft.com/office/powerpoint/2010/main" val="129197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P802.11-16/1075r3</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P802.11-16/1075r3</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1075r3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09-11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a:t>
            </a:r>
            <a:r>
              <a:rPr lang="en-US" dirty="0"/>
              <a:t>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Text Placeholder 2"/>
          <p:cNvSpPr>
            <a:spLocks noGrp="1"/>
          </p:cNvSpPr>
          <p:nvPr>
            <p:ph type="body" sz="half" idx="1"/>
          </p:nvPr>
        </p:nvSpPr>
        <p:spPr>
          <a:xfrm>
            <a:off x="685800" y="1981200"/>
            <a:ext cx="7696200" cy="4114800"/>
          </a:xfrm>
        </p:spPr>
        <p:txBody>
          <a:bodyPr/>
          <a:lstStyle/>
          <a:p>
            <a:r>
              <a:rPr lang="hu-HU" dirty="0"/>
              <a:t>11-16-0251-09-00ak-glk-</a:t>
            </a:r>
            <a:r>
              <a:rPr lang="hu-HU" dirty="0" smtClean="0"/>
              <a:t>ess</a:t>
            </a:r>
          </a:p>
          <a:p>
            <a:r>
              <a:rPr lang="en-US" dirty="0"/>
              <a:t>11-16-1201-00-00ak-tgak-lb218-comment-resolution-for-4-3-24-1-4-3-24-2-4-3-10-</a:t>
            </a:r>
            <a:r>
              <a:rPr lang="en-US" dirty="0" smtClean="0"/>
              <a:t>58 (Joe)</a:t>
            </a:r>
          </a:p>
          <a:p>
            <a:r>
              <a:rPr lang="en-US" dirty="0"/>
              <a:t>11-16-0921-06-00ak-remaining-lb218-comments-assigned-to-donald-</a:t>
            </a:r>
            <a:r>
              <a:rPr lang="en-US" dirty="0" smtClean="0"/>
              <a:t>eastlake</a:t>
            </a:r>
          </a:p>
          <a:p>
            <a:r>
              <a:rPr lang="en-US" dirty="0" smtClean="0"/>
              <a:t>11-16-0827-04-00ak- (Tuesday, Ganesh)</a:t>
            </a:r>
          </a:p>
        </p:txBody>
      </p:sp>
      <p:sp>
        <p:nvSpPr>
          <p:cNvPr id="5" name="Date Placeholder 4"/>
          <p:cNvSpPr>
            <a:spLocks noGrp="1"/>
          </p:cNvSpPr>
          <p:nvPr>
            <p:ph type="dt" sz="half" idx="10"/>
          </p:nvPr>
        </p:nvSpPr>
        <p:spPr/>
        <p:txBody>
          <a:bodyPr/>
          <a:lstStyle/>
          <a:p>
            <a:r>
              <a:rPr lang="en-US" smtClean="0"/>
              <a:t>September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14</a:t>
            </a:fld>
            <a:endParaRPr lang="en-US"/>
          </a:p>
        </p:txBody>
      </p:sp>
    </p:spTree>
    <p:extLst>
      <p:ext uri="{BB962C8B-B14F-4D97-AF65-F5344CB8AC3E}">
        <p14:creationId xmlns:p14="http://schemas.microsoft.com/office/powerpoint/2010/main" val="548944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September 12,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a:t>TGak</a:t>
            </a:r>
            <a:r>
              <a:rPr lang="en-US" dirty="0"/>
              <a:t> until </a:t>
            </a:r>
            <a:r>
              <a:rPr lang="en-US" dirty="0"/>
              <a:t>8</a:t>
            </a:r>
            <a:r>
              <a:rPr lang="en-US" dirty="0" smtClean="0"/>
              <a:t>:</a:t>
            </a:r>
            <a:r>
              <a:rPr lang="en-US" dirty="0" smtClean="0"/>
              <a:t>00 </a:t>
            </a:r>
            <a:r>
              <a:rPr lang="en-US" dirty="0"/>
              <a:t>tomorrow.</a:t>
            </a:r>
          </a:p>
          <a:p>
            <a:pPr>
              <a:lnSpc>
                <a:spcPct val="80000"/>
              </a:lnSpc>
            </a:pPr>
            <a:endParaRPr lang="en-US" b="0" dirty="0" smtClean="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a:t>
            </a:r>
            <a:r>
              <a:rPr lang="en-US" sz="4000" dirty="0" smtClean="0">
                <a:latin typeface="Arial" charset="0"/>
                <a:cs typeface="Arial" charset="0"/>
              </a:rPr>
              <a:t>September </a:t>
            </a:r>
            <a:r>
              <a:rPr lang="en-US" sz="4000" dirty="0" smtClean="0">
                <a:latin typeface="Arial" charset="0"/>
                <a:cs typeface="Arial" charset="0"/>
              </a:rPr>
              <a:t>13, </a:t>
            </a:r>
            <a:r>
              <a:rPr lang="en-US" sz="4000" dirty="0" smtClean="0">
                <a:latin typeface="Arial" charset="0"/>
                <a:cs typeface="Arial" charset="0"/>
              </a:rPr>
              <a:t>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a:t>
            </a:r>
            <a:r>
              <a:rPr lang="en-US" dirty="0" smtClean="0">
                <a:latin typeface="Arial" charset="0"/>
                <a:cs typeface="Arial" charset="0"/>
              </a:rPr>
              <a:t>0</a:t>
            </a:r>
            <a:r>
              <a:rPr lang="en-US" dirty="0" smtClean="0">
                <a:latin typeface="Arial" charset="0"/>
                <a:cs typeface="Arial" charset="0"/>
              </a:rPr>
              <a:t>0, Baltic II</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a:t>TGak</a:t>
            </a:r>
            <a:r>
              <a:rPr lang="en-US" dirty="0"/>
              <a:t> until </a:t>
            </a:r>
            <a:r>
              <a:rPr lang="en-US" dirty="0" smtClean="0"/>
              <a:t>16:</a:t>
            </a:r>
            <a:r>
              <a:rPr lang="en-US" dirty="0" smtClean="0"/>
              <a:t>00 </a:t>
            </a:r>
            <a:r>
              <a:rPr lang="en-US" dirty="0" smtClean="0"/>
              <a:t>today.</a:t>
            </a:r>
            <a:endParaRPr lang="en-US" dirty="0"/>
          </a:p>
          <a:p>
            <a:pPr>
              <a:lnSpc>
                <a:spcPct val="80000"/>
              </a:lnSpc>
            </a:pPr>
            <a:endParaRPr lang="en-US" b="0" dirty="0" smtClean="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t>
            </a:r>
            <a:r>
              <a:rPr lang="en-US" dirty="0" smtClean="0"/>
              <a:t>TBD, </a:t>
            </a:r>
            <a:r>
              <a:rPr lang="en-US" dirty="0"/>
              <a:t>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13 September 2016</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endParaRPr lang="en-GB" b="0" dirty="0" smtClean="0"/>
          </a:p>
          <a:p>
            <a:pPr>
              <a:lnSpc>
                <a:spcPct val="80000"/>
              </a:lnSpc>
            </a:pPr>
            <a:r>
              <a:rPr lang="en-US" b="0" dirty="0"/>
              <a:t>Architecture </a:t>
            </a:r>
            <a:r>
              <a:rPr lang="en-US" b="0" dirty="0" smtClean="0"/>
              <a:t>discussions</a:t>
            </a:r>
          </a:p>
          <a:p>
            <a:pPr>
              <a:lnSpc>
                <a:spcPct val="80000"/>
              </a:lnSpc>
            </a:pPr>
            <a:endParaRPr lang="en-US" b="0" dirty="0"/>
          </a:p>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Warsaw, Poland</a:t>
            </a:r>
            <a:endParaRPr lang="en-US" sz="2800" dirty="0">
              <a:latin typeface="Arial" charset="0"/>
            </a:endParaRPr>
          </a:p>
          <a:p>
            <a:pPr algn="ctr">
              <a:lnSpc>
                <a:spcPct val="90000"/>
              </a:lnSpc>
              <a:buFontTx/>
              <a:buNone/>
            </a:pPr>
            <a:r>
              <a:rPr lang="en-US" sz="2800" dirty="0" smtClean="0">
                <a:latin typeface="Arial" charset="0"/>
              </a:rPr>
              <a:t>12-15 September,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a:t>
            </a:r>
            <a:r>
              <a:rPr lang="en-US" sz="1800" dirty="0" smtClean="0">
                <a:latin typeface="Arial" charset="0"/>
              </a:rPr>
              <a:t>(Cisco</a:t>
            </a:r>
            <a:r>
              <a:rPr lang="en-US" sz="1800" dirty="0" smtClean="0">
                <a:latin typeface="Arial" charset="0"/>
              </a:rPr>
              <a:t>)</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TBD at 10am Eastern US time.</a:t>
            </a:r>
          </a:p>
          <a:p>
            <a:pPr lvl="1">
              <a:lnSpc>
                <a:spcPct val="80000"/>
              </a:lnSpc>
            </a:pPr>
            <a:r>
              <a:rPr lang="en-US" dirty="0"/>
              <a:t>Mover:     Seconder: </a:t>
            </a:r>
          </a:p>
          <a:p>
            <a:pPr lvl="1">
              <a:lnSpc>
                <a:spcPct val="80000"/>
              </a:lnSpc>
            </a:pPr>
            <a:r>
              <a:rPr lang="en-US" dirty="0"/>
              <a:t>Yes:    No:    Abstain: </a:t>
            </a:r>
          </a:p>
          <a:p>
            <a:pPr marL="0" indent="0">
              <a:lnSpc>
                <a:spcPct val="80000"/>
              </a:lnSpc>
              <a:buNone/>
            </a:pPr>
            <a:endParaRPr lang="en-GB" b="0" dirty="0" smtClean="0"/>
          </a:p>
          <a:p>
            <a:pPr>
              <a:lnSpc>
                <a:spcPct val="80000"/>
              </a:lnSpc>
            </a:pPr>
            <a:r>
              <a:rPr lang="en-US" dirty="0"/>
              <a:t>Adjourn 802.11 ARC SC</a:t>
            </a:r>
          </a:p>
          <a:p>
            <a:pPr>
              <a:lnSpc>
                <a:spcPct val="80000"/>
              </a:lnSpc>
            </a:pPr>
            <a:r>
              <a:rPr lang="en-US" dirty="0"/>
              <a:t>Recess </a:t>
            </a:r>
            <a:r>
              <a:rPr lang="en-US" dirty="0" err="1"/>
              <a:t>TGak</a:t>
            </a:r>
            <a:r>
              <a:rPr lang="en-US" dirty="0"/>
              <a:t> until </a:t>
            </a:r>
            <a:r>
              <a:rPr lang="en-US" dirty="0" smtClean="0"/>
              <a:t>10:30 </a:t>
            </a:r>
            <a:r>
              <a:rPr lang="en-US" dirty="0"/>
              <a:t>today.</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Ballroom EF</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smtClean="0"/>
              <a:t>tbd</a:t>
            </a:r>
            <a:r>
              <a:rPr lang="en-US" dirty="0" smtClean="0"/>
              <a:t>] Moved, </a:t>
            </a:r>
            <a:r>
              <a:rPr lang="en-US" b="0" dirty="0" smtClean="0"/>
              <a:t>to approve the following  comment resolutions and direct the editor to publish a Draft </a:t>
            </a:r>
            <a:r>
              <a:rPr lang="en-US" b="0" dirty="0" err="1" smtClean="0"/>
              <a:t>Dtbd</a:t>
            </a:r>
            <a:r>
              <a:rPr lang="en-US" b="0" dirty="0" smtClean="0"/>
              <a:t> incorporating all comment resolutions approved by vote at this Warsaw meeting.</a:t>
            </a:r>
          </a:p>
          <a:p>
            <a:pPr lvl="2">
              <a:lnSpc>
                <a:spcPct val="80000"/>
              </a:lnSpc>
            </a:pPr>
            <a:r>
              <a:rPr lang="en-US" sz="2000" dirty="0" err="1"/>
              <a:t>t</a:t>
            </a:r>
            <a:r>
              <a:rPr lang="en-US" sz="2000" dirty="0" err="1" smtClean="0"/>
              <a:t>bd</a:t>
            </a:r>
            <a:endParaRPr lang="en-US" sz="2000" dirty="0" smtClean="0"/>
          </a:p>
          <a:p>
            <a:pPr lvl="2">
              <a:lnSpc>
                <a:spcPct val="80000"/>
              </a:lnSpc>
            </a:pPr>
            <a:r>
              <a:rPr lang="en-US" sz="2000" dirty="0" err="1"/>
              <a:t>t</a:t>
            </a:r>
            <a:r>
              <a:rPr lang="en-US" sz="2000" b="0" dirty="0" err="1" smtClean="0"/>
              <a:t>bd</a:t>
            </a:r>
            <a:endParaRPr lang="en-US" sz="2000" b="0" dirty="0" smtClean="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Warsaw Marriott, Warsaw, Poland</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619357" y="1397083"/>
            <a:ext cx="7940288" cy="42417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6088171"/>
              </p:ext>
            </p:extLst>
          </p:nvPr>
        </p:nvGraphicFramePr>
        <p:xfrm>
          <a:off x="762000" y="1752600"/>
          <a:ext cx="7696199" cy="400431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solidFill>
                          <a:srgbClr val="FF0000"/>
                        </a:solidFill>
                      </a:endParaRP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II</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r>
                        <a:rPr lang="en-US" sz="2000" baseline="0" dirty="0" smtClean="0"/>
                        <a:t> </a:t>
                      </a:r>
                      <a:r>
                        <a:rPr lang="en-US" sz="2000" dirty="0" smtClean="0"/>
                        <a:t>Joint with</a:t>
                      </a:r>
                      <a:r>
                        <a:rPr lang="en-US" sz="2000" baseline="0" dirty="0" smtClean="0"/>
                        <a:t> ARC</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
        <p:nvSpPr>
          <p:cNvPr id="3" name="TextBox 2"/>
          <p:cNvSpPr txBox="1"/>
          <p:nvPr/>
        </p:nvSpPr>
        <p:spPr>
          <a:xfrm>
            <a:off x="990600" y="5867400"/>
            <a:ext cx="7315200" cy="338554"/>
          </a:xfrm>
          <a:prstGeom prst="rect">
            <a:avLst/>
          </a:prstGeom>
          <a:noFill/>
        </p:spPr>
        <p:txBody>
          <a:bodyPr wrap="square" rtlCol="0">
            <a:spAutoFit/>
          </a:bodyPr>
          <a:lstStyle/>
          <a:p>
            <a:r>
              <a:rPr lang="en-US" sz="1600" b="1" dirty="0" smtClean="0"/>
              <a:t>NOTE: Motions start at [30].</a:t>
            </a:r>
            <a:endParaRPr lang="en-US" sz="1600" b="1" dirty="0"/>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10:30 – 12:</a:t>
            </a:r>
            <a:r>
              <a:rPr lang="en-US" dirty="0">
                <a:latin typeface="Arial" charset="0"/>
                <a:cs typeface="Arial" charset="0"/>
              </a:rPr>
              <a:t>30, Ballroom </a:t>
            </a:r>
            <a:r>
              <a:rPr lang="en-US" dirty="0" smtClean="0">
                <a:latin typeface="Arial" charset="0"/>
                <a:cs typeface="Arial" charset="0"/>
              </a:rPr>
              <a:t>EF</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a:t>
            </a:r>
            <a:r>
              <a:rPr lang="en-US" b="0" dirty="0" smtClean="0"/>
              <a:t>999r3 </a:t>
            </a:r>
            <a:r>
              <a:rPr lang="en-US" b="0" dirty="0" smtClean="0"/>
              <a:t>as </a:t>
            </a:r>
            <a:r>
              <a:rPr lang="en-US" b="0" dirty="0"/>
              <a:t>the minutes of the </a:t>
            </a:r>
            <a:r>
              <a:rPr lang="en-US" b="0" dirty="0" smtClean="0"/>
              <a:t>San Diego </a:t>
            </a:r>
            <a:r>
              <a:rPr lang="en-US" b="0" dirty="0" err="1" smtClean="0"/>
              <a:t>TGak</a:t>
            </a:r>
            <a:r>
              <a:rPr lang="en-US" b="0" dirty="0" smtClean="0"/>
              <a:t> </a:t>
            </a:r>
            <a:r>
              <a:rPr lang="en-US" b="0" dirty="0"/>
              <a:t>meeting in </a:t>
            </a:r>
            <a:r>
              <a:rPr lang="en-US" b="0" dirty="0" smtClean="0"/>
              <a:t>July.</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err="1" smtClean="0"/>
              <a:t>JulyTGak</a:t>
            </a:r>
            <a:r>
              <a:rPr lang="en-US" b="0" dirty="0" smtClean="0"/>
              <a:t> </a:t>
            </a:r>
            <a:r>
              <a:rPr lang="en-US" b="0" dirty="0"/>
              <a:t>meeting:</a:t>
            </a:r>
          </a:p>
          <a:p>
            <a:pPr lvl="1">
              <a:lnSpc>
                <a:spcPct val="80000"/>
              </a:lnSpc>
            </a:pPr>
            <a:r>
              <a:rPr lang="en-US" dirty="0" smtClean="0"/>
              <a:t>August 8: </a:t>
            </a:r>
            <a:r>
              <a:rPr lang="en-US" dirty="0"/>
              <a:t>11-16</a:t>
            </a:r>
            <a:r>
              <a:rPr lang="en-US" dirty="0" smtClean="0"/>
              <a:t>/1116r0</a:t>
            </a:r>
            <a:endParaRPr lang="en-US" dirty="0"/>
          </a:p>
          <a:p>
            <a:pPr lvl="1">
              <a:lnSpc>
                <a:spcPct val="80000"/>
              </a:lnSpc>
            </a:pPr>
            <a:r>
              <a:rPr lang="en-US" dirty="0" smtClean="0"/>
              <a:t>August 15: </a:t>
            </a:r>
            <a:r>
              <a:rPr lang="en-US" dirty="0"/>
              <a:t>11-16</a:t>
            </a:r>
            <a:r>
              <a:rPr lang="en-US" dirty="0" smtClean="0"/>
              <a:t>/1117r0</a:t>
            </a:r>
            <a:endParaRPr lang="en-US" dirty="0"/>
          </a:p>
          <a:p>
            <a:pPr lvl="1">
              <a:lnSpc>
                <a:spcPct val="80000"/>
              </a:lnSpc>
            </a:pPr>
            <a:r>
              <a:rPr lang="en-US" dirty="0" smtClean="0"/>
              <a:t>August 22: 11-16/1118r0</a:t>
            </a:r>
            <a:endParaRPr lang="en-US" dirty="0"/>
          </a:p>
          <a:p>
            <a:pPr lvl="1">
              <a:lnSpc>
                <a:spcPct val="80000"/>
              </a:lnSpc>
            </a:pPr>
            <a:r>
              <a:rPr lang="en-US" dirty="0" smtClean="0"/>
              <a:t>August 29: [Cancelled]</a:t>
            </a:r>
            <a:endParaRPr lang="en-US" dirty="0"/>
          </a:p>
          <a:p>
            <a:pPr lvl="1">
              <a:lnSpc>
                <a:spcPct val="80000"/>
              </a:lnSpc>
            </a:pPr>
            <a:r>
              <a:rPr lang="en-US" dirty="0" smtClean="0"/>
              <a:t>Approved by unanimous consent.</a:t>
            </a:r>
            <a:endParaRPr lang="en-US" dirty="0"/>
          </a:p>
          <a:p>
            <a:pPr>
              <a:lnSpc>
                <a:spcPct val="80000"/>
              </a:lnSpc>
            </a:pPr>
            <a:endParaRPr lang="en-US" sz="2800" b="0" dirty="0" smtClean="0"/>
          </a:p>
          <a:p>
            <a:pPr>
              <a:lnSpc>
                <a:spcPct val="80000"/>
              </a:lnSpc>
            </a:pPr>
            <a:r>
              <a:rPr lang="en-US" sz="2800" b="0" dirty="0" smtClean="0"/>
              <a:t>Timeline Discussions</a:t>
            </a:r>
          </a:p>
          <a:p>
            <a:pPr lvl="1">
              <a:lnSpc>
                <a:spcPct val="80000"/>
              </a:lnSpc>
            </a:pPr>
            <a:r>
              <a:rPr lang="en-US" sz="2200" dirty="0" smtClean="0"/>
              <a:t>Get &lt;ANA&gt; values in November.</a:t>
            </a:r>
          </a:p>
          <a:p>
            <a:pPr lvl="1">
              <a:lnSpc>
                <a:spcPct val="80000"/>
              </a:lnSpc>
            </a:pPr>
            <a:r>
              <a:rPr lang="en-US" sz="2200" dirty="0" smtClean="0"/>
              <a:t>Should start Sponsor Ballot Pool formation ~now.</a:t>
            </a:r>
            <a:endParaRPr lang="en-US" sz="220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sz="2800" b="0" dirty="0" smtClean="0"/>
              <a:t>Discussion </a:t>
            </a:r>
            <a:r>
              <a:rPr lang="en-US" sz="2800" b="0" dirty="0"/>
              <a:t>to resolve comments and improve the </a:t>
            </a:r>
            <a:r>
              <a:rPr lang="en-US" sz="2800" b="0" dirty="0" err="1"/>
              <a:t>TGak</a:t>
            </a:r>
            <a:r>
              <a:rPr lang="en-US" sz="2800" b="0" dirty="0"/>
              <a:t> </a:t>
            </a:r>
            <a:r>
              <a:rPr lang="en-US" sz="2800" b="0" dirty="0" smtClean="0"/>
              <a:t>Draft</a:t>
            </a:r>
          </a:p>
          <a:p>
            <a:pPr lvl="1">
              <a:lnSpc>
                <a:spcPct val="80000"/>
              </a:lnSpc>
            </a:pPr>
            <a:r>
              <a:rPr lang="en-US" sz="2200" dirty="0" smtClean="0"/>
              <a:t>11-16/1201r0</a:t>
            </a:r>
          </a:p>
          <a:p>
            <a:pPr lvl="1">
              <a:lnSpc>
                <a:spcPct val="80000"/>
              </a:lnSpc>
            </a:pPr>
            <a:r>
              <a:rPr lang="en-US" sz="2200" dirty="0" smtClean="0"/>
              <a:t>11-16/251r10</a:t>
            </a:r>
            <a:endParaRPr lang="en-US" sz="2200" dirty="0" smtClean="0"/>
          </a:p>
          <a:p>
            <a:pPr>
              <a:lnSpc>
                <a:spcPct val="80000"/>
              </a:lnSpc>
            </a:pPr>
            <a:r>
              <a:rPr lang="en-US" sz="2600" dirty="0" smtClean="0"/>
              <a:t>Recess until 13:30 today</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108427</TotalTime>
  <Words>2279</Words>
  <Application>Microsoft Macintosh PowerPoint</Application>
  <PresentationFormat>On-screen Show (4:3)</PresentationFormat>
  <Paragraphs>373</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September 2016 802.11ak Agenda</vt:lpstr>
      <vt:lpstr>IEEE 802.11ak/GLK: Enhancements For Transit Links Within Bridged Networks</vt:lpstr>
      <vt:lpstr>Venue</vt:lpstr>
      <vt:lpstr>TGak Timeline</vt:lpstr>
      <vt:lpstr>Sessions</vt:lpstr>
      <vt:lpstr>Monday, 12 September 2016 10:30 – 12:30, Ballroom EF</vt:lpstr>
      <vt:lpstr>Monday, 12 September 2016 10:30 – 12:30, Ballroom EF</vt:lpstr>
      <vt:lpstr>Monday, 12 September 2016 10:30 – 12:30, Ballroom EF</vt:lpstr>
      <vt:lpstr>Participants, Patents, and Duty to Inform</vt:lpstr>
      <vt:lpstr>Patent Related Links</vt:lpstr>
      <vt:lpstr>Call for Potentially Essential Patents</vt:lpstr>
      <vt:lpstr>Other Guidelines for IEEE WG Meetings</vt:lpstr>
      <vt:lpstr>Monday, 12 September 2016 13:30 – 15:30, Ballroom EF</vt:lpstr>
      <vt:lpstr>Submissions</vt:lpstr>
      <vt:lpstr>Monday, September 12, 2016 19:30 – 21:30, Ballroom EF</vt:lpstr>
      <vt:lpstr>Tuesday, September 13, 2016 8:00– 10:00, Baltic II</vt:lpstr>
      <vt:lpstr>Tuesday, 13 September 2016 16:00 – 18:00, Ballroom EF</vt:lpstr>
      <vt:lpstr>Tuesday, 13 September 2016 16:00 – 18:00, Ballroom EF</vt:lpstr>
      <vt:lpstr>Thursday, 15 September 2016 08:00 – 10:00, Baltic I</vt:lpstr>
      <vt:lpstr>Thursday, 15 September 2016 08:00 – 10:00, Baltic I</vt:lpstr>
      <vt:lpstr>Thursday, 15 September 2016 10:30 – 12:30, Ballroom EF</vt:lpstr>
      <vt:lpstr>Thursday, 15 September 2016 16:00 – 18:00, Ballroom EF</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1265</cp:revision>
  <cp:lastPrinted>2016-06-15T02:09:12Z</cp:lastPrinted>
  <dcterms:created xsi:type="dcterms:W3CDTF">2006-12-04T03:46:13Z</dcterms:created>
  <dcterms:modified xsi:type="dcterms:W3CDTF">2016-09-12T11:38:49Z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