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69" r:id="rId2"/>
    <p:sldId id="271" r:id="rId3"/>
    <p:sldId id="358" r:id="rId4"/>
    <p:sldId id="568" r:id="rId5"/>
    <p:sldId id="443" r:id="rId6"/>
    <p:sldId id="518" r:id="rId7"/>
    <p:sldId id="563" r:id="rId8"/>
    <p:sldId id="570" r:id="rId9"/>
    <p:sldId id="571" r:id="rId10"/>
    <p:sldId id="572" r:id="rId11"/>
    <p:sldId id="573" r:id="rId12"/>
    <p:sldId id="535" r:id="rId13"/>
    <p:sldId id="576" r:id="rId14"/>
    <p:sldId id="580" r:id="rId15"/>
    <p:sldId id="577" r:id="rId16"/>
    <p:sldId id="578" r:id="rId17"/>
    <p:sldId id="430" r:id="rId18"/>
    <p:sldId id="579" r:id="rId19"/>
    <p:sldId id="554" r:id="rId20"/>
    <p:sldId id="562" r:id="rId21"/>
    <p:sldId id="39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71" autoAdjust="0"/>
    <p:restoredTop sz="98109" autoAdjust="0"/>
  </p:normalViewPr>
  <p:slideViewPr>
    <p:cSldViewPr>
      <p:cViewPr varScale="1">
        <p:scale>
          <a:sx n="96" d="100"/>
          <a:sy n="96" d="100"/>
        </p:scale>
        <p:origin x="-360"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P802.11-16/1075r2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P802.11-16/1075r2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P802.11-16/1075r2</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21</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P802.11-16/1075r2</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P802.11-16/1075r2</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P802.11-16/1075r2</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1075r2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3.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3/802-1ac-rev-d3-1.pdf" TargetMode="External"/><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a:t>
            </a:r>
            <a:r>
              <a:rPr lang="en-US" sz="1800" b="0" dirty="0" smtClean="0">
                <a:latin typeface="Arial" charset="0"/>
              </a:rPr>
              <a:t>09-11</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12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a:t>
            </a:r>
            <a:r>
              <a:rPr lang="en-US" dirty="0">
                <a:latin typeface="Arial" charset="0"/>
                <a:cs typeface="Arial" charset="0"/>
              </a:rPr>
              <a:t>30,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a:lnSpc>
                <a:spcPct val="80000"/>
              </a:lnSpc>
            </a:pPr>
            <a:r>
              <a:rPr lang="en-US" dirty="0" smtClean="0"/>
              <a:t>Recess </a:t>
            </a:r>
            <a:r>
              <a:rPr lang="en-US" dirty="0"/>
              <a:t>until 19:30 </a:t>
            </a:r>
            <a:r>
              <a:rPr lang="en-US" dirty="0" smtClean="0"/>
              <a:t>today</a:t>
            </a:r>
            <a:endParaRPr lang="en-US"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September 12,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a:t>
            </a:r>
            <a:r>
              <a:rPr lang="en-US" dirty="0">
                <a:latin typeface="Arial" charset="0"/>
                <a:cs typeface="Arial" charset="0"/>
              </a:rPr>
              <a:t>30,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a:t>Discussion to resolve comments and improve the </a:t>
            </a:r>
            <a:r>
              <a:rPr lang="en-US" b="0" dirty="0" err="1"/>
              <a:t>TGak</a:t>
            </a:r>
            <a:r>
              <a:rPr lang="en-US" b="0" dirty="0"/>
              <a:t> Draft</a:t>
            </a:r>
          </a:p>
          <a:p>
            <a:pPr>
              <a:lnSpc>
                <a:spcPct val="80000"/>
              </a:lnSpc>
            </a:pPr>
            <a:r>
              <a:rPr lang="en-US" dirty="0" smtClean="0"/>
              <a:t>Recess </a:t>
            </a:r>
            <a:r>
              <a:rPr lang="en-US" dirty="0" err="1"/>
              <a:t>TGak</a:t>
            </a:r>
            <a:r>
              <a:rPr lang="en-US" dirty="0"/>
              <a:t> until </a:t>
            </a:r>
            <a:r>
              <a:rPr lang="en-US" dirty="0"/>
              <a:t>8</a:t>
            </a:r>
            <a:r>
              <a:rPr lang="en-US" dirty="0" smtClean="0"/>
              <a:t>:</a:t>
            </a:r>
            <a:r>
              <a:rPr lang="en-US" dirty="0" smtClean="0"/>
              <a:t>00 </a:t>
            </a:r>
            <a:r>
              <a:rPr lang="en-US" dirty="0"/>
              <a:t>tomorrow.</a:t>
            </a:r>
          </a:p>
          <a:p>
            <a:pPr>
              <a:lnSpc>
                <a:spcPct val="80000"/>
              </a:lnSpc>
            </a:pPr>
            <a:endParaRPr lang="en-US" b="0" dirty="0" smtClean="0"/>
          </a:p>
        </p:txBody>
      </p:sp>
    </p:spTree>
    <p:extLst>
      <p:ext uri="{BB962C8B-B14F-4D97-AF65-F5344CB8AC3E}">
        <p14:creationId xmlns:p14="http://schemas.microsoft.com/office/powerpoint/2010/main" val="111503711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a:t>
            </a:r>
            <a:r>
              <a:rPr lang="en-US" sz="4000" dirty="0" smtClean="0">
                <a:latin typeface="Arial" charset="0"/>
                <a:cs typeface="Arial" charset="0"/>
              </a:rPr>
              <a:t>September </a:t>
            </a:r>
            <a:r>
              <a:rPr lang="en-US" sz="4000" dirty="0" smtClean="0">
                <a:latin typeface="Arial" charset="0"/>
                <a:cs typeface="Arial" charset="0"/>
              </a:rPr>
              <a:t>13, </a:t>
            </a:r>
            <a:r>
              <a:rPr lang="en-US" sz="4000" dirty="0" smtClean="0">
                <a:latin typeface="Arial" charset="0"/>
                <a:cs typeface="Arial" charset="0"/>
              </a:rPr>
              <a:t>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8:00– 10:</a:t>
            </a:r>
            <a:r>
              <a:rPr lang="en-US" dirty="0">
                <a:latin typeface="Arial" charset="0"/>
                <a:cs typeface="Arial" charset="0"/>
              </a:rPr>
              <a:t>0</a:t>
            </a:r>
            <a:r>
              <a:rPr lang="en-US" dirty="0" smtClean="0">
                <a:latin typeface="Arial" charset="0"/>
                <a:cs typeface="Arial" charset="0"/>
              </a:rPr>
              <a:t>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a:t>Discussion to resolve comments and improve the </a:t>
            </a:r>
            <a:r>
              <a:rPr lang="en-US" b="0" dirty="0" err="1"/>
              <a:t>TGak</a:t>
            </a:r>
            <a:r>
              <a:rPr lang="en-US" b="0" dirty="0"/>
              <a:t> Draft</a:t>
            </a:r>
          </a:p>
          <a:p>
            <a:pPr>
              <a:lnSpc>
                <a:spcPct val="80000"/>
              </a:lnSpc>
            </a:pPr>
            <a:r>
              <a:rPr lang="en-US" dirty="0" smtClean="0"/>
              <a:t>Recess </a:t>
            </a:r>
            <a:r>
              <a:rPr lang="en-US" dirty="0" err="1"/>
              <a:t>TGak</a:t>
            </a:r>
            <a:r>
              <a:rPr lang="en-US" dirty="0"/>
              <a:t> until </a:t>
            </a:r>
            <a:r>
              <a:rPr lang="en-US" dirty="0" smtClean="0"/>
              <a:t>16:</a:t>
            </a:r>
            <a:r>
              <a:rPr lang="en-US" dirty="0" smtClean="0"/>
              <a:t>00 </a:t>
            </a:r>
            <a:r>
              <a:rPr lang="en-US" dirty="0" smtClean="0"/>
              <a:t>today.</a:t>
            </a:r>
            <a:endParaRPr lang="en-US" dirty="0"/>
          </a:p>
          <a:p>
            <a:pPr>
              <a:lnSpc>
                <a:spcPct val="80000"/>
              </a:lnSpc>
            </a:pPr>
            <a:endParaRPr lang="en-US" b="0" dirty="0" smtClean="0"/>
          </a:p>
        </p:txBody>
      </p:sp>
    </p:spTree>
    <p:extLst>
      <p:ext uri="{BB962C8B-B14F-4D97-AF65-F5344CB8AC3E}">
        <p14:creationId xmlns:p14="http://schemas.microsoft.com/office/powerpoint/2010/main" val="10494969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13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Discussion of agenda for Thursday </a:t>
            </a:r>
            <a:r>
              <a:rPr lang="en-US" b="0" dirty="0" smtClean="0"/>
              <a:t>morning</a:t>
            </a:r>
          </a:p>
          <a:p>
            <a:pPr lvl="1">
              <a:lnSpc>
                <a:spcPct val="80000"/>
              </a:lnSpc>
            </a:pPr>
            <a:r>
              <a:rPr lang="en-US" dirty="0"/>
              <a:t>J</a:t>
            </a:r>
            <a:r>
              <a:rPr lang="en-US" b="0" dirty="0" smtClean="0"/>
              <a:t>oint meeting</a:t>
            </a:r>
          </a:p>
          <a:p>
            <a:pPr lvl="1">
              <a:lnSpc>
                <a:spcPct val="80000"/>
              </a:lnSpc>
            </a:pPr>
            <a:r>
              <a:rPr lang="en-US" dirty="0" smtClean="0"/>
              <a:t>Teleconferences</a:t>
            </a:r>
            <a:r>
              <a:rPr lang="en-US" dirty="0"/>
              <a:t>: </a:t>
            </a:r>
            <a:r>
              <a:rPr lang="en-US" dirty="0" smtClean="0"/>
              <a:t>TBD, </a:t>
            </a:r>
            <a:r>
              <a:rPr lang="en-US" dirty="0"/>
              <a:t>Mondays at 10am Eastern US </a:t>
            </a:r>
            <a:r>
              <a:rPr lang="en-US" dirty="0" smtClean="0"/>
              <a:t>time for 1 ½ hours</a:t>
            </a:r>
            <a:endParaRPr lang="en-US" dirty="0"/>
          </a:p>
        </p:txBody>
      </p:sp>
    </p:spTree>
    <p:extLst>
      <p:ext uri="{BB962C8B-B14F-4D97-AF65-F5344CB8AC3E}">
        <p14:creationId xmlns:p14="http://schemas.microsoft.com/office/powerpoint/2010/main" val="398736125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13 September 2016</a:t>
            </a:r>
            <a:br>
              <a:rPr lang="en-US" sz="4000" dirty="0">
                <a:latin typeface="Arial" charset="0"/>
                <a:cs typeface="Arial" charset="0"/>
              </a:rPr>
            </a:br>
            <a:r>
              <a:rPr lang="en-US" dirty="0">
                <a:latin typeface="Arial" charset="0"/>
                <a:cs typeface="Arial" charset="0"/>
              </a:rPr>
              <a:t>16:00 – 18:</a:t>
            </a:r>
            <a:r>
              <a:rPr lang="en-US" dirty="0" smtClean="0">
                <a:latin typeface="Arial" charset="0"/>
                <a:cs typeface="Arial" charset="0"/>
              </a:rPr>
              <a:t>00</a:t>
            </a:r>
            <a:r>
              <a:rPr lang="en-US" dirty="0">
                <a:latin typeface="Arial" charset="0"/>
                <a:cs typeface="Arial" charset="0"/>
              </a:rPr>
              <a:t>,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a:t>
            </a:r>
            <a:r>
              <a:rPr lang="en-US" b="0" dirty="0" smtClean="0"/>
              <a:t>resolve comments </a:t>
            </a:r>
            <a:r>
              <a:rPr lang="en-US" b="0" dirty="0"/>
              <a:t>and improve the </a:t>
            </a:r>
            <a:r>
              <a:rPr lang="en-US" b="0" dirty="0" err="1"/>
              <a:t>TGak</a:t>
            </a:r>
            <a:r>
              <a:rPr lang="en-US" b="0" dirty="0"/>
              <a:t> </a:t>
            </a:r>
            <a:r>
              <a:rPr lang="en-US" b="0" dirty="0" smtClean="0"/>
              <a:t>Draft</a:t>
            </a:r>
          </a:p>
          <a:p>
            <a:pPr>
              <a:lnSpc>
                <a:spcPct val="80000"/>
              </a:lnSpc>
            </a:pPr>
            <a:r>
              <a:rPr lang="en-US" dirty="0" smtClean="0"/>
              <a:t>Recess until 16:00 Today</a:t>
            </a:r>
          </a:p>
        </p:txBody>
      </p:sp>
    </p:spTree>
    <p:extLst>
      <p:ext uri="{BB962C8B-B14F-4D97-AF65-F5344CB8AC3E}">
        <p14:creationId xmlns:p14="http://schemas.microsoft.com/office/powerpoint/2010/main" val="154108207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15 September 2016</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 Baltic I</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to Order</a:t>
            </a:r>
          </a:p>
          <a:p>
            <a:pPr>
              <a:lnSpc>
                <a:spcPct val="90000"/>
              </a:lnSpc>
            </a:pPr>
            <a:r>
              <a:rPr lang="en-US" altLang="ja-JP" b="0" dirty="0" smtClean="0">
                <a:cs typeface="ＭＳ Ｐゴシック" charset="0"/>
              </a:rPr>
              <a:t>Appointment of Secretary</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802.11ak status</a:t>
            </a:r>
          </a:p>
          <a:p>
            <a:pPr>
              <a:lnSpc>
                <a:spcPct val="80000"/>
              </a:lnSpc>
            </a:pPr>
            <a:endParaRPr lang="en-GB" b="0" dirty="0" smtClean="0"/>
          </a:p>
          <a:p>
            <a:pPr>
              <a:lnSpc>
                <a:spcPct val="80000"/>
              </a:lnSpc>
            </a:pPr>
            <a:r>
              <a:rPr lang="en-US" b="0" dirty="0"/>
              <a:t>Architecture </a:t>
            </a:r>
            <a:r>
              <a:rPr lang="en-US" b="0" dirty="0" smtClean="0"/>
              <a:t>discussions</a:t>
            </a:r>
          </a:p>
          <a:p>
            <a:pPr>
              <a:lnSpc>
                <a:spcPct val="80000"/>
              </a:lnSpc>
            </a:pPr>
            <a:endParaRPr lang="en-US" b="0" dirty="0"/>
          </a:p>
          <a:p>
            <a:pPr>
              <a:lnSpc>
                <a:spcPct val="80000"/>
              </a:lnSpc>
            </a:pPr>
            <a:r>
              <a:rPr lang="en-US" b="0" dirty="0" smtClean="0"/>
              <a:t>Discussion </a:t>
            </a:r>
            <a:r>
              <a:rPr lang="en-US" b="0" dirty="0"/>
              <a:t>to resolve comments and improve the </a:t>
            </a:r>
            <a:r>
              <a:rPr lang="en-US" b="0" dirty="0" err="1"/>
              <a:t>TGak</a:t>
            </a:r>
            <a:r>
              <a:rPr lang="en-US" b="0" dirty="0"/>
              <a:t> </a:t>
            </a:r>
            <a:r>
              <a:rPr lang="en-US" b="0" dirty="0" smtClean="0"/>
              <a:t>Draft</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15 September 2016</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 Baltic I</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Teleconferences discussion</a:t>
            </a:r>
          </a:p>
          <a:p>
            <a:pPr>
              <a:lnSpc>
                <a:spcPct val="80000"/>
              </a:lnSpc>
            </a:pPr>
            <a:r>
              <a:rPr lang="en-US" dirty="0" smtClean="0"/>
              <a:t>Moved, to hold 802.11ak Teleconferences, </a:t>
            </a:r>
            <a:r>
              <a:rPr lang="en-US" b="0" dirty="0" smtClean="0"/>
              <a:t>joint with 802.1Qbz if mutually convenient:</a:t>
            </a:r>
          </a:p>
          <a:p>
            <a:pPr lvl="1">
              <a:lnSpc>
                <a:spcPct val="80000"/>
              </a:lnSpc>
            </a:pPr>
            <a:r>
              <a:rPr lang="en-US" b="1" dirty="0" smtClean="0"/>
              <a:t>1 ½ </a:t>
            </a:r>
            <a:r>
              <a:rPr lang="en-US" dirty="0" smtClean="0"/>
              <a:t>hour teleconferences through the July 2016 802.11 meeting on Monday, TBD at 10am Eastern US time.</a:t>
            </a:r>
          </a:p>
          <a:p>
            <a:pPr lvl="1">
              <a:lnSpc>
                <a:spcPct val="80000"/>
              </a:lnSpc>
            </a:pPr>
            <a:r>
              <a:rPr lang="en-US" dirty="0"/>
              <a:t>Mover:     Seconder: </a:t>
            </a:r>
          </a:p>
          <a:p>
            <a:pPr lvl="1">
              <a:lnSpc>
                <a:spcPct val="80000"/>
              </a:lnSpc>
            </a:pPr>
            <a:r>
              <a:rPr lang="en-US" dirty="0"/>
              <a:t>Yes:    No:    Abstain: </a:t>
            </a:r>
          </a:p>
          <a:p>
            <a:pPr marL="0" indent="0">
              <a:lnSpc>
                <a:spcPct val="80000"/>
              </a:lnSpc>
              <a:buNone/>
            </a:pPr>
            <a:endParaRPr lang="en-GB" b="0" dirty="0" smtClean="0"/>
          </a:p>
          <a:p>
            <a:pPr>
              <a:lnSpc>
                <a:spcPct val="80000"/>
              </a:lnSpc>
            </a:pPr>
            <a:r>
              <a:rPr lang="en-US" dirty="0"/>
              <a:t>Adjourn 802.11 ARC SC</a:t>
            </a:r>
          </a:p>
          <a:p>
            <a:pPr>
              <a:lnSpc>
                <a:spcPct val="80000"/>
              </a:lnSpc>
            </a:pPr>
            <a:r>
              <a:rPr lang="en-US" dirty="0"/>
              <a:t>Recess </a:t>
            </a:r>
            <a:r>
              <a:rPr lang="en-US" dirty="0" err="1"/>
              <a:t>TGak</a:t>
            </a:r>
            <a:r>
              <a:rPr lang="en-US" dirty="0"/>
              <a:t> until </a:t>
            </a:r>
            <a:r>
              <a:rPr lang="en-US" dirty="0" smtClean="0"/>
              <a:t>10:30 </a:t>
            </a:r>
            <a:r>
              <a:rPr lang="en-US" dirty="0"/>
              <a:t>today.</a:t>
            </a:r>
          </a:p>
          <a:p>
            <a:pPr>
              <a:lnSpc>
                <a:spcPct val="80000"/>
              </a:lnSpc>
            </a:pPr>
            <a:endParaRPr lang="en-GB" b="0" dirty="0" smtClean="0"/>
          </a:p>
        </p:txBody>
      </p:sp>
    </p:spTree>
    <p:extLst>
      <p:ext uri="{BB962C8B-B14F-4D97-AF65-F5344CB8AC3E}">
        <p14:creationId xmlns:p14="http://schemas.microsoft.com/office/powerpoint/2010/main" val="244610727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15 September 2016</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Ballroom EF</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Discussion to resolve comments and improve the </a:t>
            </a:r>
            <a:r>
              <a:rPr lang="en-US" b="0" dirty="0" err="1"/>
              <a:t>TGak</a:t>
            </a:r>
            <a:r>
              <a:rPr lang="en-US" b="0" dirty="0"/>
              <a:t> Draft</a:t>
            </a:r>
          </a:p>
          <a:p>
            <a:pPr>
              <a:lnSpc>
                <a:spcPct val="80000"/>
              </a:lnSpc>
            </a:pPr>
            <a:r>
              <a:rPr lang="en-US" b="0" dirty="0" smtClean="0"/>
              <a:t>Presentations </a:t>
            </a:r>
            <a:r>
              <a:rPr lang="en-US" b="0" dirty="0"/>
              <a:t>and discussion to </a:t>
            </a:r>
            <a:r>
              <a:rPr lang="en-US" b="0" dirty="0" smtClean="0"/>
              <a:t>resolve comments </a:t>
            </a:r>
            <a:r>
              <a:rPr lang="en-US" b="0" dirty="0"/>
              <a:t>and improve the </a:t>
            </a:r>
            <a:r>
              <a:rPr lang="en-US" b="0" dirty="0" err="1"/>
              <a:t>TGak</a:t>
            </a:r>
            <a:r>
              <a:rPr lang="en-US" b="0" dirty="0"/>
              <a:t> </a:t>
            </a:r>
            <a:r>
              <a:rPr lang="en-US" b="0" dirty="0" smtClean="0"/>
              <a:t>Draft</a:t>
            </a:r>
          </a:p>
          <a:p>
            <a:pPr>
              <a:lnSpc>
                <a:spcPct val="80000"/>
              </a:lnSpc>
            </a:pPr>
            <a:r>
              <a:rPr lang="en-US" dirty="0" smtClean="0"/>
              <a:t>Recess until 16:00 today.</a:t>
            </a:r>
          </a:p>
          <a:p>
            <a:pPr>
              <a:lnSpc>
                <a:spcPct val="80000"/>
              </a:lnSpc>
            </a:pPr>
            <a:endParaRPr lang="en-US" b="0" dirty="0"/>
          </a:p>
        </p:txBody>
      </p:sp>
    </p:spTree>
    <p:extLst>
      <p:ext uri="{BB962C8B-B14F-4D97-AF65-F5344CB8AC3E}">
        <p14:creationId xmlns:p14="http://schemas.microsoft.com/office/powerpoint/2010/main" val="60109512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Warsaw, Poland</a:t>
            </a:r>
            <a:endParaRPr lang="en-US" sz="2800" dirty="0">
              <a:latin typeface="Arial" charset="0"/>
            </a:endParaRPr>
          </a:p>
          <a:p>
            <a:pPr algn="ctr">
              <a:lnSpc>
                <a:spcPct val="90000"/>
              </a:lnSpc>
              <a:buFontTx/>
              <a:buNone/>
            </a:pPr>
            <a:r>
              <a:rPr lang="en-US" sz="2800" dirty="0" smtClean="0">
                <a:latin typeface="Arial" charset="0"/>
              </a:rPr>
              <a:t>12-15 September,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15 September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Ballroom EF</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a:t>
            </a:r>
            <a:r>
              <a:rPr lang="en-US" dirty="0" err="1" smtClean="0"/>
              <a:t>tbd</a:t>
            </a:r>
            <a:r>
              <a:rPr lang="en-US" dirty="0" smtClean="0"/>
              <a:t>] Moved, </a:t>
            </a:r>
            <a:r>
              <a:rPr lang="en-US" b="0" dirty="0" smtClean="0"/>
              <a:t>to approve the following  comment resolutions and direct the editor to publish a Draft </a:t>
            </a:r>
            <a:r>
              <a:rPr lang="en-US" b="0" dirty="0" err="1" smtClean="0"/>
              <a:t>Dtbd</a:t>
            </a:r>
            <a:r>
              <a:rPr lang="en-US" b="0" dirty="0" smtClean="0"/>
              <a:t> incorporating all comment resolutions approved by vote at this Warsaw meeting.</a:t>
            </a:r>
          </a:p>
          <a:p>
            <a:pPr lvl="2">
              <a:lnSpc>
                <a:spcPct val="80000"/>
              </a:lnSpc>
            </a:pPr>
            <a:r>
              <a:rPr lang="en-US" sz="2000" dirty="0" err="1"/>
              <a:t>t</a:t>
            </a:r>
            <a:r>
              <a:rPr lang="en-US" sz="2000" dirty="0" err="1" smtClean="0"/>
              <a:t>bd</a:t>
            </a:r>
            <a:endParaRPr lang="en-US" sz="2000" dirty="0" smtClean="0"/>
          </a:p>
          <a:p>
            <a:pPr lvl="2">
              <a:lnSpc>
                <a:spcPct val="80000"/>
              </a:lnSpc>
            </a:pPr>
            <a:r>
              <a:rPr lang="en-US" sz="2000" dirty="0" err="1"/>
              <a:t>t</a:t>
            </a:r>
            <a:r>
              <a:rPr lang="en-US" sz="2000" b="0" dirty="0" err="1" smtClean="0"/>
              <a:t>bd</a:t>
            </a:r>
            <a:endParaRPr lang="en-US" sz="2000" b="0" dirty="0" smtClean="0"/>
          </a:p>
          <a:p>
            <a:pPr lvl="1">
              <a:lnSpc>
                <a:spcPct val="80000"/>
              </a:lnSpc>
            </a:pPr>
            <a:r>
              <a:rPr lang="en-US" dirty="0"/>
              <a:t>Mover:     Seconder: </a:t>
            </a:r>
          </a:p>
          <a:p>
            <a:pPr lvl="1">
              <a:lnSpc>
                <a:spcPct val="80000"/>
              </a:lnSpc>
            </a:pPr>
            <a:r>
              <a:rPr lang="en-US" dirty="0"/>
              <a:t>Yes:    No:    Abstain: </a:t>
            </a:r>
          </a:p>
          <a:p>
            <a:pPr lvl="1">
              <a:lnSpc>
                <a:spcPct val="80000"/>
              </a:lnSpc>
            </a:pPr>
            <a:endParaRPr lang="en-US" dirty="0"/>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21</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2.3 of 802.11ak and results of Letter Ballot 218:</a:t>
            </a:r>
          </a:p>
          <a:p>
            <a:pPr lvl="1">
              <a:lnSpc>
                <a:spcPct val="80000"/>
              </a:lnSpc>
            </a:pPr>
            <a:r>
              <a:rPr lang="en-GB" dirty="0" smtClean="0">
                <a:hlinkClick r:id="rId4"/>
              </a:rPr>
              <a:t>http://www.ieee802.org/11/private/Draft_Standards/11ak/Draft P802.11ak_D2.3.pdf</a:t>
            </a:r>
            <a:r>
              <a:rPr lang="en-GB" dirty="0" smtClean="0"/>
              <a:t> </a:t>
            </a:r>
          </a:p>
          <a:p>
            <a:pPr lvl="1">
              <a:lnSpc>
                <a:spcPct val="80000"/>
              </a:lnSpc>
            </a:pPr>
            <a:r>
              <a:rPr lang="en-GB" dirty="0" smtClean="0"/>
              <a:t>11-15/556r29,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3.1 of 802.1AC-REV is at</a:t>
            </a:r>
          </a:p>
          <a:p>
            <a:pPr lvl="1">
              <a:lnSpc>
                <a:spcPct val="80000"/>
              </a:lnSpc>
            </a:pPr>
            <a:r>
              <a:rPr lang="en-US" dirty="0" smtClean="0">
                <a:hlinkClick r:id="rId6"/>
              </a:rPr>
              <a:t>http://www.ieee802.org/1/files/private/ac-rev-drafts/d3/802-1ac-rev-d3-1.pdf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Warsaw Marriott, Warsaw, Poland</a:t>
            </a:r>
            <a:endParaRPr lang="en-US" dirty="0">
              <a:latin typeface="Arial"/>
              <a:cs typeface="Arial"/>
            </a:endParaRPr>
          </a:p>
        </p:txBody>
      </p:sp>
      <p:pic>
        <p:nvPicPr>
          <p:cNvPr id="4" name="Picture 3"/>
          <p:cNvPicPr>
            <a:picLocks noChangeAspect="1"/>
          </p:cNvPicPr>
          <p:nvPr/>
        </p:nvPicPr>
        <p:blipFill>
          <a:blip r:embed="rId3"/>
          <a:stretch>
            <a:fillRect/>
          </a:stretch>
        </p:blipFill>
        <p:spPr>
          <a:xfrm>
            <a:off x="619357" y="1397083"/>
            <a:ext cx="7940288" cy="4241717"/>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September 2016 – </a:t>
            </a:r>
            <a:r>
              <a:rPr lang="en-US" sz="2400" dirty="0"/>
              <a:t>Sponsor Ballot Pool Formation</a:t>
            </a:r>
          </a:p>
          <a:p>
            <a:pPr lvl="1">
              <a:lnSpc>
                <a:spcPct val="80000"/>
              </a:lnSpc>
            </a:pPr>
            <a:r>
              <a:rPr lang="en-US" sz="2400" dirty="0" smtClean="0"/>
              <a:t>November 2016 </a:t>
            </a:r>
            <a:r>
              <a:rPr lang="en-US" sz="2400" dirty="0"/>
              <a:t>– MEC/MDR Done</a:t>
            </a:r>
          </a:p>
          <a:p>
            <a:pPr lvl="1">
              <a:lnSpc>
                <a:spcPct val="80000"/>
              </a:lnSpc>
            </a:pPr>
            <a:r>
              <a:rPr lang="en-US" sz="2400" dirty="0" smtClean="0"/>
              <a:t>January 2017 – </a:t>
            </a:r>
            <a:r>
              <a:rPr lang="en-US" sz="2400" dirty="0"/>
              <a:t>Initial Sponsor Ballot</a:t>
            </a:r>
          </a:p>
          <a:p>
            <a:pPr lvl="1">
              <a:lnSpc>
                <a:spcPct val="80000"/>
              </a:lnSpc>
            </a:pPr>
            <a:r>
              <a:rPr lang="en-US" sz="2400" dirty="0" smtClean="0"/>
              <a:t>May 2017 </a:t>
            </a:r>
            <a:r>
              <a:rPr lang="en-US" sz="2400" dirty="0"/>
              <a:t>– Sponsor Recirculation</a:t>
            </a:r>
          </a:p>
          <a:p>
            <a:pPr lvl="1">
              <a:lnSpc>
                <a:spcPct val="80000"/>
              </a:lnSpc>
            </a:pPr>
            <a:r>
              <a:rPr lang="en-US" sz="2400" dirty="0" smtClean="0"/>
              <a:t>September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7685963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24489362"/>
              </p:ext>
            </p:extLst>
          </p:nvPr>
        </p:nvGraphicFramePr>
        <p:xfrm>
          <a:off x="762000" y="1752600"/>
          <a:ext cx="7696199" cy="400431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AM2</a:t>
                      </a:r>
                      <a:endParaRPr lang="en-US" sz="2000" strike="noStrike" dirty="0"/>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PM1</a:t>
                      </a:r>
                      <a:endParaRPr lang="en-US" sz="2000" dirty="0">
                        <a:solidFill>
                          <a:srgbClr val="FF0000"/>
                        </a:solidFill>
                      </a:endParaRPr>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a:t>
                      </a:r>
                      <a:r>
                        <a:rPr lang="en-US" sz="2000" baseline="0" dirty="0" smtClean="0"/>
                        <a:t> </a:t>
                      </a:r>
                      <a:r>
                        <a:rPr lang="en-US" sz="2000" dirty="0" smtClean="0"/>
                        <a:t>Joint with</a:t>
                      </a:r>
                      <a:r>
                        <a:rPr lang="en-US" sz="2000" baseline="0" dirty="0" smtClean="0"/>
                        <a:t> ARC</a:t>
                      </a:r>
                      <a:endParaRPr lang="en-US" sz="20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Baltic I </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AM2</a:t>
                      </a:r>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Ballroom EF</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
        <p:nvSpPr>
          <p:cNvPr id="3" name="TextBox 2"/>
          <p:cNvSpPr txBox="1"/>
          <p:nvPr/>
        </p:nvSpPr>
        <p:spPr>
          <a:xfrm>
            <a:off x="990600" y="5867400"/>
            <a:ext cx="7315200" cy="338554"/>
          </a:xfrm>
          <a:prstGeom prst="rect">
            <a:avLst/>
          </a:prstGeom>
          <a:noFill/>
        </p:spPr>
        <p:txBody>
          <a:bodyPr wrap="square" rtlCol="0">
            <a:spAutoFit/>
          </a:bodyPr>
          <a:lstStyle/>
          <a:p>
            <a:r>
              <a:rPr lang="en-US" sz="1600" b="1" dirty="0" smtClean="0"/>
              <a:t>NOTE: Motions start at [30].</a:t>
            </a:r>
            <a:endParaRPr lang="en-US" sz="1600" b="1" dirty="0"/>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12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10:30 – 12:</a:t>
            </a:r>
            <a:r>
              <a:rPr lang="en-US" dirty="0">
                <a:latin typeface="Arial" charset="0"/>
                <a:cs typeface="Arial" charset="0"/>
              </a:rPr>
              <a:t>30, Ballroom </a:t>
            </a:r>
            <a:r>
              <a:rPr lang="en-US" dirty="0" smtClean="0">
                <a:latin typeface="Arial" charset="0"/>
                <a:cs typeface="Arial" charset="0"/>
              </a:rPr>
              <a:t>EF</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endParaRPr lang="en-US" b="0" dirty="0" smtClean="0"/>
          </a:p>
          <a:p>
            <a:pPr>
              <a:lnSpc>
                <a:spcPct val="80000"/>
              </a:lnSpc>
            </a:pPr>
            <a:r>
              <a:rPr lang="en-US" dirty="0" smtClean="0"/>
              <a:t>Moved</a:t>
            </a:r>
            <a:r>
              <a:rPr lang="en-US" dirty="0"/>
              <a:t>, </a:t>
            </a:r>
            <a:r>
              <a:rPr lang="en-US" b="0" dirty="0"/>
              <a:t>to approve </a:t>
            </a:r>
            <a:r>
              <a:rPr lang="en-US" b="0" dirty="0" smtClean="0"/>
              <a:t>11-16/</a:t>
            </a:r>
            <a:r>
              <a:rPr lang="en-US" b="0" dirty="0" smtClean="0"/>
              <a:t>999r3 </a:t>
            </a:r>
            <a:r>
              <a:rPr lang="en-US" b="0" dirty="0" smtClean="0"/>
              <a:t>as </a:t>
            </a:r>
            <a:r>
              <a:rPr lang="en-US" b="0" dirty="0"/>
              <a:t>the minutes of the </a:t>
            </a:r>
            <a:r>
              <a:rPr lang="en-US" b="0" dirty="0" smtClean="0"/>
              <a:t>San Diego </a:t>
            </a:r>
            <a:r>
              <a:rPr lang="en-US" b="0" dirty="0" err="1" smtClean="0"/>
              <a:t>TGak</a:t>
            </a:r>
            <a:r>
              <a:rPr lang="en-US" b="0" dirty="0" smtClean="0"/>
              <a:t> </a:t>
            </a:r>
            <a:r>
              <a:rPr lang="en-US" b="0" dirty="0"/>
              <a:t>meeting in </a:t>
            </a:r>
            <a:r>
              <a:rPr lang="en-US" b="0" dirty="0" smtClean="0"/>
              <a:t>July.</a:t>
            </a:r>
            <a:endParaRPr lang="en-US" b="0" dirty="0"/>
          </a:p>
          <a:p>
            <a:pPr lvl="1">
              <a:lnSpc>
                <a:spcPct val="80000"/>
              </a:lnSpc>
            </a:pPr>
            <a:r>
              <a:rPr lang="en-US" dirty="0" smtClean="0"/>
              <a:t>Mover:     Seconder: </a:t>
            </a:r>
          </a:p>
          <a:p>
            <a:pPr lvl="1">
              <a:lnSpc>
                <a:spcPct val="80000"/>
              </a:lnSpc>
            </a:pPr>
            <a:r>
              <a:rPr lang="en-US" dirty="0" smtClean="0"/>
              <a:t>Yes:    No:    Abstain: </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12 September 2016</a:t>
            </a:r>
            <a:br>
              <a:rPr lang="en-US" sz="4000" dirty="0">
                <a:latin typeface="Arial" charset="0"/>
                <a:cs typeface="Arial" charset="0"/>
              </a:rPr>
            </a:br>
            <a:r>
              <a:rPr lang="en-US" dirty="0">
                <a:latin typeface="Arial" charset="0"/>
                <a:cs typeface="Arial" charset="0"/>
              </a:rPr>
              <a:t>10:30 – 12:</a:t>
            </a:r>
            <a:r>
              <a:rPr lang="en-US" dirty="0" smtClean="0">
                <a:latin typeface="Arial" charset="0"/>
                <a:cs typeface="Arial" charset="0"/>
              </a:rPr>
              <a:t>30</a:t>
            </a:r>
            <a:r>
              <a:rPr lang="en-US" dirty="0">
                <a:latin typeface="Arial" charset="0"/>
                <a:cs typeface="Arial" charset="0"/>
              </a:rPr>
              <a:t>,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err="1" smtClean="0"/>
              <a:t>JulyTGak</a:t>
            </a:r>
            <a:r>
              <a:rPr lang="en-US" b="0" dirty="0" smtClean="0"/>
              <a:t> </a:t>
            </a:r>
            <a:r>
              <a:rPr lang="en-US" b="0" dirty="0"/>
              <a:t>meeting:</a:t>
            </a:r>
          </a:p>
          <a:p>
            <a:pPr lvl="1">
              <a:lnSpc>
                <a:spcPct val="80000"/>
              </a:lnSpc>
            </a:pPr>
            <a:r>
              <a:rPr lang="en-US" dirty="0" smtClean="0"/>
              <a:t>August 8: </a:t>
            </a:r>
            <a:r>
              <a:rPr lang="en-US" dirty="0"/>
              <a:t>11-16</a:t>
            </a:r>
            <a:r>
              <a:rPr lang="en-US" dirty="0" smtClean="0"/>
              <a:t>/1116r0</a:t>
            </a:r>
            <a:endParaRPr lang="en-US" dirty="0"/>
          </a:p>
          <a:p>
            <a:pPr lvl="1">
              <a:lnSpc>
                <a:spcPct val="80000"/>
              </a:lnSpc>
            </a:pPr>
            <a:r>
              <a:rPr lang="en-US" dirty="0" smtClean="0"/>
              <a:t>August 15: </a:t>
            </a:r>
            <a:r>
              <a:rPr lang="en-US" dirty="0"/>
              <a:t>11-16</a:t>
            </a:r>
            <a:r>
              <a:rPr lang="en-US" dirty="0" smtClean="0"/>
              <a:t>/1117r0</a:t>
            </a:r>
            <a:endParaRPr lang="en-US" dirty="0"/>
          </a:p>
          <a:p>
            <a:pPr lvl="1">
              <a:lnSpc>
                <a:spcPct val="80000"/>
              </a:lnSpc>
            </a:pPr>
            <a:r>
              <a:rPr lang="en-US" dirty="0" smtClean="0"/>
              <a:t>August 22: 11-16/1118r0</a:t>
            </a:r>
            <a:endParaRPr lang="en-US" dirty="0"/>
          </a:p>
          <a:p>
            <a:pPr lvl="1">
              <a:lnSpc>
                <a:spcPct val="80000"/>
              </a:lnSpc>
            </a:pPr>
            <a:r>
              <a:rPr lang="en-US" dirty="0" smtClean="0"/>
              <a:t>August 29: [Cancelled]</a:t>
            </a:r>
            <a:endParaRPr lang="en-US" dirty="0"/>
          </a:p>
          <a:p>
            <a:pPr lvl="1">
              <a:lnSpc>
                <a:spcPct val="80000"/>
              </a:lnSpc>
            </a:pPr>
            <a:r>
              <a:rPr lang="en-US" dirty="0"/>
              <a:t>Mover:     Seconder: </a:t>
            </a:r>
          </a:p>
          <a:p>
            <a:pPr lvl="1">
              <a:lnSpc>
                <a:spcPct val="80000"/>
              </a:lnSpc>
            </a:pPr>
            <a:r>
              <a:rPr lang="en-US" dirty="0"/>
              <a:t>Yes:    No:    Abstain: </a:t>
            </a:r>
          </a:p>
          <a:p>
            <a:pPr>
              <a:lnSpc>
                <a:spcPct val="80000"/>
              </a:lnSpc>
            </a:pPr>
            <a:endParaRPr lang="en-US" sz="2600" dirty="0" smtClean="0"/>
          </a:p>
          <a:p>
            <a:pPr>
              <a:lnSpc>
                <a:spcPct val="80000"/>
              </a:lnSpc>
            </a:pPr>
            <a:r>
              <a:rPr lang="en-US" sz="2600" dirty="0" smtClean="0"/>
              <a:t>Recess until 13:30 today</a:t>
            </a:r>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107356</TotalTime>
  <Words>2085</Words>
  <Application>Microsoft Macintosh PowerPoint</Application>
  <PresentationFormat>On-screen Show (4:3)</PresentationFormat>
  <Paragraphs>346</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802-11-Submission</vt:lpstr>
      <vt:lpstr>September 2016 802.11ak Agenda</vt:lpstr>
      <vt:lpstr>IEEE 802.11ak/GLK: Enhancements For Transit Links Within Bridged Networks</vt:lpstr>
      <vt:lpstr>Venue</vt:lpstr>
      <vt:lpstr>TGak Timeline</vt:lpstr>
      <vt:lpstr>Sessions</vt:lpstr>
      <vt:lpstr>Monday, 12 September 2016 10:30 – 12:30, Ballroom EF</vt:lpstr>
      <vt:lpstr>Monday, 12 September 2016 10:30 – 12:30, Ballroom EF</vt:lpstr>
      <vt:lpstr>Participants, Patents, and Duty to Inform</vt:lpstr>
      <vt:lpstr>Patent Related Links</vt:lpstr>
      <vt:lpstr>Call for Potentially Essential Patents</vt:lpstr>
      <vt:lpstr>Other Guidelines for IEEE WG Meetings</vt:lpstr>
      <vt:lpstr>Monday, 12 September 2016 13:30 – 15:30, Ballroom EF</vt:lpstr>
      <vt:lpstr>Monday, September 12, 2016 19:30 – 21:30, Ballroom EF</vt:lpstr>
      <vt:lpstr>Tuesday, September 13, 2016 8:00– 10:00</vt:lpstr>
      <vt:lpstr>Tuesday, 13 September 2016 16:00 – 18:00, Ballroom EF</vt:lpstr>
      <vt:lpstr>Tuesday, 13 September 2016 16:00 – 18:00, Ballroom EF</vt:lpstr>
      <vt:lpstr>Thursday, 15 September 2016 08:00 – 10:00, Baltic I</vt:lpstr>
      <vt:lpstr>Thursday, 15 September 2016 08:00 – 10:00, Baltic I</vt:lpstr>
      <vt:lpstr>Thursday, 15 September 2016 10:30 – 12:30, Ballroom EF</vt:lpstr>
      <vt:lpstr>Thursday, 15 September 2016 16:00 – 18:00, Ballroom EF</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1260</cp:revision>
  <cp:lastPrinted>2016-06-15T02:09:12Z</cp:lastPrinted>
  <dcterms:created xsi:type="dcterms:W3CDTF">2006-12-04T03:46:13Z</dcterms:created>
  <dcterms:modified xsi:type="dcterms:W3CDTF">2016-09-11T17:47:35Z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