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25"/>
  </p:notesMasterIdLst>
  <p:handoutMasterIdLst>
    <p:handoutMasterId r:id="rId26"/>
  </p:handoutMasterIdLst>
  <p:sldIdLst>
    <p:sldId id="256" r:id="rId2"/>
    <p:sldId id="257" r:id="rId3"/>
    <p:sldId id="289" r:id="rId4"/>
    <p:sldId id="300" r:id="rId5"/>
    <p:sldId id="272" r:id="rId6"/>
    <p:sldId id="308" r:id="rId7"/>
    <p:sldId id="307" r:id="rId8"/>
    <p:sldId id="273" r:id="rId9"/>
    <p:sldId id="274" r:id="rId10"/>
    <p:sldId id="268" r:id="rId11"/>
    <p:sldId id="275" r:id="rId12"/>
    <p:sldId id="290" r:id="rId13"/>
    <p:sldId id="305" r:id="rId14"/>
    <p:sldId id="309" r:id="rId15"/>
    <p:sldId id="310" r:id="rId16"/>
    <p:sldId id="311" r:id="rId17"/>
    <p:sldId id="281" r:id="rId18"/>
    <p:sldId id="280" r:id="rId19"/>
    <p:sldId id="283" r:id="rId20"/>
    <p:sldId id="284" r:id="rId21"/>
    <p:sldId id="291" r:id="rId22"/>
    <p:sldId id="292" r:id="rId23"/>
    <p:sldId id="264"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31" autoAdjust="0"/>
    <p:restoredTop sz="95056" autoAdjust="0"/>
  </p:normalViewPr>
  <p:slideViewPr>
    <p:cSldViewPr>
      <p:cViewPr varScale="1">
        <p:scale>
          <a:sx n="64" d="100"/>
          <a:sy n="64" d="100"/>
        </p:scale>
        <p:origin x="858" y="60"/>
      </p:cViewPr>
      <p:guideLst>
        <p:guide orient="horz" pos="2160"/>
        <p:guide pos="2880"/>
      </p:guideLst>
    </p:cSldViewPr>
  </p:slideViewPr>
  <p:outlineViewPr>
    <p:cViewPr varScale="1">
      <p:scale>
        <a:sx n="33" d="100"/>
        <a:sy n="33" d="100"/>
      </p:scale>
      <p:origin x="0" y="0"/>
    </p:cViewPr>
  </p:outlineViewPr>
  <p:notesTextViewPr>
    <p:cViewPr>
      <p:scale>
        <a:sx n="100" d="100"/>
        <a:sy n="100" d="100"/>
      </p:scale>
      <p:origin x="0" y="0"/>
    </p:cViewPr>
  </p:notesText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802-11-16/1071r0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September 2016</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802-11-16/1071r0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September 2016</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802-11-16/1071r0</a:t>
            </a:r>
            <a:endParaRPr lang="en-US"/>
          </a:p>
        </p:txBody>
      </p:sp>
      <p:sp>
        <p:nvSpPr>
          <p:cNvPr id="5" name="Rectangle 3"/>
          <p:cNvSpPr>
            <a:spLocks noGrp="1" noChangeArrowheads="1"/>
          </p:cNvSpPr>
          <p:nvPr>
            <p:ph type="dt"/>
          </p:nvPr>
        </p:nvSpPr>
        <p:spPr>
          <a:ln/>
        </p:spPr>
        <p:txBody>
          <a:bodyPr/>
          <a:lstStyle/>
          <a:p>
            <a:r>
              <a:rPr lang="en-US" smtClean="0"/>
              <a:t>September 2016</a:t>
            </a:r>
            <a:endParaRPr lang="en-US"/>
          </a:p>
        </p:txBody>
      </p:sp>
      <p:sp>
        <p:nvSpPr>
          <p:cNvPr id="6" name="Rectangle 6"/>
          <p:cNvSpPr>
            <a:spLocks noGrp="1" noChangeArrowheads="1"/>
          </p:cNvSpPr>
          <p:nvPr>
            <p:ph type="ftr"/>
          </p:nvPr>
        </p:nvSpPr>
        <p:spPr>
          <a:ln/>
        </p:spPr>
        <p:txBody>
          <a:bodyPr/>
          <a:lstStyle/>
          <a:p>
            <a:r>
              <a:rPr lang="en-US" smtClean="0"/>
              <a:t>Jon Rosdahl, Qualcomm</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802-11-16/1071r0</a:t>
            </a:r>
            <a:endParaRPr lang="en-US"/>
          </a:p>
        </p:txBody>
      </p:sp>
      <p:sp>
        <p:nvSpPr>
          <p:cNvPr id="5" name="Rectangle 3"/>
          <p:cNvSpPr>
            <a:spLocks noGrp="1" noChangeArrowheads="1"/>
          </p:cNvSpPr>
          <p:nvPr>
            <p:ph type="dt"/>
          </p:nvPr>
        </p:nvSpPr>
        <p:spPr>
          <a:ln/>
        </p:spPr>
        <p:txBody>
          <a:bodyPr/>
          <a:lstStyle/>
          <a:p>
            <a:r>
              <a:rPr lang="en-US" smtClean="0"/>
              <a:t>September 2016</a:t>
            </a:r>
            <a:endParaRPr lang="en-US"/>
          </a:p>
        </p:txBody>
      </p:sp>
      <p:sp>
        <p:nvSpPr>
          <p:cNvPr id="6" name="Rectangle 6"/>
          <p:cNvSpPr>
            <a:spLocks noGrp="1" noChangeArrowheads="1"/>
          </p:cNvSpPr>
          <p:nvPr>
            <p:ph type="ftr"/>
          </p:nvPr>
        </p:nvSpPr>
        <p:spPr>
          <a:ln/>
        </p:spPr>
        <p:txBody>
          <a:bodyPr/>
          <a:lstStyle/>
          <a:p>
            <a:r>
              <a:rPr lang="en-US" smtClean="0"/>
              <a:t>Jon Rosdahl, Qualcomm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802-11-16/1071r0</a:t>
            </a:r>
            <a:endParaRPr lang="en-US"/>
          </a:p>
        </p:txBody>
      </p:sp>
      <p:sp>
        <p:nvSpPr>
          <p:cNvPr id="5" name="Date Placeholder 4"/>
          <p:cNvSpPr>
            <a:spLocks noGrp="1"/>
          </p:cNvSpPr>
          <p:nvPr>
            <p:ph type="dt" idx="11"/>
          </p:nvPr>
        </p:nvSpPr>
        <p:spPr/>
        <p:txBody>
          <a:bodyPr/>
          <a:lstStyle/>
          <a:p>
            <a:r>
              <a:rPr lang="en-US" smtClean="0"/>
              <a:t>September 2016</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877267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802-11-16/1071r0</a:t>
            </a:r>
            <a:endParaRPr lang="en-US"/>
          </a:p>
        </p:txBody>
      </p:sp>
      <p:sp>
        <p:nvSpPr>
          <p:cNvPr id="5" name="Date Placeholder 4"/>
          <p:cNvSpPr>
            <a:spLocks noGrp="1"/>
          </p:cNvSpPr>
          <p:nvPr>
            <p:ph type="dt" idx="11"/>
          </p:nvPr>
        </p:nvSpPr>
        <p:spPr/>
        <p:txBody>
          <a:bodyPr/>
          <a:lstStyle/>
          <a:p>
            <a:r>
              <a:rPr lang="en-US" smtClean="0"/>
              <a:t>September 2016</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3515267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95755" y="95706"/>
            <a:ext cx="2185983" cy="215444"/>
          </a:xfrm>
          <a:noFill/>
        </p:spPr>
        <p:txBody>
          <a:bodyPr/>
          <a:lstStyle/>
          <a:p>
            <a:r>
              <a:rPr lang="en-US" smtClean="0"/>
              <a:t>doc.: IEEE 802-11-16/1071r0</a:t>
            </a:r>
            <a:endParaRPr lang="en-US" smtClean="0"/>
          </a:p>
        </p:txBody>
      </p:sp>
      <p:sp>
        <p:nvSpPr>
          <p:cNvPr id="20483" name="Rectangle 3"/>
          <p:cNvSpPr>
            <a:spLocks noGrp="1" noChangeArrowheads="1"/>
          </p:cNvSpPr>
          <p:nvPr>
            <p:ph type="dt" sz="quarter" idx="1"/>
          </p:nvPr>
        </p:nvSpPr>
        <p:spPr>
          <a:xfrm>
            <a:off x="654050" y="95706"/>
            <a:ext cx="743537" cy="215444"/>
          </a:xfrm>
          <a:noFill/>
        </p:spPr>
        <p:txBody>
          <a:bodyPr/>
          <a:lstStyle/>
          <a:p>
            <a:r>
              <a:rPr lang="en-US" smtClean="0"/>
              <a:t>September 2016</a:t>
            </a:r>
            <a:endParaRPr lang="en-US" smtClean="0"/>
          </a:p>
        </p:txBody>
      </p:sp>
      <p:sp>
        <p:nvSpPr>
          <p:cNvPr id="20484" name="Rectangle 6"/>
          <p:cNvSpPr>
            <a:spLocks noGrp="1" noChangeArrowheads="1"/>
          </p:cNvSpPr>
          <p:nvPr>
            <p:ph type="ftr" sz="quarter" idx="4"/>
          </p:nvPr>
        </p:nvSpPr>
        <p:spPr>
          <a:xfrm>
            <a:off x="3652813" y="8985250"/>
            <a:ext cx="2628925" cy="184666"/>
          </a:xfrm>
          <a:noFill/>
        </p:spPr>
        <p:txBody>
          <a:bodyPr/>
          <a:lstStyle/>
          <a:p>
            <a:pPr lvl="4"/>
            <a:r>
              <a:rPr lang="en-US" smtClean="0"/>
              <a:t>Jon Rosdahl, Qualcomm</a:t>
            </a:r>
          </a:p>
        </p:txBody>
      </p:sp>
      <p:sp>
        <p:nvSpPr>
          <p:cNvPr id="20485" name="Rectangle 7"/>
          <p:cNvSpPr>
            <a:spLocks noGrp="1" noChangeArrowheads="1"/>
          </p:cNvSpPr>
          <p:nvPr>
            <p:ph type="sldNum" sz="quarter" idx="5"/>
          </p:nvPr>
        </p:nvSpPr>
        <p:spPr>
          <a:xfrm>
            <a:off x="3320211" y="8985250"/>
            <a:ext cx="415177" cy="184666"/>
          </a:xfrm>
          <a:noFill/>
        </p:spPr>
        <p:txBody>
          <a:bodyPr/>
          <a:lstStyle/>
          <a:p>
            <a:r>
              <a:rPr lang="en-US"/>
              <a:t>Page </a:t>
            </a:r>
            <a:fld id="{C5F07510-7C93-4BC9-94B9-BB2AFDC6E14F}" type="slidenum">
              <a:rPr lang="en-US"/>
              <a:pPr/>
              <a:t>12</a:t>
            </a:fld>
            <a:endParaRPr lang="en-US"/>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6684967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802-11-16/1071r0</a:t>
            </a:r>
            <a:endParaRPr lang="en-US"/>
          </a:p>
        </p:txBody>
      </p:sp>
      <p:sp>
        <p:nvSpPr>
          <p:cNvPr id="5" name="Date Placeholder 4"/>
          <p:cNvSpPr>
            <a:spLocks noGrp="1"/>
          </p:cNvSpPr>
          <p:nvPr>
            <p:ph type="dt" idx="11"/>
          </p:nvPr>
        </p:nvSpPr>
        <p:spPr/>
        <p:txBody>
          <a:bodyPr/>
          <a:lstStyle/>
          <a:p>
            <a:r>
              <a:rPr lang="en-US" smtClean="0"/>
              <a:t>September 2016</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424870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802-11-16/1071r0</a:t>
            </a:r>
            <a:endParaRPr lang="en-US"/>
          </a:p>
        </p:txBody>
      </p:sp>
      <p:sp>
        <p:nvSpPr>
          <p:cNvPr id="5" name="Date Placeholder 4"/>
          <p:cNvSpPr>
            <a:spLocks noGrp="1"/>
          </p:cNvSpPr>
          <p:nvPr>
            <p:ph type="dt" idx="11"/>
          </p:nvPr>
        </p:nvSpPr>
        <p:spPr/>
        <p:txBody>
          <a:bodyPr/>
          <a:lstStyle/>
          <a:p>
            <a:r>
              <a:rPr lang="en-US" smtClean="0"/>
              <a:t>September 2016</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14366273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802-11-16/1071r0</a:t>
            </a:r>
            <a:endParaRPr lang="en-US"/>
          </a:p>
        </p:txBody>
      </p:sp>
      <p:sp>
        <p:nvSpPr>
          <p:cNvPr id="5" name="Date Placeholder 4"/>
          <p:cNvSpPr>
            <a:spLocks noGrp="1"/>
          </p:cNvSpPr>
          <p:nvPr>
            <p:ph type="dt" idx="11"/>
          </p:nvPr>
        </p:nvSpPr>
        <p:spPr/>
        <p:txBody>
          <a:bodyPr/>
          <a:lstStyle/>
          <a:p>
            <a:r>
              <a:rPr lang="en-US" smtClean="0"/>
              <a:t>September 2016</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13730588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802-11-16/1071r0</a:t>
            </a:r>
            <a:endParaRPr lang="en-US"/>
          </a:p>
        </p:txBody>
      </p:sp>
      <p:sp>
        <p:nvSpPr>
          <p:cNvPr id="5" name="Rectangle 3"/>
          <p:cNvSpPr>
            <a:spLocks noGrp="1" noChangeArrowheads="1"/>
          </p:cNvSpPr>
          <p:nvPr>
            <p:ph type="dt"/>
          </p:nvPr>
        </p:nvSpPr>
        <p:spPr>
          <a:ln/>
        </p:spPr>
        <p:txBody>
          <a:bodyPr/>
          <a:lstStyle/>
          <a:p>
            <a:r>
              <a:rPr lang="en-US" smtClean="0"/>
              <a:t>September 2016</a:t>
            </a:r>
            <a:endParaRPr lang="en-US"/>
          </a:p>
        </p:txBody>
      </p:sp>
      <p:sp>
        <p:nvSpPr>
          <p:cNvPr id="6" name="Rectangle 6"/>
          <p:cNvSpPr>
            <a:spLocks noGrp="1" noChangeArrowheads="1"/>
          </p:cNvSpPr>
          <p:nvPr>
            <p:ph type="ftr"/>
          </p:nvPr>
        </p:nvSpPr>
        <p:spPr>
          <a:ln/>
        </p:spPr>
        <p:txBody>
          <a:bodyPr/>
          <a:lstStyle/>
          <a:p>
            <a:r>
              <a:rPr lang="en-US" smtClean="0"/>
              <a:t>Jon Rosdahl, Qualcomm</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September 2016</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Qualcomm</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September 2016</a:t>
            </a:r>
            <a:endParaRPr lang="en-GB" dirty="0"/>
          </a:p>
        </p:txBody>
      </p:sp>
      <p:sp>
        <p:nvSpPr>
          <p:cNvPr id="5" name="Rectangle 4"/>
          <p:cNvSpPr>
            <a:spLocks noGrp="1" noChangeArrowheads="1"/>
          </p:cNvSpPr>
          <p:nvPr>
            <p:ph type="ftr" idx="11"/>
          </p:nvPr>
        </p:nvSpPr>
        <p:spPr>
          <a:ln/>
        </p:spPr>
        <p:txBody>
          <a:bodyPr/>
          <a:lstStyle>
            <a:lvl1pPr>
              <a:defRPr/>
            </a:lvl1pPr>
          </a:lstStyle>
          <a:p>
            <a:r>
              <a:rPr lang="en-GB" smtClean="0"/>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smtClean="0"/>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smtClean="0"/>
              <a:t>September 2016</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Qualcomm</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smtClean="0"/>
              <a:t>September 2016</a:t>
            </a:r>
            <a:endParaRPr lang="en-GB"/>
          </a:p>
        </p:txBody>
      </p:sp>
      <p:sp>
        <p:nvSpPr>
          <p:cNvPr id="6" name="Rectangle 4"/>
          <p:cNvSpPr>
            <a:spLocks noGrp="1" noChangeArrowheads="1"/>
          </p:cNvSpPr>
          <p:nvPr>
            <p:ph type="ftr" idx="11"/>
          </p:nvPr>
        </p:nvSpPr>
        <p:spPr>
          <a:ln/>
        </p:spPr>
        <p:txBody>
          <a:bodyPr/>
          <a:lstStyle>
            <a:lvl1pPr>
              <a:defRPr/>
            </a:lvl1pPr>
          </a:lstStyle>
          <a:p>
            <a:r>
              <a:rPr lang="en-GB" smtClean="0"/>
              <a:t>Jon Rosdahl, Qualcomm</a:t>
            </a:r>
            <a:endParaRPr lang="en-GB"/>
          </a:p>
        </p:txBody>
      </p:sp>
      <p:sp>
        <p:nvSpPr>
          <p:cNvPr id="7" name="Rectangle 5"/>
          <p:cNvSpPr>
            <a:spLocks noGrp="1" noChangeArrowheads="1"/>
          </p:cNvSpPr>
          <p:nvPr>
            <p:ph type="sldNum" idx="12"/>
          </p:nvPr>
        </p:nvSpPr>
        <p:spPr>
          <a:ln/>
        </p:spPr>
        <p:txBody>
          <a:bodyPr/>
          <a:lstStyle>
            <a:lvl1pPr>
              <a:defRPr/>
            </a:lvl1pPr>
          </a:lstStyle>
          <a:p>
            <a:r>
              <a:rPr lang="en-GB" smtClean="0"/>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smtClean="0"/>
              <a:t>September 2016</a:t>
            </a:r>
            <a:endParaRPr lang="en-GB"/>
          </a:p>
        </p:txBody>
      </p:sp>
      <p:sp>
        <p:nvSpPr>
          <p:cNvPr id="8" name="Footer Placeholder 7"/>
          <p:cNvSpPr>
            <a:spLocks noGrp="1"/>
          </p:cNvSpPr>
          <p:nvPr>
            <p:ph type="ftr" idx="11"/>
          </p:nvPr>
        </p:nvSpPr>
        <p:spPr>
          <a:xfrm>
            <a:off x="5643563" y="6475413"/>
            <a:ext cx="2898775" cy="180975"/>
          </a:xfrm>
        </p:spPr>
        <p:txBody>
          <a:bodyPr/>
          <a:lstStyle>
            <a:lvl1pPr>
              <a:defRPr/>
            </a:lvl1pPr>
          </a:lstStyle>
          <a:p>
            <a:r>
              <a:rPr lang="en-GB" smtClean="0"/>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smtClean="0"/>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smtClean="0"/>
              <a:t>September 2016</a:t>
            </a:r>
            <a:endParaRPr lang="en-GB"/>
          </a:p>
        </p:txBody>
      </p:sp>
      <p:sp>
        <p:nvSpPr>
          <p:cNvPr id="4" name="Rectangle 4"/>
          <p:cNvSpPr>
            <a:spLocks noGrp="1" noChangeArrowheads="1"/>
          </p:cNvSpPr>
          <p:nvPr>
            <p:ph type="ftr" idx="11"/>
          </p:nvPr>
        </p:nvSpPr>
        <p:spPr>
          <a:ln/>
        </p:spPr>
        <p:txBody>
          <a:bodyPr/>
          <a:lstStyle>
            <a:lvl1pPr>
              <a:defRPr/>
            </a:lvl1pPr>
          </a:lstStyle>
          <a:p>
            <a:r>
              <a:rPr lang="en-GB" smtClean="0"/>
              <a:t>Jon Rosdahl, Qualcomm</a:t>
            </a:r>
            <a:endParaRPr lang="en-GB"/>
          </a:p>
        </p:txBody>
      </p:sp>
      <p:sp>
        <p:nvSpPr>
          <p:cNvPr id="5" name="Rectangle 5"/>
          <p:cNvSpPr>
            <a:spLocks noGrp="1" noChangeArrowheads="1"/>
          </p:cNvSpPr>
          <p:nvPr>
            <p:ph type="sldNum" idx="12"/>
          </p:nvPr>
        </p:nvSpPr>
        <p:spPr>
          <a:ln/>
        </p:spPr>
        <p:txBody>
          <a:bodyPr/>
          <a:lstStyle>
            <a:lvl1pPr>
              <a:defRPr/>
            </a:lvl1pPr>
          </a:lstStyle>
          <a:p>
            <a:r>
              <a:rPr lang="en-GB" smtClean="0"/>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smtClean="0"/>
              <a:t>September 2016</a:t>
            </a:r>
            <a:endParaRPr lang="en-GB"/>
          </a:p>
        </p:txBody>
      </p:sp>
      <p:sp>
        <p:nvSpPr>
          <p:cNvPr id="3" name="Rectangle 4"/>
          <p:cNvSpPr>
            <a:spLocks noGrp="1" noChangeArrowheads="1"/>
          </p:cNvSpPr>
          <p:nvPr>
            <p:ph type="ftr" idx="11"/>
          </p:nvPr>
        </p:nvSpPr>
        <p:spPr>
          <a:ln/>
        </p:spPr>
        <p:txBody>
          <a:bodyPr/>
          <a:lstStyle>
            <a:lvl1pPr>
              <a:defRPr/>
            </a:lvl1pPr>
          </a:lstStyle>
          <a:p>
            <a:r>
              <a:rPr lang="en-GB" smtClean="0"/>
              <a:t>Jon Rosdahl, Qualcomm</a:t>
            </a:r>
            <a:endParaRPr lang="en-GB"/>
          </a:p>
        </p:txBody>
      </p:sp>
      <p:sp>
        <p:nvSpPr>
          <p:cNvPr id="4" name="Rectangle 5"/>
          <p:cNvSpPr>
            <a:spLocks noGrp="1" noChangeArrowheads="1"/>
          </p:cNvSpPr>
          <p:nvPr>
            <p:ph type="sldNum" idx="12"/>
          </p:nvPr>
        </p:nvSpPr>
        <p:spPr>
          <a:ln/>
        </p:spPr>
        <p:txBody>
          <a:bodyPr/>
          <a:lstStyle>
            <a:lvl1pPr>
              <a:defRPr/>
            </a:lvl1pPr>
          </a:lstStyle>
          <a:p>
            <a:r>
              <a:rPr lang="en-GB" smtClean="0"/>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September 2016</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Qualcomm</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September 2016</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Qualcomm</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smtClean="0"/>
              <a:t>September 2016</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smtClean="0"/>
              <a:t>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smtClean="0"/>
              <a:t>Slide </a:t>
            </a:r>
            <a:fld id="{D09C756B-EB39-4236-ADBB-73052B179AE4}" type="slidenum">
              <a:rPr lang="en-GB" smtClean="0"/>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1"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11-16/1071r0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mentor.ieee.org/802.11/documents" TargetMode="External"/><Relationship Id="rId4" Type="http://schemas.openxmlformats.org/officeDocument/2006/relationships/hyperlink" Target="ftp://griffin.events.ieee.org/"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12/ec-12-0040-11-00EC-802-plenary-future-venue-contract-status.xls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hyperlink" Target="https://mentor.ieee.org/802.21/dcn/16/21-16-0059-00-0000-session-74-agenda.docx" TargetMode="External"/><Relationship Id="rId13" Type="http://schemas.openxmlformats.org/officeDocument/2006/relationships/hyperlink" Target="http://standards.ieee.org/resources/antitrust-guidelines.pdf" TargetMode="External"/><Relationship Id="rId3" Type="http://schemas.openxmlformats.org/officeDocument/2006/relationships/hyperlink" Target="https://mentor.ieee.org/802.11/dcn/16/11-16-0769-01-0000-july-2016-802-11-agenda.xlsx" TargetMode="External"/><Relationship Id="rId7" Type="http://schemas.openxmlformats.org/officeDocument/2006/relationships/hyperlink" Target="https://mentor.ieee.org/802.19/dcn/16/19-16-0079-01-0000-may-2016-wg-agenda.xls" TargetMode="External"/><Relationship Id="rId12" Type="http://schemas.openxmlformats.org/officeDocument/2006/relationships/hyperlink" Target="http://standards.ieee.org/board/pat/pat-slideset.pp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grouper.ieee.org/groups/802/18/" TargetMode="External"/><Relationship Id="rId11" Type="http://schemas.openxmlformats.org/officeDocument/2006/relationships/hyperlink" Target="http://standards.ieee.org/guides/bylaws/sect6-7.html#6" TargetMode="External"/><Relationship Id="rId5" Type="http://schemas.openxmlformats.org/officeDocument/2006/relationships/hyperlink" Target="http://www.ieee802.org/16/" TargetMode="External"/><Relationship Id="rId10" Type="http://schemas.openxmlformats.org/officeDocument/2006/relationships/hyperlink" Target="https://mentor.ieee.org/802.11/dcn/16/11-16-0805-00-0000-treasurer-report-july-2016-san-diego.pptx" TargetMode="External"/><Relationship Id="rId4" Type="http://schemas.openxmlformats.org/officeDocument/2006/relationships/hyperlink" Target="https://mentor.ieee.org/802.15/documents?is_dcn=agenda&amp;is_group=0000" TargetMode="External"/><Relationship Id="rId9" Type="http://schemas.openxmlformats.org/officeDocument/2006/relationships/hyperlink" Target="https://mentor.ieee.org/802.24/dcn/16/24-16-0014-00-0000-may-2016-agenda.xls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arinex.com.au/ieee2016/wp-content/uploads/802-0916-ScheduleofEvents.xls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arinex.com.au/ieee2016/wp-content/uploads/Level-3.png" TargetMode="External"/><Relationship Id="rId4" Type="http://schemas.openxmlformats.org/officeDocument/2006/relationships/hyperlink" Target="http://arinex.com.au/ieee2016/wp-content/uploads/Level-2.png"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ieee802.org/1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1</a:t>
            </a:r>
            <a:r>
              <a:rPr lang="en-US" baseline="30000" dirty="0" smtClean="0"/>
              <a:t>st</a:t>
            </a:r>
            <a:r>
              <a:rPr lang="en-US" dirty="0" smtClean="0"/>
              <a:t> Vice Chair Report – </a:t>
            </a:r>
            <a:br>
              <a:rPr lang="en-US" dirty="0" smtClean="0"/>
            </a:br>
            <a:r>
              <a:rPr lang="en-US" dirty="0" smtClean="0"/>
              <a:t>September </a:t>
            </a:r>
            <a:r>
              <a:rPr lang="en-US" dirty="0" smtClean="0"/>
              <a:t>2016 – </a:t>
            </a:r>
            <a:r>
              <a:rPr lang="en-US" dirty="0" smtClean="0"/>
              <a:t>Warsaw</a:t>
            </a:r>
            <a:endParaRPr lang="en-GB" dirty="0"/>
          </a:p>
        </p:txBody>
      </p:sp>
      <p:sp>
        <p:nvSpPr>
          <p:cNvPr id="3074" name="Rectangle 2"/>
          <p:cNvSpPr>
            <a:spLocks noGrp="1" noChangeArrowheads="1"/>
          </p:cNvSpPr>
          <p:nvPr>
            <p:ph idx="1"/>
          </p:nvPr>
        </p:nvSpPr>
        <p:spPr>
          <a:xfrm>
            <a:off x="683568" y="17282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2016-09-12</a:t>
            </a:r>
            <a:endParaRPr lang="en-GB" sz="2000" b="0" dirty="0"/>
          </a:p>
        </p:txBody>
      </p:sp>
      <p:sp>
        <p:nvSpPr>
          <p:cNvPr id="6" name="Date Placeholder 3"/>
          <p:cNvSpPr>
            <a:spLocks noGrp="1"/>
          </p:cNvSpPr>
          <p:nvPr>
            <p:ph type="dt" idx="10"/>
          </p:nvPr>
        </p:nvSpPr>
        <p:spPr>
          <a:xfrm>
            <a:off x="696912" y="333375"/>
            <a:ext cx="2303451" cy="273050"/>
          </a:xfrm>
        </p:spPr>
        <p:txBody>
          <a:bodyPr/>
          <a:lstStyle/>
          <a:p>
            <a:r>
              <a:rPr lang="en-US" smtClean="0"/>
              <a:t>September 2016</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smtClean="0"/>
              <a:t>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88799399"/>
              </p:ext>
            </p:extLst>
          </p:nvPr>
        </p:nvGraphicFramePr>
        <p:xfrm>
          <a:off x="546100" y="2711450"/>
          <a:ext cx="7764463" cy="2373313"/>
        </p:xfrm>
        <a:graphic>
          <a:graphicData uri="http://schemas.openxmlformats.org/presentationml/2006/ole">
            <mc:AlternateContent xmlns:mc="http://schemas.openxmlformats.org/markup-compatibility/2006">
              <mc:Choice xmlns:v="urn:schemas-microsoft-com:vml" Requires="v">
                <p:oleObj spid="_x0000_s3169" name="Document" r:id="rId4" imgW="8253180" imgH="2529696" progId="Word.Document.8">
                  <p:embed/>
                </p:oleObj>
              </mc:Choice>
              <mc:Fallback>
                <p:oleObj name="Document" r:id="rId4" imgW="8253180" imgH="2529696" progId="Word.Document.8">
                  <p:embed/>
                  <p:pic>
                    <p:nvPicPr>
                      <p:cNvPr id="0" name="Picture 3"/>
                      <p:cNvPicPr>
                        <a:picLocks noChangeAspect="1" noChangeArrowheads="1"/>
                      </p:cNvPicPr>
                      <p:nvPr/>
                    </p:nvPicPr>
                    <p:blipFill>
                      <a:blip r:embed="rId5"/>
                      <a:srcRect/>
                      <a:stretch>
                        <a:fillRect/>
                      </a:stretch>
                    </p:blipFill>
                    <p:spPr bwMode="auto">
                      <a:xfrm>
                        <a:off x="546100" y="2711450"/>
                        <a:ext cx="7764463" cy="23733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320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5736" y="250974"/>
            <a:ext cx="3958207" cy="355451"/>
          </a:xfrm>
        </p:spPr>
        <p:txBody>
          <a:bodyPr>
            <a:normAutofit fontScale="90000"/>
          </a:bodyPr>
          <a:lstStyle/>
          <a:p>
            <a:pPr lvl="0" rtl="0" eaLnBrk="1" fontAlgn="base" hangingPunct="1"/>
            <a:r>
              <a:rPr lang="en-GB" sz="2400" b="1" dirty="0" smtClean="0">
                <a:solidFill>
                  <a:srgbClr val="000000"/>
                </a:solidFill>
                <a:effectLst/>
                <a:latin typeface="+mn-lt"/>
                <a:ea typeface="+mn-ea"/>
                <a:cs typeface="+mn-cs"/>
              </a:rPr>
              <a:t>M3.6  Meeting registration</a:t>
            </a:r>
            <a:endParaRPr lang="en-US" dirty="0"/>
          </a:p>
        </p:txBody>
      </p:sp>
      <p:sp>
        <p:nvSpPr>
          <p:cNvPr id="6" name="Date Placeholder 5"/>
          <p:cNvSpPr>
            <a:spLocks noGrp="1"/>
          </p:cNvSpPr>
          <p:nvPr>
            <p:ph type="dt" idx="10"/>
          </p:nvPr>
        </p:nvSpPr>
        <p:spPr/>
        <p:txBody>
          <a:bodyPr/>
          <a:lstStyle/>
          <a:p>
            <a:r>
              <a:rPr lang="en-US" smtClean="0"/>
              <a:t>September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3" name="TextBox 2"/>
          <p:cNvSpPr txBox="1"/>
          <p:nvPr/>
        </p:nvSpPr>
        <p:spPr>
          <a:xfrm>
            <a:off x="1802454" y="6502499"/>
            <a:ext cx="2088232" cy="307777"/>
          </a:xfrm>
          <a:prstGeom prst="rect">
            <a:avLst/>
          </a:prstGeom>
          <a:noFill/>
        </p:spPr>
        <p:txBody>
          <a:bodyPr wrap="square" rtlCol="0">
            <a:spAutoFit/>
          </a:bodyPr>
          <a:lstStyle/>
          <a:p>
            <a:r>
              <a:rPr lang="en-US" sz="1400" dirty="0" smtClean="0">
                <a:solidFill>
                  <a:schemeClr val="tx1"/>
                </a:solidFill>
              </a:rPr>
              <a:t>Updated </a:t>
            </a:r>
            <a:r>
              <a:rPr lang="en-US" sz="1400" dirty="0" smtClean="0">
                <a:solidFill>
                  <a:schemeClr val="tx1"/>
                </a:solidFill>
              </a:rPr>
              <a:t>2016-09-08</a:t>
            </a:r>
            <a:endParaRPr lang="en-US" sz="1400" dirty="0">
              <a:solidFill>
                <a:schemeClr val="tx1"/>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1070877385"/>
              </p:ext>
            </p:extLst>
          </p:nvPr>
        </p:nvGraphicFramePr>
        <p:xfrm>
          <a:off x="696913" y="748816"/>
          <a:ext cx="7856537" cy="5638692"/>
        </p:xfrm>
        <a:graphic>
          <a:graphicData uri="http://schemas.openxmlformats.org/drawingml/2006/table">
            <a:tbl>
              <a:tblPr firstRow="1" firstCol="1" bandRow="1">
                <a:tableStyleId>{5C22544A-7EE6-4342-B048-85BDC9FD1C3A}</a:tableStyleId>
              </a:tblPr>
              <a:tblGrid>
                <a:gridCol w="835300"/>
                <a:gridCol w="3309674"/>
                <a:gridCol w="670603"/>
                <a:gridCol w="893612"/>
                <a:gridCol w="1116621"/>
                <a:gridCol w="1030727"/>
              </a:tblGrid>
              <a:tr h="537315">
                <a:tc>
                  <a:txBody>
                    <a:bodyPr/>
                    <a:lstStyle/>
                    <a:p>
                      <a:pPr marL="0" marR="0" algn="r">
                        <a:spcBef>
                          <a:spcPts val="0"/>
                        </a:spcBef>
                        <a:spcAft>
                          <a:spcPts val="0"/>
                        </a:spcAft>
                      </a:pPr>
                      <a:r>
                        <a:rPr lang="en-AU" sz="1400" dirty="0">
                          <a:effectLst/>
                        </a:rPr>
                        <a:t>No. of countries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a:effectLst/>
                        </a:rPr>
                        <a:t>COUNTRY BREAKDOWN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dirty="0">
                          <a:effectLst/>
                        </a:rPr>
                        <a:t>2015 No.</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lgn="r">
                        <a:spcBef>
                          <a:spcPts val="0"/>
                        </a:spcBef>
                        <a:spcAft>
                          <a:spcPts val="0"/>
                        </a:spcAft>
                      </a:pPr>
                      <a:r>
                        <a:rPr lang="en-AU" sz="1400">
                          <a:effectLst/>
                        </a:rPr>
                        <a:t> 2016 %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lgn="r">
                        <a:spcBef>
                          <a:spcPts val="0"/>
                        </a:spcBef>
                        <a:spcAft>
                          <a:spcPts val="0"/>
                        </a:spcAft>
                      </a:pPr>
                      <a:r>
                        <a:rPr lang="en-AU" sz="1400">
                          <a:effectLst/>
                        </a:rPr>
                        <a:t> 2015 %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lgn="r">
                        <a:spcBef>
                          <a:spcPts val="0"/>
                        </a:spcBef>
                        <a:spcAft>
                          <a:spcPts val="0"/>
                        </a:spcAft>
                      </a:pPr>
                      <a:r>
                        <a:rPr lang="en-AU" sz="1400">
                          <a:effectLst/>
                        </a:rPr>
                        <a:t>2014 %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r>
              <a:tr h="221799">
                <a:tc>
                  <a:txBody>
                    <a:bodyPr/>
                    <a:lstStyle/>
                    <a:p>
                      <a:pPr marL="0" marR="0" algn="r">
                        <a:spcBef>
                          <a:spcPts val="0"/>
                        </a:spcBef>
                        <a:spcAft>
                          <a:spcPts val="0"/>
                        </a:spcAft>
                      </a:pPr>
                      <a:r>
                        <a:rPr lang="en-AU" sz="1400">
                          <a:effectLst/>
                        </a:rPr>
                        <a:t>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AUSTRALIA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BELGIUM</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CANADA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2.4%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2.4%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CHINA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20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7.5%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10.7%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8.5%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FINLAND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FRANCE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GERMANY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11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4.12%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2.1%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2.4%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IRELAND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ISRAEL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10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ITALY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11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JAPAN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42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15.7%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14.4%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15.4%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12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KOREA, REPUBLIC OF</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34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12.7%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11.9%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15.4%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13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NETHERLANDS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0.75%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14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POLAND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0.75%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15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RUSSIA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16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SINGAPORE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0.75%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17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SWEDEN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18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SWITZERLAND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19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TAIWAN, PROVINCE OF CHINA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1.2%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2.1%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20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TURKEY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0.75%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21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UK</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2.8%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2.8%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3.3%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pPr marL="0" marR="0" algn="r">
                        <a:spcBef>
                          <a:spcPts val="0"/>
                        </a:spcBef>
                        <a:spcAft>
                          <a:spcPts val="0"/>
                        </a:spcAft>
                      </a:pPr>
                      <a:r>
                        <a:rPr lang="en-AU" sz="1400">
                          <a:effectLst/>
                        </a:rPr>
                        <a:t>22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USA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113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42.3%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44.0%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38.4%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r h="221799">
                <a:tc>
                  <a:txBody>
                    <a:bodyPr/>
                    <a:lstStyle/>
                    <a:p>
                      <a:endParaRPr lang="en-US" sz="1200">
                        <a:effectLst/>
                        <a:latin typeface="Times New Roman" panose="02020603050405020304" pitchFamily="18" charset="0"/>
                      </a:endParaRPr>
                    </a:p>
                  </a:txBody>
                  <a:tcPr marL="62479" marR="62479" marT="0" marB="0" anchor="b"/>
                </a:tc>
                <a:tc>
                  <a:txBody>
                    <a:bodyPr/>
                    <a:lstStyle/>
                    <a:p>
                      <a:pPr marL="0" marR="0">
                        <a:spcBef>
                          <a:spcPts val="0"/>
                        </a:spcBef>
                        <a:spcAft>
                          <a:spcPts val="0"/>
                        </a:spcAft>
                      </a:pPr>
                      <a:r>
                        <a:rPr lang="en-AU" sz="1400" dirty="0">
                          <a:effectLst/>
                        </a:rPr>
                        <a:t>TOTAL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ctr">
                        <a:spcBef>
                          <a:spcPts val="0"/>
                        </a:spcBef>
                        <a:spcAft>
                          <a:spcPts val="0"/>
                        </a:spcAft>
                      </a:pPr>
                      <a:r>
                        <a:rPr lang="en-AU" sz="1400">
                          <a:effectLst/>
                        </a:rPr>
                        <a:t>267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tc>
                <a:tc>
                  <a:txBody>
                    <a:bodyPr/>
                    <a:lstStyle/>
                    <a:p>
                      <a:pPr marL="0" marR="0" algn="r">
                        <a:spcBef>
                          <a:spcPts val="0"/>
                        </a:spcBef>
                        <a:spcAft>
                          <a:spcPts val="0"/>
                        </a:spcAft>
                      </a:pPr>
                      <a:r>
                        <a:rPr lang="en-AU" sz="1400">
                          <a:effectLst/>
                        </a:rPr>
                        <a:t>100%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c>
                  <a:txBody>
                    <a:bodyPr/>
                    <a:lstStyle/>
                    <a:p>
                      <a:pPr marL="0" marR="0" algn="r">
                        <a:spcBef>
                          <a:spcPts val="0"/>
                        </a:spcBef>
                        <a:spcAft>
                          <a:spcPts val="0"/>
                        </a:spcAft>
                      </a:pPr>
                      <a:r>
                        <a:rPr lang="en-AU"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2479" marR="62479" marT="0" marB="0" anchor="ctr"/>
                </a:tc>
              </a:tr>
            </a:tbl>
          </a:graphicData>
        </a:graphic>
      </p:graphicFrame>
    </p:spTree>
    <p:extLst>
      <p:ext uri="{BB962C8B-B14F-4D97-AF65-F5344CB8AC3E}">
        <p14:creationId xmlns:p14="http://schemas.microsoft.com/office/powerpoint/2010/main" val="14165919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599"/>
          </a:xfrm>
        </p:spPr>
        <p:txBody>
          <a:bodyPr/>
          <a:lstStyle/>
          <a:p>
            <a:pPr rtl="0" eaLnBrk="1" fontAlgn="base" hangingPunct="1"/>
            <a:r>
              <a:rPr lang="en-US" sz="3200" b="0" dirty="0" smtClean="0">
                <a:solidFill>
                  <a:srgbClr val="000000"/>
                </a:solidFill>
                <a:latin typeface="+mj-lt"/>
                <a:ea typeface="+mj-ea"/>
                <a:cs typeface="+mj-cs"/>
              </a:rPr>
              <a:t>M3.7</a:t>
            </a:r>
            <a:r>
              <a:rPr lang="en-US" sz="3200" b="1" dirty="0" smtClean="0">
                <a:solidFill>
                  <a:srgbClr val="000000"/>
                </a:solidFill>
                <a:latin typeface="+mj-lt"/>
                <a:ea typeface="+mj-ea"/>
                <a:cs typeface="+mj-cs"/>
              </a:rPr>
              <a:t> </a:t>
            </a:r>
            <a:r>
              <a:rPr lang="en-US" sz="3200" b="0" dirty="0" smtClean="0">
                <a:solidFill>
                  <a:srgbClr val="000000"/>
                </a:solidFill>
                <a:latin typeface="+mj-lt"/>
                <a:ea typeface="+mj-ea"/>
                <a:cs typeface="+mj-cs"/>
              </a:rPr>
              <a:t>Recording attendance</a:t>
            </a:r>
            <a:endParaRPr lang="en-US" dirty="0"/>
          </a:p>
        </p:txBody>
      </p:sp>
      <p:sp>
        <p:nvSpPr>
          <p:cNvPr id="3" name="Content Placeholder 2"/>
          <p:cNvSpPr>
            <a:spLocks noGrp="1"/>
          </p:cNvSpPr>
          <p:nvPr>
            <p:ph idx="1"/>
          </p:nvPr>
        </p:nvSpPr>
        <p:spPr>
          <a:xfrm>
            <a:off x="457200" y="1219200"/>
            <a:ext cx="8305800" cy="5181600"/>
          </a:xfrm>
        </p:spPr>
        <p:txBody>
          <a:bodyPr>
            <a:normAutofit/>
          </a:bodyPr>
          <a:lstStyle/>
          <a:p>
            <a:pPr>
              <a:lnSpc>
                <a:spcPct val="90000"/>
              </a:lnSpc>
            </a:pPr>
            <a:r>
              <a:rPr lang="en-GB" sz="2000" dirty="0" smtClean="0"/>
              <a:t>It is a </a:t>
            </a:r>
            <a:r>
              <a:rPr lang="en-GB" sz="2000" dirty="0" smtClean="0">
                <a:solidFill>
                  <a:srgbClr val="FF3300"/>
                </a:solidFill>
              </a:rPr>
              <a:t>requirement</a:t>
            </a:r>
            <a:r>
              <a:rPr lang="en-GB" sz="2000" dirty="0" smtClean="0"/>
              <a:t> that attendees record their participation at an 802.11 session and declare their affiliation.  This record is usually made using the IMAT attendance system.</a:t>
            </a:r>
          </a:p>
          <a:p>
            <a:pPr lvl="1">
              <a:lnSpc>
                <a:spcPct val="90000"/>
              </a:lnSpc>
            </a:pPr>
            <a:r>
              <a:rPr lang="en-GB" sz="1800" dirty="0" smtClean="0"/>
              <a:t>If you wish to participate without recording attendance,  send an email per session to the WG 2</a:t>
            </a:r>
            <a:r>
              <a:rPr lang="en-GB" sz="1800" baseline="30000" dirty="0" smtClean="0"/>
              <a:t>nd</a:t>
            </a:r>
            <a:r>
              <a:rPr lang="en-GB" sz="1800" dirty="0" smtClean="0"/>
              <a:t> vice chair declaring your participation and affiliation.   You cannot gain or maintain 802.11 voting membership using this method.</a:t>
            </a:r>
          </a:p>
          <a:p>
            <a:pPr>
              <a:lnSpc>
                <a:spcPct val="90000"/>
              </a:lnSpc>
            </a:pPr>
            <a:r>
              <a:rPr lang="en-GB" sz="2000" dirty="0" smtClean="0"/>
              <a:t>You must record 75% attendance of required 802.11 slots in a session for that session to count towards gaining or maintaining 802.11 voting membership</a:t>
            </a:r>
          </a:p>
          <a:p>
            <a:pPr lvl="1">
              <a:lnSpc>
                <a:spcPct val="90000"/>
              </a:lnSpc>
            </a:pPr>
            <a:r>
              <a:rPr lang="en-GB" sz="1800" dirty="0" smtClean="0"/>
              <a:t>You need a single IEEE-SA web account</a:t>
            </a:r>
          </a:p>
          <a:p>
            <a:pPr lvl="2">
              <a:lnSpc>
                <a:spcPct val="90000"/>
              </a:lnSpc>
            </a:pPr>
            <a:r>
              <a:rPr lang="en-GB" dirty="0" smtClean="0"/>
              <a:t>The IEEE SA web account requires a working email address</a:t>
            </a:r>
          </a:p>
          <a:p>
            <a:pPr lvl="2">
              <a:lnSpc>
                <a:spcPct val="90000"/>
              </a:lnSpc>
            </a:pPr>
            <a:r>
              <a:rPr lang="en-GB" dirty="0" smtClean="0"/>
              <a:t>do not remove your email address from the account</a:t>
            </a:r>
          </a:p>
          <a:p>
            <a:pPr lvl="1">
              <a:lnSpc>
                <a:spcPct val="90000"/>
              </a:lnSpc>
            </a:pPr>
            <a:r>
              <a:rPr lang="en-GB" sz="1800" dirty="0" smtClean="0"/>
              <a:t>Use the email address associated with that web account when registering attendance</a:t>
            </a:r>
          </a:p>
          <a:p>
            <a:pPr lvl="2">
              <a:lnSpc>
                <a:spcPct val="90000"/>
              </a:lnSpc>
            </a:pPr>
            <a:r>
              <a:rPr lang="en-GB" dirty="0" smtClean="0"/>
              <a:t>If you change email addresses, update the web account,  don’t create a new web account,  or your membership status may not be calculated properly</a:t>
            </a:r>
          </a:p>
          <a:p>
            <a:pPr lvl="1">
              <a:lnSpc>
                <a:spcPct val="90000"/>
              </a:lnSpc>
            </a:pPr>
            <a:r>
              <a:rPr lang="en-GB" dirty="0" smtClean="0"/>
              <a:t>Record attendance using this URL:</a:t>
            </a:r>
            <a:r>
              <a:rPr lang="en-US" dirty="0"/>
              <a:t> </a:t>
            </a:r>
            <a:r>
              <a:rPr lang="en-US" dirty="0" smtClean="0"/>
              <a:t> </a:t>
            </a:r>
            <a:r>
              <a:rPr lang="en-US" b="1" dirty="0" smtClean="0">
                <a:solidFill>
                  <a:schemeClr val="tx2"/>
                </a:solidFill>
              </a:rPr>
              <a:t>IMAT.IEEE.ORG/</a:t>
            </a:r>
            <a:endParaRPr lang="en-US" b="1" dirty="0">
              <a:solidFill>
                <a:schemeClr val="tx2"/>
              </a:solidFill>
            </a:endParaRPr>
          </a:p>
        </p:txBody>
      </p:sp>
      <p:sp>
        <p:nvSpPr>
          <p:cNvPr id="6" name="Date Placeholder 5"/>
          <p:cNvSpPr>
            <a:spLocks noGrp="1"/>
          </p:cNvSpPr>
          <p:nvPr>
            <p:ph type="dt" idx="10"/>
          </p:nvPr>
        </p:nvSpPr>
        <p:spPr/>
        <p:txBody>
          <a:bodyPr/>
          <a:lstStyle/>
          <a:p>
            <a:r>
              <a:rPr lang="en-US" smtClean="0"/>
              <a:t>September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6134976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12"/>
          <p:cNvPicPr>
            <a:picLocks noChangeAspect="1" noChangeArrowheads="1"/>
          </p:cNvPicPr>
          <p:nvPr/>
        </p:nvPicPr>
        <p:blipFill>
          <a:blip r:embed="rId3" cstate="print"/>
          <a:srcRect/>
          <a:stretch>
            <a:fillRect/>
          </a:stretch>
        </p:blipFill>
        <p:spPr bwMode="auto">
          <a:xfrm>
            <a:off x="1231900" y="1052736"/>
            <a:ext cx="6480175" cy="4389214"/>
          </a:xfrm>
          <a:prstGeom prst="rect">
            <a:avLst/>
          </a:prstGeom>
          <a:noFill/>
          <a:ln w="12700">
            <a:noFill/>
            <a:miter lim="800000"/>
            <a:headEnd type="none" w="sm" len="sm"/>
            <a:tailEnd type="none" w="sm" len="sm"/>
          </a:ln>
          <a:effectLst/>
        </p:spPr>
      </p:pic>
      <p:sp>
        <p:nvSpPr>
          <p:cNvPr id="19462" name="Rectangle 2"/>
          <p:cNvSpPr>
            <a:spLocks noGrp="1" noChangeArrowheads="1"/>
          </p:cNvSpPr>
          <p:nvPr>
            <p:ph type="title"/>
          </p:nvPr>
        </p:nvSpPr>
        <p:spPr>
          <a:xfrm>
            <a:off x="685800" y="609600"/>
            <a:ext cx="7772400" cy="1066800"/>
          </a:xfrm>
        </p:spPr>
        <p:txBody>
          <a:bodyPr>
            <a:normAutofit fontScale="90000"/>
          </a:bodyPr>
          <a:lstStyle/>
          <a:p>
            <a:r>
              <a:rPr lang="en-US" dirty="0" smtClean="0"/>
              <a:t>M3.8 Local File Document Server information</a:t>
            </a:r>
          </a:p>
        </p:txBody>
      </p:sp>
      <p:sp>
        <p:nvSpPr>
          <p:cNvPr id="19459" name="Date Placeholder 3"/>
          <p:cNvSpPr>
            <a:spLocks noGrp="1"/>
          </p:cNvSpPr>
          <p:nvPr>
            <p:ph type="dt" idx="10"/>
          </p:nvPr>
        </p:nvSpPr>
        <p:spPr>
          <a:xfrm>
            <a:off x="685800" y="381000"/>
            <a:ext cx="1752600" cy="276999"/>
          </a:xfrm>
          <a:prstGeom prst="rect">
            <a:avLst/>
          </a:prstGeom>
          <a:noFill/>
        </p:spPr>
        <p:txBody>
          <a:bodyPr/>
          <a:lstStyle/>
          <a:p>
            <a:r>
              <a:rPr lang="en-US" smtClean="0"/>
              <a:t>September 2016</a:t>
            </a:r>
            <a:endParaRPr lang="en-US" smtClean="0"/>
          </a:p>
        </p:txBody>
      </p:sp>
      <p:sp>
        <p:nvSpPr>
          <p:cNvPr id="19460" name="Footer Placeholder 4"/>
          <p:cNvSpPr>
            <a:spLocks noGrp="1"/>
          </p:cNvSpPr>
          <p:nvPr>
            <p:ph type="ftr" idx="11"/>
          </p:nvPr>
        </p:nvSpPr>
        <p:spPr>
          <a:xfrm>
            <a:off x="6096000" y="6475412"/>
            <a:ext cx="2447925" cy="230188"/>
          </a:xfrm>
          <a:prstGeom prst="rect">
            <a:avLst/>
          </a:prstGeom>
          <a:noFill/>
        </p:spPr>
        <p:txBody>
          <a:bodyPr/>
          <a:lstStyle/>
          <a:p>
            <a:r>
              <a:rPr lang="en-US" smtClean="0"/>
              <a:t>Jon Rosdahl, Qualcomm</a:t>
            </a:r>
          </a:p>
        </p:txBody>
      </p:sp>
      <p:sp>
        <p:nvSpPr>
          <p:cNvPr id="19461" name="Slide Number Placeholder 5"/>
          <p:cNvSpPr>
            <a:spLocks noGrp="1"/>
          </p:cNvSpPr>
          <p:nvPr>
            <p:ph type="sldNum" idx="12"/>
          </p:nvPr>
        </p:nvSpPr>
        <p:spPr>
          <a:noFill/>
        </p:spPr>
        <p:txBody>
          <a:bodyPr/>
          <a:lstStyle/>
          <a:p>
            <a:r>
              <a:rPr lang="en-US"/>
              <a:t>Slide </a:t>
            </a:r>
            <a:fld id="{D64B625E-504A-4C58-A39B-C8B7B94C9285}" type="slidenum">
              <a:rPr lang="en-US"/>
              <a:pPr/>
              <a:t>12</a:t>
            </a:fld>
            <a:endParaRPr lang="en-US"/>
          </a:p>
        </p:txBody>
      </p:sp>
      <p:sp>
        <p:nvSpPr>
          <p:cNvPr id="19463" name="Rectangle 4"/>
          <p:cNvSpPr>
            <a:spLocks noChangeArrowheads="1"/>
          </p:cNvSpPr>
          <p:nvPr/>
        </p:nvSpPr>
        <p:spPr bwMode="auto">
          <a:xfrm>
            <a:off x="804863" y="5438775"/>
            <a:ext cx="7032625" cy="922338"/>
          </a:xfrm>
          <a:prstGeom prst="rect">
            <a:avLst/>
          </a:prstGeom>
          <a:noFill/>
          <a:ln w="12700">
            <a:noFill/>
            <a:miter lim="800000"/>
            <a:headEnd type="none" w="sm" len="sm"/>
            <a:tailEnd type="none" w="sm" len="sm"/>
          </a:ln>
        </p:spPr>
        <p:txBody>
          <a:bodyPr wrap="none" anchor="ctr">
            <a:spAutoFit/>
          </a:bodyPr>
          <a:lstStyle/>
          <a:p>
            <a:pPr algn="ctr"/>
            <a:r>
              <a:rPr lang="en-US" sz="1800"/>
              <a:t>Local FTP server: </a:t>
            </a:r>
            <a:r>
              <a:rPr lang="en-GB" sz="1800">
                <a:hlinkClick r:id="rId4"/>
              </a:rPr>
              <a:t>ftp://griffin.events.ieee.org </a:t>
            </a:r>
            <a:r>
              <a:rPr lang="en-US" sz="1800"/>
              <a:t>(anonymous)</a:t>
            </a:r>
          </a:p>
          <a:p>
            <a:pPr algn="ctr"/>
            <a:r>
              <a:rPr lang="en-US" sz="1800"/>
              <a:t>External Document Server   </a:t>
            </a:r>
            <a:r>
              <a:rPr lang="en-US" sz="1800">
                <a:hlinkClick r:id="rId5"/>
              </a:rPr>
              <a:t>https://mentor.ieee.org/802.11/documents</a:t>
            </a:r>
            <a:endParaRPr lang="en-US" sz="1800" b="0"/>
          </a:p>
          <a:p>
            <a:pPr algn="ctr"/>
            <a:r>
              <a:rPr lang="en-US" sz="1800" b="0"/>
              <a:t> </a:t>
            </a:r>
          </a:p>
        </p:txBody>
      </p:sp>
    </p:spTree>
    <p:extLst>
      <p:ext uri="{BB962C8B-B14F-4D97-AF65-F5344CB8AC3E}">
        <p14:creationId xmlns:p14="http://schemas.microsoft.com/office/powerpoint/2010/main" val="30924948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2"/>
          <p:cNvSpPr>
            <a:spLocks noGrp="1"/>
          </p:cNvSpPr>
          <p:nvPr>
            <p:ph type="dt" sz="quarter" idx="10"/>
          </p:nvPr>
        </p:nvSpPr>
        <p:spPr>
          <a:noFill/>
        </p:spPr>
        <p:txBody>
          <a:bodyPr/>
          <a:lstStyle/>
          <a:p>
            <a:r>
              <a:rPr lang="en-US" dirty="0" smtClean="0"/>
              <a:t>September 2016</a:t>
            </a:r>
            <a:endParaRPr lang="en-US" dirty="0" smtClean="0"/>
          </a:p>
        </p:txBody>
      </p:sp>
      <p:sp>
        <p:nvSpPr>
          <p:cNvPr id="22531" name="Footer Placeholder 4"/>
          <p:cNvSpPr>
            <a:spLocks noGrp="1"/>
          </p:cNvSpPr>
          <p:nvPr>
            <p:ph type="ftr" sz="quarter" idx="11"/>
          </p:nvPr>
        </p:nvSpPr>
        <p:spPr>
          <a:noFill/>
        </p:spPr>
        <p:txBody>
          <a:bodyPr/>
          <a:lstStyle/>
          <a:p>
            <a:r>
              <a:rPr lang="en-US" dirty="0" smtClean="0"/>
              <a:t>Jon Rosdahl, Qualcomm</a:t>
            </a:r>
          </a:p>
        </p:txBody>
      </p:sp>
      <p:sp>
        <p:nvSpPr>
          <p:cNvPr id="22532" name="Slide Number Placeholder 5"/>
          <p:cNvSpPr>
            <a:spLocks noGrp="1"/>
          </p:cNvSpPr>
          <p:nvPr>
            <p:ph type="sldNum" sz="quarter" idx="12"/>
          </p:nvPr>
        </p:nvSpPr>
        <p:spPr>
          <a:noFill/>
        </p:spPr>
        <p:txBody>
          <a:bodyPr/>
          <a:lstStyle/>
          <a:p>
            <a:r>
              <a:rPr lang="en-US"/>
              <a:t>Slide </a:t>
            </a:r>
            <a:fld id="{0150DDA3-8D91-4B5F-B91C-7650B41D76C2}" type="slidenum">
              <a:rPr lang="en-US"/>
              <a:pPr/>
              <a:t>13</a:t>
            </a:fld>
            <a:endParaRPr lang="en-US"/>
          </a:p>
        </p:txBody>
      </p:sp>
      <p:sp>
        <p:nvSpPr>
          <p:cNvPr id="22534" name="TextBox 7"/>
          <p:cNvSpPr txBox="1">
            <a:spLocks noChangeArrowheads="1"/>
          </p:cNvSpPr>
          <p:nvPr/>
        </p:nvSpPr>
        <p:spPr bwMode="auto">
          <a:xfrm>
            <a:off x="533401" y="1830388"/>
            <a:ext cx="8215063" cy="2677656"/>
          </a:xfrm>
          <a:prstGeom prst="rect">
            <a:avLst/>
          </a:prstGeom>
          <a:noFill/>
          <a:ln w="9525">
            <a:noFill/>
            <a:miter lim="800000"/>
            <a:headEnd/>
            <a:tailEnd/>
          </a:ln>
        </p:spPr>
        <p:txBody>
          <a:bodyPr wrap="square">
            <a:spAutoFit/>
          </a:bodyPr>
          <a:lstStyle/>
          <a:p>
            <a:r>
              <a:rPr lang="en-US" b="1" dirty="0" smtClean="0">
                <a:solidFill>
                  <a:schemeClr val="tx1"/>
                </a:solidFill>
              </a:rPr>
              <a:t>Breakfast:						07:30 </a:t>
            </a:r>
            <a:r>
              <a:rPr lang="en-US" b="1" dirty="0">
                <a:solidFill>
                  <a:schemeClr val="tx1"/>
                </a:solidFill>
              </a:rPr>
              <a:t>to </a:t>
            </a:r>
            <a:r>
              <a:rPr lang="en-US" b="1" dirty="0" smtClean="0">
                <a:solidFill>
                  <a:schemeClr val="tx1"/>
                </a:solidFill>
              </a:rPr>
              <a:t>09:00</a:t>
            </a:r>
            <a:endParaRPr lang="en-US" b="1" dirty="0">
              <a:solidFill>
                <a:schemeClr val="tx1"/>
              </a:solidFill>
            </a:endParaRPr>
          </a:p>
          <a:p>
            <a:endParaRPr lang="en-US" b="1" dirty="0" smtClean="0">
              <a:solidFill>
                <a:schemeClr val="tx1"/>
              </a:solidFill>
            </a:endParaRPr>
          </a:p>
          <a:p>
            <a:r>
              <a:rPr lang="en-US" b="1" dirty="0" smtClean="0">
                <a:solidFill>
                  <a:schemeClr val="tx1"/>
                </a:solidFill>
              </a:rPr>
              <a:t>Morning Coffee/Tea				10:00 </a:t>
            </a:r>
            <a:r>
              <a:rPr lang="en-US" b="1" dirty="0">
                <a:solidFill>
                  <a:schemeClr val="tx1"/>
                </a:solidFill>
              </a:rPr>
              <a:t>to </a:t>
            </a:r>
            <a:r>
              <a:rPr lang="en-US" b="1" dirty="0" smtClean="0">
                <a:solidFill>
                  <a:schemeClr val="tx1"/>
                </a:solidFill>
              </a:rPr>
              <a:t>11:00</a:t>
            </a:r>
          </a:p>
          <a:p>
            <a:r>
              <a:rPr lang="en-US" b="1" dirty="0" smtClean="0">
                <a:solidFill>
                  <a:schemeClr val="tx1"/>
                </a:solidFill>
              </a:rPr>
              <a:t>	</a:t>
            </a:r>
          </a:p>
          <a:p>
            <a:r>
              <a:rPr lang="en-US" b="1" dirty="0" smtClean="0">
                <a:solidFill>
                  <a:schemeClr val="tx1"/>
                </a:solidFill>
              </a:rPr>
              <a:t>Afternoon Coffee/Tea/Snacks	15:00 </a:t>
            </a:r>
            <a:r>
              <a:rPr lang="en-US" b="1" dirty="0">
                <a:solidFill>
                  <a:schemeClr val="tx1"/>
                </a:solidFill>
              </a:rPr>
              <a:t>to 16:00 </a:t>
            </a:r>
            <a:r>
              <a:rPr lang="en-US" b="1" dirty="0" smtClean="0">
                <a:solidFill>
                  <a:schemeClr val="tx1"/>
                </a:solidFill>
              </a:rPr>
              <a:t>  </a:t>
            </a:r>
          </a:p>
          <a:p>
            <a:r>
              <a:rPr lang="en-US" b="1" dirty="0">
                <a:solidFill>
                  <a:schemeClr val="tx1"/>
                </a:solidFill>
              </a:rPr>
              <a:t> </a:t>
            </a:r>
            <a:r>
              <a:rPr lang="en-US" b="1" dirty="0" smtClean="0">
                <a:solidFill>
                  <a:schemeClr val="tx1"/>
                </a:solidFill>
              </a:rPr>
              <a:t>   </a:t>
            </a:r>
            <a:endParaRPr lang="en-US" b="1" dirty="0">
              <a:solidFill>
                <a:schemeClr val="tx1"/>
              </a:solidFill>
            </a:endParaRPr>
          </a:p>
          <a:p>
            <a:r>
              <a:rPr lang="en-US" b="1" dirty="0" smtClean="0">
                <a:solidFill>
                  <a:schemeClr val="tx1"/>
                </a:solidFill>
              </a:rPr>
              <a:t>For Registered Attendees Only</a:t>
            </a:r>
            <a:r>
              <a:rPr lang="en-US" sz="1800" dirty="0" smtClean="0">
                <a:solidFill>
                  <a:schemeClr val="tx1"/>
                </a:solidFill>
              </a:rPr>
              <a:t> </a:t>
            </a:r>
            <a:r>
              <a:rPr lang="en-US" sz="1800" dirty="0">
                <a:solidFill>
                  <a:schemeClr val="tx1"/>
                </a:solidFill>
              </a:rPr>
              <a:t>     </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42778395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59532" y="1484784"/>
            <a:ext cx="8532948" cy="4935928"/>
          </a:xfrm>
        </p:spPr>
        <p:txBody>
          <a:bodyPr>
            <a:noAutofit/>
          </a:bodyPr>
          <a:lstStyle/>
          <a:p>
            <a:r>
              <a:rPr lang="en-GB" sz="2800" b="1" dirty="0" smtClean="0"/>
              <a:t/>
            </a:r>
            <a:br>
              <a:rPr lang="en-GB" sz="2800" b="1" dirty="0" smtClean="0"/>
            </a:br>
            <a:r>
              <a:rPr lang="en-GB" sz="2800" b="1" dirty="0" smtClean="0"/>
              <a:t/>
            </a:r>
            <a:br>
              <a:rPr lang="en-GB" sz="2800" b="1" dirty="0" smtClean="0"/>
            </a:br>
            <a:r>
              <a:rPr lang="en-GB" sz="2800" b="1" dirty="0" smtClean="0"/>
              <a:t/>
            </a:r>
            <a:br>
              <a:rPr lang="en-GB" sz="2800" b="1" dirty="0" smtClean="0"/>
            </a:br>
            <a:r>
              <a:rPr lang="en-GB" sz="2800" b="1" dirty="0" smtClean="0"/>
              <a:t>Meals</a:t>
            </a:r>
            <a:r>
              <a:rPr lang="en-GB" sz="4800" b="1" dirty="0" smtClean="0"/>
              <a:t/>
            </a:r>
            <a:br>
              <a:rPr lang="en-GB" sz="4800" b="1" dirty="0" smtClean="0"/>
            </a:br>
            <a:r>
              <a:rPr lang="en-GB" sz="1200" b="1" dirty="0" smtClean="0"/>
              <a:t/>
            </a:r>
            <a:br>
              <a:rPr lang="en-GB" sz="1200" b="1" dirty="0" smtClean="0"/>
            </a:br>
            <a:r>
              <a:rPr lang="en-GB" sz="2800" dirty="0" smtClean="0"/>
              <a:t> </a:t>
            </a:r>
            <a:r>
              <a:rPr lang="en-GB" sz="2800" dirty="0"/>
              <a:t>- </a:t>
            </a:r>
            <a:r>
              <a:rPr lang="en-GB" sz="2800" dirty="0" smtClean="0"/>
              <a:t>Breakfast is included in your room rate if you booked via the Marriott Hotel link</a:t>
            </a:r>
            <a:br>
              <a:rPr lang="en-GB" sz="2800" dirty="0" smtClean="0"/>
            </a:br>
            <a:r>
              <a:rPr lang="en-GB" sz="2800" dirty="0" smtClean="0"/>
              <a:t/>
            </a:r>
            <a:br>
              <a:rPr lang="en-GB" sz="2800" dirty="0" smtClean="0"/>
            </a:br>
            <a:r>
              <a:rPr lang="en-GB" sz="2800" dirty="0" smtClean="0"/>
              <a:t> - Morning and Afternoon tea will be served in the foyer areas on level 2 and </a:t>
            </a:r>
            <a:r>
              <a:rPr lang="en-GB" sz="2800" dirty="0"/>
              <a:t>3</a:t>
            </a:r>
            <a:r>
              <a:rPr lang="en-GB" sz="2800" dirty="0" smtClean="0"/>
              <a:t/>
            </a:r>
            <a:br>
              <a:rPr lang="en-GB" sz="2800" dirty="0" smtClean="0"/>
            </a:br>
            <a:r>
              <a:rPr lang="en-GB" sz="2800" dirty="0" smtClean="0"/>
              <a:t/>
            </a:r>
            <a:br>
              <a:rPr lang="en-GB" sz="2800" dirty="0" smtClean="0"/>
            </a:br>
            <a:r>
              <a:rPr lang="en-GB" sz="2800" dirty="0"/>
              <a:t> </a:t>
            </a:r>
            <a:r>
              <a:rPr lang="en-GB" sz="2800" dirty="0" smtClean="0"/>
              <a:t>- Lunch will be available from </a:t>
            </a:r>
            <a:r>
              <a:rPr lang="en-GB" sz="2800" b="1" dirty="0" smtClean="0"/>
              <a:t>1200 – 1330 </a:t>
            </a:r>
            <a:r>
              <a:rPr lang="en-GB" sz="2800" dirty="0" smtClean="0"/>
              <a:t>and</a:t>
            </a:r>
            <a:r>
              <a:rPr lang="en-GB" sz="2800" b="1" dirty="0" smtClean="0"/>
              <a:t> </a:t>
            </a:r>
            <a:r>
              <a:rPr lang="en-GB" sz="2800" dirty="0" smtClean="0"/>
              <a:t>will be served </a:t>
            </a:r>
            <a:r>
              <a:rPr lang="en-GB" sz="2800" dirty="0"/>
              <a:t>from </a:t>
            </a:r>
            <a:r>
              <a:rPr lang="en-GB" sz="2800" dirty="0" smtClean="0"/>
              <a:t>the </a:t>
            </a:r>
            <a:r>
              <a:rPr lang="en-GB" sz="2800" dirty="0"/>
              <a:t>foyer areas on level 2 and </a:t>
            </a:r>
            <a:r>
              <a:rPr lang="en-GB" sz="2800" dirty="0" smtClean="0"/>
              <a:t>3</a:t>
            </a:r>
            <a:r>
              <a:rPr lang="en-GB" sz="5400" b="1" dirty="0">
                <a:solidFill>
                  <a:srgbClr val="000099"/>
                </a:solidFill>
              </a:rPr>
              <a:t/>
            </a:r>
            <a:br>
              <a:rPr lang="en-GB" sz="5400" b="1" dirty="0">
                <a:solidFill>
                  <a:srgbClr val="000099"/>
                </a:solidFill>
              </a:rPr>
            </a:br>
            <a:r>
              <a:rPr lang="en-GB" sz="2800" b="1" dirty="0" smtClean="0"/>
              <a:t/>
            </a:r>
            <a:br>
              <a:rPr lang="en-GB" sz="2800" b="1" dirty="0" smtClean="0"/>
            </a:br>
            <a:r>
              <a:rPr lang="en-GB" sz="2800" b="1" dirty="0" smtClean="0"/>
              <a:t/>
            </a:r>
            <a:br>
              <a:rPr lang="en-GB" sz="2800" b="1" dirty="0" smtClean="0"/>
            </a:br>
            <a:r>
              <a:rPr lang="en-GB" sz="2800" b="1" dirty="0"/>
              <a:t/>
            </a:r>
            <a:br>
              <a:rPr lang="en-GB" sz="2800" b="1" dirty="0"/>
            </a:br>
            <a:endParaRPr lang="en-AU" sz="2800" dirty="0"/>
          </a:p>
        </p:txBody>
      </p:sp>
      <p:sp>
        <p:nvSpPr>
          <p:cNvPr id="5" name="Date Placeholder 2"/>
          <p:cNvSpPr>
            <a:spLocks noGrp="1"/>
          </p:cNvSpPr>
          <p:nvPr>
            <p:ph type="dt" sz="quarter" idx="10"/>
          </p:nvPr>
        </p:nvSpPr>
        <p:spPr>
          <a:xfrm>
            <a:off x="696913" y="333375"/>
            <a:ext cx="1874837" cy="273050"/>
          </a:xfrm>
          <a:noFill/>
        </p:spPr>
        <p:txBody>
          <a:bodyPr/>
          <a:lstStyle/>
          <a:p>
            <a:r>
              <a:rPr lang="en-US" dirty="0" smtClean="0"/>
              <a:t>September 2016</a:t>
            </a:r>
            <a:endParaRPr lang="en-US" dirty="0" smtClean="0"/>
          </a:p>
        </p:txBody>
      </p:sp>
      <p:sp>
        <p:nvSpPr>
          <p:cNvPr id="6" name="Footer Placeholder 4"/>
          <p:cNvSpPr>
            <a:spLocks noGrp="1"/>
          </p:cNvSpPr>
          <p:nvPr>
            <p:ph type="ftr" sz="quarter" idx="11"/>
          </p:nvPr>
        </p:nvSpPr>
        <p:spPr>
          <a:xfrm>
            <a:off x="5357813" y="6475413"/>
            <a:ext cx="3184525" cy="180975"/>
          </a:xfrm>
          <a:noFill/>
        </p:spPr>
        <p:txBody>
          <a:bodyPr/>
          <a:lstStyle/>
          <a:p>
            <a:r>
              <a:rPr lang="en-US" dirty="0" smtClean="0"/>
              <a:t>Jon Rosdahl, Qualcomm</a:t>
            </a:r>
          </a:p>
        </p:txBody>
      </p:sp>
      <p:sp>
        <p:nvSpPr>
          <p:cNvPr id="7" name="Title 1"/>
          <p:cNvSpPr txBox="1">
            <a:spLocks/>
          </p:cNvSpPr>
          <p:nvPr/>
        </p:nvSpPr>
        <p:spPr bwMode="auto">
          <a:xfrm>
            <a:off x="722597" y="673379"/>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M3.09 FOOD &amp; BEVERAGE</a:t>
            </a:r>
            <a:endParaRPr lang="en-US" kern="0" dirty="0" smtClean="0"/>
          </a:p>
        </p:txBody>
      </p:sp>
    </p:spTree>
    <p:extLst>
      <p:ext uri="{BB962C8B-B14F-4D97-AF65-F5344CB8AC3E}">
        <p14:creationId xmlns:p14="http://schemas.microsoft.com/office/powerpoint/2010/main" val="3113854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65" y="-99392"/>
            <a:ext cx="9144000" cy="846667"/>
          </a:xfrm>
          <a:prstGeom prst="rect">
            <a:avLst/>
          </a:prstGeom>
        </p:spPr>
      </p:pic>
      <p:sp>
        <p:nvSpPr>
          <p:cNvPr id="4" name="Title 3"/>
          <p:cNvSpPr>
            <a:spLocks noGrp="1"/>
          </p:cNvSpPr>
          <p:nvPr>
            <p:ph type="title"/>
          </p:nvPr>
        </p:nvSpPr>
        <p:spPr>
          <a:xfrm>
            <a:off x="323528" y="764704"/>
            <a:ext cx="8640960" cy="5035482"/>
          </a:xfrm>
        </p:spPr>
        <p:txBody>
          <a:bodyPr>
            <a:normAutofit fontScale="90000"/>
          </a:bodyPr>
          <a:lstStyle/>
          <a:p>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sz="4900" b="1" dirty="0" smtClean="0"/>
              <a:t>Wednesday Social </a:t>
            </a:r>
            <a:r>
              <a:rPr lang="en-GB" sz="2700" dirty="0" smtClean="0"/>
              <a:t/>
            </a:r>
            <a:br>
              <a:rPr lang="en-GB" sz="2700" dirty="0" smtClean="0"/>
            </a:br>
            <a:r>
              <a:rPr lang="en-GB" sz="3600" b="1" dirty="0" smtClean="0">
                <a:solidFill>
                  <a:srgbClr val="0070C0"/>
                </a:solidFill>
              </a:rPr>
              <a:t>Dinner in the Fortress</a:t>
            </a:r>
            <a:r>
              <a:rPr lang="en-GB" sz="2000" dirty="0" smtClean="0"/>
              <a:t/>
            </a:r>
            <a:br>
              <a:rPr lang="en-GB" sz="2000" dirty="0" smtClean="0"/>
            </a:br>
            <a:r>
              <a:rPr lang="en-GB" sz="1100" dirty="0" smtClean="0"/>
              <a:t/>
            </a:r>
            <a:br>
              <a:rPr lang="en-GB" sz="1100" dirty="0" smtClean="0"/>
            </a:br>
            <a:r>
              <a:rPr lang="en-GB" sz="2000" dirty="0"/>
              <a:t> </a:t>
            </a:r>
            <a:r>
              <a:rPr lang="en-GB" sz="2000" dirty="0" smtClean="0"/>
              <a:t>The Wednesday Social is included in your meeting fee</a:t>
            </a:r>
            <a:r>
              <a:rPr lang="en-GB" sz="2000" dirty="0"/>
              <a:t> </a:t>
            </a:r>
            <a:r>
              <a:rPr lang="en-GB" sz="2000" dirty="0" smtClean="0"/>
              <a:t>for all attendees</a:t>
            </a:r>
            <a:br>
              <a:rPr lang="en-GB" sz="2000" dirty="0" smtClean="0"/>
            </a:br>
            <a:r>
              <a:rPr lang="en-GB" sz="2000" dirty="0"/>
              <a:t> </a:t>
            </a:r>
            <a:r>
              <a:rPr lang="en-GB" sz="2000" dirty="0" smtClean="0"/>
              <a:t>Stand up dinner within the old Fortress, including local Folk Dance performances</a:t>
            </a:r>
            <a:r>
              <a:rPr lang="en-GB" sz="2000" dirty="0"/>
              <a:t/>
            </a:r>
            <a:br>
              <a:rPr lang="en-GB" sz="2000" dirty="0"/>
            </a:br>
            <a:r>
              <a:rPr lang="en-GB" sz="2000" dirty="0" smtClean="0"/>
              <a:t>Coach pick up: </a:t>
            </a:r>
            <a:r>
              <a:rPr lang="en-GB" sz="2000" b="1" dirty="0" smtClean="0"/>
              <a:t>6pm</a:t>
            </a:r>
            <a:r>
              <a:rPr lang="en-GB" sz="2000" dirty="0" smtClean="0"/>
              <a:t>, Marriott Foyer. ( </a:t>
            </a:r>
            <a:r>
              <a:rPr lang="en-GB" sz="2000" dirty="0" err="1" smtClean="0"/>
              <a:t>approx</a:t>
            </a:r>
            <a:r>
              <a:rPr lang="en-GB" sz="2000" dirty="0" smtClean="0"/>
              <a:t> 10 min by coach)</a:t>
            </a:r>
            <a:br>
              <a:rPr lang="en-GB" sz="2000" dirty="0" smtClean="0"/>
            </a:br>
            <a:r>
              <a:rPr lang="en-GB" sz="2000" dirty="0" smtClean="0"/>
              <a:t> Timings: dinner from 630pm, Cultural performances from 730pm, return buses from 830pm onwards</a:t>
            </a:r>
            <a:br>
              <a:rPr lang="en-GB" sz="2000" dirty="0" smtClean="0"/>
            </a:br>
            <a:r>
              <a:rPr lang="en-GB" sz="2000" dirty="0" smtClean="0"/>
              <a:t> The Fortress is </a:t>
            </a:r>
            <a:r>
              <a:rPr lang="en-GB" sz="2000" dirty="0" err="1" smtClean="0"/>
              <a:t>approx</a:t>
            </a:r>
            <a:r>
              <a:rPr lang="en-GB" sz="2000" dirty="0" smtClean="0"/>
              <a:t> 10 min walking distance from the Old Town for those of you would like to continue there after dinner.</a:t>
            </a:r>
            <a:br>
              <a:rPr lang="en-GB" sz="2000" dirty="0" smtClean="0"/>
            </a:br>
            <a:r>
              <a:rPr lang="en-GB" sz="2000" dirty="0"/>
              <a:t> </a:t>
            </a:r>
            <a:r>
              <a:rPr lang="en-GB" sz="2000" dirty="0" smtClean="0"/>
              <a:t>For </a:t>
            </a:r>
            <a:r>
              <a:rPr lang="en-GB" sz="2000" dirty="0"/>
              <a:t>catering and transport purposes, if you can not attend, please let the registration desk know</a:t>
            </a:r>
            <a:r>
              <a:rPr lang="en-GB" sz="2000" dirty="0" smtClean="0"/>
              <a:t>.  Any questions please see Sara or Daniel on the registration desk.</a:t>
            </a:r>
            <a:r>
              <a:rPr lang="en-GB" sz="3200" dirty="0" smtClean="0"/>
              <a:t/>
            </a:r>
            <a:br>
              <a:rPr lang="en-GB" sz="3200" dirty="0" smtClean="0"/>
            </a:br>
            <a:r>
              <a:rPr lang="en-GB" sz="6700" b="1" dirty="0" smtClean="0">
                <a:solidFill>
                  <a:srgbClr val="000099"/>
                </a:solidFill>
              </a:rPr>
              <a:t/>
            </a:r>
            <a:br>
              <a:rPr lang="en-GB" sz="6700" b="1" dirty="0" smtClean="0">
                <a:solidFill>
                  <a:srgbClr val="000099"/>
                </a:solidFill>
              </a:rPr>
            </a:b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pic>
        <p:nvPicPr>
          <p:cNvPr id="1027" name="Picture 3" descr="P:\1617\1609075 - IEEE 802 Interim 2016\Social\Images\Dancers 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8144" y="4315731"/>
            <a:ext cx="3153987" cy="198864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1617\1609075 - IEEE 802 Interim 2016\Social\Images\Dancers 2.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67744" y="4549559"/>
            <a:ext cx="2501379" cy="1520993"/>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P:\1617\1609075 - IEEE 802 Interim 2016\Social\Images\FORTRESS. 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5894" y="5042389"/>
            <a:ext cx="2433638" cy="174942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1617\1609075 - IEEE 802 Interim 2016\Social\Images\Fortress 2.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67944" y="5174203"/>
            <a:ext cx="241300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9734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a:spLocks noGrp="1"/>
          </p:cNvSpPr>
          <p:nvPr>
            <p:ph type="title"/>
          </p:nvPr>
        </p:nvSpPr>
        <p:spPr>
          <a:xfrm>
            <a:off x="152400" y="1124744"/>
            <a:ext cx="8596064" cy="3312368"/>
          </a:xfrm>
        </p:spPr>
        <p:txBody>
          <a:bodyPr>
            <a:normAutofit/>
          </a:bodyPr>
          <a:lstStyle/>
          <a:p>
            <a:r>
              <a:rPr lang="en-GB" b="1" dirty="0" smtClean="0"/>
              <a:t>Any Questions</a:t>
            </a:r>
            <a:r>
              <a:rPr lang="en-GB" sz="5400" b="1" dirty="0" smtClean="0"/>
              <a:t/>
            </a:r>
            <a:br>
              <a:rPr lang="en-GB" sz="5400" b="1" dirty="0" smtClean="0"/>
            </a:br>
            <a:r>
              <a:rPr lang="en-GB" sz="1800" b="1" dirty="0"/>
              <a:t/>
            </a:r>
            <a:br>
              <a:rPr lang="en-GB" sz="1800" b="1" dirty="0"/>
            </a:br>
            <a:r>
              <a:rPr lang="en-GB" sz="3100" dirty="0"/>
              <a:t> - </a:t>
            </a:r>
            <a:r>
              <a:rPr lang="en-GB" sz="3100" dirty="0" smtClean="0"/>
              <a:t>Please see Daniel or Sara on the registration desk!</a:t>
            </a:r>
            <a:endParaRPr lang="en-AU" dirty="0"/>
          </a:p>
        </p:txBody>
      </p:sp>
      <p:sp>
        <p:nvSpPr>
          <p:cNvPr id="3"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7132" tIns="-33327" rIns="-57132"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2"/>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7132" tIns="-33327" rIns="-57132"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3"/>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7132" tIns="-33327" rIns="-57132"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4"/>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7132" tIns="-33327" rIns="-57132"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028" name="Picture 4" descr="Daniel Brani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67385" y="4149080"/>
            <a:ext cx="1639443" cy="19812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Sara Arch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0256" y="4149080"/>
            <a:ext cx="190500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256" y="667544"/>
            <a:ext cx="9144000" cy="846667"/>
          </a:xfrm>
          <a:prstGeom prst="rect">
            <a:avLst/>
          </a:prstGeom>
        </p:spPr>
      </p:pic>
    </p:spTree>
    <p:extLst>
      <p:ext uri="{BB962C8B-B14F-4D97-AF65-F5344CB8AC3E}">
        <p14:creationId xmlns:p14="http://schemas.microsoft.com/office/powerpoint/2010/main" val="3572266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55576" y="2636912"/>
            <a:ext cx="7772400" cy="1362075"/>
          </a:xfrm>
        </p:spPr>
        <p:txBody>
          <a:bodyPr>
            <a:normAutofit/>
          </a:bodyPr>
          <a:lstStyle/>
          <a:p>
            <a:r>
              <a:rPr lang="en-US" cap="none" dirty="0" smtClean="0"/>
              <a:t>802.11 Mid-Week Plenary</a:t>
            </a:r>
            <a:endParaRPr lang="en-US" cap="none" dirty="0"/>
          </a:p>
        </p:txBody>
      </p:sp>
      <p:sp>
        <p:nvSpPr>
          <p:cNvPr id="8" name="Text Placeholder 7"/>
          <p:cNvSpPr>
            <a:spLocks noGrp="1"/>
          </p:cNvSpPr>
          <p:nvPr>
            <p:ph type="body" idx="1"/>
          </p:nvPr>
        </p:nvSpPr>
        <p:spPr>
          <a:xfrm>
            <a:off x="683568" y="4293096"/>
            <a:ext cx="7772400" cy="1500187"/>
          </a:xfrm>
        </p:spPr>
        <p:txBody>
          <a:bodyPr/>
          <a:lstStyle/>
          <a:p>
            <a:r>
              <a:rPr lang="en-US" dirty="0" smtClean="0"/>
              <a:t>Agenda Items:</a:t>
            </a:r>
          </a:p>
          <a:p>
            <a:r>
              <a:rPr lang="en-US" dirty="0" smtClean="0"/>
              <a:t>2.5 –  Announcements</a:t>
            </a:r>
          </a:p>
          <a:p>
            <a:r>
              <a:rPr lang="en-US" dirty="0" smtClean="0"/>
              <a:t>5.1 – Room Change Reports</a:t>
            </a:r>
          </a:p>
          <a:p>
            <a:endParaRPr lang="en-US" dirty="0"/>
          </a:p>
        </p:txBody>
      </p:sp>
      <p:sp>
        <p:nvSpPr>
          <p:cNvPr id="6" name="Date Placeholder 5"/>
          <p:cNvSpPr>
            <a:spLocks noGrp="1"/>
          </p:cNvSpPr>
          <p:nvPr>
            <p:ph type="dt" idx="10"/>
          </p:nvPr>
        </p:nvSpPr>
        <p:spPr/>
        <p:txBody>
          <a:bodyPr/>
          <a:lstStyle/>
          <a:p>
            <a:r>
              <a:rPr lang="en-US" smtClean="0"/>
              <a:t>September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232935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W5.1 Room Change Requests</a:t>
            </a:r>
            <a:endParaRPr lang="en-US" dirty="0"/>
          </a:p>
        </p:txBody>
      </p:sp>
      <p:sp>
        <p:nvSpPr>
          <p:cNvPr id="3" name="Content Placeholder 2"/>
          <p:cNvSpPr>
            <a:spLocks noGrp="1"/>
          </p:cNvSpPr>
          <p:nvPr>
            <p:ph idx="1"/>
          </p:nvPr>
        </p:nvSpPr>
        <p:spPr/>
        <p:txBody>
          <a:bodyPr/>
          <a:lstStyle/>
          <a:p>
            <a:endParaRPr lang="en-US" dirty="0"/>
          </a:p>
          <a:p>
            <a:endParaRPr lang="en-US" dirty="0"/>
          </a:p>
        </p:txBody>
      </p:sp>
      <p:sp>
        <p:nvSpPr>
          <p:cNvPr id="6" name="Date Placeholder 5"/>
          <p:cNvSpPr>
            <a:spLocks noGrp="1"/>
          </p:cNvSpPr>
          <p:nvPr>
            <p:ph type="dt" idx="10"/>
          </p:nvPr>
        </p:nvSpPr>
        <p:spPr/>
        <p:txBody>
          <a:bodyPr/>
          <a:lstStyle/>
          <a:p>
            <a:r>
              <a:rPr lang="en-US" smtClean="0"/>
              <a:t>September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6157372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3568" y="2204864"/>
            <a:ext cx="7772400" cy="1362075"/>
          </a:xfrm>
        </p:spPr>
        <p:txBody>
          <a:bodyPr/>
          <a:lstStyle/>
          <a:p>
            <a:r>
              <a:rPr lang="en-US" sz="3600" dirty="0" smtClean="0"/>
              <a:t>802.11 WG Closing Plenary</a:t>
            </a:r>
            <a:endParaRPr lang="en-US" sz="3600" dirty="0"/>
          </a:p>
        </p:txBody>
      </p:sp>
      <p:sp>
        <p:nvSpPr>
          <p:cNvPr id="8" name="Text Placeholder 7"/>
          <p:cNvSpPr>
            <a:spLocks noGrp="1"/>
          </p:cNvSpPr>
          <p:nvPr>
            <p:ph type="body" idx="1"/>
          </p:nvPr>
        </p:nvSpPr>
        <p:spPr>
          <a:xfrm>
            <a:off x="539552" y="4077072"/>
            <a:ext cx="7772400" cy="1500187"/>
          </a:xfrm>
        </p:spPr>
        <p:txBody>
          <a:bodyPr/>
          <a:lstStyle/>
          <a:p>
            <a:r>
              <a:rPr lang="en-US" dirty="0" smtClean="0"/>
              <a:t>Agenda Items:</a:t>
            </a:r>
          </a:p>
          <a:p>
            <a:r>
              <a:rPr lang="en-US" dirty="0" smtClean="0"/>
              <a:t>3.1.1 – Straw Poll</a:t>
            </a:r>
          </a:p>
          <a:p>
            <a:r>
              <a:rPr lang="en-US" dirty="0" smtClean="0"/>
              <a:t>3.1.2 -- Future </a:t>
            </a:r>
            <a:r>
              <a:rPr lang="en-US" dirty="0"/>
              <a:t>venues status and </a:t>
            </a:r>
            <a:r>
              <a:rPr lang="en-US" dirty="0" smtClean="0"/>
              <a:t>discussion</a:t>
            </a:r>
          </a:p>
          <a:p>
            <a:endParaRPr lang="en-US" dirty="0" smtClean="0"/>
          </a:p>
          <a:p>
            <a:endParaRPr lang="en-US" dirty="0"/>
          </a:p>
        </p:txBody>
      </p:sp>
      <p:sp>
        <p:nvSpPr>
          <p:cNvPr id="6" name="Date Placeholder 5"/>
          <p:cNvSpPr>
            <a:spLocks noGrp="1"/>
          </p:cNvSpPr>
          <p:nvPr>
            <p:ph type="dt" idx="10"/>
          </p:nvPr>
        </p:nvSpPr>
        <p:spPr/>
        <p:txBody>
          <a:bodyPr/>
          <a:lstStyle/>
          <a:p>
            <a:r>
              <a:rPr lang="en-US" smtClean="0"/>
              <a:t>September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219788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72697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395536" y="1412776"/>
            <a:ext cx="8424936" cy="4683224"/>
          </a:xfrm>
          <a:ln/>
        </p:spPr>
        <p:txBody>
          <a:bodyPr>
            <a:normAutofit/>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smtClean="0"/>
              <a:t>   Agenda Items for 1</a:t>
            </a:r>
            <a:r>
              <a:rPr lang="en-GB" sz="1800" baseline="30000" dirty="0" smtClean="0"/>
              <a:t>st</a:t>
            </a:r>
            <a:r>
              <a:rPr lang="en-GB" sz="1800" dirty="0" smtClean="0"/>
              <a:t> Vice Chair -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 </a:t>
            </a:r>
            <a:r>
              <a:rPr lang="en-GB" sz="1800" dirty="0" smtClean="0"/>
              <a:t>   M</a:t>
            </a:r>
            <a:r>
              <a:rPr lang="en-GB" sz="2000" dirty="0" smtClean="0"/>
              <a:t>3.3</a:t>
            </a:r>
            <a:r>
              <a:rPr lang="en-GB" sz="2000" dirty="0"/>
              <a:t>	II	Other WG meeting </a:t>
            </a:r>
            <a:r>
              <a:rPr lang="en-GB" sz="2000" dirty="0" smtClean="0"/>
              <a:t>plans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M3.4</a:t>
            </a:r>
            <a:r>
              <a:rPr lang="en-GB" sz="2000" dirty="0"/>
              <a:t>	II	Meeting room </a:t>
            </a:r>
            <a:r>
              <a:rPr lang="en-GB" sz="2000" dirty="0" smtClean="0"/>
              <a:t>locations</a:t>
            </a: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a:t>
            </a:r>
            <a:r>
              <a:rPr lang="en-GB" sz="2000" dirty="0" smtClean="0"/>
              <a:t>M3.5</a:t>
            </a:r>
            <a:r>
              <a:rPr lang="en-GB" sz="2000" dirty="0"/>
              <a:t>	II	Next meeting </a:t>
            </a:r>
            <a:r>
              <a:rPr lang="en-GB" sz="2000" dirty="0" smtClean="0"/>
              <a:t>reminder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M3.6</a:t>
            </a:r>
            <a:r>
              <a:rPr lang="en-GB" sz="2000" dirty="0"/>
              <a:t>	II	Meeting </a:t>
            </a:r>
            <a:r>
              <a:rPr lang="en-GB" sz="2000" dirty="0" smtClean="0"/>
              <a:t>registration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M3.7</a:t>
            </a:r>
            <a:r>
              <a:rPr lang="en-GB" sz="2000" dirty="0"/>
              <a:t>	II	Recording </a:t>
            </a:r>
            <a:r>
              <a:rPr lang="en-GB" sz="2000" dirty="0" smtClean="0"/>
              <a:t>attendance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M3.8</a:t>
            </a:r>
            <a:r>
              <a:rPr lang="en-GB" sz="2000" dirty="0"/>
              <a:t>	II	File </a:t>
            </a:r>
            <a:r>
              <a:rPr lang="en-GB" sz="2000" dirty="0" smtClean="0"/>
              <a:t>server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M3.9</a:t>
            </a:r>
            <a:r>
              <a:rPr lang="en-GB" sz="2000" dirty="0"/>
              <a:t>	II	Breakfast, breaks, Social </a:t>
            </a:r>
            <a:r>
              <a:rPr lang="en-GB" sz="2000" dirty="0" smtClean="0"/>
              <a:t>logistics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Friday:</a:t>
            </a:r>
          </a:p>
          <a:p>
            <a:pPr lvl="1">
              <a:buFontTx/>
              <a:buNone/>
            </a:pPr>
            <a:r>
              <a:rPr lang="en-US" dirty="0" smtClean="0"/>
              <a:t>F3.1.1  II      Straw </a:t>
            </a:r>
            <a:r>
              <a:rPr lang="en-US" dirty="0"/>
              <a:t>Poll of membership regarding this meeting location </a:t>
            </a:r>
          </a:p>
          <a:p>
            <a:pPr lvl="1">
              <a:buFontTx/>
              <a:buNone/>
            </a:pPr>
            <a:r>
              <a:rPr lang="en-US" dirty="0" smtClean="0"/>
              <a:t>F3.1.2  DT	Future </a:t>
            </a:r>
            <a:r>
              <a:rPr lang="en-US" dirty="0"/>
              <a:t>venues status and discussion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4" name="Date Placeholder 3"/>
          <p:cNvSpPr>
            <a:spLocks noGrp="1"/>
          </p:cNvSpPr>
          <p:nvPr>
            <p:ph type="dt" idx="10"/>
          </p:nvPr>
        </p:nvSpPr>
        <p:spPr>
          <a:xfrm>
            <a:off x="696912" y="333375"/>
            <a:ext cx="2589203" cy="273050"/>
          </a:xfrm>
        </p:spPr>
        <p:txBody>
          <a:bodyPr/>
          <a:lstStyle/>
          <a:p>
            <a:r>
              <a:rPr lang="en-US" smtClean="0"/>
              <a:t>September 2016</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2800" dirty="0" smtClean="0"/>
              <a:t>F3.1.1 -Straw </a:t>
            </a:r>
            <a:r>
              <a:rPr lang="en-US" sz="2800" dirty="0"/>
              <a:t>Poll of membership regarding this meeting location</a:t>
            </a:r>
          </a:p>
        </p:txBody>
      </p:sp>
      <p:sp>
        <p:nvSpPr>
          <p:cNvPr id="8" name="Content Placeholder 7"/>
          <p:cNvSpPr>
            <a:spLocks noGrp="1"/>
          </p:cNvSpPr>
          <p:nvPr>
            <p:ph idx="1"/>
          </p:nvPr>
        </p:nvSpPr>
        <p:spPr/>
        <p:txBody>
          <a:bodyPr/>
          <a:lstStyle/>
          <a:p>
            <a:r>
              <a:rPr lang="en-US" dirty="0"/>
              <a:t>Straw Poll:  </a:t>
            </a:r>
          </a:p>
          <a:p>
            <a:r>
              <a:rPr lang="en-US" dirty="0"/>
              <a:t>How many people would like to come back to this venue? </a:t>
            </a:r>
            <a:endParaRPr lang="en-US" dirty="0" smtClean="0"/>
          </a:p>
          <a:p>
            <a:r>
              <a:rPr lang="en-US" dirty="0" smtClean="0"/>
              <a:t>Yes  </a:t>
            </a:r>
            <a:r>
              <a:rPr lang="en-US" dirty="0" smtClean="0"/>
              <a:t>-</a:t>
            </a:r>
          </a:p>
          <a:p>
            <a:r>
              <a:rPr lang="en-US" dirty="0" smtClean="0"/>
              <a:t>No </a:t>
            </a:r>
            <a:r>
              <a:rPr lang="en-US" dirty="0" smtClean="0"/>
              <a:t>– </a:t>
            </a:r>
          </a:p>
          <a:p>
            <a:r>
              <a:rPr lang="en-US" dirty="0" smtClean="0"/>
              <a:t>Like the Social </a:t>
            </a:r>
            <a:r>
              <a:rPr lang="en-US" dirty="0" smtClean="0"/>
              <a:t>–</a:t>
            </a:r>
          </a:p>
          <a:p>
            <a:r>
              <a:rPr lang="en-US" dirty="0" smtClean="0"/>
              <a:t>Disliked </a:t>
            </a:r>
            <a:r>
              <a:rPr lang="en-US" dirty="0" smtClean="0"/>
              <a:t>the Social – </a:t>
            </a:r>
          </a:p>
          <a:p>
            <a:r>
              <a:rPr lang="en-US" dirty="0" smtClean="0"/>
              <a:t>Did not go to Social – </a:t>
            </a:r>
            <a:endParaRPr lang="en-US" dirty="0"/>
          </a:p>
          <a:p>
            <a:endParaRPr lang="en-US" dirty="0"/>
          </a:p>
        </p:txBody>
      </p:sp>
      <p:sp>
        <p:nvSpPr>
          <p:cNvPr id="4" name="Date Placeholder 3"/>
          <p:cNvSpPr>
            <a:spLocks noGrp="1"/>
          </p:cNvSpPr>
          <p:nvPr>
            <p:ph type="dt" idx="10"/>
          </p:nvPr>
        </p:nvSpPr>
        <p:spPr/>
        <p:txBody>
          <a:bodyPr/>
          <a:lstStyle/>
          <a:p>
            <a:r>
              <a:rPr lang="en-US" smtClean="0"/>
              <a:t>September 2016</a:t>
            </a:r>
            <a:endParaRPr lang="en-GB"/>
          </a:p>
        </p:txBody>
      </p:sp>
      <p:sp>
        <p:nvSpPr>
          <p:cNvPr id="5" name="Footer Placeholder 4"/>
          <p:cNvSpPr>
            <a:spLocks noGrp="1"/>
          </p:cNvSpPr>
          <p:nvPr>
            <p:ph type="ftr" idx="11"/>
          </p:nvPr>
        </p:nvSpPr>
        <p:spPr/>
        <p:txBody>
          <a:bodyPr/>
          <a:lstStyle/>
          <a:p>
            <a:r>
              <a:rPr lang="en-GB" smtClean="0"/>
              <a:t>Jon Rosdahl, Qualcomm</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20</a:t>
            </a:fld>
            <a:endParaRPr lang="en-GB"/>
          </a:p>
        </p:txBody>
      </p:sp>
    </p:spTree>
    <p:extLst>
      <p:ext uri="{BB962C8B-B14F-4D97-AF65-F5344CB8AC3E}">
        <p14:creationId xmlns:p14="http://schemas.microsoft.com/office/powerpoint/2010/main" val="26980224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normAutofit fontScale="90000"/>
          </a:bodyPr>
          <a:lstStyle/>
          <a:p>
            <a:r>
              <a:rPr lang="en-US" dirty="0" smtClean="0"/>
              <a:t>F3.1.2: Future Venue Insight</a:t>
            </a:r>
            <a:endParaRPr lang="en-US" dirty="0"/>
          </a:p>
        </p:txBody>
      </p:sp>
      <p:sp>
        <p:nvSpPr>
          <p:cNvPr id="3" name="Content Placeholder 2"/>
          <p:cNvSpPr>
            <a:spLocks noGrp="1"/>
          </p:cNvSpPr>
          <p:nvPr>
            <p:ph idx="1"/>
          </p:nvPr>
        </p:nvSpPr>
        <p:spPr>
          <a:xfrm>
            <a:off x="685800" y="1298578"/>
            <a:ext cx="7770813" cy="5102222"/>
          </a:xfrm>
        </p:spPr>
        <p:txBody>
          <a:bodyPr/>
          <a:lstStyle/>
          <a:p>
            <a:r>
              <a:rPr lang="en-US" dirty="0" smtClean="0"/>
              <a:t>Future 802 Wireless Interims:</a:t>
            </a:r>
          </a:p>
          <a:p>
            <a:r>
              <a:rPr lang="en-US" dirty="0" smtClean="0"/>
              <a:t>	</a:t>
            </a:r>
            <a:r>
              <a:rPr lang="en-US" dirty="0" smtClean="0"/>
              <a:t>Jan </a:t>
            </a:r>
            <a:r>
              <a:rPr lang="en-US" dirty="0"/>
              <a:t>2017 </a:t>
            </a:r>
            <a:r>
              <a:rPr lang="en-US" dirty="0" smtClean="0"/>
              <a:t>  Hyatt Regency Atlanta</a:t>
            </a:r>
            <a:r>
              <a:rPr lang="en-US" dirty="0"/>
              <a:t/>
            </a:r>
            <a:br>
              <a:rPr lang="en-US" dirty="0"/>
            </a:br>
            <a:r>
              <a:rPr lang="en-US" dirty="0"/>
              <a:t>May 2017 Daejeon Convention </a:t>
            </a:r>
            <a:r>
              <a:rPr lang="en-US" dirty="0" smtClean="0"/>
              <a:t>Center, Korea</a:t>
            </a:r>
            <a:r>
              <a:rPr lang="en-US" dirty="0"/>
              <a:t/>
            </a:r>
            <a:br>
              <a:rPr lang="en-US" dirty="0"/>
            </a:br>
            <a:r>
              <a:rPr lang="en-US" dirty="0"/>
              <a:t>Sept 2017 Hilton </a:t>
            </a:r>
            <a:r>
              <a:rPr lang="en-US" dirty="0" smtClean="0"/>
              <a:t>Waikoloa</a:t>
            </a:r>
          </a:p>
          <a:p>
            <a:r>
              <a:rPr lang="en-US" dirty="0"/>
              <a:t/>
            </a:r>
            <a:br>
              <a:rPr lang="en-US" dirty="0"/>
            </a:br>
            <a:r>
              <a:rPr lang="en-US" dirty="0" smtClean="0"/>
              <a:t>Jan </a:t>
            </a:r>
            <a:r>
              <a:rPr lang="en-US" dirty="0"/>
              <a:t>2018 Hotel </a:t>
            </a:r>
            <a:r>
              <a:rPr lang="en-US" dirty="0" smtClean="0"/>
              <a:t>Irvine</a:t>
            </a:r>
          </a:p>
          <a:p>
            <a:r>
              <a:rPr lang="en-US" dirty="0"/>
              <a:t> </a:t>
            </a:r>
            <a:r>
              <a:rPr lang="en-US" dirty="0" smtClean="0"/>
              <a:t>   May </a:t>
            </a:r>
            <a:r>
              <a:rPr lang="en-US" dirty="0"/>
              <a:t>2018 TBD</a:t>
            </a:r>
            <a:br>
              <a:rPr lang="en-US" dirty="0"/>
            </a:br>
            <a:r>
              <a:rPr lang="en-US" dirty="0"/>
              <a:t>Sept 2018  Hilton </a:t>
            </a:r>
            <a:r>
              <a:rPr lang="en-US" dirty="0" smtClean="0"/>
              <a:t>Waikoloa</a:t>
            </a:r>
            <a:endParaRPr lang="en-US" dirty="0"/>
          </a:p>
        </p:txBody>
      </p:sp>
      <p:sp>
        <p:nvSpPr>
          <p:cNvPr id="6" name="Date Placeholder 5"/>
          <p:cNvSpPr>
            <a:spLocks noGrp="1"/>
          </p:cNvSpPr>
          <p:nvPr>
            <p:ph type="dt" idx="10"/>
          </p:nvPr>
        </p:nvSpPr>
        <p:spPr/>
        <p:txBody>
          <a:bodyPr/>
          <a:lstStyle/>
          <a:p>
            <a:r>
              <a:rPr lang="en-US" smtClean="0"/>
              <a:t>September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9067867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457201"/>
          </a:xfrm>
        </p:spPr>
        <p:txBody>
          <a:bodyPr>
            <a:normAutofit fontScale="90000"/>
          </a:bodyPr>
          <a:lstStyle/>
          <a:p>
            <a:r>
              <a:rPr lang="en-US" dirty="0" smtClean="0"/>
              <a:t>F3.1.2: </a:t>
            </a:r>
            <a:r>
              <a:rPr lang="en-US" dirty="0"/>
              <a:t>Future Venue Insight</a:t>
            </a:r>
          </a:p>
        </p:txBody>
      </p:sp>
      <p:sp>
        <p:nvSpPr>
          <p:cNvPr id="3" name="Content Placeholder 2"/>
          <p:cNvSpPr>
            <a:spLocks noGrp="1"/>
          </p:cNvSpPr>
          <p:nvPr>
            <p:ph idx="1"/>
          </p:nvPr>
        </p:nvSpPr>
        <p:spPr>
          <a:xfrm>
            <a:off x="685800" y="1222376"/>
            <a:ext cx="7770813" cy="5178424"/>
          </a:xfrm>
        </p:spPr>
        <p:txBody>
          <a:bodyPr>
            <a:normAutofit/>
          </a:bodyPr>
          <a:lstStyle/>
          <a:p>
            <a:r>
              <a:rPr lang="en-US" dirty="0" smtClean="0"/>
              <a:t>Future 802 Plenary Sessions:</a:t>
            </a:r>
          </a:p>
          <a:p>
            <a:pPr lvl="1"/>
            <a:r>
              <a:rPr lang="en-US" dirty="0" smtClean="0"/>
              <a:t>Nov 2016      Grand Hyatt San Antonio</a:t>
            </a:r>
          </a:p>
          <a:p>
            <a:pPr lvl="1"/>
            <a:endParaRPr lang="en-US" dirty="0" smtClean="0"/>
          </a:p>
          <a:p>
            <a:pPr lvl="1"/>
            <a:r>
              <a:rPr lang="en-US" dirty="0" smtClean="0"/>
              <a:t>March 2017   Hyatt Regency/Fairmont – Vancouver</a:t>
            </a:r>
          </a:p>
          <a:p>
            <a:pPr lvl="1"/>
            <a:r>
              <a:rPr lang="en-US" dirty="0" smtClean="0"/>
              <a:t>July 2017	  </a:t>
            </a:r>
            <a:r>
              <a:rPr lang="en-US" dirty="0" err="1" smtClean="0"/>
              <a:t>Estrel</a:t>
            </a:r>
            <a:r>
              <a:rPr lang="en-US" dirty="0" smtClean="0"/>
              <a:t> </a:t>
            </a:r>
            <a:r>
              <a:rPr lang="en-US" dirty="0"/>
              <a:t>Hotel – Berlin</a:t>
            </a:r>
          </a:p>
          <a:p>
            <a:pPr lvl="1"/>
            <a:r>
              <a:rPr lang="en-US" dirty="0"/>
              <a:t>Nov 2017       Caribe Hotel and Convention </a:t>
            </a:r>
            <a:r>
              <a:rPr lang="en-US" dirty="0" smtClean="0"/>
              <a:t>Center – Orlando</a:t>
            </a:r>
          </a:p>
          <a:p>
            <a:pPr lvl="1"/>
            <a:endParaRPr lang="en-US" dirty="0" smtClean="0"/>
          </a:p>
          <a:p>
            <a:pPr lvl="1"/>
            <a:r>
              <a:rPr lang="en-US" dirty="0" smtClean="0"/>
              <a:t>March 2018   Hyatt Regency O’Hare – Rosemont, IL</a:t>
            </a:r>
          </a:p>
          <a:p>
            <a:pPr lvl="1"/>
            <a:r>
              <a:rPr lang="en-US" dirty="0" smtClean="0"/>
              <a:t>July 2018   	 </a:t>
            </a:r>
            <a:r>
              <a:rPr lang="en-US" dirty="0"/>
              <a:t>Manchester Grand Hyatt – San </a:t>
            </a:r>
            <a:r>
              <a:rPr lang="en-US" dirty="0" smtClean="0"/>
              <a:t>Diego</a:t>
            </a:r>
          </a:p>
          <a:p>
            <a:pPr lvl="1"/>
            <a:r>
              <a:rPr lang="en-US" dirty="0"/>
              <a:t>Nov 2018	</a:t>
            </a:r>
            <a:r>
              <a:rPr lang="en-US" dirty="0" smtClean="0"/>
              <a:t>Suzhou</a:t>
            </a:r>
            <a:r>
              <a:rPr lang="en-US" dirty="0"/>
              <a:t>, China </a:t>
            </a:r>
            <a:r>
              <a:rPr lang="en-US" dirty="0" smtClean="0"/>
              <a:t>- TBC</a:t>
            </a:r>
          </a:p>
          <a:p>
            <a:pPr lvl="2"/>
            <a:r>
              <a:rPr lang="en-US" sz="1400" dirty="0" smtClean="0"/>
              <a:t>(New facility, pricing model being negotiated, Sponsor capability</a:t>
            </a:r>
            <a:r>
              <a:rPr lang="en-US" sz="1600" dirty="0" smtClean="0"/>
              <a:t> investigation)</a:t>
            </a:r>
          </a:p>
          <a:p>
            <a:pPr lvl="1"/>
            <a:endParaRPr lang="en-US" sz="1800" dirty="0" smtClean="0"/>
          </a:p>
          <a:p>
            <a:pPr lvl="1"/>
            <a:endParaRPr lang="en-US" dirty="0" smtClean="0"/>
          </a:p>
        </p:txBody>
      </p:sp>
      <p:sp>
        <p:nvSpPr>
          <p:cNvPr id="6" name="Date Placeholder 5"/>
          <p:cNvSpPr>
            <a:spLocks noGrp="1"/>
          </p:cNvSpPr>
          <p:nvPr>
            <p:ph type="dt" idx="10"/>
          </p:nvPr>
        </p:nvSpPr>
        <p:spPr/>
        <p:txBody>
          <a:bodyPr/>
          <a:lstStyle/>
          <a:p>
            <a:r>
              <a:rPr lang="en-US" smtClean="0"/>
              <a:t>September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0001426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685800" y="1628800"/>
            <a:ext cx="7772400" cy="4560863"/>
          </a:xfrm>
          <a:ln/>
        </p:spPr>
        <p:txBody>
          <a:bodyPr/>
          <a:lstStyle/>
          <a:p>
            <a:r>
              <a:rPr lang="en-US" dirty="0">
                <a:hlinkClick r:id="rId3"/>
              </a:rPr>
              <a:t>https://</a:t>
            </a:r>
            <a:r>
              <a:rPr lang="en-US" dirty="0" smtClean="0">
                <a:hlinkClick r:id="rId3"/>
              </a:rPr>
              <a:t>mentor.ieee.org/802-ec/dcn/12/ec-12-0040-11-00EC-802-plenary-future-venue-contract-status.xlsx</a:t>
            </a:r>
            <a:endParaRPr lang="en-US" dirty="0" smtClean="0"/>
          </a:p>
          <a:p>
            <a:endParaRPr lang="en-US" dirty="0" smtClean="0"/>
          </a:p>
          <a:p>
            <a:endParaRPr lang="en-US" dirty="0" smtClean="0"/>
          </a:p>
          <a:p>
            <a:endParaRPr lang="en-US" dirty="0"/>
          </a:p>
          <a:p>
            <a:endParaRPr lang="en-US" dirty="0"/>
          </a:p>
        </p:txBody>
      </p:sp>
      <p:sp>
        <p:nvSpPr>
          <p:cNvPr id="4" name="Date Placeholder 3"/>
          <p:cNvSpPr>
            <a:spLocks noGrp="1"/>
          </p:cNvSpPr>
          <p:nvPr>
            <p:ph type="dt" idx="10"/>
          </p:nvPr>
        </p:nvSpPr>
        <p:spPr>
          <a:xfrm>
            <a:off x="714348" y="357166"/>
            <a:ext cx="2374889" cy="273050"/>
          </a:xfrm>
        </p:spPr>
        <p:txBody>
          <a:bodyPr/>
          <a:lstStyle/>
          <a:p>
            <a:r>
              <a:rPr lang="en-US" smtClean="0"/>
              <a:t>September 2016</a:t>
            </a:r>
            <a:endParaRPr lang="en-GB"/>
          </a:p>
        </p:txBody>
      </p:sp>
      <p:sp>
        <p:nvSpPr>
          <p:cNvPr id="5" name="Footer Placeholder 4"/>
          <p:cNvSpPr>
            <a:spLocks noGrp="1"/>
          </p:cNvSpPr>
          <p:nvPr>
            <p:ph type="ftr" idx="11"/>
          </p:nvPr>
        </p:nvSpPr>
        <p:spPr>
          <a:xfrm>
            <a:off x="6215074" y="6475413"/>
            <a:ext cx="2327264" cy="180975"/>
          </a:xfrm>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First Vice Chair Report</a:t>
            </a:r>
            <a:endParaRPr lang="en-US" dirty="0"/>
          </a:p>
        </p:txBody>
      </p:sp>
      <p:sp>
        <p:nvSpPr>
          <p:cNvPr id="4" name="Date Placeholder 3"/>
          <p:cNvSpPr>
            <a:spLocks noGrp="1"/>
          </p:cNvSpPr>
          <p:nvPr>
            <p:ph type="dt" idx="10"/>
          </p:nvPr>
        </p:nvSpPr>
        <p:spPr>
          <a:xfrm>
            <a:off x="696913" y="332601"/>
            <a:ext cx="1893887" cy="276999"/>
          </a:xfrm>
        </p:spPr>
        <p:txBody>
          <a:bodyPr/>
          <a:lstStyle/>
          <a:p>
            <a:pPr>
              <a:defRPr/>
            </a:pPr>
            <a:r>
              <a:rPr lang="en-US" smtClean="0"/>
              <a:t>September 2016</a:t>
            </a:r>
            <a:endParaRPr lang="en-US" dirty="0"/>
          </a:p>
        </p:txBody>
      </p:sp>
      <p:sp>
        <p:nvSpPr>
          <p:cNvPr id="5" name="Footer Placeholder 4"/>
          <p:cNvSpPr>
            <a:spLocks noGrp="1"/>
          </p:cNvSpPr>
          <p:nvPr>
            <p:ph type="ftr" idx="11"/>
          </p:nvPr>
        </p:nvSpPr>
        <p:spPr/>
        <p:txBody>
          <a:bodyPr/>
          <a:lstStyle/>
          <a:p>
            <a:pPr>
              <a:defRPr/>
            </a:pPr>
            <a:r>
              <a:rPr lang="en-US" smtClean="0"/>
              <a:t>Jon Rosdahl, Qualcomm</a:t>
            </a:r>
            <a:endParaRPr lang="en-US"/>
          </a:p>
        </p:txBody>
      </p:sp>
      <p:sp>
        <p:nvSpPr>
          <p:cNvPr id="6" name="Slide Number Placeholder 5"/>
          <p:cNvSpPr>
            <a:spLocks noGrp="1"/>
          </p:cNvSpPr>
          <p:nvPr>
            <p:ph type="sldNum" idx="12"/>
          </p:nvPr>
        </p:nvSpPr>
        <p:spPr/>
        <p:txBody>
          <a:bodyPr/>
          <a:lstStyle/>
          <a:p>
            <a:pPr>
              <a:defRPr/>
            </a:pPr>
            <a:r>
              <a:rPr lang="en-US" smtClean="0"/>
              <a:t>Slide </a:t>
            </a:r>
            <a:fld id="{8634B414-E725-475F-8EFC-03D12F3C5E1A}" type="slidenum">
              <a:rPr lang="en-US" smtClean="0"/>
              <a:pPr>
                <a:defRPr/>
              </a:pPr>
              <a:t>3</a:t>
            </a:fld>
            <a:endParaRPr lang="en-US"/>
          </a:p>
        </p:txBody>
      </p:sp>
    </p:spTree>
    <p:extLst>
      <p:ext uri="{BB962C8B-B14F-4D97-AF65-F5344CB8AC3E}">
        <p14:creationId xmlns:p14="http://schemas.microsoft.com/office/powerpoint/2010/main" val="1264557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96913" y="725487"/>
            <a:ext cx="7770813" cy="1065213"/>
          </a:xfrm>
        </p:spPr>
        <p:txBody>
          <a:bodyPr/>
          <a:lstStyle/>
          <a:p>
            <a:r>
              <a:rPr lang="en-GB" dirty="0" smtClean="0"/>
              <a:t>M3.3	 Other WG meeting plans</a:t>
            </a:r>
            <a:br>
              <a:rPr lang="en-GB" dirty="0" smtClean="0"/>
            </a:br>
            <a:endParaRPr lang="en-US" dirty="0"/>
          </a:p>
        </p:txBody>
      </p:sp>
      <p:sp>
        <p:nvSpPr>
          <p:cNvPr id="3" name="Content Placeholder 2"/>
          <p:cNvSpPr>
            <a:spLocks noGrp="1"/>
          </p:cNvSpPr>
          <p:nvPr>
            <p:ph idx="1"/>
          </p:nvPr>
        </p:nvSpPr>
        <p:spPr>
          <a:xfrm>
            <a:off x="696912" y="1412776"/>
            <a:ext cx="7770813" cy="4113213"/>
          </a:xfrm>
        </p:spPr>
        <p:style>
          <a:lnRef idx="1">
            <a:schemeClr val="accent3"/>
          </a:lnRef>
          <a:fillRef idx="2">
            <a:schemeClr val="accent3"/>
          </a:fillRef>
          <a:effectRef idx="1">
            <a:schemeClr val="accent3"/>
          </a:effectRef>
          <a:fontRef idx="minor">
            <a:schemeClr val="dk1"/>
          </a:fontRef>
        </p:style>
        <p:txBody>
          <a:bodyPr/>
          <a:lstStyle/>
          <a:p>
            <a:r>
              <a:rPr lang="en-US" dirty="0" smtClean="0">
                <a:hlinkClick r:id="rId3" tooltip="802.11 WG Agenda"/>
              </a:rPr>
              <a:t>802.11</a:t>
            </a:r>
            <a:r>
              <a:rPr lang="en-US" dirty="0" smtClean="0"/>
              <a:t>   </a:t>
            </a:r>
            <a:r>
              <a:rPr lang="en-US" dirty="0" smtClean="0">
                <a:hlinkClick r:id="rId4"/>
              </a:rPr>
              <a:t>802.15</a:t>
            </a:r>
            <a:r>
              <a:rPr lang="en-US" dirty="0" smtClean="0"/>
              <a:t>   </a:t>
            </a:r>
            <a:r>
              <a:rPr lang="en-US" dirty="0" smtClean="0">
                <a:hlinkClick r:id="rId5"/>
              </a:rPr>
              <a:t>802.16</a:t>
            </a:r>
            <a:r>
              <a:rPr lang="en-US" dirty="0" smtClean="0"/>
              <a:t>   </a:t>
            </a:r>
            <a:r>
              <a:rPr lang="en-US" dirty="0" smtClean="0">
                <a:hlinkClick r:id="rId6"/>
              </a:rPr>
              <a:t>802.18</a:t>
            </a:r>
            <a:r>
              <a:rPr lang="en-US" dirty="0" smtClean="0"/>
              <a:t>   </a:t>
            </a:r>
            <a:r>
              <a:rPr lang="en-US" dirty="0" smtClean="0">
                <a:hlinkClick r:id="rId7"/>
              </a:rPr>
              <a:t>802.19</a:t>
            </a:r>
            <a:r>
              <a:rPr lang="en-US" dirty="0" smtClean="0"/>
              <a:t>   </a:t>
            </a:r>
            <a:r>
              <a:rPr lang="en-US" dirty="0" smtClean="0">
                <a:hlinkClick r:id="rId8"/>
              </a:rPr>
              <a:t>802.21</a:t>
            </a:r>
            <a:r>
              <a:rPr lang="en-US" dirty="0" smtClean="0"/>
              <a:t>   </a:t>
            </a:r>
            <a:r>
              <a:rPr lang="en-US" dirty="0" smtClean="0">
                <a:hlinkClick r:id="rId9"/>
              </a:rPr>
              <a:t>802.24</a:t>
            </a:r>
            <a:r>
              <a:rPr lang="en-US" dirty="0" smtClean="0"/>
              <a:t> </a:t>
            </a:r>
          </a:p>
          <a:p>
            <a:endParaRPr lang="en-US" dirty="0" smtClean="0"/>
          </a:p>
          <a:p>
            <a:r>
              <a:rPr lang="en-US" dirty="0" smtClean="0">
                <a:hlinkClick r:id="rId10"/>
              </a:rPr>
              <a:t>Treasurer Report</a:t>
            </a:r>
            <a:r>
              <a:rPr lang="en-US" dirty="0" smtClean="0"/>
              <a:t>: </a:t>
            </a:r>
          </a:p>
          <a:p>
            <a:endParaRPr lang="en-US" dirty="0" smtClean="0">
              <a:hlinkClick r:id="rId11"/>
            </a:endParaRPr>
          </a:p>
          <a:p>
            <a:r>
              <a:rPr lang="en-US" dirty="0" smtClean="0">
                <a:hlinkClick r:id="rId11"/>
              </a:rPr>
              <a:t>Patent policy</a:t>
            </a:r>
            <a:r>
              <a:rPr lang="en-US" dirty="0" smtClean="0"/>
              <a:t> (in IEEE-SA bylaws), </a:t>
            </a:r>
            <a:r>
              <a:rPr lang="en-US" dirty="0" smtClean="0">
                <a:hlinkClick r:id="rId12"/>
              </a:rPr>
              <a:t>patent policy</a:t>
            </a:r>
            <a:r>
              <a:rPr lang="en-US" dirty="0" smtClean="0"/>
              <a:t> (slide set), and </a:t>
            </a:r>
            <a:r>
              <a:rPr lang="en-US" dirty="0" smtClean="0">
                <a:hlinkClick r:id="rId13"/>
              </a:rPr>
              <a:t>antitrust guidelines</a:t>
            </a:r>
            <a:r>
              <a:rPr lang="en-US" dirty="0" smtClean="0"/>
              <a:t> </a:t>
            </a:r>
          </a:p>
          <a:p>
            <a:endParaRPr lang="en-US" dirty="0"/>
          </a:p>
        </p:txBody>
      </p:sp>
      <p:sp>
        <p:nvSpPr>
          <p:cNvPr id="4" name="Date Placeholder 3"/>
          <p:cNvSpPr>
            <a:spLocks noGrp="1"/>
          </p:cNvSpPr>
          <p:nvPr>
            <p:ph type="dt" idx="10"/>
          </p:nvPr>
        </p:nvSpPr>
        <p:spPr/>
        <p:txBody>
          <a:bodyPr/>
          <a:lstStyle/>
          <a:p>
            <a:r>
              <a:rPr lang="en-US" smtClean="0"/>
              <a:t>September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2731885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3200" b="0" dirty="0" smtClean="0">
                <a:solidFill>
                  <a:srgbClr val="000000"/>
                </a:solidFill>
                <a:latin typeface="+mj-lt"/>
                <a:ea typeface="+mj-ea"/>
                <a:cs typeface="+mj-cs"/>
              </a:rPr>
              <a:t>M3.4</a:t>
            </a:r>
            <a:r>
              <a:rPr lang="en-US" sz="3200" b="1" dirty="0" smtClean="0">
                <a:solidFill>
                  <a:srgbClr val="000000"/>
                </a:solidFill>
                <a:latin typeface="+mj-lt"/>
                <a:ea typeface="+mj-ea"/>
                <a:cs typeface="+mj-cs"/>
              </a:rPr>
              <a:t> </a:t>
            </a:r>
            <a:r>
              <a:rPr lang="en-US" sz="3200" b="0" dirty="0" smtClean="0">
                <a:solidFill>
                  <a:srgbClr val="000000"/>
                </a:solidFill>
                <a:latin typeface="+mj-lt"/>
                <a:ea typeface="+mj-ea"/>
                <a:cs typeface="+mj-cs"/>
              </a:rPr>
              <a:t>Meeting room locations</a:t>
            </a:r>
            <a:r>
              <a:rPr lang="en-US" sz="3200" b="1" dirty="0" smtClean="0">
                <a:solidFill>
                  <a:srgbClr val="000000"/>
                </a:solidFill>
                <a:latin typeface="+mj-lt"/>
                <a:ea typeface="+mj-ea"/>
                <a:cs typeface="+mj-cs"/>
              </a:rPr>
              <a:t> </a:t>
            </a:r>
            <a:r>
              <a:rPr lang="en-US" sz="3200" b="0" dirty="0" smtClean="0">
                <a:solidFill>
                  <a:srgbClr val="000000"/>
                </a:solidFill>
                <a:latin typeface="+mj-lt"/>
                <a:ea typeface="+mj-ea"/>
                <a:cs typeface="+mj-cs"/>
              </a:rPr>
              <a:t>    </a:t>
            </a:r>
            <a:endParaRPr lang="en-US" dirty="0"/>
          </a:p>
        </p:txBody>
      </p:sp>
      <p:sp>
        <p:nvSpPr>
          <p:cNvPr id="3" name="Content Placeholder 2"/>
          <p:cNvSpPr>
            <a:spLocks noGrp="1"/>
          </p:cNvSpPr>
          <p:nvPr>
            <p:ph idx="1"/>
          </p:nvPr>
        </p:nvSpPr>
        <p:spPr/>
        <p:txBody>
          <a:bodyPr/>
          <a:lstStyle/>
          <a:p>
            <a:endParaRPr lang="en-US" dirty="0" smtClean="0"/>
          </a:p>
          <a:p>
            <a:r>
              <a:rPr lang="en-US" dirty="0" smtClean="0"/>
              <a:t>Download </a:t>
            </a:r>
            <a:r>
              <a:rPr lang="en-US" dirty="0"/>
              <a:t>the </a:t>
            </a:r>
            <a:r>
              <a:rPr lang="en-US" dirty="0">
                <a:hlinkClick r:id="rId3"/>
              </a:rPr>
              <a:t>Combined Meeting Schedule</a:t>
            </a:r>
            <a:endParaRPr lang="en-US" dirty="0"/>
          </a:p>
          <a:p>
            <a:r>
              <a:rPr lang="en-US" dirty="0"/>
              <a:t>Download the Marriott Warsaw Floor plans </a:t>
            </a:r>
            <a:br>
              <a:rPr lang="en-US" dirty="0"/>
            </a:br>
            <a:r>
              <a:rPr lang="en-US" dirty="0">
                <a:hlinkClick r:id="rId4"/>
              </a:rPr>
              <a:t>Level 2</a:t>
            </a:r>
            <a:r>
              <a:rPr lang="en-US" dirty="0"/>
              <a:t> </a:t>
            </a:r>
            <a:br>
              <a:rPr lang="en-US" dirty="0"/>
            </a:br>
            <a:r>
              <a:rPr lang="en-US" dirty="0">
                <a:hlinkClick r:id="rId5"/>
              </a:rPr>
              <a:t>Level 3</a:t>
            </a:r>
            <a:endParaRPr lang="en-US" dirty="0"/>
          </a:p>
          <a:p>
            <a:endParaRPr lang="en-US" dirty="0"/>
          </a:p>
        </p:txBody>
      </p:sp>
      <p:sp>
        <p:nvSpPr>
          <p:cNvPr id="6" name="Date Placeholder 5"/>
          <p:cNvSpPr>
            <a:spLocks noGrp="1"/>
          </p:cNvSpPr>
          <p:nvPr>
            <p:ph type="dt" idx="10"/>
          </p:nvPr>
        </p:nvSpPr>
        <p:spPr/>
        <p:txBody>
          <a:bodyPr/>
          <a:lstStyle/>
          <a:p>
            <a:r>
              <a:rPr lang="en-US" smtClean="0"/>
              <a:t>September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524913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9592" y="469900"/>
            <a:ext cx="7424398" cy="6005513"/>
          </a:xfrm>
        </p:spPr>
      </p:pic>
      <p:sp>
        <p:nvSpPr>
          <p:cNvPr id="4" name="Date Placeholder 3"/>
          <p:cNvSpPr>
            <a:spLocks noGrp="1"/>
          </p:cNvSpPr>
          <p:nvPr>
            <p:ph type="dt" idx="10"/>
          </p:nvPr>
        </p:nvSpPr>
        <p:spPr/>
        <p:txBody>
          <a:bodyPr/>
          <a:lstStyle/>
          <a:p>
            <a:r>
              <a:rPr lang="en-US" smtClean="0"/>
              <a:t>September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698535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76636" y="473877"/>
            <a:ext cx="7173149" cy="6001536"/>
          </a:xfrm>
        </p:spPr>
      </p:pic>
      <p:sp>
        <p:nvSpPr>
          <p:cNvPr id="4" name="Date Placeholder 3"/>
          <p:cNvSpPr>
            <a:spLocks noGrp="1"/>
          </p:cNvSpPr>
          <p:nvPr>
            <p:ph type="dt" idx="10"/>
          </p:nvPr>
        </p:nvSpPr>
        <p:spPr/>
        <p:txBody>
          <a:bodyPr/>
          <a:lstStyle/>
          <a:p>
            <a:r>
              <a:rPr lang="en-US" smtClean="0"/>
              <a:t>September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23914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Online Calendar</a:t>
            </a:r>
            <a:endParaRPr lang="en-US" dirty="0"/>
          </a:p>
        </p:txBody>
      </p:sp>
      <p:sp>
        <p:nvSpPr>
          <p:cNvPr id="3" name="Content Placeholder 2"/>
          <p:cNvSpPr>
            <a:spLocks noGrp="1"/>
          </p:cNvSpPr>
          <p:nvPr>
            <p:ph idx="1"/>
          </p:nvPr>
        </p:nvSpPr>
        <p:spPr>
          <a:xfrm>
            <a:off x="685800" y="1600200"/>
            <a:ext cx="7770813" cy="4494213"/>
          </a:xfrm>
        </p:spPr>
        <p:txBody>
          <a:bodyPr>
            <a:normAutofit/>
          </a:bodyPr>
          <a:lstStyle/>
          <a:p>
            <a:r>
              <a:rPr lang="en-GB" dirty="0" smtClean="0"/>
              <a:t>This session’s meetings are also shown on the 802.11 calendar on the 802.11 home page (</a:t>
            </a:r>
            <a:r>
              <a:rPr lang="en-GB" dirty="0" smtClean="0">
                <a:hlinkClick r:id="rId2"/>
              </a:rPr>
              <a:t>http://www.ieee802.org/11</a:t>
            </a:r>
            <a:r>
              <a:rPr lang="en-GB" dirty="0" smtClean="0"/>
              <a:t>).</a:t>
            </a:r>
          </a:p>
          <a:p>
            <a:endParaRPr lang="en-GB" dirty="0" smtClean="0"/>
          </a:p>
          <a:p>
            <a:r>
              <a:rPr lang="en-GB" dirty="0" smtClean="0"/>
              <a:t>This is a Google calendar “802_11_calendar@ieee.org”</a:t>
            </a:r>
          </a:p>
          <a:p>
            <a:r>
              <a:rPr lang="en-GB" dirty="0" smtClean="0"/>
              <a:t>There are multiple ways of accessing this information, for example from a cell-phone, or as a remote calendar.</a:t>
            </a:r>
          </a:p>
          <a:p>
            <a:endParaRPr lang="en-GB" dirty="0" smtClean="0"/>
          </a:p>
          <a:p>
            <a:r>
              <a:rPr lang="en-GB" sz="2000" dirty="0" smtClean="0"/>
              <a:t>Note: the schedule on this calendar will be updated as will IMAT.</a:t>
            </a:r>
            <a:endParaRPr lang="en-US" sz="2000" dirty="0" smtClean="0"/>
          </a:p>
          <a:p>
            <a:endParaRPr lang="en-US" dirty="0"/>
          </a:p>
        </p:txBody>
      </p:sp>
      <p:sp>
        <p:nvSpPr>
          <p:cNvPr id="6" name="Date Placeholder 5"/>
          <p:cNvSpPr>
            <a:spLocks noGrp="1"/>
          </p:cNvSpPr>
          <p:nvPr>
            <p:ph type="dt" idx="10"/>
          </p:nvPr>
        </p:nvSpPr>
        <p:spPr/>
        <p:txBody>
          <a:bodyPr/>
          <a:lstStyle/>
          <a:p>
            <a:r>
              <a:rPr lang="en-US" smtClean="0"/>
              <a:t>September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2955077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M3.5 Next meeting reminder</a:t>
            </a:r>
            <a:endParaRPr lang="en-US" dirty="0"/>
          </a:p>
        </p:txBody>
      </p:sp>
      <p:sp>
        <p:nvSpPr>
          <p:cNvPr id="3" name="Content Placeholder 2"/>
          <p:cNvSpPr>
            <a:spLocks noGrp="1"/>
          </p:cNvSpPr>
          <p:nvPr>
            <p:ph idx="1"/>
          </p:nvPr>
        </p:nvSpPr>
        <p:spPr>
          <a:xfrm>
            <a:off x="685800" y="1700808"/>
            <a:ext cx="7990656" cy="4680520"/>
          </a:xfrm>
        </p:spPr>
        <p:txBody>
          <a:bodyPr/>
          <a:lstStyle/>
          <a:p>
            <a:pPr>
              <a:spcBef>
                <a:spcPts val="0"/>
              </a:spcBef>
            </a:pPr>
            <a:r>
              <a:rPr lang="en-US" sz="2800" dirty="0" smtClean="0"/>
              <a:t>802 Plenary: 6-11 November 2016</a:t>
            </a:r>
          </a:p>
          <a:p>
            <a:pPr>
              <a:spcBef>
                <a:spcPts val="0"/>
              </a:spcBef>
            </a:pPr>
            <a:r>
              <a:rPr lang="en-GB" sz="2800" dirty="0"/>
              <a:t>Grand Hyatt San Antonio , San </a:t>
            </a:r>
            <a:r>
              <a:rPr lang="en-GB" sz="2800" dirty="0" smtClean="0"/>
              <a:t>Antonio, TX, USA</a:t>
            </a:r>
          </a:p>
          <a:p>
            <a:pPr>
              <a:spcBef>
                <a:spcPts val="0"/>
              </a:spcBef>
            </a:pPr>
            <a:endParaRPr lang="en-GB" sz="2800" dirty="0" smtClean="0"/>
          </a:p>
          <a:p>
            <a:r>
              <a:rPr lang="en-US" b="0" dirty="0" smtClean="0">
                <a:solidFill>
                  <a:srgbClr val="FF0000"/>
                </a:solidFill>
              </a:rPr>
              <a:t>Registration to Open Sept </a:t>
            </a:r>
            <a:r>
              <a:rPr lang="en-US" b="0" dirty="0" smtClean="0">
                <a:solidFill>
                  <a:srgbClr val="FF0000"/>
                </a:solidFill>
              </a:rPr>
              <a:t>14</a:t>
            </a:r>
            <a:endParaRPr lang="en-US" b="0" dirty="0" smtClean="0">
              <a:solidFill>
                <a:srgbClr val="FF0000"/>
              </a:solidFill>
            </a:endParaRPr>
          </a:p>
          <a:p>
            <a:r>
              <a:rPr lang="en-US" b="0" dirty="0" smtClean="0">
                <a:solidFill>
                  <a:srgbClr val="FF0000"/>
                </a:solidFill>
              </a:rPr>
              <a:t>Early-Bird Meeting Registration Deadline: 30 Sept 2016</a:t>
            </a:r>
            <a:endParaRPr lang="en-GB" dirty="0" smtClean="0">
              <a:solidFill>
                <a:srgbClr val="FF0000"/>
              </a:solidFill>
            </a:endParaRPr>
          </a:p>
          <a:p>
            <a:endParaRPr lang="en-GB" dirty="0" smtClean="0"/>
          </a:p>
        </p:txBody>
      </p:sp>
      <p:sp>
        <p:nvSpPr>
          <p:cNvPr id="6" name="Date Placeholder 5"/>
          <p:cNvSpPr>
            <a:spLocks noGrp="1"/>
          </p:cNvSpPr>
          <p:nvPr>
            <p:ph type="dt" idx="10"/>
          </p:nvPr>
        </p:nvSpPr>
        <p:spPr/>
        <p:txBody>
          <a:bodyPr/>
          <a:lstStyle/>
          <a:p>
            <a:r>
              <a:rPr lang="en-US" smtClean="0"/>
              <a:t>September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04601476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19730</TotalTime>
  <Words>977</Words>
  <Application>Microsoft Office PowerPoint</Application>
  <PresentationFormat>On-screen Show (4:3)</PresentationFormat>
  <Paragraphs>347</Paragraphs>
  <Slides>23</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 Unicode MS</vt:lpstr>
      <vt:lpstr>MS Gothic</vt:lpstr>
      <vt:lpstr>Arial</vt:lpstr>
      <vt:lpstr>Calibri</vt:lpstr>
      <vt:lpstr>Times New Roman</vt:lpstr>
      <vt:lpstr>802-11 Theme</vt:lpstr>
      <vt:lpstr>Document</vt:lpstr>
      <vt:lpstr>1st Vice Chair Report –  September 2016 – Warsaw</vt:lpstr>
      <vt:lpstr>Abstract</vt:lpstr>
      <vt:lpstr>Monday–  802.11 Opening Plenary</vt:lpstr>
      <vt:lpstr>M3.3  Other WG meeting plans </vt:lpstr>
      <vt:lpstr>M3.4 Meeting room locations     </vt:lpstr>
      <vt:lpstr>PowerPoint Presentation</vt:lpstr>
      <vt:lpstr>PowerPoint Presentation</vt:lpstr>
      <vt:lpstr>Online Calendar</vt:lpstr>
      <vt:lpstr>M3.5 Next meeting reminder</vt:lpstr>
      <vt:lpstr>M3.6  Meeting registration</vt:lpstr>
      <vt:lpstr>M3.7 Recording attendance</vt:lpstr>
      <vt:lpstr>M3.8 Local File Document Server information</vt:lpstr>
      <vt:lpstr>PowerPoint Presentation</vt:lpstr>
      <vt:lpstr>   Meals   - Breakfast is included in your room rate if you booked via the Marriott Hotel link   - Morning and Afternoon tea will be served in the foyer areas on level 2 and 3   - Lunch will be available from 1200 – 1330 and will be served from the foyer areas on level 2 and 3    </vt:lpstr>
      <vt:lpstr>    Wednesday Social  Dinner in the Fortress   The Wednesday Social is included in your meeting fee for all attendees  Stand up dinner within the old Fortress, including local Folk Dance performances Coach pick up: 6pm, Marriott Foyer. ( approx 10 min by coach)  Timings: dinner from 630pm, Cultural performances from 730pm, return buses from 830pm onwards  The Fortress is approx 10 min walking distance from the Old Town for those of you would like to continue there after dinner.  For catering and transport purposes, if you can not attend, please let the registration desk know.  Any questions please see Sara or Daniel on the registration desk.      </vt:lpstr>
      <vt:lpstr>Any Questions   - Please see Daniel or Sara on the registration desk!</vt:lpstr>
      <vt:lpstr>802.11 Mid-Week Plenary</vt:lpstr>
      <vt:lpstr>W5.1 Room Change Requests</vt:lpstr>
      <vt:lpstr>802.11 WG Closing Plenary</vt:lpstr>
      <vt:lpstr>F3.1.1 -Straw Poll of membership regarding this meeting location</vt:lpstr>
      <vt:lpstr>F3.1.2: Future Venue Insight</vt:lpstr>
      <vt:lpstr>F3.1.2: Future Venue Insight</vt:lpstr>
      <vt:lpstr>References</vt:lpstr>
    </vt:vector>
  </TitlesOfParts>
  <Company>CSR Technologies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July 2016 - San Diego</dc:title>
  <dc:subject>Sept 2016</dc:subject>
  <dc:creator>Jon Rosdahl</dc:creator>
  <dc:description>Jon Rosdahl (Qualcomm)</dc:description>
  <cp:lastModifiedBy>Rosdahl, Jon</cp:lastModifiedBy>
  <cp:revision>114</cp:revision>
  <cp:lastPrinted>1601-01-01T00:00:00Z</cp:lastPrinted>
  <dcterms:created xsi:type="dcterms:W3CDTF">2014-04-14T10:59:07Z</dcterms:created>
  <dcterms:modified xsi:type="dcterms:W3CDTF">2016-09-09T16:39:54Z</dcterms:modified>
  <cp:category>Report</cp:category>
</cp:coreProperties>
</file>