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69" r:id="rId2"/>
    <p:sldId id="257" r:id="rId3"/>
    <p:sldId id="272" r:id="rId4"/>
    <p:sldId id="273" r:id="rId5"/>
    <p:sldId id="282" r:id="rId6"/>
    <p:sldId id="283" r:id="rId7"/>
    <p:sldId id="278" r:id="rId8"/>
    <p:sldId id="279" r:id="rId9"/>
    <p:sldId id="270" r:id="rId10"/>
  </p:sldIdLst>
  <p:sldSz cx="9144000" cy="6858000" type="screen4x3"/>
  <p:notesSz cx="6934200" cy="9280525"/>
  <p:defaultTextStyle>
    <a:defPPr>
      <a:defRPr lang="en-CA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6657" autoAdjust="0"/>
    <p:restoredTop sz="94660"/>
  </p:normalViewPr>
  <p:slideViewPr>
    <p:cSldViewPr>
      <p:cViewPr varScale="1">
        <p:scale>
          <a:sx n="115" d="100"/>
          <a:sy n="115" d="100"/>
        </p:scale>
        <p:origin x="612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2" d="100"/>
          <a:sy n="52" d="100"/>
        </p:scale>
        <p:origin x="-2880" y="-90"/>
      </p:cViewPr>
      <p:guideLst>
        <p:guide orient="horz" pos="2923"/>
        <p:guide pos="218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CA"/>
              <a:t>doc.: IEEE 802.11-16/1026r4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September 2016</a:t>
            </a:r>
            <a:endParaRPr lang="en-CA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CA"/>
              <a:t>Stephen McCann, BlackBerry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CA"/>
              <a:t>Page </a:t>
            </a:r>
            <a:fld id="{5ABED640-AF00-4474-88F0-00B969F96BCC}" type="slidenum">
              <a:rPr lang="en-CA"/>
              <a:pPr/>
              <a:t>‹#›</a:t>
            </a:fld>
            <a:endParaRPr lang="en-CA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/>
            <a:r>
              <a:rPr lang="en-CA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65875478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CA"/>
              <a:t>doc.: IEEE 802.11-16/1026r4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September 2016</a:t>
            </a:r>
            <a:endParaRPr lang="en-CA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CA"/>
              <a:t>Stephen McCann, BlackBerry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CA"/>
              <a:t>Page </a:t>
            </a:r>
            <a:fld id="{90457F90-05FA-43B5-BE98-57963B7D9E4D}" type="slidenum">
              <a:rPr lang="en-CA"/>
              <a:pPr/>
              <a:t>‹#›</a:t>
            </a:fld>
            <a:endParaRPr lang="en-CA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r>
              <a:rPr lang="en-CA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092799944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CA"/>
              <a:t>doc.: IEEE 802.11-16/1026r4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September 2016</a:t>
            </a:r>
            <a:endParaRPr lang="en-CA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CA"/>
              <a:t>Stephen McCann, BlackBerry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CA"/>
              <a:t>Page </a:t>
            </a:r>
            <a:fld id="{9F8C511B-4062-4BE9-8C69-4D49828CE8AF}" type="slidenum">
              <a:rPr lang="en-CA"/>
              <a:pPr/>
              <a:t>1</a:t>
            </a:fld>
            <a:endParaRPr lang="en-CA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CA"/>
              <a:t>doc.: IEEE 802.11-16/1026r4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September 2016</a:t>
            </a:r>
            <a:endParaRPr lang="en-CA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CA"/>
              <a:t>Stephen McCann, BlackBerry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CA"/>
              <a:t>Page </a:t>
            </a:r>
            <a:fld id="{348358D5-160B-4D19-957C-E2D1CB7326B0}" type="slidenum">
              <a:rPr lang="en-CA"/>
              <a:pPr/>
              <a:t>2</a:t>
            </a:fld>
            <a:endParaRPr lang="en-CA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CA"/>
              <a:t>doc.: IEEE 802.11-16/1026r4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September 2016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CA"/>
              <a:t>Stephen McCann, BlackBerry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CA"/>
              <a:t>Page </a:t>
            </a:r>
            <a:fld id="{90457F90-05FA-43B5-BE98-57963B7D9E4D}" type="slidenum">
              <a:rPr lang="en-CA" smtClean="0"/>
              <a:pPr/>
              <a:t>8</a:t>
            </a:fld>
            <a:endParaRPr lang="en-CA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2016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Stephen McCann, BlackBerry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AB0C8945-2C7D-46F8-9D9E-9F18E8A00FF3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2016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Stephen McCann, BlackBerry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7AA4EA19-1B81-4109-8335-3360630218F8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2016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Stephen McCann, BlackBerry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CED9B002-A3BF-42AB-9ED0-5B589A0BA3E6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2016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Stephen McCann, BlackBerry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4F92BD4B-6AF1-46AB-9E39-ADBC3F182791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2016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Stephen McCann, BlackBerry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7347168F-FA94-405B-BD09-8B00E069501A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2016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Stephen McCann, BlackBerry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BAE5BF04-57D6-4B7E-88C3-0A2128F44D8D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2016</a:t>
            </a:r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Stephen McCann, BlackBerry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A71866CA-710D-4EC9-86C4-6811179DE469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2016</a:t>
            </a:r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Stephen McCann, BlackBerry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04DB4A89-15C8-4E45-B125-5017FF6EA3AB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2016</a:t>
            </a:r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Stephen McCann, BlackBerry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5EA3E438-5D3D-4ED6-91E9-4156EBC8260E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2016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Stephen McCann, BlackBerry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28D39A3B-6D8F-4B83-A618-B4063997B949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2016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Stephen McCann, BlackBerry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BCD868FF-2929-4B0B-8626-CB41982B84C4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10668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/>
              <a:t>September 2016</a:t>
            </a:r>
            <a:endParaRPr lang="en-CA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CA"/>
              <a:t>Stephen McCann, BlackBerry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CA"/>
              <a:t>Slide </a:t>
            </a:r>
            <a:fld id="{29008660-6A77-4F8A-B0A4-0FEB7B5991A7}" type="slidenum">
              <a:rPr lang="en-CA"/>
              <a:pPr/>
              <a:t>‹#›</a:t>
            </a:fld>
            <a:endParaRPr lang="en-CA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CA" sz="1800" b="1" dirty="0"/>
              <a:t>doc.: IEEE 802.11-16/1026r4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r>
              <a:rPr lang="en-CA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2.wmf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September 2016</a:t>
            </a:r>
            <a:endParaRPr lang="en-CA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/>
              <a:t>Stephen McCann, BlackBerry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/>
              <a:t>Slide </a:t>
            </a:r>
            <a:fld id="{238485AB-6CB7-4626-9233-B1CFFA7D6238}" type="slidenum">
              <a:rPr lang="en-CA"/>
              <a:pPr/>
              <a:t>1</a:t>
            </a:fld>
            <a:endParaRPr lang="en-CA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922040"/>
            <a:ext cx="7772400" cy="1066800"/>
          </a:xfrm>
          <a:noFill/>
          <a:ln/>
        </p:spPr>
        <p:txBody>
          <a:bodyPr/>
          <a:lstStyle/>
          <a:p>
            <a:pPr lvl="0"/>
            <a:r>
              <a:rPr lang="en-US" dirty="0"/>
              <a:t>P802.11aq Report to EC on Unconditional Approval to go to Sponsor Ballot</a:t>
            </a:r>
            <a:br>
              <a:rPr lang="en-US" dirty="0"/>
            </a:br>
            <a:endParaRPr lang="en-CA" dirty="0"/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823864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CA" sz="2000" dirty="0"/>
              <a:t>Date:</a:t>
            </a:r>
            <a:r>
              <a:rPr lang="en-CA" sz="2000" b="0" dirty="0"/>
              <a:t> 2016-09-27</a:t>
            </a:r>
          </a:p>
        </p:txBody>
      </p:sp>
      <p:graphicFrame>
        <p:nvGraphicFramePr>
          <p:cNvPr id="30731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69457190"/>
              </p:ext>
            </p:extLst>
          </p:nvPr>
        </p:nvGraphicFramePr>
        <p:xfrm>
          <a:off x="868271" y="2765126"/>
          <a:ext cx="7675654" cy="278977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21" name="Document" r:id="rId4" imgW="8261444" imgH="3003034" progId="">
                  <p:embed/>
                </p:oleObj>
              </mc:Choice>
              <mc:Fallback>
                <p:oleObj name="Document" r:id="rId4" imgW="8261444" imgH="3003034" progId="">
                  <p:embed/>
                  <p:pic>
                    <p:nvPicPr>
                      <p:cNvPr id="0" name="Picture 9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68271" y="2765126"/>
                        <a:ext cx="7675654" cy="278977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533400" y="2111896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CA" sz="2000" b="1" dirty="0"/>
              <a:t>Authors:</a:t>
            </a:r>
            <a:endParaRPr lang="en-CA" sz="2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September 2016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/>
              <a:t>Stephen McCann, BlackBerry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/>
              <a:t>Slide </a:t>
            </a:r>
            <a:fld id="{90EAF1B9-E8B2-45F5-A0BA-741F10AEC3FD}" type="slidenum">
              <a:rPr lang="en-CA"/>
              <a:pPr/>
              <a:t>2</a:t>
            </a:fld>
            <a:endParaRPr lang="en-CA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CA" dirty="0"/>
              <a:t>Introduction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GB" dirty="0">
                <a:ea typeface="ＭＳ Ｐゴシック" pitchFamily="34" charset="-128"/>
              </a:rPr>
              <a:t>This document contains the report to the IEEE 802 Executive Committee in support of a request for unconditional approval to send IEEE P802.11aq Draft 7.0 to Sponsor Ballot.</a:t>
            </a:r>
          </a:p>
          <a:p>
            <a:r>
              <a:rPr lang="en-GB" dirty="0">
                <a:ea typeface="ＭＳ Ｐゴシック" pitchFamily="34" charset="-128"/>
              </a:rPr>
              <a:t>Revision 3 of this document was approved during the interim session of the 802.11 working group on 14</a:t>
            </a:r>
            <a:r>
              <a:rPr lang="en-GB" baseline="30000" dirty="0">
                <a:ea typeface="ＭＳ Ｐゴシック" pitchFamily="34" charset="-128"/>
              </a:rPr>
              <a:t>th</a:t>
            </a:r>
            <a:r>
              <a:rPr lang="en-GB" dirty="0">
                <a:ea typeface="ＭＳ Ｐゴシック" pitchFamily="34" charset="-128"/>
              </a:rPr>
              <a:t> September 2016.</a:t>
            </a:r>
          </a:p>
          <a:p>
            <a:pPr lvl="1"/>
            <a:r>
              <a:rPr lang="en-GB" dirty="0">
                <a:ea typeface="ＭＳ Ｐゴシック" pitchFamily="34" charset="-128"/>
              </a:rPr>
              <a:t>Passed in the Working Group 36 yes, 0 no , 0 abstain</a:t>
            </a:r>
          </a:p>
          <a:p>
            <a:pPr marL="457200" lvl="1" indent="0">
              <a:buNone/>
            </a:pPr>
            <a:endParaRPr lang="en-GB" dirty="0">
              <a:ea typeface="ＭＳ Ｐゴシック" pitchFamily="34" charset="-128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ea typeface="ＭＳ Ｐゴシック" pitchFamily="34" charset="-128"/>
              </a:rPr>
              <a:t>802.11 WG Letter Ballot Results – P802.11aq</a:t>
            </a:r>
            <a:endParaRPr lang="en-CA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September 2016</a:t>
            </a:r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/>
              <a:t>Stephen McCann, BlackBerry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/>
              <a:t>Slide </a:t>
            </a:r>
            <a:fld id="{04DB4A89-15C8-4E45-B125-5017FF6EA3AB}" type="slidenum">
              <a:rPr lang="en-CA" smtClean="0"/>
              <a:pPr/>
              <a:t>3</a:t>
            </a:fld>
            <a:endParaRPr lang="en-CA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8444200"/>
              </p:ext>
            </p:extLst>
          </p:nvPr>
        </p:nvGraphicFramePr>
        <p:xfrm>
          <a:off x="179510" y="1905001"/>
          <a:ext cx="8712969" cy="4256207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5040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3278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2103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231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2315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4841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4841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4841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2315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48414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467851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99059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ID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Close Date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Title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Type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Pool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Return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%Return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Abstain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%Abstain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Approve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Disapprove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%Approve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426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208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2015-02-02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IEEE 802.11aq Draft 1.0 Technical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Technical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363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259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71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63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139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52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73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426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216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2015-10-08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IEEE 802.11aq Draft 3.0 Technical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Technical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358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260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73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42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93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426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219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2016-04-06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IEEE 802.11aq Draft 4.0 First Recirculation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Recirculation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357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275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77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45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213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93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426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221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2016-07-04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IEEE 802.11aq Draft 5.0 Second Recirculation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Recirculation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357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280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78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46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218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93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44268"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2016-08-04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IEEE 802.11aq Draft 6.0 Third Recirculation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Recirculation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i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357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itchFamily="18" charset="0"/>
                          <a:cs typeface="Arial" panose="020B0604020202020204" pitchFamily="34" charset="0"/>
                        </a:rPr>
                        <a:t>280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itchFamily="18" charset="0"/>
                          <a:cs typeface="Arial" panose="020B0604020202020204" pitchFamily="34" charset="0"/>
                        </a:rPr>
                        <a:t>78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itchFamily="18" charset="0"/>
                          <a:cs typeface="Arial" panose="020B0604020202020204" pitchFamily="34" charset="0"/>
                        </a:rPr>
                        <a:t>47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itchFamily="18" charset="0"/>
                          <a:cs typeface="Arial" panose="020B0604020202020204" pitchFamily="34" charset="0"/>
                        </a:rPr>
                        <a:t>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itchFamily="18" charset="0"/>
                          <a:cs typeface="Arial" panose="020B0604020202020204" pitchFamily="34" charset="0"/>
                        </a:rPr>
                        <a:t>223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itchFamily="18" charset="0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itchFamily="18" charset="0"/>
                          <a:cs typeface="Arial" panose="020B0604020202020204" pitchFamily="34" charset="0"/>
                        </a:rPr>
                        <a:t>96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44268"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2016-09-25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IEEE 802.11aq Draft 7.0 Fourth Recirculation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Recirculation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i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357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itchFamily="18" charset="0"/>
                          <a:cs typeface="Arial" panose="020B0604020202020204" pitchFamily="34" charset="0"/>
                        </a:rPr>
                        <a:t>280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itchFamily="18" charset="0"/>
                          <a:cs typeface="Arial" panose="020B0604020202020204" pitchFamily="34" charset="0"/>
                        </a:rPr>
                        <a:t>78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itchFamily="18" charset="0"/>
                          <a:cs typeface="Arial" panose="020B0604020202020204" pitchFamily="34" charset="0"/>
                        </a:rPr>
                        <a:t>47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itchFamily="18" charset="0"/>
                          <a:cs typeface="Arial" panose="020B0604020202020204" pitchFamily="34" charset="0"/>
                        </a:rPr>
                        <a:t>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itchFamily="18" charset="0"/>
                          <a:cs typeface="Arial" panose="020B0604020202020204" pitchFamily="34" charset="0"/>
                        </a:rPr>
                        <a:t>226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itchFamily="18" charset="0"/>
                          <a:cs typeface="Arial" panose="020B0604020202020204" pitchFamily="34" charset="0"/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itchFamily="18" charset="0"/>
                          <a:cs typeface="Arial" panose="020B0604020202020204" pitchFamily="34" charset="0"/>
                        </a:rPr>
                        <a:t>97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429845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tx1"/>
                </a:solidFill>
                <a:ea typeface="ＭＳ Ｐゴシック" pitchFamily="34" charset="-128"/>
              </a:rPr>
              <a:t>802.11 WG Letter Ballot Comments – P802.11aq</a:t>
            </a:r>
            <a:endParaRPr lang="en-CA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September 2016</a:t>
            </a:r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/>
              <a:t>Stephen McCann, BlackBerry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/>
              <a:t>Slide </a:t>
            </a:r>
            <a:fld id="{04DB4A89-15C8-4E45-B125-5017FF6EA3AB}" type="slidenum">
              <a:rPr lang="en-CA" smtClean="0"/>
              <a:pPr/>
              <a:t>4</a:t>
            </a:fld>
            <a:endParaRPr lang="en-CA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4903833"/>
              </p:ext>
            </p:extLst>
          </p:nvPr>
        </p:nvGraphicFramePr>
        <p:xfrm>
          <a:off x="762000" y="1828800"/>
          <a:ext cx="7696200" cy="4071692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8162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655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8843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259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82772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ID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Close Date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Title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Total Number of Comments received (Yes and No votes)</a:t>
                      </a: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471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208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2015-02-02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Technical Letter Ballot for </a:t>
                      </a:r>
                      <a:r>
                        <a:rPr kumimoji="0" lang="en-GB" sz="14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TGaq</a:t>
                      </a: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draft 1.0</a:t>
                      </a:r>
                    </a:p>
                    <a:p>
                      <a:pPr algn="l"/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700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471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216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2015-10-08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Technical Letter Ballot for </a:t>
                      </a:r>
                      <a:r>
                        <a:rPr kumimoji="0" lang="en-GB" sz="14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TGaq</a:t>
                      </a: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draft 3.0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400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477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219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2016-04-06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First Recirculation Ballot for </a:t>
                      </a:r>
                      <a:r>
                        <a:rPr kumimoji="0" lang="en-GB" sz="14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TGaq</a:t>
                      </a: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draft 4.0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71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1471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221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2016-07-04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Second Recirculation Ballot for </a:t>
                      </a:r>
                      <a:r>
                        <a:rPr kumimoji="0" lang="en-GB" sz="14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TGaq</a:t>
                      </a: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draft 5.0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65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14712"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2016-08-04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Third Recirculation Ballot for </a:t>
                      </a:r>
                      <a:r>
                        <a:rPr kumimoji="0" lang="en-GB" sz="14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TGaq</a:t>
                      </a: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draft 6.0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2016-09-25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  <a:p>
                      <a:pPr algn="ctr"/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Fourth Recirculation Ballot for </a:t>
                      </a:r>
                      <a:r>
                        <a:rPr kumimoji="0" lang="en-GB" sz="14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TGaq</a:t>
                      </a: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draft 7.0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7259835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829816"/>
            <a:ext cx="8496944" cy="510952"/>
          </a:xfrm>
        </p:spPr>
        <p:txBody>
          <a:bodyPr/>
          <a:lstStyle/>
          <a:p>
            <a:r>
              <a:rPr lang="en-GB" dirty="0">
                <a:ea typeface="ＭＳ Ｐゴシック" pitchFamily="34" charset="-128"/>
              </a:rPr>
              <a:t>Unsatisfied Technical comments by commenter</a:t>
            </a:r>
            <a:endParaRPr lang="en-CA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September 2016</a:t>
            </a:r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/>
              <a:t>Stephen McCann, BlackBerry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/>
              <a:t>Slide </a:t>
            </a:r>
            <a:fld id="{04DB4A89-15C8-4E45-B125-5017FF6EA3AB}" type="slidenum">
              <a:rPr lang="en-CA" smtClean="0"/>
              <a:pPr/>
              <a:t>5</a:t>
            </a:fld>
            <a:endParaRPr lang="en-CA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/>
          </p:nvPr>
        </p:nvGraphicFramePr>
        <p:xfrm>
          <a:off x="1115616" y="1772816"/>
          <a:ext cx="6984776" cy="2834622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14622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1404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26918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Voter</a:t>
                      </a: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LB216</a:t>
                      </a:r>
                      <a:endParaRPr kumimoji="0" lang="en-GB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LB219</a:t>
                      </a:r>
                      <a:endParaRPr kumimoji="0" lang="en-GB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LB221</a:t>
                      </a:r>
                      <a:endParaRPr kumimoji="0" lang="en-GB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LB222</a:t>
                      </a: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LB224</a:t>
                      </a: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Total</a:t>
                      </a:r>
                      <a:endParaRPr kumimoji="0" lang="en-GB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1" marB="45711"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u="non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Adrian Stephens</a:t>
                      </a:r>
                      <a:endParaRPr lang="en-US" sz="1400" u="none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0</a:t>
                      </a:r>
                      <a:endParaRPr kumimoji="0" lang="en-GB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0</a:t>
                      </a:r>
                      <a:endParaRPr kumimoji="0" lang="en-GB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4319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Matthew Fischer</a:t>
                      </a: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0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0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04319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Paul Lambert</a:t>
                      </a: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0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0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04319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Su Khiong Yong</a:t>
                      </a: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0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0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22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04319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Zhongding</a:t>
                      </a:r>
                      <a:r>
                        <a:rPr lang="en-US" sz="140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Lei</a:t>
                      </a: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0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0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04319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Yong Liu</a:t>
                      </a: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0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0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04319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Lei</a:t>
                      </a:r>
                      <a:r>
                        <a:rPr lang="en-US" sz="1400" baseline="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Wang</a:t>
                      </a:r>
                      <a:endParaRPr lang="en-US" sz="14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0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0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0431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Total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40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479654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692696"/>
            <a:ext cx="8568952" cy="1066800"/>
          </a:xfrm>
        </p:spPr>
        <p:txBody>
          <a:bodyPr/>
          <a:lstStyle/>
          <a:p>
            <a:r>
              <a:rPr lang="en-GB" dirty="0">
                <a:ea typeface="ＭＳ Ｐゴシック" pitchFamily="34" charset="-128"/>
              </a:rPr>
              <a:t>Unsatisfied Technical Comments – Topics</a:t>
            </a:r>
            <a:endParaRPr lang="en-CA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September 2016</a:t>
            </a:r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/>
              <a:t>Stephen McCann, BlackBerry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/>
              <a:t>Slide </a:t>
            </a:r>
            <a:fld id="{04DB4A89-15C8-4E45-B125-5017FF6EA3AB}" type="slidenum">
              <a:rPr lang="en-CA" smtClean="0"/>
              <a:pPr/>
              <a:t>6</a:t>
            </a:fld>
            <a:endParaRPr lang="en-CA"/>
          </a:p>
        </p:txBody>
      </p:sp>
      <p:graphicFrame>
        <p:nvGraphicFramePr>
          <p:cNvPr id="9" name="Group 71"/>
          <p:cNvGraphicFramePr>
            <a:graphicFrameLocks/>
          </p:cNvGraphicFramePr>
          <p:nvPr/>
        </p:nvGraphicFramePr>
        <p:xfrm>
          <a:off x="827584" y="2132856"/>
          <a:ext cx="7632848" cy="3276603"/>
        </p:xfrm>
        <a:graphic>
          <a:graphicData uri="http://schemas.openxmlformats.org/drawingml/2006/table">
            <a:tbl>
              <a:tblPr/>
              <a:tblGrid>
                <a:gridCol w="52565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762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68313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Topic</a:t>
                      </a:r>
                      <a:endParaRPr kumimoji="0" lang="en-GB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#Comments</a:t>
                      </a:r>
                      <a:endParaRPr kumimoji="0" lang="en-GB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8313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2400" dirty="0"/>
                        <a:t>Architecture (</a:t>
                      </a:r>
                      <a:r>
                        <a:rPr lang="en-US" sz="2400" dirty="0" err="1"/>
                        <a:t>Cls</a:t>
                      </a:r>
                      <a:r>
                        <a:rPr lang="en-US" sz="2400" dirty="0"/>
                        <a:t> 4.5.9) </a:t>
                      </a:r>
                      <a:endParaRPr kumimoji="0" lang="en-GB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</a:rPr>
                        <a:t>4</a:t>
                      </a:r>
                      <a:endParaRPr kumimoji="0" lang="en-GB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6725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2400" dirty="0"/>
                        <a:t>Frame Formats (</a:t>
                      </a:r>
                      <a:r>
                        <a:rPr lang="en-US" sz="2400" dirty="0" err="1"/>
                        <a:t>Cls</a:t>
                      </a:r>
                      <a:r>
                        <a:rPr lang="en-US" sz="2400" dirty="0"/>
                        <a:t> 8/9) </a:t>
                      </a:r>
                      <a:endParaRPr kumimoji="0" lang="en-GB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</a:rPr>
                        <a:t>5</a:t>
                      </a:r>
                      <a:endParaRPr kumimoji="0" lang="en-GB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68313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2400" dirty="0"/>
                        <a:t>MLME procedures (</a:t>
                      </a:r>
                      <a:r>
                        <a:rPr lang="en-US" sz="2400" dirty="0" err="1"/>
                        <a:t>Cls</a:t>
                      </a:r>
                      <a:r>
                        <a:rPr lang="en-US" sz="2400" dirty="0"/>
                        <a:t>. 10/11) </a:t>
                      </a:r>
                      <a:endParaRPr kumimoji="0" lang="en-GB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</a:rPr>
                        <a:t>23</a:t>
                      </a:r>
                      <a:endParaRPr kumimoji="0" lang="en-GB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68313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2400" dirty="0"/>
                        <a:t>PICS, MIB, Scenarios (Annex B, C, W) </a:t>
                      </a:r>
                      <a:endParaRPr kumimoji="0" lang="en-GB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</a:rPr>
                        <a:t>5</a:t>
                      </a:r>
                      <a:endParaRPr kumimoji="0" lang="en-GB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68313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2400" dirty="0"/>
                        <a:t>General (</a:t>
                      </a:r>
                      <a:r>
                        <a:rPr lang="en-US" sz="2400" dirty="0" err="1"/>
                        <a:t>Cls</a:t>
                      </a:r>
                      <a:r>
                        <a:rPr lang="en-US" sz="2400" dirty="0"/>
                        <a:t> 3 or no </a:t>
                      </a:r>
                      <a:r>
                        <a:rPr lang="en-US" sz="2400" dirty="0" err="1"/>
                        <a:t>Cls</a:t>
                      </a:r>
                      <a:r>
                        <a:rPr lang="en-US" sz="2400" dirty="0"/>
                        <a:t>. specified) </a:t>
                      </a:r>
                      <a:endParaRPr kumimoji="0" lang="en-GB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</a:rPr>
                        <a:t>3</a:t>
                      </a:r>
                      <a:endParaRPr kumimoji="0" lang="en-GB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68313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</a:rPr>
                        <a:t>Total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</a:rPr>
                        <a:t>40</a:t>
                      </a:r>
                      <a:endParaRPr kumimoji="0" lang="en-GB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585433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ea typeface="ＭＳ Ｐゴシック" pitchFamily="34" charset="-128"/>
              </a:rPr>
              <a:t>Unsatisfied comments</a:t>
            </a:r>
            <a:endParaRPr lang="en-CA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685800" y="1981200"/>
            <a:ext cx="3886200" cy="4114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GB" sz="1800" dirty="0">
                <a:ea typeface="ＭＳ Ｐゴシック" pitchFamily="34" charset="-128"/>
              </a:rPr>
              <a:t>The composite of all unsatisfied comments and the resolutions approved by the comment resolution committee received during working group ballot may be found in the embedded document on the right:</a:t>
            </a:r>
          </a:p>
          <a:p>
            <a:pPr lvl="1">
              <a:lnSpc>
                <a:spcPct val="80000"/>
              </a:lnSpc>
            </a:pPr>
            <a:r>
              <a:rPr lang="en-GB" sz="1600" dirty="0">
                <a:ea typeface="ＭＳ Ｐゴシック" pitchFamily="34" charset="-128"/>
              </a:rPr>
              <a:t>Double click on the icon to the right to open this.</a:t>
            </a:r>
          </a:p>
          <a:p>
            <a:pPr>
              <a:lnSpc>
                <a:spcPct val="80000"/>
              </a:lnSpc>
            </a:pPr>
            <a:endParaRPr lang="en-GB" sz="1800" dirty="0">
              <a:ea typeface="ＭＳ Ｐゴシック" pitchFamily="34" charset="-128"/>
            </a:endParaRPr>
          </a:p>
          <a:p>
            <a:pPr>
              <a:lnSpc>
                <a:spcPct val="80000"/>
              </a:lnSpc>
            </a:pPr>
            <a:r>
              <a:rPr lang="en-GB" sz="1800" dirty="0">
                <a:ea typeface="ＭＳ Ｐゴシック" pitchFamily="34" charset="-128"/>
              </a:rPr>
              <a:t>A copy of this same data presented using </a:t>
            </a:r>
            <a:r>
              <a:rPr lang="en-GB" sz="1800" dirty="0" err="1">
                <a:ea typeface="ＭＳ Ｐゴシック" pitchFamily="34" charset="-128"/>
              </a:rPr>
              <a:t>MyBallot</a:t>
            </a:r>
            <a:r>
              <a:rPr lang="en-GB" sz="1800" dirty="0">
                <a:ea typeface="ＭＳ Ｐゴシック" pitchFamily="34" charset="-128"/>
              </a:rPr>
              <a:t> access database report format is attached.  </a:t>
            </a:r>
          </a:p>
          <a:p>
            <a:pPr lvl="1">
              <a:lnSpc>
                <a:spcPct val="80000"/>
              </a:lnSpc>
            </a:pPr>
            <a:r>
              <a:rPr lang="en-GB" sz="1600" dirty="0">
                <a:ea typeface="ＭＳ Ｐゴシック" pitchFamily="34" charset="-128"/>
              </a:rPr>
              <a:t>Double click on the icon to the right to open this.</a:t>
            </a:r>
          </a:p>
          <a:p>
            <a:endParaRPr lang="en-CA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September 2016</a:t>
            </a:r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/>
              <a:t>Stephen McCann, BlackBerry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/>
              <a:t>Slide </a:t>
            </a:r>
            <a:fld id="{04DB4A89-15C8-4E45-B125-5017FF6EA3AB}" type="slidenum">
              <a:rPr lang="en-CA" smtClean="0"/>
              <a:pPr/>
              <a:t>7</a:t>
            </a:fld>
            <a:endParaRPr lang="en-CA"/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95771720"/>
              </p:ext>
            </p:extLst>
          </p:nvPr>
        </p:nvGraphicFramePr>
        <p:xfrm>
          <a:off x="6372200" y="4509120"/>
          <a:ext cx="914400" cy="806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861" name="Acrobat Document" showAsIcon="1" r:id="rId3" imgW="914400" imgH="806400" progId="AcroExch.Document.11">
                  <p:embed/>
                </p:oleObj>
              </mc:Choice>
              <mc:Fallback>
                <p:oleObj name="Acrobat Document" showAsIcon="1" r:id="rId3" imgW="914400" imgH="806400" progId="AcroExch.Document.1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372200" y="4509120"/>
                        <a:ext cx="914400" cy="8064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50170160"/>
              </p:ext>
            </p:extLst>
          </p:nvPr>
        </p:nvGraphicFramePr>
        <p:xfrm>
          <a:off x="4097338" y="2532063"/>
          <a:ext cx="5464175" cy="547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862" name="Packager Shell Object" showAsIcon="1" r:id="rId5" imgW="5464440" imgH="547920" progId="Package">
                  <p:embed/>
                </p:oleObj>
              </mc:Choice>
              <mc:Fallback>
                <p:oleObj name="Packager Shell Object" showAsIcon="1" r:id="rId5" imgW="5464440" imgH="547920" progId="Package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097338" y="2532063"/>
                        <a:ext cx="5464175" cy="5476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err="1"/>
              <a:t>TGaq</a:t>
            </a:r>
            <a:r>
              <a:rPr lang="en-CA" dirty="0"/>
              <a:t> Timeline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September 2016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/>
              <a:t>Stephen McCann, BlackBerry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/>
              <a:t>Slide </a:t>
            </a:r>
            <a:fld id="{4F92BD4B-6AF1-46AB-9E39-ADBC3F182791}" type="slidenum">
              <a:rPr lang="en-CA" smtClean="0"/>
              <a:pPr/>
              <a:t>8</a:t>
            </a:fld>
            <a:endParaRPr lang="en-CA"/>
          </a:p>
        </p:txBody>
      </p:sp>
      <p:graphicFrame>
        <p:nvGraphicFramePr>
          <p:cNvPr id="7" name="Group 15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56348709"/>
              </p:ext>
            </p:extLst>
          </p:nvPr>
        </p:nvGraphicFramePr>
        <p:xfrm>
          <a:off x="685800" y="1905000"/>
          <a:ext cx="8350696" cy="4044280"/>
        </p:xfrm>
        <a:graphic>
          <a:graphicData uri="http://schemas.openxmlformats.org/drawingml/2006/table">
            <a:tbl>
              <a:tblPr/>
              <a:tblGrid>
                <a:gridCol w="41262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113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1308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05535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endParaRPr kumimoji="0" lang="en-US" sz="4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Open</a:t>
                      </a:r>
                      <a:endParaRPr kumimoji="0" lang="en-US" sz="4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Close</a:t>
                      </a:r>
                      <a:endParaRPr kumimoji="0" lang="en-US" sz="4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5535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Fourth recirculation (</a:t>
                      </a:r>
                      <a:r>
                        <a:rPr kumimoji="0" lang="en-US" sz="20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TGaq</a:t>
                      </a:r>
                      <a:r>
                        <a:rPr kumimoji="0" lang="en-US" sz="2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 D7.0)</a:t>
                      </a: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10-Sept-16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25-Sept-16</a:t>
                      </a: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48058316"/>
                  </a:ext>
                </a:extLst>
              </a:tr>
              <a:tr h="505535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First sponsor ballot</a:t>
                      </a:r>
                      <a:endParaRPr kumimoji="0" lang="en-US" sz="4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06-Oct-16</a:t>
                      </a:r>
                      <a:endParaRPr kumimoji="0" lang="en-US" sz="4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05-Nov-16</a:t>
                      </a:r>
                      <a:endParaRPr kumimoji="0" lang="en-US" sz="4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5535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Second sponsor ballot</a:t>
                      </a:r>
                      <a:endParaRPr kumimoji="0" lang="en-US" sz="4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31-Dec-16</a:t>
                      </a:r>
                      <a:endParaRPr kumimoji="0" lang="en-US" sz="4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14-Jan-17</a:t>
                      </a:r>
                      <a:endParaRPr kumimoji="0" lang="en-US" sz="4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5535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Third sponsor ballot</a:t>
                      </a:r>
                      <a:endParaRPr kumimoji="0" lang="en-US" sz="4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23-Jan-17</a:t>
                      </a:r>
                      <a:endParaRPr kumimoji="0" lang="en-US" sz="4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7-Feb-17</a:t>
                      </a:r>
                      <a:endParaRPr kumimoji="0" lang="en-US" sz="4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5535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Fourth sponsor ballot</a:t>
                      </a:r>
                      <a:endParaRPr kumimoji="0" lang="en-US" sz="4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18-Feb-17</a:t>
                      </a:r>
                      <a:endParaRPr kumimoji="0" lang="en-US" sz="4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5-Mar-17</a:t>
                      </a:r>
                      <a:endParaRPr kumimoji="0" lang="en-US" sz="4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05535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EC to </a:t>
                      </a: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RevCom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March-17</a:t>
                      </a:r>
                      <a:endParaRPr kumimoji="0" lang="en-US" sz="4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endParaRPr kumimoji="0" lang="en-US" sz="4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endParaRPr kumimoji="0" lang="en-US" sz="4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05535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RevCom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to SB March-17 </a:t>
                      </a:r>
                      <a:endParaRPr kumimoji="0" lang="en-US" sz="4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endParaRPr kumimoji="0" lang="en-US" sz="4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</a:t>
                      </a: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September 2016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/>
              <a:t>Stephen McCann, BlackBerry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/>
              <a:t>Slide </a:t>
            </a:r>
            <a:fld id="{2815944B-6DD9-43DC-AC34-03A77311A80C}" type="slidenum">
              <a:rPr lang="en-CA"/>
              <a:pPr/>
              <a:t>9</a:t>
            </a:fld>
            <a:endParaRPr lang="en-CA"/>
          </a:p>
        </p:txBody>
      </p:sp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References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CA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CA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7396</TotalTime>
  <Words>650</Words>
  <Application>Microsoft Office PowerPoint</Application>
  <PresentationFormat>On-screen Show (4:3)</PresentationFormat>
  <Paragraphs>271</Paragraphs>
  <Slides>9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9</vt:i4>
      </vt:variant>
    </vt:vector>
  </HeadingPairs>
  <TitlesOfParts>
    <vt:vector size="17" baseType="lpstr">
      <vt:lpstr>ＭＳ Ｐゴシック</vt:lpstr>
      <vt:lpstr>Arial</vt:lpstr>
      <vt:lpstr>Calibri</vt:lpstr>
      <vt:lpstr>Times New Roman</vt:lpstr>
      <vt:lpstr>802-11-Submission</vt:lpstr>
      <vt:lpstr>Document</vt:lpstr>
      <vt:lpstr>Acrobat Document</vt:lpstr>
      <vt:lpstr>Package</vt:lpstr>
      <vt:lpstr>P802.11aq Report to EC on Unconditional Approval to go to Sponsor Ballot </vt:lpstr>
      <vt:lpstr>Introduction</vt:lpstr>
      <vt:lpstr>802.11 WG Letter Ballot Results – P802.11aq</vt:lpstr>
      <vt:lpstr>802.11 WG Letter Ballot Comments – P802.11aq</vt:lpstr>
      <vt:lpstr>Unsatisfied Technical comments by commenter</vt:lpstr>
      <vt:lpstr>Unsatisfied Technical Comments – Topics</vt:lpstr>
      <vt:lpstr>Unsatisfied comments</vt:lpstr>
      <vt:lpstr>TGaq Timeline</vt:lpstr>
      <vt:lpstr>References</vt:lpstr>
    </vt:vector>
  </TitlesOfParts>
  <Company>BlackBerry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P802.11ac Report to EC on Conditional Approval to go to Sponsor Ballot</dc:title>
  <dc:creator>Stephen McCann</dc:creator>
  <cp:lastModifiedBy>Stephen McCann</cp:lastModifiedBy>
  <cp:revision>168</cp:revision>
  <cp:lastPrinted>1998-02-10T13:28:06Z</cp:lastPrinted>
  <dcterms:created xsi:type="dcterms:W3CDTF">2013-03-03T00:01:21Z</dcterms:created>
  <dcterms:modified xsi:type="dcterms:W3CDTF">2016-09-28T07:45:21Z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(2)4ELYC3vU5vFVG6v4c54OQgJjQ9vKRDWkqTmdVBT4ZqOYmPDGfmvJ2xJhoryczrfbz23MWmpP_x000d_
gav4FziIzXWcTsH+i651PaSY7ni9cNw9SmEnHCQ4A20WRn/qy3KdjLwyci/Ip42NjkGipGpi_x000d_
hiCkbcNeo52QpTbJgV4cNz4ZfR9nvNQVnw6lA0P007y0wIcKTAlsAjtedMYymdmMcv09TEdq_x000d_
rXHPaQmqlDvz3G1zZn</vt:lpwstr>
  </property>
  <property fmtid="{D5CDD505-2E9C-101B-9397-08002B2CF9AE}" pid="3" name="_ms_pID_7253431">
    <vt:lpwstr>Ih1qztCEIAExJBjLlCzb7Hkwh1kCCJ92yEQ6nA1NiiABzbG4Mkq9Mf_x000d_
2EPmBMXJ5UTJ7UD8xSKIItSEr8VCCpeYijIeqBfWZjYqg2rzNc+d6rLZNgJBdhGQz4nAJgSu_x000d_
QSw=</vt:lpwstr>
  </property>
  <property fmtid="{D5CDD505-2E9C-101B-9397-08002B2CF9AE}" pid="4" name="_readonly">
    <vt:lpwstr/>
  </property>
  <property fmtid="{D5CDD505-2E9C-101B-9397-08002B2CF9AE}" pid="5" name="_change">
    <vt:lpwstr/>
  </property>
  <property fmtid="{D5CDD505-2E9C-101B-9397-08002B2CF9AE}" pid="6" name="_full-control">
    <vt:lpwstr/>
  </property>
  <property fmtid="{D5CDD505-2E9C-101B-9397-08002B2CF9AE}" pid="7" name="sflag">
    <vt:lpwstr>1474914676</vt:lpwstr>
  </property>
</Properties>
</file>