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1" r:id="rId3"/>
    <p:sldId id="344" r:id="rId4"/>
    <p:sldId id="342" r:id="rId5"/>
    <p:sldId id="340" r:id="rId6"/>
    <p:sldId id="341" r:id="rId7"/>
    <p:sldId id="335" r:id="rId8"/>
    <p:sldId id="345" r:id="rId9"/>
    <p:sldId id="336" r:id="rId10"/>
    <p:sldId id="330" r:id="rId11"/>
    <p:sldId id="343" r:id="rId12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81" d="100"/>
          <a:sy n="81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4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802.11-16/1015r0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Location Measurement Protocol for 11ax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2016-07-26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007582"/>
              </p:ext>
            </p:extLst>
          </p:nvPr>
        </p:nvGraphicFramePr>
        <p:xfrm>
          <a:off x="433388" y="2679700"/>
          <a:ext cx="7940675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" name="Document" r:id="rId4" imgW="8268070" imgH="2533057" progId="Word.Document.8">
                  <p:embed/>
                </p:oleObj>
              </mc:Choice>
              <mc:Fallback>
                <p:oleObj name="Document" r:id="rId4" imgW="8268070" imgH="253305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2679700"/>
                        <a:ext cx="7940675" cy="242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80826"/>
            <a:ext cx="7772400" cy="654968"/>
          </a:xfrm>
        </p:spPr>
        <p:txBody>
          <a:bodyPr/>
          <a:lstStyle/>
          <a:p>
            <a:r>
              <a:rPr lang="en-US" dirty="0" smtClean="0"/>
              <a:t>Protocol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246" y="1575394"/>
            <a:ext cx="8496944" cy="2279276"/>
          </a:xfrm>
        </p:spPr>
        <p:txBody>
          <a:bodyPr/>
          <a:lstStyle/>
          <a:p>
            <a:r>
              <a:rPr lang="en-US" sz="1800" dirty="0" smtClean="0"/>
              <a:t>The UL NDPs may be staggered in time or spatial domain and are 11az NDP; format of NDP is TBD</a:t>
            </a:r>
          </a:p>
          <a:p>
            <a:r>
              <a:rPr lang="en-US" sz="1800" dirty="0" smtClean="0"/>
              <a:t>Adapting </a:t>
            </a:r>
            <a:r>
              <a:rPr lang="en-US" sz="1800" dirty="0" smtClean="0"/>
              <a:t>the FTM </a:t>
            </a:r>
            <a:r>
              <a:rPr lang="en-US" sz="1800" dirty="0" smtClean="0"/>
              <a:t>protocol to 11ax scheme</a:t>
            </a:r>
            <a:endParaRPr lang="en-US" sz="1800" dirty="0" smtClean="0"/>
          </a:p>
          <a:p>
            <a:r>
              <a:rPr lang="en-US" sz="1800" dirty="0" smtClean="0"/>
              <a:t>Based on the 11ax scheduling </a:t>
            </a:r>
            <a:r>
              <a:rPr lang="en-US" sz="1800" dirty="0" smtClean="0"/>
              <a:t>infrastructure with STAs 1 to n</a:t>
            </a:r>
            <a:endParaRPr lang="en-US" sz="1800" dirty="0" smtClean="0"/>
          </a:p>
          <a:p>
            <a:r>
              <a:rPr lang="en-US" sz="1800" dirty="0" smtClean="0"/>
              <a:t>Constant interval between measurement and report</a:t>
            </a:r>
          </a:p>
          <a:p>
            <a:r>
              <a:rPr lang="en-US" sz="1800" dirty="0" smtClean="0"/>
              <a:t>Possibly reusing the previously proposed VHT protocol to the </a:t>
            </a:r>
            <a:r>
              <a:rPr lang="en-US" sz="1800" dirty="0" smtClean="0"/>
              <a:t>11ax</a:t>
            </a:r>
            <a:endParaRPr lang="en-US" sz="1800" dirty="0" smtClean="0"/>
          </a:p>
          <a:p>
            <a:r>
              <a:rPr lang="en-US" sz="1800" dirty="0" smtClean="0"/>
              <a:t>Power efficient – completes within a single </a:t>
            </a:r>
            <a:r>
              <a:rPr lang="en-US" sz="1800" dirty="0" err="1" smtClean="0"/>
              <a:t>TxOP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pSp>
        <p:nvGrpSpPr>
          <p:cNvPr id="59" name="Group 58"/>
          <p:cNvGrpSpPr/>
          <p:nvPr/>
        </p:nvGrpSpPr>
        <p:grpSpPr>
          <a:xfrm>
            <a:off x="1547664" y="3785458"/>
            <a:ext cx="6192688" cy="2689955"/>
            <a:chOff x="1115615" y="1325796"/>
            <a:chExt cx="7144577" cy="3136975"/>
          </a:xfrm>
        </p:grpSpPr>
        <p:sp>
          <p:nvSpPr>
            <p:cNvPr id="7" name="TextBox 6"/>
            <p:cNvSpPr txBox="1"/>
            <p:nvPr/>
          </p:nvSpPr>
          <p:spPr>
            <a:xfrm>
              <a:off x="1115615" y="1763494"/>
              <a:ext cx="7144577" cy="2699277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lIns="0" tIns="0" rIns="0" rtlCol="0">
              <a:noAutofit/>
            </a:bodyPr>
            <a:lstStyle/>
            <a:p>
              <a:pPr algn="ctr"/>
              <a:r>
                <a:rPr lang="en-US" sz="1000" dirty="0" smtClean="0"/>
                <a:t>Location measurement exchange part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3196" y="2157961"/>
              <a:ext cx="2341246" cy="2174290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lIns="0" tIns="0" rIns="0" rtlCol="0">
              <a:noAutofit/>
            </a:bodyPr>
            <a:lstStyle/>
            <a:p>
              <a:pPr algn="ctr"/>
              <a:r>
                <a:rPr lang="en-US" sz="1000" dirty="0" smtClean="0"/>
                <a:t>UL sounding</a:t>
              </a:r>
            </a:p>
            <a:p>
              <a:pPr algn="ctr"/>
              <a:r>
                <a:rPr lang="en-US" sz="1000" dirty="0" smtClean="0"/>
                <a:t>part</a:t>
              </a:r>
              <a:endParaRPr lang="en-US" sz="10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240564" y="3795357"/>
              <a:ext cx="6894681" cy="1306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8740" y="3970467"/>
              <a:ext cx="766327" cy="272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7497" y="1325796"/>
              <a:ext cx="766327" cy="272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Tx</a:t>
              </a:r>
              <a:r>
                <a:rPr lang="en-US" sz="1000" dirty="0" smtClean="0"/>
                <a:t> OP</a:t>
              </a:r>
              <a:endParaRPr lang="en-US" sz="10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85848" y="2628512"/>
              <a:ext cx="2279542" cy="1610706"/>
              <a:chOff x="6447466" y="3196375"/>
              <a:chExt cx="3130164" cy="261898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6447466" y="5050115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458580" y="5067464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7462769" y="4469302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900" dirty="0" smtClean="0"/>
                  <a:t>NDP </a:t>
                </a:r>
                <a:r>
                  <a:rPr lang="en-US" sz="900" dirty="0" smtClean="0"/>
                  <a:t>n (sound)</a:t>
                </a:r>
                <a:endParaRPr lang="en-US" sz="9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60991" y="3833872"/>
                <a:ext cx="854439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 anchor="ctr">
                <a:noAutofit/>
              </a:bodyPr>
              <a:lstStyle/>
              <a:p>
                <a:pPr algn="ctr"/>
                <a:r>
                  <a:rPr lang="en-US" sz="1000" dirty="0" smtClean="0"/>
                  <a:t>:</a:t>
                </a:r>
              </a:p>
              <a:p>
                <a:pPr algn="ctr"/>
                <a:r>
                  <a:rPr lang="en-US" sz="1000" dirty="0"/>
                  <a:t>: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462769" y="3196375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900" dirty="0" smtClean="0"/>
                  <a:t>NDP 1</a:t>
                </a:r>
                <a:r>
                  <a:rPr lang="en-US" sz="900" dirty="0" smtClean="0"/>
                  <a:t> </a:t>
                </a:r>
                <a:r>
                  <a:rPr lang="en-US" sz="900" dirty="0" smtClean="0"/>
                  <a:t>(sound)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8315430" y="5060204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6447951" y="4211647"/>
                <a:ext cx="285948" cy="89435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TF</a:t>
                </a:r>
                <a:endParaRPr lang="en-US" sz="1000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6729396" y="5018660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6749397" y="5401793"/>
                <a:ext cx="696685" cy="2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817523" y="5372200"/>
                <a:ext cx="1052286" cy="443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8319620" y="5408092"/>
                <a:ext cx="951380" cy="3204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8525344" y="5349868"/>
                <a:ext cx="1052286" cy="443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flipV="1">
              <a:off x="1333196" y="1596748"/>
              <a:ext cx="6278471" cy="984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5933382" y="4002882"/>
              <a:ext cx="819372" cy="272546"/>
              <a:chOff x="9670513" y="4911696"/>
              <a:chExt cx="1125124" cy="443155"/>
            </a:xfrm>
          </p:grpSpPr>
          <p:cxnSp>
            <p:nvCxnSpPr>
              <p:cNvPr id="27" name="Straight Arrow Connector 26"/>
              <p:cNvCxnSpPr>
                <a:endCxn id="28" idx="0"/>
              </p:cNvCxnSpPr>
              <p:nvPr/>
            </p:nvCxnSpPr>
            <p:spPr>
              <a:xfrm flipV="1">
                <a:off x="9670513" y="4911696"/>
                <a:ext cx="598981" cy="9690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9743351" y="4911696"/>
                <a:ext cx="1052286" cy="443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151225" y="2184341"/>
              <a:ext cx="970442" cy="2174290"/>
              <a:chOff x="9972517" y="1970284"/>
              <a:chExt cx="1332567" cy="353536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9972517" y="1970284"/>
                <a:ext cx="1332567" cy="35353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dash"/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AP2STA LMR</a:t>
                </a:r>
              </a:p>
              <a:p>
                <a:pPr algn="ctr"/>
                <a:r>
                  <a:rPr lang="en-US" sz="1000" dirty="0" smtClean="0"/>
                  <a:t>part</a:t>
                </a:r>
                <a:endParaRPr lang="en-US" sz="1000" dirty="0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82376" y="2680799"/>
                <a:ext cx="865941" cy="2455770"/>
                <a:chOff x="7610980" y="3329725"/>
                <a:chExt cx="865941" cy="2455770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7610980" y="5219864"/>
                  <a:ext cx="0" cy="56563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7618292" y="4602652"/>
                  <a:ext cx="856851" cy="636464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>
                  <a:noAutofit/>
                </a:bodyPr>
                <a:lstStyle/>
                <a:p>
                  <a:pPr algn="ctr"/>
                  <a:r>
                    <a:rPr lang="en-US" sz="700" dirty="0" smtClean="0"/>
                    <a:t>AP2STA</a:t>
                  </a:r>
                  <a:endParaRPr lang="en-US" sz="700" dirty="0"/>
                </a:p>
                <a:p>
                  <a:pPr algn="ctr"/>
                  <a:r>
                    <a:rPr lang="en-US" sz="700" dirty="0"/>
                    <a:t> STA </a:t>
                  </a:r>
                  <a:r>
                    <a:rPr lang="en-US" sz="700" dirty="0" smtClean="0"/>
                    <a:t>n </a:t>
                  </a:r>
                  <a:endParaRPr lang="en-US" sz="700" dirty="0"/>
                </a:p>
                <a:p>
                  <a:pPr algn="ctr"/>
                  <a:r>
                    <a:rPr lang="en-US" sz="700" dirty="0"/>
                    <a:t>(LMR</a:t>
                  </a:r>
                  <a:r>
                    <a:rPr lang="en-US" sz="700" dirty="0" smtClean="0"/>
                    <a:t>)</a:t>
                  </a:r>
                  <a:endParaRPr lang="en-US" sz="7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618292" y="3967222"/>
                  <a:ext cx="858629" cy="636464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 anchor="ctr">
                  <a:noAutofit/>
                </a:bodyPr>
                <a:lstStyle/>
                <a:p>
                  <a:pPr algn="ctr"/>
                  <a:r>
                    <a:rPr lang="en-US" sz="1000" dirty="0" smtClean="0"/>
                    <a:t>:</a:t>
                  </a:r>
                </a:p>
                <a:p>
                  <a:pPr algn="ctr"/>
                  <a:r>
                    <a:rPr lang="en-US" sz="1000" dirty="0"/>
                    <a:t>: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618292" y="3329725"/>
                  <a:ext cx="856851" cy="636464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>
                  <a:noAutofit/>
                </a:bodyPr>
                <a:lstStyle/>
                <a:p>
                  <a:pPr algn="ctr"/>
                  <a:endParaRPr lang="en-US" sz="200" dirty="0" smtClean="0"/>
                </a:p>
                <a:p>
                  <a:pPr algn="ctr"/>
                  <a:r>
                    <a:rPr lang="en-US" sz="700" dirty="0" smtClean="0"/>
                    <a:t>AP2STA</a:t>
                  </a:r>
                </a:p>
                <a:p>
                  <a:pPr algn="ctr"/>
                  <a:r>
                    <a:rPr lang="en-US" sz="700" dirty="0" smtClean="0"/>
                    <a:t> STA 1 </a:t>
                  </a:r>
                </a:p>
                <a:p>
                  <a:pPr algn="ctr"/>
                  <a:r>
                    <a:rPr lang="en-US" sz="700" dirty="0" smtClean="0"/>
                    <a:t>(LMR)</a:t>
                  </a:r>
                </a:p>
              </p:txBody>
            </p:sp>
          </p:grpSp>
        </p:grpSp>
        <p:sp>
          <p:nvSpPr>
            <p:cNvPr id="36" name="TextBox 35"/>
            <p:cNvSpPr txBox="1"/>
            <p:nvPr/>
          </p:nvSpPr>
          <p:spPr>
            <a:xfrm>
              <a:off x="4817075" y="3965048"/>
              <a:ext cx="766327" cy="272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6246616" y="2157961"/>
              <a:ext cx="1583499" cy="2174290"/>
              <a:chOff x="7663878" y="1943338"/>
              <a:chExt cx="2174390" cy="353536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7663878" y="1943338"/>
                <a:ext cx="2174390" cy="35353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dash"/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STA2AP LMR</a:t>
                </a:r>
              </a:p>
              <a:p>
                <a:pPr algn="ctr"/>
                <a:r>
                  <a:rPr lang="en-US" sz="1000" dirty="0" smtClean="0"/>
                  <a:t>part</a:t>
                </a:r>
                <a:endParaRPr lang="en-US" sz="1000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835273" y="4562534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46387" y="4579883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849535" y="4552497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8853699" y="3962671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endParaRPr lang="en-US" sz="300" dirty="0"/>
              </a:p>
              <a:p>
                <a:pPr algn="ctr"/>
                <a:r>
                  <a:rPr lang="en-US" sz="500" dirty="0"/>
                  <a:t>STA2AP</a:t>
                </a:r>
              </a:p>
              <a:p>
                <a:pPr algn="ctr"/>
                <a:r>
                  <a:rPr lang="en-US" sz="500" dirty="0"/>
                  <a:t> STA n</a:t>
                </a:r>
              </a:p>
              <a:p>
                <a:pPr algn="ctr"/>
                <a:r>
                  <a:rPr lang="en-US" sz="500" dirty="0"/>
                  <a:t>(LMR)</a:t>
                </a:r>
              </a:p>
              <a:p>
                <a:pPr algn="ctr"/>
                <a:endParaRPr lang="en-US" sz="1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847452" y="3327241"/>
                <a:ext cx="863098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 anchor="ctr">
                <a:noAutofit/>
              </a:bodyPr>
              <a:lstStyle/>
              <a:p>
                <a:pPr algn="ctr"/>
                <a:r>
                  <a:rPr lang="en-US" sz="1000" dirty="0" smtClean="0"/>
                  <a:t>:</a:t>
                </a:r>
              </a:p>
              <a:p>
                <a:pPr algn="ctr"/>
                <a:r>
                  <a:rPr lang="en-US" sz="1000" dirty="0"/>
                  <a:t>: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853699" y="2689744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endParaRPr lang="en-US" sz="300" dirty="0"/>
              </a:p>
              <a:p>
                <a:pPr algn="ctr"/>
                <a:r>
                  <a:rPr lang="en-US" sz="700" dirty="0" smtClean="0"/>
                  <a:t>STA2AP</a:t>
                </a:r>
                <a:endParaRPr lang="en-US" sz="700" dirty="0"/>
              </a:p>
              <a:p>
                <a:pPr algn="ctr"/>
                <a:r>
                  <a:rPr lang="en-US" sz="700" dirty="0"/>
                  <a:t> </a:t>
                </a:r>
                <a:r>
                  <a:rPr lang="en-US" sz="600" dirty="0"/>
                  <a:t>STA</a:t>
                </a:r>
                <a:r>
                  <a:rPr lang="en-US" sz="700" dirty="0"/>
                  <a:t> 1 </a:t>
                </a:r>
              </a:p>
              <a:p>
                <a:pPr algn="ctr"/>
                <a:r>
                  <a:rPr lang="en-US" sz="700" dirty="0"/>
                  <a:t>(LMR)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9720170" y="4572623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7835758" y="3711366"/>
                <a:ext cx="285948" cy="89435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TF</a:t>
                </a:r>
                <a:endParaRPr lang="en-US" sz="1000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8129903" y="4531079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8137204" y="4914212"/>
                <a:ext cx="696685" cy="2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8205330" y="4884619"/>
                <a:ext cx="1052286" cy="443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940038" y="2174533"/>
              <a:ext cx="1351903" cy="2174290"/>
              <a:chOff x="6657294" y="1987218"/>
              <a:chExt cx="1856372" cy="353536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6657294" y="1987218"/>
                <a:ext cx="1384829" cy="35353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dash"/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DL sounding</a:t>
                </a:r>
              </a:p>
              <a:p>
                <a:pPr algn="ctr"/>
                <a:r>
                  <a:rPr lang="en-US" sz="1000" dirty="0" smtClean="0"/>
                  <a:t>part</a:t>
                </a:r>
                <a:endParaRPr lang="en-US" sz="10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6933983" y="2706678"/>
                <a:ext cx="856851" cy="2454547"/>
                <a:chOff x="7592145" y="3330948"/>
                <a:chExt cx="856851" cy="2454547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598280" y="5219864"/>
                  <a:ext cx="0" cy="56563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7592145" y="3330948"/>
                  <a:ext cx="856851" cy="192721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>
                  <a:noAutofit/>
                </a:bodyPr>
                <a:lstStyle/>
                <a:p>
                  <a:pPr algn="ctr"/>
                  <a:endParaRPr lang="en-US" sz="800" dirty="0"/>
                </a:p>
                <a:p>
                  <a:pPr algn="ctr"/>
                  <a:r>
                    <a:rPr lang="en-US" sz="1000" dirty="0" smtClean="0"/>
                    <a:t>DL </a:t>
                  </a:r>
                </a:p>
                <a:p>
                  <a:pPr algn="ctr"/>
                  <a:r>
                    <a:rPr lang="en-US" sz="1000" dirty="0" smtClean="0"/>
                    <a:t>NDP</a:t>
                  </a:r>
                  <a:endParaRPr lang="en-US" sz="1000" dirty="0"/>
                </a:p>
              </p:txBody>
            </p:sp>
          </p:grpSp>
          <p:cxnSp>
            <p:nvCxnSpPr>
              <p:cNvPr id="53" name="Straight Connector 52"/>
              <p:cNvCxnSpPr/>
              <p:nvPr/>
            </p:nvCxnSpPr>
            <p:spPr>
              <a:xfrm>
                <a:off x="7788763" y="4581835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V="1">
                <a:off x="7816981" y="4911748"/>
                <a:ext cx="696685" cy="2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1385957" y="3980582"/>
              <a:ext cx="692842" cy="1970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937123" y="3808553"/>
              <a:ext cx="0" cy="34787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14800"/>
          </a:xfrm>
        </p:spPr>
        <p:txBody>
          <a:bodyPr/>
          <a:lstStyle/>
          <a:p>
            <a:r>
              <a:rPr lang="en-US" sz="2000" dirty="0" smtClean="0"/>
              <a:t>In this contribution, we have discussed about the UL MU operation as defined in 802.11ax</a:t>
            </a:r>
          </a:p>
          <a:p>
            <a:r>
              <a:rPr lang="en-US" sz="2000" dirty="0" smtClean="0"/>
              <a:t>We have also discussed the UL OFDMA-based random access mechanism introduced in 802.11ax for STAs with transmit power asymmetry with respect to that at the AP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presentation we describe how an 11ax scheduling protocol may be used for performing location measurements.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Accepted </a:t>
            </a:r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6247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Addressed by this submission: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location protocol shall support positioning measurement of </a:t>
            </a:r>
            <a:r>
              <a:rPr lang="en-US" sz="1800" b="0" dirty="0" smtClean="0"/>
              <a:t>unassociated and </a:t>
            </a:r>
            <a:r>
              <a:rPr lang="en-US" sz="1800" b="0" dirty="0"/>
              <a:t>associated STAs in the HE MU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11az amendment  shall have a mode supporting concurrent positioning measurements of multiple STAs, in both associated and </a:t>
            </a:r>
            <a:r>
              <a:rPr lang="en-US" sz="1800" b="0" dirty="0" smtClean="0"/>
              <a:t>(unassociated) </a:t>
            </a:r>
            <a:r>
              <a:rPr lang="en-US" sz="1800" b="0" dirty="0"/>
              <a:t>states</a:t>
            </a:r>
            <a:r>
              <a:rPr lang="en-US" sz="1800" b="0" dirty="0">
                <a:solidFill>
                  <a:srgbClr val="FF3399"/>
                </a:solidFill>
              </a:rPr>
              <a:t> </a:t>
            </a:r>
            <a:r>
              <a:rPr lang="en-US" sz="1800" b="0" dirty="0"/>
              <a:t>in the HE MU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11az amendment shall have a mode supporting  concurrent measurement from several transmit chains of an AP in HE operation mode.  The same requirement shall also apply to VHT operation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11az amendment shall have a mode </a:t>
            </a:r>
            <a:r>
              <a:rPr lang="en-US" sz="1800" b="0" dirty="0" smtClean="0"/>
              <a:t>supporting </a:t>
            </a:r>
            <a:r>
              <a:rPr lang="en-US" sz="1800" b="0" dirty="0"/>
              <a:t>concurrent measurement from several transmit chains of each non-AP STA in the HE operation mode.  The same requirement shall also apply to the VHT operation mode</a:t>
            </a:r>
            <a:r>
              <a:rPr lang="en-US" sz="1800" b="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60" y="565228"/>
            <a:ext cx="820668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802.11ax UL MU Operation using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03343"/>
              </p:ext>
            </p:extLst>
          </p:nvPr>
        </p:nvGraphicFramePr>
        <p:xfrm>
          <a:off x="1609716" y="2012349"/>
          <a:ext cx="6000768" cy="210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Visio" r:id="rId3" imgW="4942887" imgH="1679797" progId="Visio.Drawing.11">
                  <p:embed/>
                </p:oleObj>
              </mc:Choice>
              <mc:Fallback>
                <p:oleObj name="Visio" r:id="rId3" imgW="4942887" imgH="1679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16" y="2012349"/>
                        <a:ext cx="6000768" cy="2101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7060" y="4373755"/>
            <a:ext cx="8053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 pitchFamily="18" charset="0"/>
              </a:rPr>
              <a:t>AP transmits a Trigger frame to initiate UL MU </a:t>
            </a:r>
            <a:r>
              <a:rPr lang="en-US" sz="1600" b="1" dirty="0" smtClean="0">
                <a:cs typeface="Times New Roman" pitchFamily="18" charset="0"/>
              </a:rPr>
              <a:t>transmission </a:t>
            </a:r>
            <a:endParaRPr lang="en-US" sz="1600" b="1" dirty="0">
              <a:cs typeface="Times New Roman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Resource allocation (RUs and spatial streams) signaled in Trigger frame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Mixed </a:t>
            </a:r>
            <a:r>
              <a:rPr lang="en-US" sz="1400" dirty="0">
                <a:cs typeface="Times New Roman" pitchFamily="18" charset="0"/>
              </a:rPr>
              <a:t>UL transmission in frequency and spatial domains, i.e., UL-OFDMA or UL MU-MIMO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 pitchFamily="18" charset="0"/>
              </a:rPr>
              <a:t>STAs transmit UL MU frames simultaneously after SIFS of </a:t>
            </a:r>
            <a:r>
              <a:rPr lang="en-US" sz="1600" b="1" dirty="0" smtClean="0">
                <a:cs typeface="Times New Roman" pitchFamily="18" charset="0"/>
              </a:rPr>
              <a:t>Trigger </a:t>
            </a:r>
            <a:r>
              <a:rPr lang="en-US" sz="1600" b="1" dirty="0">
                <a:cs typeface="Times New Roman" pitchFamily="18" charset="0"/>
              </a:rPr>
              <a:t>frame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 pitchFamily="18" charset="0"/>
              </a:rPr>
              <a:t>AP transmits </a:t>
            </a:r>
            <a:r>
              <a:rPr lang="en-US" sz="1600" b="1" dirty="0" smtClean="0">
                <a:cs typeface="Times New Roman" pitchFamily="18" charset="0"/>
              </a:rPr>
              <a:t>ACK/BA/M-BA </a:t>
            </a:r>
            <a:r>
              <a:rPr lang="en-US" sz="1600" b="1" dirty="0">
                <a:cs typeface="Times New Roman" pitchFamily="18" charset="0"/>
              </a:rPr>
              <a:t>frame to </a:t>
            </a:r>
            <a:r>
              <a:rPr lang="en-US" sz="1600" b="1" dirty="0" smtClean="0">
                <a:cs typeface="Times New Roman" pitchFamily="18" charset="0"/>
              </a:rPr>
              <a:t>STAs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Multi-STA BA (M-BA) is a new MU DL BA defined in 11ax as an extension of baseline Multi-TID BA for ACK/BA of multiple TIDs per STA</a:t>
            </a:r>
          </a:p>
        </p:txBody>
      </p:sp>
    </p:spTree>
    <p:extLst>
      <p:ext uri="{BB962C8B-B14F-4D97-AF65-F5344CB8AC3E}">
        <p14:creationId xmlns:p14="http://schemas.microsoft.com/office/powerpoint/2010/main" val="5631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UL OFDMA-based Random Access </a:t>
            </a:r>
            <a:r>
              <a:rPr lang="en-US" dirty="0" smtClean="0">
                <a:solidFill>
                  <a:schemeClr val="tx1"/>
                </a:solidFill>
              </a:rPr>
              <a:t>Metrics in 802.11ax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1800" dirty="0" smtClean="0"/>
              <a:t>Random access RU</a:t>
            </a:r>
          </a:p>
          <a:p>
            <a:pPr lvl="1"/>
            <a:r>
              <a:rPr lang="en-US" sz="1800" dirty="0" smtClean="0"/>
              <a:t>An RU allocated to AID 0 signaled in Trigger frame</a:t>
            </a:r>
          </a:p>
          <a:p>
            <a:pPr lvl="1"/>
            <a:r>
              <a:rPr lang="en-US" sz="1800" dirty="0" smtClean="0"/>
              <a:t>TFR is a Trigger frame (TF) with at least one RU assigned to AID 0</a:t>
            </a:r>
          </a:p>
          <a:p>
            <a:r>
              <a:rPr lang="en-US" sz="1800" dirty="0" smtClean="0"/>
              <a:t>OCW</a:t>
            </a:r>
          </a:p>
          <a:p>
            <a:pPr lvl="1"/>
            <a:r>
              <a:rPr lang="en-US" sz="1800" dirty="0" smtClean="0"/>
              <a:t>Contention Window for OFDMA</a:t>
            </a:r>
          </a:p>
          <a:p>
            <a:r>
              <a:rPr lang="en-US" sz="1800" dirty="0" err="1" smtClean="0"/>
              <a:t>OCWmin</a:t>
            </a:r>
            <a:r>
              <a:rPr lang="en-US" sz="1800" dirty="0" smtClean="0"/>
              <a:t>, </a:t>
            </a:r>
            <a:r>
              <a:rPr lang="en-US" sz="1800" dirty="0" err="1" smtClean="0"/>
              <a:t>OCWmax</a:t>
            </a:r>
            <a:endParaRPr lang="en-US" sz="1800" dirty="0" smtClean="0"/>
          </a:p>
          <a:p>
            <a:pPr lvl="1"/>
            <a:r>
              <a:rPr lang="en-US" sz="1800" dirty="0" smtClean="0"/>
              <a:t>Min and max values for OCW</a:t>
            </a:r>
          </a:p>
          <a:p>
            <a:r>
              <a:rPr lang="en-US" sz="1800" dirty="0" smtClean="0"/>
              <a:t>OBO (OFDMA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Count)</a:t>
            </a:r>
          </a:p>
          <a:p>
            <a:pPr lvl="1"/>
            <a:r>
              <a:rPr lang="en-US" sz="1800" dirty="0" smtClean="0"/>
              <a:t>A counter maintained by the STA that determines the random access RU the STA utilizes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14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UL OFDMA-based Random Access </a:t>
            </a:r>
            <a:r>
              <a:rPr lang="en-US" dirty="0" smtClean="0">
                <a:solidFill>
                  <a:schemeClr val="tx1"/>
                </a:solidFill>
              </a:rPr>
              <a:t>Procedure in 802.11ax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55879" y="4880248"/>
            <a:ext cx="7467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641679" y="2975248"/>
            <a:ext cx="609600" cy="190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41679" y="2975248"/>
            <a:ext cx="6096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41679" y="3470548"/>
            <a:ext cx="6096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641679" y="3998729"/>
            <a:ext cx="6096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1413079" y="4651648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43353" y="5233586"/>
            <a:ext cx="5209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 1 and STA 2 have something to send.</a:t>
            </a:r>
          </a:p>
          <a:p>
            <a:r>
              <a:rPr lang="en-US" sz="1400" dirty="0" smtClean="0"/>
              <a:t>They randomly select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 Counts (BOs) of 11 and 5, respectively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6079" y="2818383"/>
            <a:ext cx="113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BO = 10</a:t>
            </a:r>
          </a:p>
          <a:p>
            <a:r>
              <a:rPr lang="en-US" dirty="0" smtClean="0"/>
              <a:t>STA 2 BO = 4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556079" y="2785270"/>
            <a:ext cx="0" cy="429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251279" y="3216374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51279" y="3661048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2556079" y="3470548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56079" y="3410145"/>
            <a:ext cx="106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BO = 9</a:t>
            </a:r>
          </a:p>
          <a:p>
            <a:r>
              <a:rPr lang="en-US" dirty="0" smtClean="0"/>
              <a:t>STA 2 BO = 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2251279" y="4194448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2556079" y="4003948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61306" y="3993649"/>
            <a:ext cx="106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BO = 8</a:t>
            </a:r>
          </a:p>
          <a:p>
            <a:r>
              <a:rPr lang="en-US" dirty="0" smtClean="0"/>
              <a:t>STA 2 BO =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4689679" y="2971334"/>
            <a:ext cx="609600" cy="190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689679" y="2975248"/>
            <a:ext cx="6096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701160" y="3894514"/>
            <a:ext cx="598119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310760" y="3127648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5615560" y="2937148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5310760" y="4034388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5615560" y="3843888"/>
            <a:ext cx="0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604079" y="2808491"/>
            <a:ext cx="106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BO = 7</a:t>
            </a:r>
          </a:p>
          <a:p>
            <a:r>
              <a:rPr lang="en-US" dirty="0" smtClean="0"/>
              <a:t>STA 2 BO = 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80279" y="3732783"/>
            <a:ext cx="106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BO = 6</a:t>
            </a:r>
          </a:p>
          <a:p>
            <a:r>
              <a:rPr lang="en-US" dirty="0" smtClean="0"/>
              <a:t>STA 2 BO = 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680279" y="4194448"/>
            <a:ext cx="1143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2 wins channel access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62191" y="2480470"/>
            <a:ext cx="177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(TFR)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7361408" y="2971334"/>
            <a:ext cx="609600" cy="190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69595" y="2452028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(TF)</a:t>
            </a:r>
          </a:p>
          <a:p>
            <a:r>
              <a:rPr lang="en-US" sz="1400" dirty="0" smtClean="0"/>
              <a:t>(no random access)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067945" y="5201733"/>
            <a:ext cx="138698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Nothing in this TF causes STA 1 to decrement its BO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7666208" y="465164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988546" y="2377311"/>
            <a:ext cx="0" cy="15863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988546" y="2377311"/>
            <a:ext cx="3903800" cy="22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56321" y="2060848"/>
            <a:ext cx="1728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Contention in time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 rot="5400000">
            <a:off x="-238960" y="3333267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Contention in frequency</a:t>
            </a:r>
            <a:endParaRPr lang="en-US" sz="1600" dirty="0"/>
          </a:p>
        </p:txBody>
      </p:sp>
      <p:sp>
        <p:nvSpPr>
          <p:cNvPr id="41" name="Left Brace 40"/>
          <p:cNvSpPr/>
          <p:nvPr/>
        </p:nvSpPr>
        <p:spPr bwMode="auto">
          <a:xfrm>
            <a:off x="4434984" y="3896863"/>
            <a:ext cx="223372" cy="32263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390" y="38004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RU slot</a:t>
            </a:r>
            <a:endParaRPr lang="en-US" dirty="0"/>
          </a:p>
        </p:txBody>
      </p:sp>
      <p:sp>
        <p:nvSpPr>
          <p:cNvPr id="43" name="Left Brace 42"/>
          <p:cNvSpPr/>
          <p:nvPr/>
        </p:nvSpPr>
        <p:spPr bwMode="auto">
          <a:xfrm>
            <a:off x="4461079" y="2957410"/>
            <a:ext cx="223372" cy="32263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>
            <a:stCxn id="42" idx="0"/>
          </p:cNvCxnSpPr>
          <p:nvPr/>
        </p:nvCxnSpPr>
        <p:spPr bwMode="auto">
          <a:xfrm flipV="1">
            <a:off x="4206676" y="3214669"/>
            <a:ext cx="254403" cy="585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322215" y="2441848"/>
            <a:ext cx="1710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(TFR)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86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Frame exchange flow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 smtClean="0"/>
              <a:t>Similar to </a:t>
            </a:r>
            <a:r>
              <a:rPr lang="en-US" dirty="0" smtClean="0"/>
              <a:t>FTM, the proposed mechanism is </a:t>
            </a:r>
            <a:r>
              <a:rPr lang="en-US" dirty="0" smtClean="0"/>
              <a:t>composed of 3 stages:</a:t>
            </a:r>
          </a:p>
          <a:p>
            <a:pPr lvl="1"/>
            <a:r>
              <a:rPr lang="en-US" dirty="0" smtClean="0"/>
              <a:t>Measurement negotiation</a:t>
            </a:r>
          </a:p>
          <a:p>
            <a:pPr lvl="1"/>
            <a:r>
              <a:rPr lang="en-US" dirty="0" smtClean="0"/>
              <a:t>Measurement exchange</a:t>
            </a:r>
          </a:p>
          <a:p>
            <a:pPr lvl="1"/>
            <a:r>
              <a:rPr lang="en-US" dirty="0" smtClean="0"/>
              <a:t>Termination (can be implicit or explicit, to be discussed at a later time)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5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Service Negotiation Phase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330409" y="2095715"/>
            <a:ext cx="0" cy="1994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418641" y="1858214"/>
            <a:ext cx="0" cy="22322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30409" y="2218254"/>
            <a:ext cx="2065993" cy="306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 rot="524343">
            <a:off x="3775366" y="2074238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Service Request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330409" y="2722310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 rot="21133074">
            <a:off x="3762457" y="2639185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FTM Request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50768" y="160732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9621" y="1633489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330409" y="3501008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 rot="524343">
            <a:off x="3911621" y="3355886"/>
            <a:ext cx="1128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FTM Response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1551" y="4128434"/>
            <a:ext cx="756083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Propose to define a new Trigger frame type (currently there are 5 types of Trigger frames in 11ax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Trigger type is for service negotiation / request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frame format of the TF Service Request is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Proposed mechanism is adaptable for both scheduled and random-access based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Propose that the TF Service Request frame solicits an FTM Request from STAs allowing capability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The AP sends an FTM Response to complete the service negotiation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Reuse legacy and add 11az 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Legacy STAs skip the 11az IEs</a:t>
            </a:r>
          </a:p>
          <a:p>
            <a:pPr lvl="1"/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347864" y="3140968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485112" y="2536785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472479" y="254657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 rot="524343">
            <a:off x="4335729" y="3081099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M-BA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61116" y="293871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252106" y="2955443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50768" y="3151211"/>
            <a:ext cx="0" cy="3988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2147478" y="3198168"/>
            <a:ext cx="998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Same as REV\mc</a:t>
            </a:r>
            <a:endParaRPr lang="en-US" sz="90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3324114" y="3933056"/>
            <a:ext cx="2088232" cy="164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5490685" y="378008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485112" y="3780087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 rot="21333896">
            <a:off x="4170325" y="37327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Measurement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1" y="1484784"/>
            <a:ext cx="8224697" cy="4968552"/>
          </a:xfrm>
        </p:spPr>
        <p:txBody>
          <a:bodyPr/>
          <a:lstStyle/>
          <a:p>
            <a:r>
              <a:rPr lang="en-US" sz="1800" b="0" dirty="0" smtClean="0"/>
              <a:t>Following </a:t>
            </a:r>
            <a:r>
              <a:rPr lang="en-US" sz="1800" b="0" dirty="0" smtClean="0"/>
              <a:t>the </a:t>
            </a:r>
            <a:r>
              <a:rPr lang="en-US" sz="1800" b="0" dirty="0" smtClean="0"/>
              <a:t>service negotiation, AP allocates resources for UL </a:t>
            </a:r>
            <a:r>
              <a:rPr lang="en-US" sz="1800" b="0" dirty="0" smtClean="0"/>
              <a:t>sounding </a:t>
            </a:r>
            <a:r>
              <a:rPr lang="en-US" sz="1800" b="0" dirty="0" smtClean="0"/>
              <a:t>(NDP);</a:t>
            </a:r>
          </a:p>
          <a:p>
            <a:pPr lvl="1"/>
            <a:r>
              <a:rPr lang="en-US" sz="1600" b="0" dirty="0" smtClean="0"/>
              <a:t>UL sounding is followed </a:t>
            </a:r>
            <a:r>
              <a:rPr lang="en-US" sz="1600" b="0" dirty="0" smtClean="0"/>
              <a:t>by DL </a:t>
            </a:r>
            <a:r>
              <a:rPr lang="en-US" sz="1600" b="0" dirty="0" smtClean="0"/>
              <a:t>sounding</a:t>
            </a:r>
            <a:endParaRPr lang="en-US" sz="1600" b="0" dirty="0" smtClean="0"/>
          </a:p>
          <a:p>
            <a:r>
              <a:rPr lang="en-US" sz="1800" b="0" dirty="0" smtClean="0"/>
              <a:t>The 2</a:t>
            </a:r>
            <a:r>
              <a:rPr lang="en-US" sz="1800" b="0" baseline="30000" dirty="0" smtClean="0"/>
              <a:t>nd</a:t>
            </a:r>
            <a:r>
              <a:rPr lang="en-US" sz="1800" b="0" dirty="0" smtClean="0"/>
              <a:t> TF allocates resources for STA to provide </a:t>
            </a:r>
            <a:r>
              <a:rPr lang="en-US" sz="1800" b="0" dirty="0" smtClean="0"/>
              <a:t>location measurement</a:t>
            </a:r>
            <a:r>
              <a:rPr lang="en-US" sz="1800" b="0" dirty="0" smtClean="0"/>
              <a:t> report (LMR) to </a:t>
            </a:r>
            <a:r>
              <a:rPr lang="en-US" sz="1800" b="0" dirty="0" smtClean="0"/>
              <a:t>AP </a:t>
            </a:r>
            <a:endParaRPr lang="en-US" sz="1800" b="0" dirty="0" smtClean="0"/>
          </a:p>
          <a:p>
            <a:pPr lvl="1"/>
            <a:r>
              <a:rPr lang="en-US" sz="1400" dirty="0"/>
              <a:t>F</a:t>
            </a:r>
            <a:r>
              <a:rPr lang="en-US" sz="1400" b="0" dirty="0" smtClean="0"/>
              <a:t>ollowed </a:t>
            </a:r>
            <a:r>
              <a:rPr lang="en-US" sz="1400" b="0" dirty="0" smtClean="0"/>
              <a:t>by reciprocal report from AP to STA (Location Measurement </a:t>
            </a:r>
            <a:r>
              <a:rPr lang="en-US" sz="1400" b="0" dirty="0" smtClean="0"/>
              <a:t>Report)</a:t>
            </a:r>
            <a:endParaRPr lang="en-US" sz="1400" b="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275856" y="3731814"/>
            <a:ext cx="54553" cy="2217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418641" y="3494313"/>
            <a:ext cx="0" cy="22322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30409" y="3854353"/>
            <a:ext cx="2065993" cy="306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 rot="524343">
            <a:off x="3928453" y="3710337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(Sounding)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330409" y="4358409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21133074">
            <a:off x="4034967" y="427528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50768" y="324342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9621" y="3269588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2" idx="3"/>
          </p:cNvCxnSpPr>
          <p:nvPr/>
        </p:nvCxnSpPr>
        <p:spPr bwMode="auto">
          <a:xfrm>
            <a:off x="3259306" y="4969768"/>
            <a:ext cx="2176790" cy="350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 rot="524343">
            <a:off x="3814033" y="4944485"/>
            <a:ext cx="1324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LMR (AP to STA)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347864" y="4777067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485112" y="4172884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5472479" y="418267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 rot="524343">
            <a:off x="4383017" y="471719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61116" y="457481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252106" y="4591542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300872" y="5685799"/>
            <a:ext cx="2088232" cy="164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496275" y="548173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485112" y="5534940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 rot="21333896">
            <a:off x="3712304" y="5486429"/>
            <a:ext cx="1312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LMR (STA to AP)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43808" y="485435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275856" y="4815776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295689" y="5169668"/>
            <a:ext cx="2176790" cy="350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2812518" y="5108847"/>
            <a:ext cx="415498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203848" y="5054333"/>
            <a:ext cx="0" cy="217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 rot="524343">
            <a:off x="4297682" y="513590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79346</TotalTime>
  <Words>936</Words>
  <Application>Microsoft Office PowerPoint</Application>
  <PresentationFormat>On-screen Show (4:3)</PresentationFormat>
  <Paragraphs>189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ACcord-Submission</vt:lpstr>
      <vt:lpstr>Visio</vt:lpstr>
      <vt:lpstr>Microsoft Word 97 - 2003 Document</vt:lpstr>
      <vt:lpstr>Location Measurement Protocol for 11ax</vt:lpstr>
      <vt:lpstr>Abstract</vt:lpstr>
      <vt:lpstr>Recap: Accepted Functional Requirements</vt:lpstr>
      <vt:lpstr>802.11ax UL MU Operation using Trigger Frame</vt:lpstr>
      <vt:lpstr>UL OFDMA-based Random Access Metrics in 802.11ax</vt:lpstr>
      <vt:lpstr>UL OFDMA-based Random Access Procedure in 802.11ax</vt:lpstr>
      <vt:lpstr>Frame exchange flow description</vt:lpstr>
      <vt:lpstr>Proposed Service Negotiation Phase</vt:lpstr>
      <vt:lpstr>Measurement exchange</vt:lpstr>
      <vt:lpstr>Protocol properties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153</cp:revision>
  <cp:lastPrinted>2013-07-10T22:27:23Z</cp:lastPrinted>
  <dcterms:created xsi:type="dcterms:W3CDTF">2009-11-13T19:11:16Z</dcterms:created>
  <dcterms:modified xsi:type="dcterms:W3CDTF">2016-07-26T19:04:19Z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19:04:18Z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