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21" r:id="rId3"/>
    <p:sldId id="344" r:id="rId4"/>
    <p:sldId id="342" r:id="rId5"/>
    <p:sldId id="340" r:id="rId6"/>
    <p:sldId id="341" r:id="rId7"/>
    <p:sldId id="335" r:id="rId8"/>
    <p:sldId id="345" r:id="rId9"/>
    <p:sldId id="336" r:id="rId10"/>
    <p:sldId id="330" r:id="rId11"/>
    <p:sldId id="343" r:id="rId12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1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7" autoAdjust="0"/>
    <p:restoredTop sz="84983" autoAdjust="0"/>
  </p:normalViewPr>
  <p:slideViewPr>
    <p:cSldViewPr>
      <p:cViewPr varScale="1">
        <p:scale>
          <a:sx n="81" d="100"/>
          <a:sy n="81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3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Santosh Pandey, Cisco</a:t>
            </a:r>
            <a:endParaRPr lang="en-GB" dirty="0" smtClean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2859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445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2016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802.11-16/1015r0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Location Measurement Protocol for 11ax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2016-07-26</a:t>
            </a:r>
            <a:endParaRPr lang="en-GB" sz="2000" b="0" dirty="0" smtClean="0"/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4007582"/>
              </p:ext>
            </p:extLst>
          </p:nvPr>
        </p:nvGraphicFramePr>
        <p:xfrm>
          <a:off x="433388" y="2679700"/>
          <a:ext cx="7940675" cy="242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3" name="Document" r:id="rId4" imgW="8268070" imgH="2533057" progId="Word.Document.8">
                  <p:embed/>
                </p:oleObj>
              </mc:Choice>
              <mc:Fallback>
                <p:oleObj name="Document" r:id="rId4" imgW="8268070" imgH="253305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88" y="2679700"/>
                        <a:ext cx="7940675" cy="242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80826"/>
            <a:ext cx="7772400" cy="654968"/>
          </a:xfrm>
        </p:spPr>
        <p:txBody>
          <a:bodyPr/>
          <a:lstStyle/>
          <a:p>
            <a:r>
              <a:rPr lang="en-US" dirty="0" smtClean="0"/>
              <a:t>Protocol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246" y="1575394"/>
            <a:ext cx="8496944" cy="2279276"/>
          </a:xfrm>
        </p:spPr>
        <p:txBody>
          <a:bodyPr/>
          <a:lstStyle/>
          <a:p>
            <a:r>
              <a:rPr lang="en-US" sz="1800" dirty="0" smtClean="0"/>
              <a:t>The UL NDPs may be staggered in time or spatial domain and are 11az NDP; format of NDP is TBD</a:t>
            </a:r>
          </a:p>
          <a:p>
            <a:r>
              <a:rPr lang="en-US" sz="1800" dirty="0" smtClean="0"/>
              <a:t>Adapting </a:t>
            </a:r>
            <a:r>
              <a:rPr lang="en-US" sz="1800" dirty="0" smtClean="0"/>
              <a:t>the FTM </a:t>
            </a:r>
            <a:r>
              <a:rPr lang="en-US" sz="1800" dirty="0" smtClean="0"/>
              <a:t>protocol to 11ax scheme</a:t>
            </a:r>
            <a:endParaRPr lang="en-US" sz="1800" dirty="0" smtClean="0"/>
          </a:p>
          <a:p>
            <a:r>
              <a:rPr lang="en-US" sz="1800" dirty="0" smtClean="0"/>
              <a:t>Based on the 11ax scheduling </a:t>
            </a:r>
            <a:r>
              <a:rPr lang="en-US" sz="1800" dirty="0" smtClean="0"/>
              <a:t>infrastructure with STAs 1 to n</a:t>
            </a:r>
            <a:endParaRPr lang="en-US" sz="1800" dirty="0" smtClean="0"/>
          </a:p>
          <a:p>
            <a:r>
              <a:rPr lang="en-US" sz="1800" dirty="0" smtClean="0"/>
              <a:t>Constant interval between measurement and report</a:t>
            </a:r>
          </a:p>
          <a:p>
            <a:r>
              <a:rPr lang="en-US" sz="1800" dirty="0" smtClean="0"/>
              <a:t>Possibly reusing the previously proposed VHT protocol to the </a:t>
            </a:r>
            <a:r>
              <a:rPr lang="en-US" sz="1800" dirty="0" smtClean="0"/>
              <a:t>11ax</a:t>
            </a:r>
            <a:endParaRPr lang="en-US" sz="1800" dirty="0" smtClean="0"/>
          </a:p>
          <a:p>
            <a:r>
              <a:rPr lang="en-US" sz="1800" dirty="0" smtClean="0"/>
              <a:t>Power efficient – completes within a single </a:t>
            </a:r>
            <a:r>
              <a:rPr lang="en-US" sz="1800" dirty="0" err="1" smtClean="0"/>
              <a:t>TxOP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grpSp>
        <p:nvGrpSpPr>
          <p:cNvPr id="59" name="Group 58"/>
          <p:cNvGrpSpPr/>
          <p:nvPr/>
        </p:nvGrpSpPr>
        <p:grpSpPr>
          <a:xfrm>
            <a:off x="1547664" y="3785458"/>
            <a:ext cx="6192688" cy="2689955"/>
            <a:chOff x="1115615" y="1325796"/>
            <a:chExt cx="7144577" cy="3136975"/>
          </a:xfrm>
        </p:grpSpPr>
        <p:sp>
          <p:nvSpPr>
            <p:cNvPr id="7" name="TextBox 6"/>
            <p:cNvSpPr txBox="1"/>
            <p:nvPr/>
          </p:nvSpPr>
          <p:spPr>
            <a:xfrm>
              <a:off x="1115615" y="1763494"/>
              <a:ext cx="7144577" cy="2699277"/>
            </a:xfrm>
            <a:prstGeom prst="rect">
              <a:avLst/>
            </a:prstGeom>
            <a:noFill/>
            <a:ln>
              <a:solidFill>
                <a:schemeClr val="accent1"/>
              </a:solidFill>
              <a:prstDash val="dash"/>
            </a:ln>
          </p:spPr>
          <p:txBody>
            <a:bodyPr wrap="square" lIns="0" tIns="0" rIns="0" rtlCol="0">
              <a:noAutofit/>
            </a:bodyPr>
            <a:lstStyle/>
            <a:p>
              <a:pPr algn="ctr"/>
              <a:r>
                <a:rPr lang="en-US" sz="1000" dirty="0" smtClean="0"/>
                <a:t>Location measurement exchange part</a:t>
              </a:r>
              <a:endParaRPr lang="en-US" sz="1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333196" y="2157961"/>
              <a:ext cx="2341246" cy="2174290"/>
            </a:xfrm>
            <a:prstGeom prst="rect">
              <a:avLst/>
            </a:prstGeom>
            <a:noFill/>
            <a:ln>
              <a:solidFill>
                <a:schemeClr val="accent1"/>
              </a:solidFill>
              <a:prstDash val="dash"/>
            </a:ln>
          </p:spPr>
          <p:txBody>
            <a:bodyPr wrap="square" lIns="0" tIns="0" rIns="0" rtlCol="0">
              <a:noAutofit/>
            </a:bodyPr>
            <a:lstStyle/>
            <a:p>
              <a:pPr algn="ctr"/>
              <a:r>
                <a:rPr lang="en-US" sz="1000" dirty="0" smtClean="0"/>
                <a:t>UL sounding</a:t>
              </a:r>
            </a:p>
            <a:p>
              <a:pPr algn="ctr"/>
              <a:r>
                <a:rPr lang="en-US" sz="1000" dirty="0" smtClean="0"/>
                <a:t>part</a:t>
              </a:r>
              <a:endParaRPr lang="en-US" sz="1000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1240564" y="3795357"/>
              <a:ext cx="6894681" cy="13060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578740" y="3970467"/>
              <a:ext cx="766327" cy="272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SIFS</a:t>
              </a:r>
              <a:endParaRPr lang="en-US" sz="1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17497" y="1325796"/>
              <a:ext cx="766327" cy="272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err="1" smtClean="0"/>
                <a:t>Tx</a:t>
              </a:r>
              <a:r>
                <a:rPr lang="en-US" sz="1000" dirty="0" smtClean="0"/>
                <a:t> OP</a:t>
              </a:r>
              <a:endParaRPr lang="en-US" sz="1000" dirty="0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2085848" y="2628512"/>
              <a:ext cx="2279542" cy="1610706"/>
              <a:chOff x="6447466" y="3196375"/>
              <a:chExt cx="3130164" cy="2618981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>
                <a:off x="6447466" y="5050115"/>
                <a:ext cx="0" cy="56563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7458580" y="5067464"/>
                <a:ext cx="0" cy="56563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7462769" y="4469302"/>
                <a:ext cx="856851" cy="63646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lIns="0" tIns="0" rIns="0" rtlCol="0">
                <a:noAutofit/>
              </a:bodyPr>
              <a:lstStyle/>
              <a:p>
                <a:pPr algn="ctr"/>
                <a:r>
                  <a:rPr lang="en-US" sz="900" dirty="0" smtClean="0"/>
                  <a:t>NDP </a:t>
                </a:r>
                <a:r>
                  <a:rPr lang="en-US" sz="900" dirty="0" smtClean="0"/>
                  <a:t>n (sound)</a:t>
                </a:r>
                <a:endParaRPr lang="en-US" sz="900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7460991" y="3833872"/>
                <a:ext cx="854439" cy="63646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lIns="0" tIns="0" rIns="0" rtlCol="0" anchor="ctr">
                <a:noAutofit/>
              </a:bodyPr>
              <a:lstStyle/>
              <a:p>
                <a:pPr algn="ctr"/>
                <a:r>
                  <a:rPr lang="en-US" sz="1000" dirty="0" smtClean="0"/>
                  <a:t>:</a:t>
                </a:r>
              </a:p>
              <a:p>
                <a:pPr algn="ctr"/>
                <a:r>
                  <a:rPr lang="en-US" sz="1000" dirty="0"/>
                  <a:t>: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462769" y="3196375"/>
                <a:ext cx="856851" cy="63646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lIns="0" tIns="0" rIns="0" rtlCol="0">
                <a:noAutofit/>
              </a:bodyPr>
              <a:lstStyle/>
              <a:p>
                <a:pPr algn="ctr"/>
                <a:r>
                  <a:rPr lang="en-US" sz="900" dirty="0" smtClean="0"/>
                  <a:t>NDP 1</a:t>
                </a:r>
                <a:r>
                  <a:rPr lang="en-US" sz="900" dirty="0" smtClean="0"/>
                  <a:t> </a:t>
                </a:r>
                <a:r>
                  <a:rPr lang="en-US" sz="900" dirty="0" smtClean="0"/>
                  <a:t>(sound)</a:t>
                </a:r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8315430" y="5060204"/>
                <a:ext cx="0" cy="56563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6447951" y="4211647"/>
                <a:ext cx="285948" cy="894351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lIns="0" tIns="0" rIns="0" rtlCol="0">
                <a:noAutofit/>
              </a:bodyPr>
              <a:lstStyle/>
              <a:p>
                <a:pPr algn="ctr"/>
                <a:r>
                  <a:rPr lang="en-US" sz="1000" dirty="0" smtClean="0"/>
                  <a:t>TF</a:t>
                </a:r>
                <a:endParaRPr lang="en-US" sz="1000" dirty="0"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6729396" y="5018660"/>
                <a:ext cx="0" cy="56563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 flipV="1">
                <a:off x="6749397" y="5401793"/>
                <a:ext cx="696685" cy="2"/>
              </a:xfrm>
              <a:prstGeom prst="straightConnector1">
                <a:avLst/>
              </a:prstGeom>
              <a:ln>
                <a:headEnd type="stealth" w="lg" len="lg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6817523" y="5372200"/>
                <a:ext cx="1052286" cy="443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SIFS</a:t>
                </a:r>
                <a:endParaRPr lang="en-US" sz="1000" dirty="0"/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>
                <a:off x="8319620" y="5408092"/>
                <a:ext cx="951380" cy="3204"/>
              </a:xfrm>
              <a:prstGeom prst="straightConnector1">
                <a:avLst/>
              </a:prstGeom>
              <a:ln>
                <a:headEnd type="stealth" w="lg" len="lg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8525344" y="5349868"/>
                <a:ext cx="1052286" cy="443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SIFS</a:t>
                </a:r>
                <a:endParaRPr lang="en-US" sz="1000" dirty="0"/>
              </a:p>
            </p:txBody>
          </p:sp>
        </p:grpSp>
        <p:cxnSp>
          <p:nvCxnSpPr>
            <p:cNvPr id="25" name="Straight Arrow Connector 24"/>
            <p:cNvCxnSpPr/>
            <p:nvPr/>
          </p:nvCxnSpPr>
          <p:spPr>
            <a:xfrm flipV="1">
              <a:off x="1333196" y="1596748"/>
              <a:ext cx="6278471" cy="984"/>
            </a:xfrm>
            <a:prstGeom prst="straightConnector1">
              <a:avLst/>
            </a:prstGeom>
            <a:ln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/>
          </p:nvGrpSpPr>
          <p:grpSpPr>
            <a:xfrm>
              <a:off x="5933382" y="4002882"/>
              <a:ext cx="819372" cy="272546"/>
              <a:chOff x="9670513" y="4911696"/>
              <a:chExt cx="1125124" cy="443155"/>
            </a:xfrm>
          </p:grpSpPr>
          <p:cxnSp>
            <p:nvCxnSpPr>
              <p:cNvPr id="27" name="Straight Arrow Connector 26"/>
              <p:cNvCxnSpPr>
                <a:endCxn id="28" idx="0"/>
              </p:cNvCxnSpPr>
              <p:nvPr/>
            </p:nvCxnSpPr>
            <p:spPr>
              <a:xfrm flipV="1">
                <a:off x="9670513" y="4911696"/>
                <a:ext cx="598981" cy="9690"/>
              </a:xfrm>
              <a:prstGeom prst="straightConnector1">
                <a:avLst/>
              </a:prstGeom>
              <a:ln>
                <a:headEnd type="stealth" w="lg" len="lg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9743351" y="4911696"/>
                <a:ext cx="1052286" cy="443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SIFS</a:t>
                </a:r>
                <a:endParaRPr lang="en-US" sz="1000" dirty="0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5151225" y="2184341"/>
              <a:ext cx="970442" cy="2174290"/>
              <a:chOff x="9972517" y="1970284"/>
              <a:chExt cx="1332567" cy="3535360"/>
            </a:xfrm>
          </p:grpSpPr>
          <p:sp>
            <p:nvSpPr>
              <p:cNvPr id="30" name="TextBox 29"/>
              <p:cNvSpPr txBox="1"/>
              <p:nvPr/>
            </p:nvSpPr>
            <p:spPr>
              <a:xfrm>
                <a:off x="9972517" y="1970284"/>
                <a:ext cx="1332567" cy="353536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  <a:prstDash val="dash"/>
              </a:ln>
            </p:spPr>
            <p:txBody>
              <a:bodyPr wrap="square" lIns="0" tIns="0" rIns="0" rtlCol="0">
                <a:noAutofit/>
              </a:bodyPr>
              <a:lstStyle/>
              <a:p>
                <a:pPr algn="ctr"/>
                <a:r>
                  <a:rPr lang="en-US" sz="1000" dirty="0" smtClean="0"/>
                  <a:t>AP2STA LMR</a:t>
                </a:r>
              </a:p>
              <a:p>
                <a:pPr algn="ctr"/>
                <a:r>
                  <a:rPr lang="en-US" sz="1000" dirty="0" smtClean="0"/>
                  <a:t>part</a:t>
                </a:r>
                <a:endParaRPr lang="en-US" sz="1000" dirty="0"/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10182376" y="2680799"/>
                <a:ext cx="865941" cy="2455770"/>
                <a:chOff x="7610980" y="3329725"/>
                <a:chExt cx="865941" cy="2455770"/>
              </a:xfrm>
            </p:grpSpPr>
            <p:cxnSp>
              <p:nvCxnSpPr>
                <p:cNvPr id="32" name="Straight Connector 31"/>
                <p:cNvCxnSpPr/>
                <p:nvPr/>
              </p:nvCxnSpPr>
              <p:spPr>
                <a:xfrm>
                  <a:off x="7610980" y="5219864"/>
                  <a:ext cx="0" cy="565631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TextBox 32"/>
                <p:cNvSpPr txBox="1"/>
                <p:nvPr/>
              </p:nvSpPr>
              <p:spPr>
                <a:xfrm>
                  <a:off x="7618292" y="4602652"/>
                  <a:ext cx="856851" cy="636464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lIns="0" tIns="0" rIns="0" rtlCol="0">
                  <a:noAutofit/>
                </a:bodyPr>
                <a:lstStyle/>
                <a:p>
                  <a:pPr algn="ctr"/>
                  <a:r>
                    <a:rPr lang="en-US" sz="700" dirty="0" smtClean="0"/>
                    <a:t>AP2STA</a:t>
                  </a:r>
                  <a:endParaRPr lang="en-US" sz="700" dirty="0"/>
                </a:p>
                <a:p>
                  <a:pPr algn="ctr"/>
                  <a:r>
                    <a:rPr lang="en-US" sz="700" dirty="0"/>
                    <a:t> STA </a:t>
                  </a:r>
                  <a:r>
                    <a:rPr lang="en-US" sz="700" dirty="0" smtClean="0"/>
                    <a:t>n </a:t>
                  </a:r>
                  <a:endParaRPr lang="en-US" sz="700" dirty="0"/>
                </a:p>
                <a:p>
                  <a:pPr algn="ctr"/>
                  <a:r>
                    <a:rPr lang="en-US" sz="700" dirty="0"/>
                    <a:t>(LMR</a:t>
                  </a:r>
                  <a:r>
                    <a:rPr lang="en-US" sz="700" dirty="0" smtClean="0"/>
                    <a:t>)</a:t>
                  </a:r>
                  <a:endParaRPr lang="en-US" sz="700" dirty="0"/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7618292" y="3967222"/>
                  <a:ext cx="858629" cy="636464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lIns="0" tIns="0" rIns="0" rtlCol="0" anchor="ctr">
                  <a:noAutofit/>
                </a:bodyPr>
                <a:lstStyle/>
                <a:p>
                  <a:pPr algn="ctr"/>
                  <a:r>
                    <a:rPr lang="en-US" sz="1000" dirty="0" smtClean="0"/>
                    <a:t>:</a:t>
                  </a:r>
                </a:p>
                <a:p>
                  <a:pPr algn="ctr"/>
                  <a:r>
                    <a:rPr lang="en-US" sz="1000" dirty="0"/>
                    <a:t>:</a:t>
                  </a: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7618292" y="3329725"/>
                  <a:ext cx="856851" cy="636464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lIns="0" tIns="0" rIns="0" rtlCol="0">
                  <a:noAutofit/>
                </a:bodyPr>
                <a:lstStyle/>
                <a:p>
                  <a:pPr algn="ctr"/>
                  <a:endParaRPr lang="en-US" sz="200" dirty="0" smtClean="0"/>
                </a:p>
                <a:p>
                  <a:pPr algn="ctr"/>
                  <a:r>
                    <a:rPr lang="en-US" sz="700" dirty="0" smtClean="0"/>
                    <a:t>AP2STA</a:t>
                  </a:r>
                </a:p>
                <a:p>
                  <a:pPr algn="ctr"/>
                  <a:r>
                    <a:rPr lang="en-US" sz="700" dirty="0" smtClean="0"/>
                    <a:t> STA 1 </a:t>
                  </a:r>
                </a:p>
                <a:p>
                  <a:pPr algn="ctr"/>
                  <a:r>
                    <a:rPr lang="en-US" sz="700" dirty="0" smtClean="0"/>
                    <a:t>(LMR)</a:t>
                  </a:r>
                </a:p>
              </p:txBody>
            </p:sp>
          </p:grpSp>
        </p:grpSp>
        <p:sp>
          <p:nvSpPr>
            <p:cNvPr id="36" name="TextBox 35"/>
            <p:cNvSpPr txBox="1"/>
            <p:nvPr/>
          </p:nvSpPr>
          <p:spPr>
            <a:xfrm>
              <a:off x="4817075" y="3965048"/>
              <a:ext cx="766327" cy="272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SIFS</a:t>
              </a:r>
              <a:endParaRPr lang="en-US" sz="1000" dirty="0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6246616" y="2157961"/>
              <a:ext cx="1583499" cy="2174290"/>
              <a:chOff x="7663878" y="1943338"/>
              <a:chExt cx="2174390" cy="3535360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7663878" y="1943338"/>
                <a:ext cx="2174390" cy="353536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  <a:prstDash val="dash"/>
              </a:ln>
            </p:spPr>
            <p:txBody>
              <a:bodyPr wrap="square" lIns="0" tIns="0" rIns="0" rtlCol="0">
                <a:noAutofit/>
              </a:bodyPr>
              <a:lstStyle/>
              <a:p>
                <a:pPr algn="ctr"/>
                <a:r>
                  <a:rPr lang="en-US" sz="1000" dirty="0" smtClean="0"/>
                  <a:t>STA2AP LMR</a:t>
                </a:r>
              </a:p>
              <a:p>
                <a:pPr algn="ctr"/>
                <a:r>
                  <a:rPr lang="en-US" sz="1000" dirty="0" smtClean="0"/>
                  <a:t>part</a:t>
                </a:r>
                <a:endParaRPr lang="en-US" sz="1000" dirty="0"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7835273" y="4562534"/>
                <a:ext cx="0" cy="56563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8846387" y="4579883"/>
                <a:ext cx="0" cy="56563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8849535" y="4552497"/>
                <a:ext cx="0" cy="56563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41"/>
              <p:cNvSpPr txBox="1"/>
              <p:nvPr/>
            </p:nvSpPr>
            <p:spPr>
              <a:xfrm>
                <a:off x="8853699" y="3962671"/>
                <a:ext cx="856851" cy="63646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lIns="0" tIns="0" rIns="0" rtlCol="0">
                <a:noAutofit/>
              </a:bodyPr>
              <a:lstStyle/>
              <a:p>
                <a:pPr algn="ctr"/>
                <a:endParaRPr lang="en-US" sz="300" dirty="0"/>
              </a:p>
              <a:p>
                <a:pPr algn="ctr"/>
                <a:r>
                  <a:rPr lang="en-US" sz="500" dirty="0"/>
                  <a:t>STA2AP</a:t>
                </a:r>
              </a:p>
              <a:p>
                <a:pPr algn="ctr"/>
                <a:r>
                  <a:rPr lang="en-US" sz="500" dirty="0"/>
                  <a:t> STA n</a:t>
                </a:r>
              </a:p>
              <a:p>
                <a:pPr algn="ctr"/>
                <a:r>
                  <a:rPr lang="en-US" sz="500" dirty="0"/>
                  <a:t>(LMR)</a:t>
                </a:r>
              </a:p>
              <a:p>
                <a:pPr algn="ctr"/>
                <a:endParaRPr lang="en-US" sz="1000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8847452" y="3327241"/>
                <a:ext cx="863098" cy="63646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lIns="0" tIns="0" rIns="0" rtlCol="0" anchor="ctr">
                <a:noAutofit/>
              </a:bodyPr>
              <a:lstStyle/>
              <a:p>
                <a:pPr algn="ctr"/>
                <a:r>
                  <a:rPr lang="en-US" sz="1000" dirty="0" smtClean="0"/>
                  <a:t>:</a:t>
                </a:r>
              </a:p>
              <a:p>
                <a:pPr algn="ctr"/>
                <a:r>
                  <a:rPr lang="en-US" sz="1000" dirty="0"/>
                  <a:t>:</a:t>
                </a: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8853699" y="2689744"/>
                <a:ext cx="856851" cy="63646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lIns="0" tIns="0" rIns="0" rtlCol="0">
                <a:noAutofit/>
              </a:bodyPr>
              <a:lstStyle/>
              <a:p>
                <a:pPr algn="ctr"/>
                <a:endParaRPr lang="en-US" sz="300" dirty="0"/>
              </a:p>
              <a:p>
                <a:pPr algn="ctr"/>
                <a:r>
                  <a:rPr lang="en-US" sz="700" dirty="0" smtClean="0"/>
                  <a:t>STA2AP</a:t>
                </a:r>
                <a:endParaRPr lang="en-US" sz="700" dirty="0"/>
              </a:p>
              <a:p>
                <a:pPr algn="ctr"/>
                <a:r>
                  <a:rPr lang="en-US" sz="700" dirty="0"/>
                  <a:t> </a:t>
                </a:r>
                <a:r>
                  <a:rPr lang="en-US" sz="600" dirty="0"/>
                  <a:t>STA</a:t>
                </a:r>
                <a:r>
                  <a:rPr lang="en-US" sz="700" dirty="0"/>
                  <a:t> 1 </a:t>
                </a:r>
              </a:p>
              <a:p>
                <a:pPr algn="ctr"/>
                <a:r>
                  <a:rPr lang="en-US" sz="700" dirty="0"/>
                  <a:t>(LMR)</a:t>
                </a: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>
                <a:off x="9720170" y="4572623"/>
                <a:ext cx="0" cy="56563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Box 45"/>
              <p:cNvSpPr txBox="1"/>
              <p:nvPr/>
            </p:nvSpPr>
            <p:spPr>
              <a:xfrm>
                <a:off x="7835758" y="3711366"/>
                <a:ext cx="285948" cy="894351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lIns="0" tIns="0" rIns="0" rtlCol="0">
                <a:noAutofit/>
              </a:bodyPr>
              <a:lstStyle/>
              <a:p>
                <a:pPr algn="ctr"/>
                <a:r>
                  <a:rPr lang="en-US" sz="1000" dirty="0" smtClean="0"/>
                  <a:t>TF</a:t>
                </a:r>
                <a:endParaRPr lang="en-US" sz="1000" dirty="0"/>
              </a:p>
            </p:txBody>
          </p:sp>
          <p:cxnSp>
            <p:nvCxnSpPr>
              <p:cNvPr id="47" name="Straight Connector 46"/>
              <p:cNvCxnSpPr/>
              <p:nvPr/>
            </p:nvCxnSpPr>
            <p:spPr>
              <a:xfrm>
                <a:off x="8129903" y="4531079"/>
                <a:ext cx="0" cy="56563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/>
              <p:nvPr/>
            </p:nvCxnSpPr>
            <p:spPr>
              <a:xfrm flipV="1">
                <a:off x="8137204" y="4914212"/>
                <a:ext cx="696685" cy="2"/>
              </a:xfrm>
              <a:prstGeom prst="straightConnector1">
                <a:avLst/>
              </a:prstGeom>
              <a:ln>
                <a:headEnd type="stealth" w="lg" len="lg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/>
              <p:cNvSpPr txBox="1"/>
              <p:nvPr/>
            </p:nvSpPr>
            <p:spPr>
              <a:xfrm>
                <a:off x="8205330" y="4884619"/>
                <a:ext cx="1052286" cy="443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SIFS</a:t>
                </a:r>
                <a:endParaRPr lang="en-US" sz="1000" dirty="0"/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3940038" y="2174533"/>
              <a:ext cx="1351903" cy="2174290"/>
              <a:chOff x="6657294" y="1987218"/>
              <a:chExt cx="1856372" cy="3535360"/>
            </a:xfrm>
          </p:grpSpPr>
          <p:sp>
            <p:nvSpPr>
              <p:cNvPr id="51" name="TextBox 50"/>
              <p:cNvSpPr txBox="1"/>
              <p:nvPr/>
            </p:nvSpPr>
            <p:spPr>
              <a:xfrm>
                <a:off x="6657294" y="1987218"/>
                <a:ext cx="1384829" cy="353536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  <a:prstDash val="dash"/>
              </a:ln>
            </p:spPr>
            <p:txBody>
              <a:bodyPr wrap="square" lIns="0" tIns="0" rIns="0" rtlCol="0">
                <a:noAutofit/>
              </a:bodyPr>
              <a:lstStyle/>
              <a:p>
                <a:pPr algn="ctr"/>
                <a:r>
                  <a:rPr lang="en-US" sz="1000" dirty="0" smtClean="0"/>
                  <a:t>DL sounding</a:t>
                </a:r>
              </a:p>
              <a:p>
                <a:pPr algn="ctr"/>
                <a:r>
                  <a:rPr lang="en-US" sz="1000" dirty="0" smtClean="0"/>
                  <a:t>part</a:t>
                </a:r>
                <a:endParaRPr lang="en-US" sz="1000" dirty="0"/>
              </a:p>
            </p:txBody>
          </p:sp>
          <p:grpSp>
            <p:nvGrpSpPr>
              <p:cNvPr id="52" name="Group 51"/>
              <p:cNvGrpSpPr/>
              <p:nvPr/>
            </p:nvGrpSpPr>
            <p:grpSpPr>
              <a:xfrm>
                <a:off x="6933983" y="2706678"/>
                <a:ext cx="856851" cy="2454547"/>
                <a:chOff x="7592145" y="3330948"/>
                <a:chExt cx="856851" cy="2454547"/>
              </a:xfrm>
            </p:grpSpPr>
            <p:cxnSp>
              <p:nvCxnSpPr>
                <p:cNvPr id="55" name="Straight Connector 54"/>
                <p:cNvCxnSpPr/>
                <p:nvPr/>
              </p:nvCxnSpPr>
              <p:spPr>
                <a:xfrm>
                  <a:off x="7598280" y="5219864"/>
                  <a:ext cx="0" cy="565631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" name="TextBox 55"/>
                <p:cNvSpPr txBox="1"/>
                <p:nvPr/>
              </p:nvSpPr>
              <p:spPr>
                <a:xfrm>
                  <a:off x="7592145" y="3330948"/>
                  <a:ext cx="856851" cy="192721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lIns="0" tIns="0" rIns="0" rtlCol="0">
                  <a:noAutofit/>
                </a:bodyPr>
                <a:lstStyle/>
                <a:p>
                  <a:pPr algn="ctr"/>
                  <a:endParaRPr lang="en-US" sz="800" dirty="0"/>
                </a:p>
                <a:p>
                  <a:pPr algn="ctr"/>
                  <a:r>
                    <a:rPr lang="en-US" sz="1000" dirty="0" smtClean="0"/>
                    <a:t>DL </a:t>
                  </a:r>
                </a:p>
                <a:p>
                  <a:pPr algn="ctr"/>
                  <a:r>
                    <a:rPr lang="en-US" sz="1000" dirty="0" smtClean="0"/>
                    <a:t>NDP</a:t>
                  </a:r>
                  <a:endParaRPr lang="en-US" sz="1000" dirty="0"/>
                </a:p>
              </p:txBody>
            </p:sp>
          </p:grpSp>
          <p:cxnSp>
            <p:nvCxnSpPr>
              <p:cNvPr id="53" name="Straight Connector 52"/>
              <p:cNvCxnSpPr/>
              <p:nvPr/>
            </p:nvCxnSpPr>
            <p:spPr>
              <a:xfrm>
                <a:off x="7788763" y="4581835"/>
                <a:ext cx="0" cy="56563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/>
              <p:nvPr/>
            </p:nvCxnSpPr>
            <p:spPr>
              <a:xfrm flipV="1">
                <a:off x="7816981" y="4911748"/>
                <a:ext cx="696685" cy="2"/>
              </a:xfrm>
              <a:prstGeom prst="straightConnector1">
                <a:avLst/>
              </a:prstGeom>
              <a:ln>
                <a:headEnd type="stealth" w="lg" len="lg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" name="Straight Arrow Connector 56"/>
            <p:cNvCxnSpPr/>
            <p:nvPr/>
          </p:nvCxnSpPr>
          <p:spPr>
            <a:xfrm>
              <a:off x="1385957" y="3980582"/>
              <a:ext cx="692842" cy="1970"/>
            </a:xfrm>
            <a:prstGeom prst="straightConnector1">
              <a:avLst/>
            </a:prstGeom>
            <a:ln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5937123" y="3808553"/>
              <a:ext cx="0" cy="34787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114800"/>
          </a:xfrm>
        </p:spPr>
        <p:txBody>
          <a:bodyPr/>
          <a:lstStyle/>
          <a:p>
            <a:r>
              <a:rPr lang="en-US" sz="2000" dirty="0" smtClean="0"/>
              <a:t>In this contribution, we have discussed about the UL MU operation as defined in 802.11ax</a:t>
            </a:r>
          </a:p>
          <a:p>
            <a:r>
              <a:rPr lang="en-US" sz="2000" dirty="0" smtClean="0"/>
              <a:t>We have also discussed the UL OFDMA-based random access mechanism introduced in 802.11ax for STAs with transmit power asymmetry with respect to that at the AP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53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this presentation we describe how an 11ax scheduling protocol may be used for performing location measurements.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Accepted </a:t>
            </a:r>
            <a:r>
              <a:rPr lang="en-US" dirty="0" smtClean="0"/>
              <a:t>Functional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762472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Addressed by this submission: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b="0" dirty="0" smtClean="0"/>
              <a:t>The </a:t>
            </a:r>
            <a:r>
              <a:rPr lang="en-US" sz="1800" b="0" dirty="0"/>
              <a:t>location protocol shall support positioning measurement of </a:t>
            </a:r>
            <a:r>
              <a:rPr lang="en-US" sz="1800" b="0" dirty="0" smtClean="0"/>
              <a:t>unassociated and </a:t>
            </a:r>
            <a:r>
              <a:rPr lang="en-US" sz="1800" b="0" dirty="0"/>
              <a:t>associated STAs in the HE MU </a:t>
            </a:r>
            <a:r>
              <a:rPr lang="en-US" sz="1800" b="0" dirty="0" smtClean="0"/>
              <a:t>mode.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b="0" dirty="0" smtClean="0"/>
              <a:t>The </a:t>
            </a:r>
            <a:r>
              <a:rPr lang="en-US" sz="1800" b="0" dirty="0"/>
              <a:t>11az amendment  shall have a mode supporting concurrent positioning measurements of multiple STAs, in both associated and </a:t>
            </a:r>
            <a:r>
              <a:rPr lang="en-US" sz="1800" b="0" dirty="0" smtClean="0"/>
              <a:t>(unassociated) </a:t>
            </a:r>
            <a:r>
              <a:rPr lang="en-US" sz="1800" b="0" dirty="0"/>
              <a:t>states</a:t>
            </a:r>
            <a:r>
              <a:rPr lang="en-US" sz="1800" b="0" dirty="0">
                <a:solidFill>
                  <a:srgbClr val="FF3399"/>
                </a:solidFill>
              </a:rPr>
              <a:t> </a:t>
            </a:r>
            <a:r>
              <a:rPr lang="en-US" sz="1800" b="0" dirty="0"/>
              <a:t>in the HE MU </a:t>
            </a:r>
            <a:r>
              <a:rPr lang="en-US" sz="1800" b="0" dirty="0" smtClean="0"/>
              <a:t>mode.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b="0" dirty="0" smtClean="0"/>
              <a:t>The </a:t>
            </a:r>
            <a:r>
              <a:rPr lang="en-US" sz="1800" b="0" dirty="0"/>
              <a:t>11az amendment shall have a mode supporting  concurrent measurement from several transmit chains of an AP in HE operation mode.  The same requirement shall also apply to VHT operation </a:t>
            </a:r>
            <a:r>
              <a:rPr lang="en-US" sz="1800" b="0" dirty="0" smtClean="0"/>
              <a:t>mode.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b="0" dirty="0" smtClean="0"/>
              <a:t>The </a:t>
            </a:r>
            <a:r>
              <a:rPr lang="en-US" sz="1800" b="0" dirty="0"/>
              <a:t>11az amendment shall have a mode </a:t>
            </a:r>
            <a:r>
              <a:rPr lang="en-US" sz="1800" b="0" dirty="0" smtClean="0"/>
              <a:t>supporting </a:t>
            </a:r>
            <a:r>
              <a:rPr lang="en-US" sz="1800" b="0" dirty="0"/>
              <a:t>concurrent measurement from several transmit chains of each non-AP STA in the HE operation mode.  The same requirement shall also apply to the VHT operation mode</a:t>
            </a:r>
            <a:r>
              <a:rPr lang="en-US" sz="1800" b="0" dirty="0" smtClean="0"/>
              <a:t>.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91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760" y="565228"/>
            <a:ext cx="820668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802.11ax UL MU Operation using Trigger Frame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4103343"/>
              </p:ext>
            </p:extLst>
          </p:nvPr>
        </p:nvGraphicFramePr>
        <p:xfrm>
          <a:off x="1609716" y="2012349"/>
          <a:ext cx="6000768" cy="2101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Visio" r:id="rId3" imgW="4942887" imgH="1679797" progId="Visio.Drawing.11">
                  <p:embed/>
                </p:oleObj>
              </mc:Choice>
              <mc:Fallback>
                <p:oleObj name="Visio" r:id="rId3" imgW="4942887" imgH="1679797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9716" y="2012349"/>
                        <a:ext cx="6000768" cy="21016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767060" y="4373755"/>
            <a:ext cx="805341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cs typeface="Times New Roman" pitchFamily="18" charset="0"/>
              </a:rPr>
              <a:t>AP transmits a Trigger frame to initiate UL MU </a:t>
            </a:r>
            <a:r>
              <a:rPr lang="en-US" sz="1600" b="1" dirty="0" smtClean="0">
                <a:cs typeface="Times New Roman" pitchFamily="18" charset="0"/>
              </a:rPr>
              <a:t>transmission </a:t>
            </a:r>
            <a:endParaRPr lang="en-US" sz="1600" b="1" dirty="0">
              <a:cs typeface="Times New Roman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cs typeface="Times New Roman" pitchFamily="18" charset="0"/>
              </a:rPr>
              <a:t>Resource allocation (RUs and spatial streams) signaled in Trigger frame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cs typeface="Times New Roman" pitchFamily="18" charset="0"/>
              </a:rPr>
              <a:t>Mixed </a:t>
            </a:r>
            <a:r>
              <a:rPr lang="en-US" sz="1400" dirty="0">
                <a:cs typeface="Times New Roman" pitchFamily="18" charset="0"/>
              </a:rPr>
              <a:t>UL transmission in frequency and spatial domains, i.e., UL-OFDMA or UL MU-MIMO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cs typeface="Times New Roman" pitchFamily="18" charset="0"/>
              </a:rPr>
              <a:t>STAs transmit UL MU frames simultaneously after SIFS of </a:t>
            </a:r>
            <a:r>
              <a:rPr lang="en-US" sz="1600" b="1" dirty="0" smtClean="0">
                <a:cs typeface="Times New Roman" pitchFamily="18" charset="0"/>
              </a:rPr>
              <a:t>Trigger </a:t>
            </a:r>
            <a:r>
              <a:rPr lang="en-US" sz="1600" b="1" dirty="0">
                <a:cs typeface="Times New Roman" pitchFamily="18" charset="0"/>
              </a:rPr>
              <a:t>frame transmission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cs typeface="Times New Roman" pitchFamily="18" charset="0"/>
              </a:rPr>
              <a:t>AP transmits </a:t>
            </a:r>
            <a:r>
              <a:rPr lang="en-US" sz="1600" b="1" dirty="0" smtClean="0">
                <a:cs typeface="Times New Roman" pitchFamily="18" charset="0"/>
              </a:rPr>
              <a:t>ACK/BA/M-BA </a:t>
            </a:r>
            <a:r>
              <a:rPr lang="en-US" sz="1600" b="1" dirty="0">
                <a:cs typeface="Times New Roman" pitchFamily="18" charset="0"/>
              </a:rPr>
              <a:t>frame to </a:t>
            </a:r>
            <a:r>
              <a:rPr lang="en-US" sz="1600" b="1" dirty="0" smtClean="0">
                <a:cs typeface="Times New Roman" pitchFamily="18" charset="0"/>
              </a:rPr>
              <a:t>STAs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Times New Roman" pitchFamily="18" charset="0"/>
              </a:rPr>
              <a:t>Multi-STA BA (M-BA) is a new MU DL BA defined in 11ax as an extension of baseline Multi-TID BA for ACK/BA of multiple TIDs per STA</a:t>
            </a:r>
          </a:p>
        </p:txBody>
      </p:sp>
    </p:spTree>
    <p:extLst>
      <p:ext uri="{BB962C8B-B14F-4D97-AF65-F5344CB8AC3E}">
        <p14:creationId xmlns:p14="http://schemas.microsoft.com/office/powerpoint/2010/main" val="56315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UL OFDMA-based Random Access </a:t>
            </a:r>
            <a:r>
              <a:rPr lang="en-US" dirty="0" smtClean="0">
                <a:solidFill>
                  <a:schemeClr val="tx1"/>
                </a:solidFill>
              </a:rPr>
              <a:t>Metrics in 802.11ax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90656" cy="4114800"/>
          </a:xfrm>
        </p:spPr>
        <p:txBody>
          <a:bodyPr/>
          <a:lstStyle/>
          <a:p>
            <a:r>
              <a:rPr lang="en-US" sz="1800" dirty="0" smtClean="0"/>
              <a:t>Random access RU</a:t>
            </a:r>
          </a:p>
          <a:p>
            <a:pPr lvl="1"/>
            <a:r>
              <a:rPr lang="en-US" sz="1800" dirty="0" smtClean="0"/>
              <a:t>An RU allocated to AID 0 signaled in Trigger frame</a:t>
            </a:r>
          </a:p>
          <a:p>
            <a:pPr lvl="1"/>
            <a:r>
              <a:rPr lang="en-US" sz="1800" dirty="0" smtClean="0"/>
              <a:t>TFR is a Trigger frame (TF) with at least one RU assigned to AID 0</a:t>
            </a:r>
          </a:p>
          <a:p>
            <a:r>
              <a:rPr lang="en-US" sz="1800" dirty="0" smtClean="0"/>
              <a:t>OCW</a:t>
            </a:r>
          </a:p>
          <a:p>
            <a:pPr lvl="1"/>
            <a:r>
              <a:rPr lang="en-US" sz="1800" dirty="0" smtClean="0"/>
              <a:t>Contention Window for OFDMA</a:t>
            </a:r>
          </a:p>
          <a:p>
            <a:r>
              <a:rPr lang="en-US" sz="1800" dirty="0" err="1" smtClean="0"/>
              <a:t>OCWmin</a:t>
            </a:r>
            <a:r>
              <a:rPr lang="en-US" sz="1800" dirty="0" smtClean="0"/>
              <a:t>, </a:t>
            </a:r>
            <a:r>
              <a:rPr lang="en-US" sz="1800" dirty="0" err="1" smtClean="0"/>
              <a:t>OCWmax</a:t>
            </a:r>
            <a:endParaRPr lang="en-US" sz="1800" dirty="0" smtClean="0"/>
          </a:p>
          <a:p>
            <a:pPr lvl="1"/>
            <a:r>
              <a:rPr lang="en-US" sz="1800" dirty="0" smtClean="0"/>
              <a:t>Min and max values for OCW</a:t>
            </a:r>
          </a:p>
          <a:p>
            <a:r>
              <a:rPr lang="en-US" sz="1800" dirty="0" smtClean="0"/>
              <a:t>OBO (OFDMA </a:t>
            </a:r>
            <a:r>
              <a:rPr lang="en-US" sz="1800" dirty="0" err="1" smtClean="0"/>
              <a:t>Backoff</a:t>
            </a:r>
            <a:r>
              <a:rPr lang="en-US" sz="1800" dirty="0" smtClean="0"/>
              <a:t> Count)</a:t>
            </a:r>
          </a:p>
          <a:p>
            <a:pPr lvl="1"/>
            <a:r>
              <a:rPr lang="en-US" sz="1800" dirty="0" smtClean="0"/>
              <a:t>A counter maintained by the STA that determines the random access RU the STA utilizes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7148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UL OFDMA-based Random Access </a:t>
            </a:r>
            <a:r>
              <a:rPr lang="en-US" dirty="0" smtClean="0">
                <a:solidFill>
                  <a:schemeClr val="tx1"/>
                </a:solidFill>
              </a:rPr>
              <a:t>Procedure in 802.11ax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955879" y="4880248"/>
            <a:ext cx="7467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1641679" y="2975248"/>
            <a:ext cx="609600" cy="1905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641679" y="2975248"/>
            <a:ext cx="609600" cy="304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AID 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641679" y="3470548"/>
            <a:ext cx="609600" cy="304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AID 0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641679" y="3998729"/>
            <a:ext cx="609600" cy="304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AID 0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1413079" y="4651648"/>
            <a:ext cx="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943353" y="5233586"/>
            <a:ext cx="5209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 1 and STA 2 have something to send.</a:t>
            </a:r>
          </a:p>
          <a:p>
            <a:r>
              <a:rPr lang="en-US" sz="1400" dirty="0" smtClean="0"/>
              <a:t>They randomly select </a:t>
            </a:r>
            <a:r>
              <a:rPr lang="en-US" sz="1400" dirty="0" err="1" smtClean="0"/>
              <a:t>Backoff</a:t>
            </a:r>
            <a:r>
              <a:rPr lang="en-US" sz="1400" dirty="0" smtClean="0"/>
              <a:t> Counts (BOs) of 11 and 5, respectively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556079" y="2818383"/>
            <a:ext cx="1138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1 BO = 10</a:t>
            </a:r>
          </a:p>
          <a:p>
            <a:r>
              <a:rPr lang="en-US" dirty="0" smtClean="0"/>
              <a:t>STA 2 BO = 4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2556079" y="2785270"/>
            <a:ext cx="0" cy="4293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2251279" y="3216374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2251279" y="3661048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2556079" y="3470548"/>
            <a:ext cx="0" cy="190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556079" y="3410145"/>
            <a:ext cx="1061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1 BO = 9</a:t>
            </a:r>
          </a:p>
          <a:p>
            <a:r>
              <a:rPr lang="en-US" dirty="0" smtClean="0"/>
              <a:t>STA 2 BO = 3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2251279" y="4194448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2556079" y="4003948"/>
            <a:ext cx="0" cy="190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561306" y="3993649"/>
            <a:ext cx="1061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1 BO = 8</a:t>
            </a:r>
          </a:p>
          <a:p>
            <a:r>
              <a:rPr lang="en-US" dirty="0" smtClean="0"/>
              <a:t>STA 2 BO = 2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4689679" y="2971334"/>
            <a:ext cx="609600" cy="1905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689679" y="2975248"/>
            <a:ext cx="609600" cy="304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AID 0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4701160" y="3894514"/>
            <a:ext cx="598119" cy="304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AID 0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flipH="1">
            <a:off x="5310760" y="3127648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flipV="1">
            <a:off x="5615560" y="2937148"/>
            <a:ext cx="0" cy="190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H="1">
            <a:off x="5310760" y="4034388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 flipV="1">
            <a:off x="5615560" y="3843888"/>
            <a:ext cx="0" cy="190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5604079" y="2808491"/>
            <a:ext cx="1061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1 BO = 7</a:t>
            </a:r>
          </a:p>
          <a:p>
            <a:r>
              <a:rPr lang="en-US" dirty="0" smtClean="0"/>
              <a:t>STA 2 BO = 1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680279" y="3732783"/>
            <a:ext cx="1061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1 BO = 6</a:t>
            </a:r>
          </a:p>
          <a:p>
            <a:r>
              <a:rPr lang="en-US" dirty="0" smtClean="0"/>
              <a:t>STA 2 BO = 0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680279" y="4194448"/>
            <a:ext cx="1143000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STA 2 wins channel access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262191" y="2480470"/>
            <a:ext cx="1770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Trigger Frame (TFR)</a:t>
            </a:r>
          </a:p>
          <a:p>
            <a:r>
              <a:rPr lang="en-US" sz="1400" dirty="0" smtClean="0"/>
              <a:t>(random access)</a:t>
            </a:r>
            <a:endParaRPr lang="en-US" sz="140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7361408" y="2971334"/>
            <a:ext cx="609600" cy="1905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69595" y="2452028"/>
            <a:ext cx="1582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Trigger Frame (TF)</a:t>
            </a:r>
          </a:p>
          <a:p>
            <a:r>
              <a:rPr lang="en-US" sz="1400" dirty="0" smtClean="0"/>
              <a:t>(no random access)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7067945" y="5201733"/>
            <a:ext cx="1386985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Nothing in this TF causes STA 1 to decrement its BO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 bwMode="auto">
          <a:xfrm flipV="1">
            <a:off x="7666208" y="4651648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988546" y="2377311"/>
            <a:ext cx="0" cy="158630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V="1">
            <a:off x="988546" y="2377311"/>
            <a:ext cx="3903800" cy="225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1056321" y="2060848"/>
            <a:ext cx="17283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Contention in time</a:t>
            </a:r>
            <a:endParaRPr lang="en-US" sz="1600" dirty="0"/>
          </a:p>
        </p:txBody>
      </p:sp>
      <p:sp>
        <p:nvSpPr>
          <p:cNvPr id="40" name="TextBox 39"/>
          <p:cNvSpPr txBox="1"/>
          <p:nvPr/>
        </p:nvSpPr>
        <p:spPr>
          <a:xfrm rot="5400000">
            <a:off x="-238960" y="3333267"/>
            <a:ext cx="21836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Contention in frequency</a:t>
            </a:r>
            <a:endParaRPr lang="en-US" sz="1600" dirty="0"/>
          </a:p>
        </p:txBody>
      </p:sp>
      <p:sp>
        <p:nvSpPr>
          <p:cNvPr id="41" name="Left Brace 40"/>
          <p:cNvSpPr/>
          <p:nvPr/>
        </p:nvSpPr>
        <p:spPr bwMode="auto">
          <a:xfrm>
            <a:off x="4434984" y="3896863"/>
            <a:ext cx="223372" cy="322638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19390" y="3800400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RU slot</a:t>
            </a:r>
            <a:endParaRPr lang="en-US" dirty="0"/>
          </a:p>
        </p:txBody>
      </p:sp>
      <p:sp>
        <p:nvSpPr>
          <p:cNvPr id="43" name="Left Brace 42"/>
          <p:cNvSpPr/>
          <p:nvPr/>
        </p:nvSpPr>
        <p:spPr bwMode="auto">
          <a:xfrm>
            <a:off x="4461079" y="2957410"/>
            <a:ext cx="223372" cy="322638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4" name="Straight Arrow Connector 43"/>
          <p:cNvCxnSpPr>
            <a:stCxn id="42" idx="0"/>
          </p:cNvCxnSpPr>
          <p:nvPr/>
        </p:nvCxnSpPr>
        <p:spPr bwMode="auto">
          <a:xfrm flipV="1">
            <a:off x="4206676" y="3214669"/>
            <a:ext cx="254403" cy="585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4322215" y="2441848"/>
            <a:ext cx="17108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Trigger Frame (TFR)</a:t>
            </a:r>
          </a:p>
          <a:p>
            <a:r>
              <a:rPr lang="en-US" sz="1400" dirty="0" smtClean="0"/>
              <a:t>(random access)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5868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dirty="0" smtClean="0"/>
              <a:t>Frame exchange flow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dirty="0" smtClean="0"/>
              <a:t>Similar to </a:t>
            </a:r>
            <a:r>
              <a:rPr lang="en-US" dirty="0" smtClean="0"/>
              <a:t>FTM, the proposed mechanism is </a:t>
            </a:r>
            <a:r>
              <a:rPr lang="en-US" dirty="0" smtClean="0"/>
              <a:t>composed of 3 stages:</a:t>
            </a:r>
          </a:p>
          <a:p>
            <a:pPr lvl="1"/>
            <a:r>
              <a:rPr lang="en-US" dirty="0" smtClean="0"/>
              <a:t>Measurement negotiation</a:t>
            </a:r>
          </a:p>
          <a:p>
            <a:pPr lvl="1"/>
            <a:r>
              <a:rPr lang="en-US" dirty="0" smtClean="0"/>
              <a:t>Measurement exchange</a:t>
            </a:r>
          </a:p>
          <a:p>
            <a:pPr lvl="1"/>
            <a:r>
              <a:rPr lang="en-US" dirty="0" smtClean="0"/>
              <a:t>Termination (can be implicit or explicit, to be discussed at a later time)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55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Service Negotiation Phase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3330409" y="2095715"/>
            <a:ext cx="0" cy="19947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5418641" y="1858214"/>
            <a:ext cx="0" cy="22322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9"/>
          <p:cNvCxnSpPr/>
          <p:nvPr/>
        </p:nvCxnSpPr>
        <p:spPr bwMode="auto">
          <a:xfrm>
            <a:off x="3330409" y="2218254"/>
            <a:ext cx="2065993" cy="3066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 rot="524343">
            <a:off x="3775366" y="2074238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TF Service Request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>
            <a:off x="3330409" y="2722310"/>
            <a:ext cx="2088232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 rot="21133074">
            <a:off x="3762457" y="2639185"/>
            <a:ext cx="1035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FTM Request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150768" y="1607323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189621" y="1633489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3330409" y="3501008"/>
            <a:ext cx="2088232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 rot="524343">
            <a:off x="3911621" y="3355886"/>
            <a:ext cx="1128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FTM Response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31551" y="4128434"/>
            <a:ext cx="7560839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Propose to define a new Trigger frame type (currently there are 5 types of Trigger frames in 11ax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The Trigger type is for service negotiation / request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The frame format of the TF Service Request is TBD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Proposed mechanism is adaptable for both scheduled and random-access based 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Propose that the TF Service Request frame solicits an FTM Request from STAs allowing capability exchange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The AP sends an FTM Response to complete the service negotiation phase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Reuse legacy and add 11az IEs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Legacy STAs skip the 11az IEs</a:t>
            </a:r>
          </a:p>
          <a:p>
            <a:pPr lvl="1"/>
            <a:endParaRPr lang="en-US" sz="1600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3347864" y="3140968"/>
            <a:ext cx="2088232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485112" y="2536785"/>
            <a:ext cx="0" cy="197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29"/>
          <p:cNvSpPr txBox="1"/>
          <p:nvPr/>
        </p:nvSpPr>
        <p:spPr>
          <a:xfrm>
            <a:off x="5472479" y="2546579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sp>
        <p:nvSpPr>
          <p:cNvPr id="31" name="TextBox 30"/>
          <p:cNvSpPr txBox="1"/>
          <p:nvPr/>
        </p:nvSpPr>
        <p:spPr>
          <a:xfrm rot="524343">
            <a:off x="4335729" y="3081099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M-BA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861116" y="2938713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3252106" y="2955443"/>
            <a:ext cx="0" cy="197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3150768" y="3151211"/>
            <a:ext cx="0" cy="3988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Box 36"/>
          <p:cNvSpPr txBox="1"/>
          <p:nvPr/>
        </p:nvSpPr>
        <p:spPr>
          <a:xfrm>
            <a:off x="2147478" y="3198168"/>
            <a:ext cx="99899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Same as REV\mc</a:t>
            </a:r>
            <a:endParaRPr lang="en-US" sz="900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 flipH="1">
            <a:off x="3324114" y="3933056"/>
            <a:ext cx="2088232" cy="1641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Box 39"/>
          <p:cNvSpPr txBox="1"/>
          <p:nvPr/>
        </p:nvSpPr>
        <p:spPr>
          <a:xfrm>
            <a:off x="5490685" y="3780087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5485112" y="3780087"/>
            <a:ext cx="0" cy="197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Box 41"/>
          <p:cNvSpPr txBox="1"/>
          <p:nvPr/>
        </p:nvSpPr>
        <p:spPr>
          <a:xfrm rot="21333896">
            <a:off x="4170325" y="37327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31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Measurement exchange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651" y="1484784"/>
            <a:ext cx="8224697" cy="4968552"/>
          </a:xfrm>
        </p:spPr>
        <p:txBody>
          <a:bodyPr/>
          <a:lstStyle/>
          <a:p>
            <a:r>
              <a:rPr lang="en-US" sz="1800" b="0" dirty="0" smtClean="0"/>
              <a:t>Following </a:t>
            </a:r>
            <a:r>
              <a:rPr lang="en-US" sz="1800" b="0" dirty="0" smtClean="0"/>
              <a:t>the </a:t>
            </a:r>
            <a:r>
              <a:rPr lang="en-US" sz="1800" b="0" dirty="0" smtClean="0"/>
              <a:t>service negotiation, AP allocates resources for UL </a:t>
            </a:r>
            <a:r>
              <a:rPr lang="en-US" sz="1800" b="0" dirty="0" smtClean="0"/>
              <a:t>sounding </a:t>
            </a:r>
            <a:r>
              <a:rPr lang="en-US" sz="1800" b="0" dirty="0" smtClean="0"/>
              <a:t>(NDP);</a:t>
            </a:r>
          </a:p>
          <a:p>
            <a:pPr lvl="1"/>
            <a:r>
              <a:rPr lang="en-US" sz="1600" b="0" dirty="0" smtClean="0"/>
              <a:t>UL sounding is followed </a:t>
            </a:r>
            <a:r>
              <a:rPr lang="en-US" sz="1600" b="0" dirty="0" smtClean="0"/>
              <a:t>by DL </a:t>
            </a:r>
            <a:r>
              <a:rPr lang="en-US" sz="1600" b="0" dirty="0" smtClean="0"/>
              <a:t>sounding</a:t>
            </a:r>
            <a:endParaRPr lang="en-US" sz="1600" b="0" dirty="0" smtClean="0"/>
          </a:p>
          <a:p>
            <a:r>
              <a:rPr lang="en-US" sz="1800" b="0" dirty="0" smtClean="0"/>
              <a:t>The 2</a:t>
            </a:r>
            <a:r>
              <a:rPr lang="en-US" sz="1800" b="0" baseline="30000" dirty="0" smtClean="0"/>
              <a:t>nd</a:t>
            </a:r>
            <a:r>
              <a:rPr lang="en-US" sz="1800" b="0" dirty="0" smtClean="0"/>
              <a:t> TF allocates resources for STA to provide </a:t>
            </a:r>
            <a:r>
              <a:rPr lang="en-US" sz="1800" b="0" dirty="0" smtClean="0"/>
              <a:t>location measurement</a:t>
            </a:r>
            <a:r>
              <a:rPr lang="en-US" sz="1800" b="0" dirty="0" smtClean="0"/>
              <a:t> report (LMR) to </a:t>
            </a:r>
            <a:r>
              <a:rPr lang="en-US" sz="1800" b="0" dirty="0" smtClean="0"/>
              <a:t>AP </a:t>
            </a:r>
            <a:endParaRPr lang="en-US" sz="1800" b="0" dirty="0" smtClean="0"/>
          </a:p>
          <a:p>
            <a:pPr lvl="1"/>
            <a:r>
              <a:rPr lang="en-US" sz="1400" dirty="0"/>
              <a:t>F</a:t>
            </a:r>
            <a:r>
              <a:rPr lang="en-US" sz="1400" b="0" dirty="0" smtClean="0"/>
              <a:t>ollowed </a:t>
            </a:r>
            <a:r>
              <a:rPr lang="en-US" sz="1400" b="0" dirty="0" smtClean="0"/>
              <a:t>by reciprocal report from AP to STA (Location Measurement </a:t>
            </a:r>
            <a:r>
              <a:rPr lang="en-US" sz="1400" b="0" dirty="0" smtClean="0"/>
              <a:t>Report)</a:t>
            </a:r>
            <a:endParaRPr lang="en-US" sz="1400" b="0" dirty="0"/>
          </a:p>
        </p:txBody>
      </p:sp>
      <p:cxnSp>
        <p:nvCxnSpPr>
          <p:cNvPr id="9" name="Straight Connector 8"/>
          <p:cNvCxnSpPr/>
          <p:nvPr/>
        </p:nvCxnSpPr>
        <p:spPr bwMode="auto">
          <a:xfrm flipH="1">
            <a:off x="3275856" y="3731814"/>
            <a:ext cx="54553" cy="22174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5418641" y="3494313"/>
            <a:ext cx="0" cy="22322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3330409" y="3854353"/>
            <a:ext cx="2065993" cy="3066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 rot="524343">
            <a:off x="3928453" y="3710337"/>
            <a:ext cx="1095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TF (Sounding)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3330409" y="4358409"/>
            <a:ext cx="2088232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/>
          <p:cNvSpPr txBox="1"/>
          <p:nvPr/>
        </p:nvSpPr>
        <p:spPr>
          <a:xfrm rot="21133074">
            <a:off x="4034967" y="4275284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NDP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150768" y="3243422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189621" y="3269588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32" idx="3"/>
          </p:cNvCxnSpPr>
          <p:nvPr/>
        </p:nvCxnSpPr>
        <p:spPr bwMode="auto">
          <a:xfrm>
            <a:off x="3259306" y="4969768"/>
            <a:ext cx="2176790" cy="3506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 rot="524343">
            <a:off x="3814033" y="4944485"/>
            <a:ext cx="13240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LMR (AP to STA)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3347864" y="4777067"/>
            <a:ext cx="2088232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5485112" y="4172884"/>
            <a:ext cx="0" cy="197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5472479" y="4182678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sp>
        <p:nvSpPr>
          <p:cNvPr id="23" name="TextBox 22"/>
          <p:cNvSpPr txBox="1"/>
          <p:nvPr/>
        </p:nvSpPr>
        <p:spPr>
          <a:xfrm rot="524343">
            <a:off x="4383017" y="4717198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NDP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861116" y="4574812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3252106" y="4591542"/>
            <a:ext cx="0" cy="197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/>
          <p:nvPr/>
        </p:nvCxnSpPr>
        <p:spPr bwMode="auto">
          <a:xfrm flipH="1">
            <a:off x="3300872" y="5685799"/>
            <a:ext cx="2088232" cy="1641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/>
          <p:cNvSpPr txBox="1"/>
          <p:nvPr/>
        </p:nvSpPr>
        <p:spPr>
          <a:xfrm>
            <a:off x="5496275" y="5481737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5485112" y="5534940"/>
            <a:ext cx="0" cy="197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Box 30"/>
          <p:cNvSpPr txBox="1"/>
          <p:nvPr/>
        </p:nvSpPr>
        <p:spPr>
          <a:xfrm rot="21333896">
            <a:off x="3712304" y="5486429"/>
            <a:ext cx="13127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LMR (STA to AP)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843808" y="4854352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3275856" y="4815776"/>
            <a:ext cx="0" cy="197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3295689" y="5169668"/>
            <a:ext cx="2176790" cy="3506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2812518" y="5108847"/>
            <a:ext cx="415498" cy="253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3203848" y="5054333"/>
            <a:ext cx="0" cy="2171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Box 39"/>
          <p:cNvSpPr txBox="1"/>
          <p:nvPr/>
        </p:nvSpPr>
        <p:spPr>
          <a:xfrm rot="524343">
            <a:off x="4297682" y="5135901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56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79346</TotalTime>
  <Words>936</Words>
  <Application>Microsoft Office PowerPoint</Application>
  <PresentationFormat>On-screen Show (4:3)</PresentationFormat>
  <Paragraphs>189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Times New Roman</vt:lpstr>
      <vt:lpstr>Wingdings</vt:lpstr>
      <vt:lpstr>ACcord-Submission</vt:lpstr>
      <vt:lpstr>Visio</vt:lpstr>
      <vt:lpstr>Microsoft Word 97 - 2003 Document</vt:lpstr>
      <vt:lpstr>Location Measurement Protocol for 11ax</vt:lpstr>
      <vt:lpstr>Abstract</vt:lpstr>
      <vt:lpstr>Recap: Accepted Functional Requirements</vt:lpstr>
      <vt:lpstr>802.11ax UL MU Operation using Trigger Frame</vt:lpstr>
      <vt:lpstr>UL OFDMA-based Random Access Metrics in 802.11ax</vt:lpstr>
      <vt:lpstr>UL OFDMA-based Random Access Procedure in 802.11ax</vt:lpstr>
      <vt:lpstr>Frame exchange flow description</vt:lpstr>
      <vt:lpstr>Proposed Service Negotiation Phase</vt:lpstr>
      <vt:lpstr>Measurement exchange</vt:lpstr>
      <vt:lpstr>Protocol properties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caldana@qca.qualcomm.com</dc:creator>
  <cp:keywords>CTPClassification=CTP_PUBLIC:VisualMarkings=</cp:keywords>
  <cp:lastModifiedBy>Ghosh, Chittabrata</cp:lastModifiedBy>
  <cp:revision>153</cp:revision>
  <cp:lastPrinted>2013-07-10T22:27:23Z</cp:lastPrinted>
  <dcterms:created xsi:type="dcterms:W3CDTF">2009-11-13T19:11:16Z</dcterms:created>
  <dcterms:modified xsi:type="dcterms:W3CDTF">2016-07-26T19:04:19Z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a4ac761e-5ac4-4ab6-8c6e-a074f521daf7</vt:lpwstr>
  </property>
  <property fmtid="{D5CDD505-2E9C-101B-9397-08002B2CF9AE}" pid="4" name="CTP_TimeStamp">
    <vt:lpwstr>2016-07-26 19:04:18Z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