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69" r:id="rId2"/>
    <p:sldId id="393" r:id="rId3"/>
    <p:sldId id="324" r:id="rId4"/>
    <p:sldId id="352" r:id="rId5"/>
    <p:sldId id="317" r:id="rId6"/>
    <p:sldId id="318" r:id="rId7"/>
    <p:sldId id="319" r:id="rId8"/>
    <p:sldId id="320" r:id="rId9"/>
    <p:sldId id="321" r:id="rId10"/>
    <p:sldId id="322" r:id="rId11"/>
    <p:sldId id="433" r:id="rId12"/>
    <p:sldId id="435" r:id="rId13"/>
    <p:sldId id="416" r:id="rId14"/>
    <p:sldId id="480" r:id="rId15"/>
    <p:sldId id="481" r:id="rId16"/>
    <p:sldId id="482" r:id="rId17"/>
    <p:sldId id="483" r:id="rId18"/>
    <p:sldId id="484" r:id="rId19"/>
    <p:sldId id="485" r:id="rId20"/>
    <p:sldId id="487" r:id="rId21"/>
    <p:sldId id="486" r:id="rId22"/>
    <p:sldId id="488" r:id="rId23"/>
    <p:sldId id="489" r:id="rId24"/>
    <p:sldId id="490" r:id="rId25"/>
    <p:sldId id="491" r:id="rId26"/>
    <p:sldId id="492" r:id="rId27"/>
    <p:sldId id="493" r:id="rId28"/>
    <p:sldId id="495" r:id="rId29"/>
    <p:sldId id="497" r:id="rId30"/>
    <p:sldId id="498" r:id="rId31"/>
    <p:sldId id="499" r:id="rId32"/>
    <p:sldId id="500" r:id="rId33"/>
    <p:sldId id="496" r:id="rId3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0" d="100"/>
          <a:sy n="70" d="100"/>
        </p:scale>
        <p:origin x="-1380" y="-1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15</a:t>
            </a:fld>
            <a:endParaRPr lang="en-US" altLang="en-US"/>
          </a:p>
        </p:txBody>
      </p:sp>
    </p:spTree>
    <p:extLst>
      <p:ext uri="{BB962C8B-B14F-4D97-AF65-F5344CB8AC3E}">
        <p14:creationId xmlns=""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extLst>
      <p:ext uri="{BB962C8B-B14F-4D97-AF65-F5344CB8AC3E}">
        <p14:creationId xmlns=""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Tree>
    <p:extLst>
      <p:ext uri="{BB962C8B-B14F-4D97-AF65-F5344CB8AC3E}">
        <p14:creationId xmlns=""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820696" y="6475413"/>
            <a:ext cx="172322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Jianhan Liu (Mediatek Inc.)</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4901023" y="304800"/>
            <a:ext cx="3456139"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 1007r2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029"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PHY Ad Hoc Jul 2016 Meeting 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2016-07-26</a:t>
            </a:r>
          </a:p>
        </p:txBody>
      </p:sp>
      <p:graphicFrame>
        <p:nvGraphicFramePr>
          <p:cNvPr id="1026" name="Object 11"/>
          <p:cNvGraphicFramePr>
            <a:graphicFrameLocks noChangeAspect="1"/>
          </p:cNvGraphicFramePr>
          <p:nvPr>
            <p:extLst>
              <p:ext uri="{D42A27DB-BD31-4B8C-83A1-F6EECF244321}">
                <p14:modId xmlns="" xmlns:p14="http://schemas.microsoft.com/office/powerpoint/2010/main" val="3404596684"/>
              </p:ext>
            </p:extLst>
          </p:nvPr>
        </p:nvGraphicFramePr>
        <p:xfrm>
          <a:off x="652463" y="3419475"/>
          <a:ext cx="8396287" cy="2257425"/>
        </p:xfrm>
        <a:graphic>
          <a:graphicData uri="http://schemas.openxmlformats.org/presentationml/2006/ole">
            <p:oleObj spid="_x0000_s1042" name="Document" r:id="rId4" imgW="8317019" imgH="2241301" progId="Word.Document.8">
              <p:embed/>
            </p:oleObj>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p>
          <a:p>
            <a:r>
              <a:rPr lang="en-US" altLang="en-US" dirty="0" smtClean="0"/>
              <a:t>Each Presentation is suggested to have 15 minutes including presenting and Q&amp;A.</a:t>
            </a:r>
          </a:p>
        </p:txBody>
      </p:sp>
      <p:sp>
        <p:nvSpPr>
          <p:cNvPr id="2560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Schedule in a Glance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12</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graphicFrame>
        <p:nvGraphicFramePr>
          <p:cNvPr id="8" name="Table 6"/>
          <p:cNvGraphicFramePr>
            <a:graphicFrameLocks noGrp="1"/>
          </p:cNvGraphicFramePr>
          <p:nvPr/>
        </p:nvGraphicFramePr>
        <p:xfrm>
          <a:off x="761999" y="2209800"/>
          <a:ext cx="7924801" cy="3299275"/>
        </p:xfrm>
        <a:graphic>
          <a:graphicData uri="http://schemas.openxmlformats.org/drawingml/2006/table">
            <a:tbl>
              <a:tblPr>
                <a:tableStyleId>{C4B1156A-380E-4F78-BDF5-A606A8083BF9}</a:tableStyleId>
              </a:tblPr>
              <a:tblGrid>
                <a:gridCol w="609601"/>
                <a:gridCol w="1066800"/>
                <a:gridCol w="1524000"/>
                <a:gridCol w="762000"/>
                <a:gridCol w="1981200"/>
                <a:gridCol w="938595"/>
                <a:gridCol w="1042605"/>
              </a:tblGrid>
              <a:tr h="39292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Monday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Tuesday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FFFFFF"/>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Wednesday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600" u="none" strike="noStrike" cap="none" normalizeH="0" baseline="0" dirty="0" smtClean="0">
                          <a:ln>
                            <a:noFill/>
                          </a:ln>
                          <a:effectLst/>
                        </a:rPr>
                        <a:t>Thursday</a:t>
                      </a:r>
                      <a:endParaRPr kumimoji="0" lang="en-CA" sz="1600" b="1" i="0" u="none" strike="noStrike" cap="none" normalizeH="0" baseline="0" dirty="0" smtClean="0">
                        <a:ln>
                          <a:noFill/>
                        </a:ln>
                        <a:solidFill>
                          <a:srgbClr val="FFFFFF"/>
                        </a:solidFill>
                        <a:effectLst/>
                        <a:latin typeface="Times New Roman" pitchFamily="18" charset="0"/>
                        <a:ea typeface="MS PGothic" pitchFamily="34" charset="-128"/>
                      </a:endParaRPr>
                    </a:p>
                  </a:txBody>
                  <a:tcPr marT="45729" marB="45729" horzOverflow="overflow"/>
                </a:tc>
              </a:tr>
              <a:tr h="36583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800" b="1" i="0" u="none" strike="noStrike" cap="none" normalizeH="0" baseline="0" dirty="0" smtClean="0">
                        <a:ln>
                          <a:noFill/>
                        </a:ln>
                        <a:solidFill>
                          <a:srgbClr val="000000"/>
                        </a:solidFill>
                        <a:effectLst/>
                        <a:latin typeface="Times New Roman" pitchFamily="18" charset="0"/>
                        <a:ea typeface="MS PGothic" pitchFamily="34" charset="-128"/>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algn="ctr"/>
                      <a:r>
                        <a:rPr lang="en-CA" sz="1200" b="1" dirty="0" smtClean="0"/>
                        <a:t>TGax</a:t>
                      </a:r>
                      <a:endParaRPr lang="en-CA"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r>
              <a:tr h="59559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AM2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cap="none" normalizeH="0" baseline="0" dirty="0" smtClean="0">
                          <a:ln>
                            <a:noFill/>
                          </a:ln>
                          <a:solidFill>
                            <a:srgbClr val="FF0000"/>
                          </a:solidFill>
                          <a:effectLst/>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i="0" u="none" strike="noStrike" cap="none" normalizeH="0" baseline="0" dirty="0" smtClean="0">
                          <a:ln>
                            <a:noFill/>
                          </a:ln>
                          <a:solidFill>
                            <a:srgbClr val="FF0000"/>
                          </a:solidFill>
                          <a:effectLst/>
                          <a:latin typeface="Times New Roman" pitchFamily="18" charset="0"/>
                          <a:ea typeface="MS PGothic" pitchFamily="34" charset="-128"/>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638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PM1</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u="none" strike="noStrike" cap="none" normalizeH="0" baseline="0" dirty="0" smtClean="0">
                        <a:ln>
                          <a:noFill/>
                        </a:ln>
                        <a:effectLst/>
                      </a:endParaRPr>
                    </a:p>
                  </a:txBody>
                  <a:tcPr marT="45729" marB="45729" horzOverflow="overflow"/>
                </a:tc>
                <a:tc>
                  <a:txBody>
                    <a:bodyPr/>
                    <a:lstStyle/>
                    <a:p>
                      <a:endParaRPr lang="en-US" sz="1200"/>
                    </a:p>
                  </a:txBody>
                  <a:tcPr marT="45729" marB="45729" horzOverflow="overflow"/>
                </a:tc>
                <a:tc>
                  <a:txBody>
                    <a:bodyPr/>
                    <a:lstStyle/>
                    <a:p>
                      <a:endParaRPr lang="en-US" sz="1200" b="0" dirty="0">
                        <a:solidFill>
                          <a:schemeClr val="tx1"/>
                        </a:solidFill>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(Location TBD)</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MAC</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TGax</a:t>
                      </a:r>
                    </a:p>
                  </a:txBody>
                  <a:tcPr marT="45729" marB="45729" horzOverflow="overflow"/>
                </a:tc>
              </a:tr>
              <a:tr h="62022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PM2</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u="none" strike="noStrike" cap="none" normalizeH="0" baseline="0" dirty="0" smtClean="0">
                          <a:ln>
                            <a:noFill/>
                          </a:ln>
                          <a:effectLst/>
                        </a:rPr>
                        <a:t>TGax</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dk1"/>
                          </a:solidFill>
                          <a:effectLst/>
                          <a:latin typeface="+mn-lt"/>
                          <a:ea typeface="+mn-ea"/>
                        </a:rPr>
                        <a:t>SR</a:t>
                      </a: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i="0" u="none" strike="noStrike" cap="none" normalizeH="0" baseline="0" dirty="0" smtClean="0">
                          <a:ln>
                            <a:noFill/>
                          </a:ln>
                          <a:solidFill>
                            <a:schemeClr val="tx1"/>
                          </a:solidFill>
                          <a:effectLst/>
                          <a:latin typeface="+mn-lt"/>
                          <a:ea typeface="+mn-ea"/>
                        </a:rPr>
                        <a:t>MU</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gridSpan="2">
                  <a:txBody>
                    <a:bodyPr/>
                    <a:lstStyle/>
                    <a:p>
                      <a:pPr algn="ctr"/>
                      <a:r>
                        <a:rPr lang="en-CA" altLang="zh-CN" sz="1200" b="1" dirty="0" err="1" smtClean="0"/>
                        <a:t>TGax</a:t>
                      </a:r>
                      <a:endParaRPr lang="zh-CN" altLang="en-US" sz="1200" b="1" dirty="0"/>
                    </a:p>
                  </a:txBody>
                  <a:tcPr marT="45729" marB="45729" horzOverflow="overflow"/>
                </a:tc>
                <a:tc h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r h="490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1" i="0" u="none" strike="noStrike" cap="none" normalizeH="0" baseline="0" dirty="0" smtClean="0">
                          <a:ln>
                            <a:noFill/>
                          </a:ln>
                          <a:solidFill>
                            <a:srgbClr val="000000"/>
                          </a:solidFill>
                          <a:effectLst/>
                          <a:latin typeface="Times New Roman" pitchFamily="18" charset="0"/>
                          <a:ea typeface="MS PGothic" pitchFamily="34" charset="-128"/>
                        </a:rPr>
                        <a:t>EVE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PHY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CA" sz="1800" b="1" u="none" strike="noStrike" kern="1200" cap="none" normalizeH="0" baseline="0" dirty="0" smtClean="0">
                          <a:ln>
                            <a:noFill/>
                          </a:ln>
                          <a:solidFill>
                            <a:srgbClr val="FF0000"/>
                          </a:solidFill>
                          <a:effectLst/>
                          <a:latin typeface="+mn-lt"/>
                          <a:ea typeface="+mn-ea"/>
                          <a:cs typeface="+mn-cs"/>
                        </a:rPr>
                        <a:t>(Seaport DE)</a:t>
                      </a: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sz="1200" b="0" u="none" strike="noStrike" cap="none" normalizeH="0" baseline="0" dirty="0" smtClean="0">
                          <a:ln>
                            <a:noFill/>
                          </a:ln>
                          <a:solidFill>
                            <a:schemeClr val="tx1"/>
                          </a:solidFill>
                          <a:effectLst/>
                        </a:rPr>
                        <a:t>MAC</a:t>
                      </a:r>
                      <a:endParaRPr kumimoji="0" lang="en-CA"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chemeClr val="tx1"/>
                        </a:solidFill>
                        <a:effectLst/>
                        <a:latin typeface="Times New Roman" pitchFamily="18" charset="0"/>
                        <a:ea typeface="MS PGothic" pitchFamily="34" charset="-128"/>
                      </a:endParaRPr>
                    </a:p>
                  </a:txBody>
                  <a:tcPr marT="45729" marB="45729" horzOverflow="overflow"/>
                </a:tc>
                <a:tc>
                  <a:txBody>
                    <a:bodyPr/>
                    <a:lstStyle/>
                    <a:p>
                      <a:endParaRPr lang="zh-CN" altLang="en-US"/>
                    </a:p>
                  </a:txBody>
                  <a:tcPr marT="45729" marB="45729" horzOverflow="overflow"/>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CA" sz="1200" b="1" i="0" u="none" strike="noStrike" cap="none" normalizeH="0" baseline="0" dirty="0" smtClean="0">
                        <a:ln>
                          <a:noFill/>
                        </a:ln>
                        <a:solidFill>
                          <a:srgbClr val="000000"/>
                        </a:solidFill>
                        <a:effectLst/>
                        <a:latin typeface="Times New Roman" pitchFamily="18" charset="0"/>
                        <a:ea typeface="MS PGothic" pitchFamily="34" charset="-128"/>
                      </a:endParaRPr>
                    </a:p>
                  </a:txBody>
                  <a:tcPr marT="45729" marB="45729" horzOverflow="overflow"/>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13</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85800" y="3058612"/>
          <a:ext cx="7772399" cy="2648496"/>
        </p:xfrm>
        <a:graphic>
          <a:graphicData uri="http://schemas.openxmlformats.org/drawingml/2006/table">
            <a:tbl>
              <a:tblPr/>
              <a:tblGrid>
                <a:gridCol w="1143000"/>
                <a:gridCol w="4114800"/>
                <a:gridCol w="1811641"/>
                <a:gridCol w="702958"/>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11-16/0816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Comment Resolution for CID 2183</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Daewon Lee</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11-16/0872</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HE-SIG-A Part II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11-16/0873</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HE-SIG-B Part I</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Ross Jian Yu</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11ax Extended Range PPDU</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Bin Tian</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 Comment Resolution for CID 1052 and 2519 </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Bin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Tian</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11-16/0891</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11-16/0892</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on LDPC for 1024QAM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11-16/0894</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11-16/0895</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HE-LTF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11ax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11-16/0897</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Beamformee</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Capabilities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990600" y="1970782"/>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609600" y="3581400"/>
          <a:ext cx="7848600" cy="2420440"/>
        </p:xfrm>
        <a:graphic>
          <a:graphicData uri="http://schemas.openxmlformats.org/drawingml/2006/table">
            <a:tbl>
              <a:tblPr/>
              <a:tblGrid>
                <a:gridCol w="1064775"/>
                <a:gridCol w="4535357"/>
                <a:gridCol w="1538618"/>
                <a:gridCol w="709850"/>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11-16/0898</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BW Field in HE-MU Format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Hongyuan Zhang</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11-16/0899</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Spec Text for BW Field in HE-MU Format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Hongyuan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Zhang</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11-16/0903</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Gamma phase rotation for HE PPDU</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Yujin</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Noh</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FF0000"/>
                          </a:solidFill>
                          <a:effectLst/>
                          <a:latin typeface="Times New Roman" pitchFamily="18" charset="0"/>
                          <a:ea typeface="MS PGothic" pitchFamily="34" charset="-128"/>
                        </a:rPr>
                        <a:t>11-16/0904</a:t>
                      </a:r>
                      <a:endParaRPr kumimoji="0" lang="en-US"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proposed text for gamma phase rotation for HE PPDU</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FF0000"/>
                          </a:solidFill>
                          <a:effectLst/>
                          <a:latin typeface="Times New Roman" pitchFamily="18" charset="0"/>
                          <a:ea typeface="MS PGothic" pitchFamily="34" charset="-128"/>
                        </a:rPr>
                        <a:t>Yujin</a:t>
                      </a: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 Noh</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FF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FF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chemeClr val="tx1"/>
                          </a:solidFill>
                          <a:effectLst/>
                          <a:latin typeface="Times New Roman" pitchFamily="18" charset="0"/>
                          <a:ea typeface="MS PGothic" pitchFamily="34" charset="-128"/>
                        </a:rPr>
                        <a:t>11-16/0937</a:t>
                      </a:r>
                      <a:endParaRPr kumimoji="0" lang="en-US"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11ax Comment Resolutions for Clauses 26.3.2-26.3.9.3-26.3.9.4-26.3.9.5-26.3.10.2- 26.3.10.13</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chemeClr val="tx1"/>
                          </a:solidFill>
                          <a:effectLst/>
                          <a:latin typeface="Times New Roman" pitchFamily="18" charset="0"/>
                          <a:ea typeface="MS PGothic" pitchFamily="34" charset="-128"/>
                        </a:rPr>
                        <a:t>Rui</a:t>
                      </a: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 Cao</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chemeClr val="tx1"/>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chemeClr val="tx1"/>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FF00"/>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11-16/0906</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RU restriction on 20MHz operating STAs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Joonsuk</a:t>
                      </a: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 Kim</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B050"/>
                          </a:solidFill>
                          <a:effectLst/>
                          <a:latin typeface="Times New Roman" pitchFamily="18" charset="0"/>
                          <a:ea typeface="MS PGothic" pitchFamily="34" charset="-128"/>
                        </a:rPr>
                        <a:t>11-16/0908</a:t>
                      </a:r>
                      <a:endParaRPr kumimoji="0" lang="en-US"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CR - proposed text on RU restriction of 20MHz STAs</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B050"/>
                          </a:solidFill>
                          <a:effectLst/>
                          <a:latin typeface="Times New Roman" pitchFamily="18" charset="0"/>
                          <a:ea typeface="MS PGothic" pitchFamily="34" charset="-128"/>
                        </a:rPr>
                        <a:t>Joonsuk Kim</a:t>
                      </a:r>
                      <a:endParaRPr kumimoji="0" lang="en-CA" altLang="zh-CN" sz="1400" b="0" i="0" u="none" strike="noStrike" cap="none" normalizeH="0" baseline="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B050"/>
                          </a:solidFill>
                          <a:effectLst/>
                          <a:latin typeface="Times New Roman" pitchFamily="18" charset="0"/>
                          <a:ea typeface="MS PGothic" pitchFamily="34" charset="-128"/>
                        </a:rPr>
                        <a:t>11-16/0910</a:t>
                      </a:r>
                      <a:endParaRPr kumimoji="0" lang="en-US"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Minimum Occupied Bandwidth</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Ron </a:t>
                      </a:r>
                      <a:r>
                        <a:rPr kumimoji="0" lang="en-CA" altLang="zh-CN" sz="1400" b="0" i="0" u="none" strike="noStrike" cap="none" normalizeH="0" baseline="0" dirty="0" err="1" smtClean="0">
                          <a:ln>
                            <a:noFill/>
                          </a:ln>
                          <a:solidFill>
                            <a:srgbClr val="00B050"/>
                          </a:solidFill>
                          <a:effectLst/>
                          <a:latin typeface="Times New Roman" pitchFamily="18" charset="0"/>
                          <a:ea typeface="MS PGothic" pitchFamily="34" charset="-128"/>
                        </a:rPr>
                        <a:t>Porat</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B05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B05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11-16/0914</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Submissions (1/3) </a:t>
            </a:r>
          </a:p>
        </p:txBody>
      </p:sp>
      <p:sp>
        <p:nvSpPr>
          <p:cNvPr id="2054"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15</a:t>
            </a:fld>
            <a:endParaRPr lang="en-US" altLang="en-US"/>
          </a:p>
        </p:txBody>
      </p:sp>
      <p:sp>
        <p:nvSpPr>
          <p:cNvPr id="6" name="TextBox 5"/>
          <p:cNvSpPr txBox="1"/>
          <p:nvPr/>
        </p:nvSpPr>
        <p:spPr>
          <a:xfrm>
            <a:off x="990600" y="1524000"/>
            <a:ext cx="4800600" cy="1077218"/>
          </a:xfrm>
          <a:prstGeom prst="rect">
            <a:avLst/>
          </a:prstGeom>
          <a:noFill/>
        </p:spPr>
        <p:txBody>
          <a:bodyPr wrap="square" rtlCol="0">
            <a:spAutoFit/>
          </a:bodyPr>
          <a:lstStyle/>
          <a:p>
            <a:r>
              <a:rPr lang="en-US" sz="1600" b="1" dirty="0" smtClean="0"/>
              <a:t>Notes: </a:t>
            </a:r>
          </a:p>
          <a:p>
            <a:pPr lvl="1">
              <a:buFont typeface="Arial" pitchFamily="34" charset="0"/>
              <a:buChar char="•"/>
            </a:pPr>
            <a:r>
              <a:rPr lang="en-US" sz="1600" b="1" dirty="0" smtClean="0">
                <a:solidFill>
                  <a:srgbClr val="00B050"/>
                </a:solidFill>
              </a:rPr>
              <a:t>Docs in green color have been presented. </a:t>
            </a:r>
          </a:p>
          <a:p>
            <a:pPr lvl="1">
              <a:buFont typeface="Arial" pitchFamily="34" charset="0"/>
              <a:buChar char="•"/>
            </a:pPr>
            <a:r>
              <a:rPr lang="en-US" sz="1600" b="1" dirty="0" smtClean="0">
                <a:solidFill>
                  <a:srgbClr val="FF0000"/>
                </a:solidFill>
              </a:rPr>
              <a:t> Docs in red color have been withdrawn.</a:t>
            </a:r>
          </a:p>
          <a:p>
            <a:pPr lvl="1">
              <a:buFont typeface="Arial" pitchFamily="34" charset="0"/>
              <a:buChar char="•"/>
            </a:pPr>
            <a:r>
              <a:rPr lang="en-US" sz="1600" b="1" dirty="0" smtClean="0"/>
              <a:t>Docs in black color have NOT been presented.</a:t>
            </a:r>
            <a:endParaRPr lang="en-US" sz="1600" b="1" dirty="0"/>
          </a:p>
        </p:txBody>
      </p:sp>
      <p:graphicFrame>
        <p:nvGraphicFramePr>
          <p:cNvPr id="8" name="Table 2"/>
          <p:cNvGraphicFramePr>
            <a:graphicFrameLocks noGrp="1"/>
          </p:cNvGraphicFramePr>
          <p:nvPr/>
        </p:nvGraphicFramePr>
        <p:xfrm>
          <a:off x="838200" y="3148964"/>
          <a:ext cx="7620000" cy="2185036"/>
        </p:xfrm>
        <a:graphic>
          <a:graphicData uri="http://schemas.openxmlformats.org/drawingml/2006/table">
            <a:tbl>
              <a:tblPr/>
              <a:tblGrid>
                <a:gridCol w="1033762"/>
                <a:gridCol w="4376438"/>
                <a:gridCol w="1520625"/>
                <a:gridCol w="689175"/>
              </a:tblGrid>
              <a:tr h="160338">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DCN</a:t>
                      </a:r>
                      <a:endParaRPr kumimoji="0" lang="en-CA" altLang="zh-CN" sz="1400" b="1" i="0" u="none" strike="noStrike" cap="none" normalizeH="0" baseline="0" dirty="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Title</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Author</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ad hoc</a:t>
                      </a:r>
                      <a:endParaRPr kumimoji="0" lang="en-CA" altLang="zh-CN" sz="1400" b="1" i="0" u="none" strike="noStrike" cap="none" normalizeH="0" baseline="0" smtClean="0">
                        <a:ln>
                          <a:noFill/>
                        </a:ln>
                        <a:solidFill>
                          <a:srgbClr val="FFFFFF"/>
                        </a:solidFill>
                        <a:effectLst/>
                        <a:latin typeface="Calibri" pitchFamily="34" charset="0"/>
                        <a:ea typeface="宋体" pitchFamily="2" charset="-122"/>
                      </a:endParaRPr>
                    </a:p>
                  </a:txBody>
                  <a:tcPr marL="7348" marR="7348" marT="7348"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11-16/0915</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Text for bit field finalization of HE-SIG-A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Lochan Verma</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11-16/0920</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comment resolution for CID 1659,493,494</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Xiaogang Chen</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11-16/0922</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 CR 1024 QAM</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11-16/0923</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 CR DCM Constellation Mapping</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Sriram Venkateswaran </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smtClean="0">
                          <a:ln>
                            <a:noFill/>
                          </a:ln>
                          <a:solidFill>
                            <a:srgbClr val="000000"/>
                          </a:solidFill>
                          <a:effectLst/>
                          <a:latin typeface="Times New Roman" pitchFamily="18" charset="0"/>
                          <a:ea typeface="MS PGothic" pitchFamily="34" charset="-128"/>
                        </a:rPr>
                        <a:t>11-16/0928</a:t>
                      </a:r>
                      <a:endParaRPr kumimoji="0" lang="en-US"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CR on Section 26.3.9.8 - HE-SIG-B</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Kaushik Josiam</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16033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altLang="zh-CN" sz="1400" b="0" i="0" u="none" strike="noStrike" cap="none" normalizeH="0" baseline="0" dirty="0" smtClean="0">
                          <a:ln>
                            <a:noFill/>
                          </a:ln>
                          <a:solidFill>
                            <a:srgbClr val="000000"/>
                          </a:solidFill>
                          <a:effectLst/>
                          <a:latin typeface="Times New Roman" pitchFamily="18" charset="0"/>
                          <a:ea typeface="MS PGothic" pitchFamily="34" charset="-128"/>
                        </a:rPr>
                        <a:t>11-16/0964</a:t>
                      </a:r>
                      <a:endParaRPr kumimoji="0" lang="en-US"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smtClean="0">
                          <a:ln>
                            <a:noFill/>
                          </a:ln>
                          <a:solidFill>
                            <a:srgbClr val="000000"/>
                          </a:solidFill>
                          <a:effectLst/>
                          <a:latin typeface="Times New Roman" pitchFamily="18" charset="0"/>
                          <a:ea typeface="MS PGothic" pitchFamily="34" charset="-128"/>
                        </a:rPr>
                        <a:t>Considerations on MAC-PHY interactions during SR operations</a:t>
                      </a:r>
                      <a:endParaRPr kumimoji="0" lang="en-CA" altLang="zh-CN" sz="1400" b="0" i="0" u="none" strike="noStrike" cap="none" normalizeH="0" baseline="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Jing Ma</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CA" altLang="zh-CN" sz="1400" b="0" i="0" u="none" strike="noStrike" cap="none" normalizeH="0" baseline="0" dirty="0" smtClean="0">
                          <a:ln>
                            <a:noFill/>
                          </a:ln>
                          <a:solidFill>
                            <a:srgbClr val="000000"/>
                          </a:solidFill>
                          <a:effectLst/>
                          <a:latin typeface="Times New Roman" pitchFamily="18" charset="0"/>
                          <a:ea typeface="MS PGothic" pitchFamily="34" charset="-128"/>
                        </a:rPr>
                        <a:t>PHY</a:t>
                      </a:r>
                      <a:endParaRPr kumimoji="0" lang="en-CA" altLang="zh-CN" sz="1400" b="0" i="0" u="none" strike="noStrike" cap="none" normalizeH="0" baseline="0" dirty="0" smtClean="0">
                        <a:ln>
                          <a:noFill/>
                        </a:ln>
                        <a:solidFill>
                          <a:srgbClr val="000000"/>
                        </a:solidFill>
                        <a:effectLst/>
                        <a:latin typeface="Calibri" pitchFamily="34" charset="0"/>
                        <a:ea typeface="宋体" pitchFamily="2" charset="-122"/>
                      </a:endParaRPr>
                    </a:p>
                  </a:txBody>
                  <a:tcPr marL="7348" marR="7348" marT="7348"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 (#1, 11-16/0816r0)</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11-16/0816r0</a:t>
            </a:r>
          </a:p>
          <a:p>
            <a:pPr lvl="1"/>
            <a:r>
              <a:rPr lang="en-US" altLang="zh-CN" dirty="0" smtClean="0"/>
              <a:t>CID 2183</a:t>
            </a:r>
          </a:p>
          <a:p>
            <a:pPr lvl="1"/>
            <a:endParaRPr lang="en-US" altLang="zh-CN" dirty="0" smtClean="0"/>
          </a:p>
          <a:p>
            <a:pPr lvl="1"/>
            <a:endParaRPr lang="en-US" altLang="zh-CN" dirty="0" smtClean="0"/>
          </a:p>
          <a:p>
            <a:r>
              <a:rPr lang="en-US" altLang="zh-CN" dirty="0" smtClean="0">
                <a:solidFill>
                  <a:srgbClr val="00B050"/>
                </a:solidFill>
              </a:rPr>
              <a:t>SP: </a:t>
            </a:r>
            <a:r>
              <a:rPr lang="en-US" altLang="zh-CN" dirty="0" smtClean="0">
                <a:solidFill>
                  <a:srgbClr val="00B050"/>
                </a:solidFill>
              </a:rPr>
              <a:t>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2 (#1, 11-16/0872r1)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11-16/0872r1</a:t>
            </a:r>
          </a:p>
          <a:p>
            <a:pPr lvl="1"/>
            <a:r>
              <a:rPr lang="en-US" altLang="zh-CN" dirty="0" smtClean="0"/>
              <a:t>CID </a:t>
            </a:r>
            <a:r>
              <a:rPr lang="en-GB" altLang="zh-CN" dirty="0" smtClean="0"/>
              <a:t>2007, 2005, 2123, 2747, 2746, 2244, 842, 846, 526, 910</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a:t>
            </a:r>
            <a:r>
              <a:rPr lang="en-US" altLang="zh-CN" dirty="0" smtClean="0">
                <a:solidFill>
                  <a:srgbClr val="00B050"/>
                </a:solidFill>
              </a:rPr>
              <a:t>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3 (#1, 11-16/0873r1)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11-16/0873r1</a:t>
            </a:r>
          </a:p>
          <a:p>
            <a:pPr lvl="1"/>
            <a:r>
              <a:rPr lang="en-US" altLang="zh-CN" dirty="0" smtClean="0"/>
              <a:t>CID </a:t>
            </a:r>
            <a:r>
              <a:rPr lang="en-GB" altLang="zh-CN" dirty="0" smtClean="0"/>
              <a:t>302, 2040, 2032, 2549, 2133, 2548, 1009, 2132, 2680, 2039, 2038, 1001,479, 2150</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 </a:t>
            </a:r>
            <a:r>
              <a:rPr lang="en-US" altLang="zh-CN" dirty="0" smtClean="0">
                <a:solidFill>
                  <a:srgbClr val="00B050"/>
                </a:solidFill>
              </a:rPr>
              <a:t>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4 (#1, 11-16/0893r0)</a:t>
            </a:r>
            <a:endParaRPr lang="zh-CN" altLang="en-US" dirty="0"/>
          </a:p>
        </p:txBody>
      </p:sp>
      <p:sp>
        <p:nvSpPr>
          <p:cNvPr id="3" name="内容占位符 2"/>
          <p:cNvSpPr>
            <a:spLocks noGrp="1"/>
          </p:cNvSpPr>
          <p:nvPr>
            <p:ph idx="1"/>
          </p:nvPr>
        </p:nvSpPr>
        <p:spPr/>
        <p:txBody>
          <a:bodyPr>
            <a:normAutofit fontScale="92500" lnSpcReduction="20000"/>
          </a:bodyPr>
          <a:lstStyle/>
          <a:p>
            <a:pPr marL="0" indent="0">
              <a:buFontTx/>
              <a:buNone/>
            </a:pPr>
            <a:r>
              <a:rPr lang="en-US" altLang="en-US" dirty="0" smtClean="0"/>
              <a:t>Do you agree to make the following changes to the spec D0.2</a:t>
            </a:r>
          </a:p>
          <a:p>
            <a:pPr marL="400050" lvl="1" indent="0">
              <a:buFontTx/>
              <a:buNone/>
            </a:pPr>
            <a:r>
              <a:rPr lang="en-US" altLang="en-US" b="0" dirty="0" smtClean="0"/>
              <a:t>Replace the following text in </a:t>
            </a:r>
            <a:r>
              <a:rPr lang="en-US" altLang="en-US" b="0" dirty="0" err="1" smtClean="0"/>
              <a:t>Subclause</a:t>
            </a:r>
            <a:r>
              <a:rPr lang="en-US" altLang="en-US" b="0" dirty="0" smtClean="0"/>
              <a:t> 26.3.5 P82 L65 </a:t>
            </a:r>
          </a:p>
          <a:p>
            <a:pPr marL="400050" lvl="1" indent="0">
              <a:buFontTx/>
              <a:buNone/>
            </a:pPr>
            <a:r>
              <a:rPr lang="en-US" altLang="en-US" b="0" i="1" dirty="0" smtClean="0"/>
              <a:t>The HE extended range SU PPDU is 20 MHz and can only be transmitted with the &lt;HE-MCS, NSS&gt; </a:t>
            </a:r>
            <a:r>
              <a:rPr lang="en-US" altLang="en-US" b="0" i="1" dirty="0" err="1" smtClean="0"/>
              <a:t>tuples</a:t>
            </a:r>
            <a:r>
              <a:rPr lang="en-US" altLang="en-US" b="0" i="1" dirty="0" smtClean="0"/>
              <a:t> &lt;MCS 0, 1&gt;, &lt;MCS 1, 1&gt; and &lt;MCS 2, 1&gt;</a:t>
            </a:r>
          </a:p>
          <a:p>
            <a:pPr marL="400050" lvl="1" indent="0">
              <a:buFontTx/>
              <a:buNone/>
            </a:pPr>
            <a:r>
              <a:rPr lang="en-US" altLang="en-US" b="0" dirty="0" smtClean="0"/>
              <a:t>by </a:t>
            </a:r>
          </a:p>
          <a:p>
            <a:pPr marL="400050" lvl="1" indent="0">
              <a:buFontTx/>
              <a:buNone/>
            </a:pPr>
            <a:r>
              <a:rPr lang="en-US" altLang="en-US" b="0" i="1" dirty="0" smtClean="0"/>
              <a:t>The HE extended range SU PPDU only supports single 242-tone and 106-tone RU. The 242-tone RU can only be transmitted with the &lt;HE-MCS, NSS&gt; </a:t>
            </a:r>
            <a:r>
              <a:rPr lang="en-US" altLang="en-US" b="0" i="1" dirty="0" err="1" smtClean="0"/>
              <a:t>tuples</a:t>
            </a:r>
            <a:r>
              <a:rPr lang="en-US" altLang="en-US" b="0" i="1" dirty="0" smtClean="0"/>
              <a:t> &lt;MCS 0, 1&gt;, &lt;MCS 1, 1&gt; and &lt;MCS 2, 1&gt;.  The 106-tone RU can only be transmitted with the &lt;HE-MCS, NSS&gt; </a:t>
            </a:r>
            <a:r>
              <a:rPr lang="en-US" altLang="en-US" b="0" i="1" dirty="0" err="1" smtClean="0"/>
              <a:t>tuples</a:t>
            </a:r>
            <a:r>
              <a:rPr lang="en-US" altLang="en-US" b="0" i="1" dirty="0" smtClean="0"/>
              <a:t> &lt;MCS 0, 1&gt;. The 106-tone RU location within the 20MHz tone plan is fixed as the right one.</a:t>
            </a:r>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19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Rectangle 5"/>
          <p:cNvSpPr>
            <a:spLocks noGrp="1" noChangeArrowheads="1"/>
          </p:cNvSpPr>
          <p:nvPr>
            <p:ph type="ftr" sz="quarter" idx="3"/>
          </p:nvPr>
        </p:nvSpPr>
        <p:spPr bwMode="auto">
          <a:xfrm>
            <a:off x="7662273" y="6475413"/>
            <a:ext cx="88165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5 (#2, 11-16/0893r0)</a:t>
            </a:r>
            <a:endParaRPr lang="zh-CN" altLang="en-US" dirty="0"/>
          </a:p>
        </p:txBody>
      </p:sp>
      <p:sp>
        <p:nvSpPr>
          <p:cNvPr id="3" name="内容占位符 2"/>
          <p:cNvSpPr>
            <a:spLocks noGrp="1"/>
          </p:cNvSpPr>
          <p:nvPr>
            <p:ph idx="1"/>
          </p:nvPr>
        </p:nvSpPr>
        <p:spPr/>
        <p:txBody>
          <a:bodyPr>
            <a:normAutofit/>
          </a:bodyPr>
          <a:lstStyle/>
          <a:p>
            <a:r>
              <a:rPr lang="en-US" altLang="zh-CN" b="0" dirty="0" smtClean="0"/>
              <a:t>Do you agree to the spec text changes to D0.2 on </a:t>
            </a:r>
            <a:r>
              <a:rPr lang="en-GB" altLang="zh-CN" b="0" dirty="0" smtClean="0"/>
              <a:t>Table 26-20 – Fields in the HE-SIG-A for an HE SU PPDU and HE Extended Range SU PPDU as shown in doc 11/16-0915r0?</a:t>
            </a:r>
            <a:endParaRPr lang="en-US" altLang="zh-CN" b="0" dirty="0" smtClean="0"/>
          </a:p>
          <a:p>
            <a:pPr marL="400050" lvl="1" indent="0">
              <a:buFontTx/>
              <a:buNone/>
            </a:pPr>
            <a:r>
              <a:rPr lang="en-US" altLang="en-US" b="0" i="1" dirty="0" smtClean="0"/>
              <a:t>.</a:t>
            </a:r>
          </a:p>
          <a:p>
            <a:pPr lvl="1"/>
            <a:endParaRPr lang="en-US" altLang="zh-CN" dirty="0" smtClean="0"/>
          </a:p>
          <a:p>
            <a:r>
              <a:rPr lang="en-US" altLang="zh-CN" dirty="0" smtClean="0">
                <a:solidFill>
                  <a:srgbClr val="FFC000"/>
                </a:solidFill>
              </a:rPr>
              <a:t>SP: Passed without </a:t>
            </a:r>
            <a:r>
              <a:rPr lang="en-US" altLang="zh-CN" dirty="0" smtClean="0">
                <a:solidFill>
                  <a:srgbClr val="FFC000"/>
                </a:solidFill>
              </a:rPr>
              <a:t>objection</a:t>
            </a:r>
          </a:p>
          <a:p>
            <a:r>
              <a:rPr lang="en-US" altLang="zh-CN" dirty="0" smtClean="0">
                <a:solidFill>
                  <a:srgbClr val="FFC000"/>
                </a:solidFill>
              </a:rPr>
              <a:t>Conditional motion depending on the latest revision of 11-16/0915</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6 (#1, 11-16/0900r1)</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11-16/0900r1</a:t>
            </a:r>
          </a:p>
          <a:p>
            <a:pPr lvl="1"/>
            <a:r>
              <a:rPr lang="en-US" altLang="zh-CN" dirty="0" smtClean="0"/>
              <a:t>CID 1052, 2519</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7 (#1, 11-16/0891r0)</a:t>
            </a:r>
            <a:endParaRPr lang="zh-CN" altLang="en-US" dirty="0"/>
          </a:p>
        </p:txBody>
      </p:sp>
      <p:sp>
        <p:nvSpPr>
          <p:cNvPr id="3" name="内容占位符 2"/>
          <p:cNvSpPr>
            <a:spLocks noGrp="1"/>
          </p:cNvSpPr>
          <p:nvPr>
            <p:ph idx="1"/>
          </p:nvPr>
        </p:nvSpPr>
        <p:spPr/>
        <p:txBody>
          <a:bodyPr>
            <a:normAutofit/>
          </a:bodyPr>
          <a:lstStyle/>
          <a:p>
            <a:r>
              <a:rPr lang="en-US" altLang="zh-CN" dirty="0" smtClean="0"/>
              <a:t>Do you agree to adopt the spec text change as shown in doc 11/16-0892r0? </a:t>
            </a:r>
          </a:p>
          <a:p>
            <a:pPr marL="400050" lvl="1" indent="0">
              <a:buFontTx/>
              <a:buNone/>
            </a:pPr>
            <a:r>
              <a:rPr lang="en-US" altLang="en-US" b="0" i="1" dirty="0" smtClean="0"/>
              <a:t>.</a:t>
            </a:r>
          </a:p>
          <a:p>
            <a:pPr lvl="1"/>
            <a:endParaRPr lang="en-US" altLang="zh-CN" dirty="0" smtClean="0">
              <a:solidFill>
                <a:srgbClr val="00B050"/>
              </a:solidFill>
            </a:endParaRPr>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8 (#1, 11-16/0894r0)</a:t>
            </a:r>
            <a:endParaRPr lang="zh-CN" altLang="en-US" dirty="0"/>
          </a:p>
        </p:txBody>
      </p:sp>
      <p:sp>
        <p:nvSpPr>
          <p:cNvPr id="3" name="内容占位符 2"/>
          <p:cNvSpPr>
            <a:spLocks noGrp="1"/>
          </p:cNvSpPr>
          <p:nvPr>
            <p:ph idx="1"/>
          </p:nvPr>
        </p:nvSpPr>
        <p:spPr/>
        <p:txBody>
          <a:bodyPr/>
          <a:lstStyle/>
          <a:p>
            <a:r>
              <a:rPr lang="en-US" altLang="zh-CN" dirty="0" smtClean="0"/>
              <a:t>Do you agree that for DL-MUMIMO over the full BW, or for a HE-MU PPDU format sent to a single user, the mapping from N</a:t>
            </a:r>
            <a:r>
              <a:rPr lang="en-US" altLang="zh-CN" sz="2000" dirty="0" smtClean="0"/>
              <a:t>STS, total</a:t>
            </a:r>
            <a:r>
              <a:rPr lang="en-US" altLang="zh-CN" dirty="0" smtClean="0"/>
              <a:t> to N</a:t>
            </a:r>
            <a:r>
              <a:rPr lang="en-US" altLang="zh-CN" sz="2000" dirty="0" smtClean="0"/>
              <a:t>HE-LTF</a:t>
            </a:r>
            <a:r>
              <a:rPr lang="en-US" altLang="zh-CN" dirty="0" smtClean="0"/>
              <a:t> is as in Table 21-13 (Number of VHT-LTFs required for different numbers of space-time streams) in clause 21.3.8.3.5 (VHT-LTF definition), i.e. the same as in 11ac?</a:t>
            </a:r>
          </a:p>
          <a:p>
            <a:pPr lvl="1"/>
            <a:endParaRPr lang="en-US" altLang="zh-CN" dirty="0" smtClean="0"/>
          </a:p>
          <a:p>
            <a:pPr lvl="1"/>
            <a:endParaRPr lang="en-US" altLang="zh-CN" dirty="0" smtClean="0"/>
          </a:p>
          <a:p>
            <a:r>
              <a:rPr lang="en-US" altLang="zh-CN" dirty="0" smtClean="0">
                <a:solidFill>
                  <a:srgbClr val="FFC000"/>
                </a:solidFill>
              </a:rPr>
              <a:t>SP: Passed without </a:t>
            </a:r>
            <a:r>
              <a:rPr lang="en-US" altLang="zh-CN" dirty="0" smtClean="0">
                <a:solidFill>
                  <a:srgbClr val="FFC000"/>
                </a:solidFill>
              </a:rPr>
              <a:t>objection</a:t>
            </a:r>
          </a:p>
          <a:p>
            <a:r>
              <a:rPr lang="en-US" altLang="zh-CN" dirty="0" smtClean="0">
                <a:solidFill>
                  <a:srgbClr val="FFC000"/>
                </a:solidFill>
              </a:rPr>
              <a:t>No motion</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9 (#2, 11-16/0894r0)</a:t>
            </a:r>
            <a:endParaRPr lang="zh-CN" altLang="en-US" dirty="0"/>
          </a:p>
        </p:txBody>
      </p:sp>
      <p:sp>
        <p:nvSpPr>
          <p:cNvPr id="3" name="内容占位符 2"/>
          <p:cNvSpPr>
            <a:spLocks noGrp="1"/>
          </p:cNvSpPr>
          <p:nvPr>
            <p:ph idx="1"/>
          </p:nvPr>
        </p:nvSpPr>
        <p:spPr/>
        <p:txBody>
          <a:bodyPr/>
          <a:lstStyle/>
          <a:p>
            <a:pPr lvl="0"/>
            <a:r>
              <a:rPr lang="en-US" altLang="zh-CN" dirty="0" smtClean="0"/>
              <a:t>Do you agree that 1x HE-LTF is mandatory to transmit in UL-MUMIMO PPDUs over the full BW, for a STA that supports UL-MUMIMO?</a:t>
            </a:r>
          </a:p>
          <a:p>
            <a:pPr lvl="1"/>
            <a:endParaRPr lang="en-US" altLang="zh-CN" dirty="0" smtClean="0"/>
          </a:p>
          <a:p>
            <a:pPr lvl="1"/>
            <a:endParaRPr lang="en-US" altLang="zh-CN" dirty="0" smtClean="0"/>
          </a:p>
          <a:p>
            <a:r>
              <a:rPr lang="en-US" altLang="zh-CN" dirty="0" smtClean="0">
                <a:solidFill>
                  <a:srgbClr val="FFC000"/>
                </a:solidFill>
              </a:rPr>
              <a:t>SP: passed without </a:t>
            </a:r>
            <a:r>
              <a:rPr lang="en-US" altLang="zh-CN" dirty="0" smtClean="0">
                <a:solidFill>
                  <a:srgbClr val="FFC000"/>
                </a:solidFill>
              </a:rPr>
              <a:t>objection</a:t>
            </a:r>
          </a:p>
          <a:p>
            <a:r>
              <a:rPr lang="en-US" altLang="zh-CN" dirty="0" smtClean="0">
                <a:solidFill>
                  <a:srgbClr val="FFC000"/>
                </a:solidFill>
              </a:rPr>
              <a:t>No motion</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24</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10 (#3, 11-16/0894r0)</a:t>
            </a:r>
            <a:endParaRPr lang="zh-CN" altLang="en-US" dirty="0"/>
          </a:p>
        </p:txBody>
      </p:sp>
      <p:sp>
        <p:nvSpPr>
          <p:cNvPr id="3" name="内容占位符 2"/>
          <p:cNvSpPr>
            <a:spLocks noGrp="1"/>
          </p:cNvSpPr>
          <p:nvPr>
            <p:ph idx="1"/>
          </p:nvPr>
        </p:nvSpPr>
        <p:spPr/>
        <p:txBody>
          <a:bodyPr/>
          <a:lstStyle/>
          <a:p>
            <a:r>
              <a:rPr lang="en-US" altLang="zh-CN" dirty="0" smtClean="0"/>
              <a:t>Do you agree with the followings?</a:t>
            </a:r>
          </a:p>
          <a:p>
            <a:pPr lvl="1"/>
            <a:r>
              <a:rPr lang="en-GB" altLang="zh-CN" dirty="0" smtClean="0"/>
              <a:t>1x HE-LTF is disallowed in any DL-MUMIMO PPDU over the full BW.</a:t>
            </a:r>
            <a:endParaRPr lang="en-US" altLang="zh-CN" dirty="0" smtClean="0"/>
          </a:p>
          <a:p>
            <a:pPr lvl="1"/>
            <a:endParaRPr lang="en-US" altLang="zh-CN" dirty="0" smtClean="0"/>
          </a:p>
          <a:p>
            <a:pPr lvl="1"/>
            <a:endParaRPr lang="en-US" altLang="zh-CN" dirty="0" smtClean="0"/>
          </a:p>
          <a:p>
            <a:r>
              <a:rPr lang="en-US" altLang="zh-CN" dirty="0" smtClean="0">
                <a:solidFill>
                  <a:srgbClr val="FFC000"/>
                </a:solidFill>
              </a:rPr>
              <a:t>SP: passed without </a:t>
            </a:r>
            <a:r>
              <a:rPr lang="en-US" altLang="zh-CN" dirty="0" smtClean="0">
                <a:solidFill>
                  <a:srgbClr val="FFC000"/>
                </a:solidFill>
              </a:rPr>
              <a:t>objection</a:t>
            </a:r>
          </a:p>
          <a:p>
            <a:r>
              <a:rPr lang="en-US" altLang="zh-CN" dirty="0" smtClean="0">
                <a:solidFill>
                  <a:srgbClr val="FFC000"/>
                </a:solidFill>
              </a:rPr>
              <a:t>No motion</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25</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11 (#4, 11-16/0894r0)</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11/16-0895r0, which reflects Straw Polls 1~3?</a:t>
            </a:r>
          </a:p>
          <a:p>
            <a:pPr lvl="1"/>
            <a:endParaRPr lang="en-US" altLang="zh-CN" dirty="0" smtClean="0"/>
          </a:p>
          <a:p>
            <a:pPr lvl="1"/>
            <a:endParaRPr lang="en-US" altLang="zh-CN" dirty="0" smtClean="0"/>
          </a:p>
          <a:p>
            <a:r>
              <a:rPr lang="en-US" altLang="zh-CN" dirty="0" smtClean="0">
                <a:solidFill>
                  <a:srgbClr val="00B050"/>
                </a:solidFill>
              </a:rPr>
              <a:t>SP: passed without objection</a:t>
            </a: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26</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12 (#1, 11-16/0896r0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11/16-0897r1?</a:t>
            </a:r>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27</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13 (#2, 11-16/0898r0</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smtClean="0"/>
              <a:t>Do you agree to adopt the spec text changes as shown in doc </a:t>
            </a:r>
            <a:r>
              <a:rPr lang="en-US" altLang="zh-CN" dirty="0" smtClean="0"/>
              <a:t>11/16-0899r0?</a:t>
            </a:r>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28</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14 (#1, 11-16/0906r0)</a:t>
            </a:r>
            <a:endParaRPr lang="zh-CN" altLang="en-US" dirty="0"/>
          </a:p>
        </p:txBody>
      </p:sp>
      <p:sp>
        <p:nvSpPr>
          <p:cNvPr id="3" name="内容占位符 2"/>
          <p:cNvSpPr>
            <a:spLocks noGrp="1"/>
          </p:cNvSpPr>
          <p:nvPr>
            <p:ph idx="1"/>
          </p:nvPr>
        </p:nvSpPr>
        <p:spPr>
          <a:xfrm>
            <a:off x="685800" y="1981200"/>
            <a:ext cx="7772400" cy="4343400"/>
          </a:xfrm>
        </p:spPr>
        <p:txBody>
          <a:bodyPr>
            <a:normAutofit fontScale="55000" lnSpcReduction="20000"/>
          </a:bodyPr>
          <a:lstStyle/>
          <a:p>
            <a:r>
              <a:rPr lang="en-US" altLang="zh-CN" dirty="0" smtClean="0"/>
              <a:t>Do you support to add following rules for 20MHz operating </a:t>
            </a:r>
            <a:r>
              <a:rPr lang="en-US" altLang="zh-CN" dirty="0" smtClean="0"/>
              <a:t>STAs? </a:t>
            </a:r>
            <a:endParaRPr lang="en-US" altLang="zh-CN" dirty="0" smtClean="0"/>
          </a:p>
          <a:p>
            <a:pPr lvl="1"/>
            <a:r>
              <a:rPr lang="en-US" altLang="zh-CN" dirty="0" smtClean="0"/>
              <a:t>AP shall not assign following RUs to 20 MHz operating STAs</a:t>
            </a:r>
          </a:p>
          <a:p>
            <a:pPr lvl="2"/>
            <a:r>
              <a:rPr lang="en-US" altLang="zh-CN" dirty="0" smtClean="0"/>
              <a:t>For 26-tone RUs, [1]</a:t>
            </a:r>
          </a:p>
          <a:p>
            <a:pPr lvl="3"/>
            <a:r>
              <a:rPr lang="fi-FI" altLang="zh-CN" dirty="0" smtClean="0"/>
              <a:t>RU</a:t>
            </a:r>
            <a:r>
              <a:rPr lang="fi-FI" altLang="zh-CN" baseline="-25000" dirty="0" smtClean="0"/>
              <a:t>26</a:t>
            </a:r>
            <a:r>
              <a:rPr lang="fi-FI" altLang="zh-CN" dirty="0" smtClean="0"/>
              <a:t> #5, 14 in 40 MHz DL/UL OFDMA PPDU</a:t>
            </a:r>
          </a:p>
          <a:p>
            <a:pPr lvl="4"/>
            <a:r>
              <a:rPr lang="fi-FI" altLang="zh-CN" dirty="0" smtClean="0"/>
              <a:t>2 RU</a:t>
            </a:r>
            <a:r>
              <a:rPr lang="fi-FI" altLang="zh-CN" baseline="-25000" dirty="0" smtClean="0"/>
              <a:t>26</a:t>
            </a:r>
            <a:r>
              <a:rPr lang="fi-FI" altLang="zh-CN" dirty="0" smtClean="0"/>
              <a:t>s are restricted </a:t>
            </a:r>
          </a:p>
          <a:p>
            <a:pPr lvl="3"/>
            <a:r>
              <a:rPr lang="fi-FI" altLang="zh-CN" dirty="0" smtClean="0"/>
              <a:t>RU</a:t>
            </a:r>
            <a:r>
              <a:rPr lang="fi-FI" altLang="zh-CN" baseline="-25000" dirty="0" smtClean="0"/>
              <a:t>26 </a:t>
            </a:r>
            <a:r>
              <a:rPr lang="fi-FI" altLang="zh-CN" dirty="0" smtClean="0"/>
              <a:t># 5, 10, 14, 19, 24, 28, 33 in 80 MHz DL/UL OFDMA PPDU</a:t>
            </a:r>
          </a:p>
          <a:p>
            <a:pPr lvl="4"/>
            <a:r>
              <a:rPr lang="fi-FI" altLang="zh-CN" dirty="0" smtClean="0"/>
              <a:t>7 RU</a:t>
            </a:r>
            <a:r>
              <a:rPr lang="fi-FI" altLang="zh-CN" baseline="-25000" dirty="0" smtClean="0"/>
              <a:t>26</a:t>
            </a:r>
            <a:r>
              <a:rPr lang="fi-FI" altLang="zh-CN" dirty="0" smtClean="0"/>
              <a:t>s are restricted</a:t>
            </a:r>
          </a:p>
          <a:p>
            <a:pPr lvl="3"/>
            <a:r>
              <a:rPr lang="fi-FI" altLang="zh-CN" dirty="0" smtClean="0"/>
              <a:t>RU</a:t>
            </a:r>
            <a:r>
              <a:rPr lang="fi-FI" altLang="zh-CN" baseline="-25000" dirty="0" smtClean="0"/>
              <a:t>26 </a:t>
            </a:r>
            <a:r>
              <a:rPr lang="fi-FI" altLang="zh-CN" dirty="0" smtClean="0"/>
              <a:t># 5, 10, 14, 19, 24, 28, 33 in lower 80 MHz and upper 80 MHz, in 80+80 or 160 MHz DL/UL OFDMA PPDU</a:t>
            </a:r>
          </a:p>
          <a:p>
            <a:pPr lvl="4"/>
            <a:r>
              <a:rPr lang="fi-FI" altLang="zh-CN" dirty="0" smtClean="0"/>
              <a:t>14 RU</a:t>
            </a:r>
            <a:r>
              <a:rPr lang="fi-FI" altLang="zh-CN" baseline="-25000" dirty="0" smtClean="0"/>
              <a:t>26</a:t>
            </a:r>
            <a:r>
              <a:rPr lang="fi-FI" altLang="zh-CN" dirty="0" smtClean="0"/>
              <a:t>s are restricted</a:t>
            </a:r>
          </a:p>
          <a:p>
            <a:pPr lvl="2"/>
            <a:r>
              <a:rPr lang="en-US" altLang="zh-CN" dirty="0" smtClean="0"/>
              <a:t>For 52-tone RUs, [1]</a:t>
            </a:r>
          </a:p>
          <a:p>
            <a:pPr lvl="3"/>
            <a:r>
              <a:rPr lang="fi-FI" altLang="zh-CN" dirty="0" smtClean="0"/>
              <a:t>RU</a:t>
            </a:r>
            <a:r>
              <a:rPr lang="fi-FI" altLang="zh-CN" baseline="-25000" dirty="0" smtClean="0"/>
              <a:t>52</a:t>
            </a:r>
            <a:r>
              <a:rPr lang="fi-FI" altLang="zh-CN" dirty="0" smtClean="0"/>
              <a:t> #5, 12 in 80 MHz DL/UL OFDMA PPDU</a:t>
            </a:r>
          </a:p>
          <a:p>
            <a:pPr lvl="4"/>
            <a:r>
              <a:rPr lang="fi-FI" altLang="zh-CN" dirty="0" smtClean="0"/>
              <a:t>2 RU</a:t>
            </a:r>
            <a:r>
              <a:rPr lang="fi-FI" altLang="zh-CN" baseline="-25000" dirty="0" smtClean="0"/>
              <a:t>52</a:t>
            </a:r>
            <a:r>
              <a:rPr lang="fi-FI" altLang="zh-CN" dirty="0" smtClean="0"/>
              <a:t>s are restricted </a:t>
            </a:r>
          </a:p>
          <a:p>
            <a:pPr lvl="3"/>
            <a:r>
              <a:rPr lang="fi-FI" altLang="zh-CN" dirty="0" smtClean="0"/>
              <a:t>RU</a:t>
            </a:r>
            <a:r>
              <a:rPr lang="fi-FI" altLang="zh-CN" baseline="-25000" dirty="0" smtClean="0"/>
              <a:t>52</a:t>
            </a:r>
            <a:r>
              <a:rPr lang="fi-FI" altLang="zh-CN" dirty="0" smtClean="0"/>
              <a:t> #5, 12 in lower 80 MHz and upper 80 MHz, in 80+80 or 160 MHz DL/UL OFDMA PPDU</a:t>
            </a:r>
          </a:p>
          <a:p>
            <a:pPr lvl="4"/>
            <a:r>
              <a:rPr lang="fi-FI" altLang="zh-CN" dirty="0" smtClean="0"/>
              <a:t>4 RU</a:t>
            </a:r>
            <a:r>
              <a:rPr lang="fi-FI" altLang="zh-CN" baseline="-25000" dirty="0" smtClean="0"/>
              <a:t>52</a:t>
            </a:r>
            <a:r>
              <a:rPr lang="fi-FI" altLang="zh-CN" dirty="0" smtClean="0"/>
              <a:t>s are restricted </a:t>
            </a:r>
          </a:p>
          <a:p>
            <a:pPr lvl="2"/>
            <a:r>
              <a:rPr lang="en-US" altLang="zh-CN" dirty="0" smtClean="0"/>
              <a:t>For 106-tone RUs, [1]</a:t>
            </a:r>
          </a:p>
          <a:p>
            <a:pPr lvl="3"/>
            <a:r>
              <a:rPr lang="fi-FI" altLang="zh-CN" dirty="0" smtClean="0"/>
              <a:t>RU</a:t>
            </a:r>
            <a:r>
              <a:rPr lang="fi-FI" altLang="zh-CN" baseline="-25000" dirty="0" smtClean="0"/>
              <a:t>106</a:t>
            </a:r>
            <a:r>
              <a:rPr lang="fi-FI" altLang="zh-CN" dirty="0" smtClean="0"/>
              <a:t> </a:t>
            </a:r>
            <a:r>
              <a:rPr lang="en-US" altLang="zh-CN" dirty="0" smtClean="0"/>
              <a:t>#3, 6 in 80MHz </a:t>
            </a:r>
            <a:r>
              <a:rPr lang="fi-FI" altLang="zh-CN" dirty="0" smtClean="0"/>
              <a:t>DL/UL OFDMA PPDU</a:t>
            </a:r>
          </a:p>
          <a:p>
            <a:pPr lvl="4"/>
            <a:r>
              <a:rPr lang="fi-FI" altLang="zh-CN" dirty="0" smtClean="0"/>
              <a:t>2 RU</a:t>
            </a:r>
            <a:r>
              <a:rPr lang="fi-FI" altLang="zh-CN" baseline="-25000" dirty="0" smtClean="0"/>
              <a:t>106</a:t>
            </a:r>
            <a:r>
              <a:rPr lang="fi-FI" altLang="zh-CN" dirty="0" smtClean="0"/>
              <a:t>s are restricted </a:t>
            </a:r>
          </a:p>
          <a:p>
            <a:pPr lvl="3"/>
            <a:r>
              <a:rPr lang="fi-FI" altLang="zh-CN" dirty="0" smtClean="0"/>
              <a:t>RU</a:t>
            </a:r>
            <a:r>
              <a:rPr lang="fi-FI" altLang="zh-CN" baseline="-25000" dirty="0" smtClean="0"/>
              <a:t>106</a:t>
            </a:r>
            <a:r>
              <a:rPr lang="fi-FI" altLang="zh-CN" dirty="0" smtClean="0"/>
              <a:t> </a:t>
            </a:r>
            <a:r>
              <a:rPr lang="en-US" altLang="zh-CN" dirty="0" smtClean="0"/>
              <a:t>#3, 6 in </a:t>
            </a:r>
            <a:r>
              <a:rPr lang="fi-FI" altLang="zh-CN" dirty="0" smtClean="0"/>
              <a:t>lower 80 MHz and upper 80 MHz, in 80+80 or 160 MHz DL/UL OFDMA PPDU</a:t>
            </a:r>
          </a:p>
          <a:p>
            <a:pPr lvl="4"/>
            <a:r>
              <a:rPr lang="fi-FI" altLang="zh-CN" dirty="0" smtClean="0"/>
              <a:t>4 RU</a:t>
            </a:r>
            <a:r>
              <a:rPr lang="fi-FI" altLang="zh-CN" baseline="-25000" dirty="0" smtClean="0"/>
              <a:t>106</a:t>
            </a:r>
            <a:r>
              <a:rPr lang="fi-FI" altLang="zh-CN" dirty="0" smtClean="0"/>
              <a:t>s are restricted </a:t>
            </a:r>
          </a:p>
          <a:p>
            <a:pPr lvl="1"/>
            <a:r>
              <a:rPr lang="fi-FI" altLang="zh-CN" dirty="0" smtClean="0"/>
              <a:t>Center RU26 in primary 20 channel shall not be assigned to any STAs where 20MHz operating STAs are recipients of 40/80/160/80+80 OFDMA</a:t>
            </a:r>
            <a:endParaRPr lang="en-US" altLang="zh-CN" dirty="0" smtClean="0"/>
          </a:p>
          <a:p>
            <a:pPr lvl="2"/>
            <a:endParaRPr lang="en-US" altLang="zh-CN" dirty="0" smtClean="0"/>
          </a:p>
          <a:p>
            <a:pPr lvl="1"/>
            <a:r>
              <a:rPr lang="en-US" altLang="zh-CN" dirty="0" smtClean="0"/>
              <a:t>[1] Table 26-9 and 26-10 of 16/0024r1</a:t>
            </a:r>
          </a:p>
          <a:p>
            <a:pPr lvl="1"/>
            <a:endParaRPr lang="en-US" altLang="zh-CN" dirty="0" smtClean="0"/>
          </a:p>
          <a:p>
            <a:pPr lvl="1"/>
            <a:endParaRPr lang="en-US" altLang="zh-CN" dirty="0" smtClean="0"/>
          </a:p>
          <a:p>
            <a:r>
              <a:rPr lang="en-US" altLang="zh-CN" dirty="0" smtClean="0">
                <a:solidFill>
                  <a:srgbClr val="FFC000"/>
                </a:solidFill>
              </a:rPr>
              <a:t>SP</a:t>
            </a:r>
            <a:r>
              <a:rPr lang="en-US" altLang="zh-CN" dirty="0" smtClean="0">
                <a:solidFill>
                  <a:srgbClr val="FFC000"/>
                </a:solidFill>
              </a:rPr>
              <a:t>: passed without objection</a:t>
            </a:r>
          </a:p>
          <a:p>
            <a:r>
              <a:rPr lang="en-US" altLang="zh-CN" dirty="0" smtClean="0">
                <a:solidFill>
                  <a:srgbClr val="FFC000"/>
                </a:solidFill>
              </a:rPr>
              <a:t>No motion</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29</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946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Technical Presentations approved by 802.11ax for presentation this week, and related straw polls</a:t>
            </a:r>
          </a:p>
          <a:p>
            <a:pPr lvl="1"/>
            <a:r>
              <a:rPr lang="en-CA" altLang="en-US" sz="1600" dirty="0" smtClean="0"/>
              <a:t>CRs will be prioritized.</a:t>
            </a:r>
          </a:p>
          <a:p>
            <a:r>
              <a:rPr lang="en-CA" altLang="en-US" sz="2000" dirty="0" smtClean="0"/>
              <a:t>Any other technical presentations </a:t>
            </a:r>
          </a:p>
        </p:txBody>
      </p:sp>
      <p:sp>
        <p:nvSpPr>
          <p:cNvPr id="6" name="矩形 5"/>
          <p:cNvSpPr/>
          <p:nvPr/>
        </p:nvSpPr>
        <p:spPr>
          <a:xfrm>
            <a:off x="7467600" y="6477000"/>
            <a:ext cx="1125629"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15 (#2, 11-16/0906r0</a:t>
            </a:r>
            <a:r>
              <a:rPr lang="en-US" altLang="zh-CN" dirty="0" smtClean="0"/>
              <a:t>)</a:t>
            </a:r>
            <a:endParaRPr lang="zh-CN" altLang="en-US" dirty="0"/>
          </a:p>
        </p:txBody>
      </p:sp>
      <p:sp>
        <p:nvSpPr>
          <p:cNvPr id="3" name="内容占位符 2"/>
          <p:cNvSpPr>
            <a:spLocks noGrp="1"/>
          </p:cNvSpPr>
          <p:nvPr>
            <p:ph idx="1"/>
          </p:nvPr>
        </p:nvSpPr>
        <p:spPr>
          <a:xfrm>
            <a:off x="685800" y="1981200"/>
            <a:ext cx="7772400" cy="4419600"/>
          </a:xfrm>
        </p:spPr>
        <p:txBody>
          <a:bodyPr>
            <a:normAutofit fontScale="70000" lnSpcReduction="20000"/>
          </a:bodyPr>
          <a:lstStyle/>
          <a:p>
            <a:r>
              <a:rPr lang="en-US" altLang="zh-CN" dirty="0" smtClean="0"/>
              <a:t>Do you support to add following rules for 20MHz operating STAs?</a:t>
            </a:r>
          </a:p>
          <a:p>
            <a:pPr lvl="1"/>
            <a:r>
              <a:rPr lang="en-US" altLang="zh-CN" dirty="0" smtClean="0"/>
              <a:t>It is optional whether all </a:t>
            </a:r>
            <a:r>
              <a:rPr lang="fi-FI" altLang="zh-CN" dirty="0" smtClean="0"/>
              <a:t>RU</a:t>
            </a:r>
            <a:r>
              <a:rPr lang="fi-FI" altLang="zh-CN" baseline="-25000" dirty="0" smtClean="0"/>
              <a:t>242</a:t>
            </a:r>
            <a:r>
              <a:rPr lang="en-US" altLang="zh-CN" dirty="0" smtClean="0"/>
              <a:t>s of 20 MHz operating STAs to be supported in 40/80/160/80+80 MHz DL-OFDMA </a:t>
            </a:r>
          </a:p>
          <a:p>
            <a:pPr lvl="2"/>
            <a:r>
              <a:rPr lang="en-US" altLang="zh-CN" dirty="0" smtClean="0"/>
              <a:t>If supported, there is no restriction on </a:t>
            </a:r>
            <a:r>
              <a:rPr lang="fi-FI" altLang="zh-CN" dirty="0" smtClean="0"/>
              <a:t>RU</a:t>
            </a:r>
            <a:r>
              <a:rPr lang="fi-FI" altLang="zh-CN" baseline="-25000" dirty="0" smtClean="0"/>
              <a:t>242</a:t>
            </a:r>
            <a:r>
              <a:rPr lang="en-US" altLang="zh-CN" dirty="0" smtClean="0"/>
              <a:t>s </a:t>
            </a:r>
          </a:p>
          <a:p>
            <a:pPr lvl="1"/>
            <a:r>
              <a:rPr lang="fi-FI" altLang="zh-CN" dirty="0" smtClean="0"/>
              <a:t>RU</a:t>
            </a:r>
            <a:r>
              <a:rPr lang="fi-FI" altLang="zh-CN" baseline="-25000" dirty="0" smtClean="0"/>
              <a:t>242 </a:t>
            </a:r>
            <a:r>
              <a:rPr lang="en-US" altLang="zh-CN" dirty="0" smtClean="0"/>
              <a:t>shall not be allocated to 20MHz operating STAs in 40/80/160/80+80 for UL-OFDMA</a:t>
            </a:r>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FFC000"/>
                </a:solidFill>
              </a:rPr>
              <a:t>SP</a:t>
            </a:r>
            <a:r>
              <a:rPr lang="en-US" altLang="zh-CN" dirty="0" smtClean="0">
                <a:solidFill>
                  <a:srgbClr val="FFC000"/>
                </a:solidFill>
              </a:rPr>
              <a:t>: passed without objection</a:t>
            </a:r>
          </a:p>
          <a:p>
            <a:r>
              <a:rPr lang="en-US" altLang="zh-CN" dirty="0" smtClean="0">
                <a:solidFill>
                  <a:srgbClr val="FFC000"/>
                </a:solidFill>
              </a:rPr>
              <a:t>No motion</a:t>
            </a:r>
            <a:endParaRPr lang="en-US" altLang="zh-CN" dirty="0" smtClean="0">
              <a:solidFill>
                <a:srgbClr val="FFC00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30</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xmlns="" val="1367742846"/>
              </p:ext>
            </p:extLst>
          </p:nvPr>
        </p:nvGraphicFramePr>
        <p:xfrm>
          <a:off x="1676400" y="3185160"/>
          <a:ext cx="6096000" cy="2072640"/>
        </p:xfrm>
        <a:graphic>
          <a:graphicData uri="http://schemas.openxmlformats.org/drawingml/2006/table">
            <a:tbl>
              <a:tblPr firstRow="1" bandRow="1">
                <a:tableStyleId>{5C22544A-7EE6-4342-B048-85BDC9FD1C3A}</a:tableStyleId>
              </a:tblPr>
              <a:tblGrid>
                <a:gridCol w="1295400"/>
                <a:gridCol w="1752600"/>
                <a:gridCol w="1524000"/>
                <a:gridCol w="1524000"/>
              </a:tblGrid>
              <a:tr h="370840">
                <a:tc>
                  <a:txBody>
                    <a:bodyPr/>
                    <a:lstStyle/>
                    <a:p>
                      <a:pPr algn="ctr"/>
                      <a:r>
                        <a:rPr lang="en-US" sz="1400" dirty="0" smtClean="0"/>
                        <a:t>Function</a:t>
                      </a:r>
                      <a:endParaRPr lang="en-US" sz="1400" dirty="0"/>
                    </a:p>
                  </a:txBody>
                  <a:tcPr anchor="ctr"/>
                </a:tc>
                <a:tc>
                  <a:txBody>
                    <a:bodyPr/>
                    <a:lstStyle/>
                    <a:p>
                      <a:pPr algn="ctr"/>
                      <a:r>
                        <a:rPr lang="en-US" sz="1400" dirty="0" smtClean="0"/>
                        <a:t>Format</a:t>
                      </a:r>
                      <a:endParaRPr lang="en-US" sz="1400" dirty="0"/>
                    </a:p>
                  </a:txBody>
                  <a:tcPr anchor="ctr"/>
                </a:tc>
                <a:tc>
                  <a:txBody>
                    <a:bodyPr/>
                    <a:lstStyle/>
                    <a:p>
                      <a:pPr algn="ctr"/>
                      <a:r>
                        <a:rPr lang="en-US" sz="1400" dirty="0" smtClean="0"/>
                        <a:t>Sub-format</a:t>
                      </a:r>
                      <a:endParaRPr lang="en-US" sz="1400" dirty="0"/>
                    </a:p>
                  </a:txBody>
                  <a:tcPr anchor="ctr"/>
                </a:tc>
                <a:tc>
                  <a:txBody>
                    <a:bodyPr/>
                    <a:lstStyle/>
                    <a:p>
                      <a:pPr algn="ctr"/>
                      <a:r>
                        <a:rPr lang="en-US" sz="1400" dirty="0" smtClean="0"/>
                        <a:t>20MHz</a:t>
                      </a:r>
                      <a:r>
                        <a:rPr lang="en-US" sz="1400" baseline="0" dirty="0" smtClean="0"/>
                        <a:t> operating Non-AP STA</a:t>
                      </a:r>
                      <a:endParaRPr lang="en-US" sz="1400" dirty="0"/>
                    </a:p>
                  </a:txBody>
                  <a:tcPr anchor="ctr"/>
                </a:tc>
              </a:tr>
              <a:tr h="370840">
                <a:tc>
                  <a:txBody>
                    <a:bodyPr/>
                    <a:lstStyle/>
                    <a:p>
                      <a:pPr algn="ctr"/>
                      <a:r>
                        <a:rPr lang="en-US" sz="1400" dirty="0" smtClean="0"/>
                        <a:t>In 2.4 GHz</a:t>
                      </a:r>
                      <a:endParaRPr lang="en-US" sz="1400" dirty="0"/>
                    </a:p>
                  </a:txBody>
                  <a:tcPr anchor="ctr">
                    <a:solidFill>
                      <a:schemeClr val="accent1"/>
                    </a:solidFill>
                  </a:tcPr>
                </a:tc>
                <a:tc>
                  <a:txBody>
                    <a:bodyPr/>
                    <a:lstStyle/>
                    <a:p>
                      <a:pPr algn="ctr"/>
                      <a:r>
                        <a:rPr lang="en-US" sz="1400" dirty="0" smtClean="0"/>
                        <a:t>40MHz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r h="370840">
                <a:tc>
                  <a:txBody>
                    <a:bodyPr/>
                    <a:lstStyle/>
                    <a:p>
                      <a:pPr algn="ctr"/>
                      <a:r>
                        <a:rPr lang="en-US" sz="1400" dirty="0" smtClean="0"/>
                        <a:t>In 5 GHz</a:t>
                      </a:r>
                      <a:endParaRPr lang="en-US" sz="1400" dirty="0"/>
                    </a:p>
                  </a:txBody>
                  <a:tcPr anchor="ctr">
                    <a:solidFill>
                      <a:schemeClr val="accent1"/>
                    </a:solidFill>
                  </a:tcPr>
                </a:tc>
                <a:tc>
                  <a:txBody>
                    <a:bodyPr/>
                    <a:lstStyle/>
                    <a:p>
                      <a:pPr algn="ctr"/>
                      <a:r>
                        <a:rPr lang="en-US" sz="1400" dirty="0" smtClean="0"/>
                        <a:t>40 &amp; 80 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r h="370840">
                <a:tc>
                  <a:txBody>
                    <a:bodyPr/>
                    <a:lstStyle/>
                    <a:p>
                      <a:pPr algn="ctr"/>
                      <a:r>
                        <a:rPr lang="en-US" sz="1400" dirty="0" smtClean="0"/>
                        <a:t>In 5 GHz</a:t>
                      </a:r>
                      <a:endParaRPr lang="en-US" sz="1400" dirty="0"/>
                    </a:p>
                  </a:txBody>
                  <a:tcPr anchor="ctr">
                    <a:solidFill>
                      <a:schemeClr val="accent1"/>
                    </a:solidFill>
                  </a:tcPr>
                </a:tc>
                <a:tc>
                  <a:txBody>
                    <a:bodyPr/>
                    <a:lstStyle/>
                    <a:p>
                      <a:pPr algn="ctr"/>
                      <a:r>
                        <a:rPr lang="en-US" sz="1400" dirty="0" smtClean="0"/>
                        <a:t>80+80 or 160 MHz DL-OFDMA</a:t>
                      </a:r>
                      <a:endParaRPr lang="en-US" sz="1400" dirty="0"/>
                    </a:p>
                  </a:txBody>
                  <a:tcPr anchor="ctr">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RU242</a:t>
                      </a:r>
                      <a:r>
                        <a:rPr lang="en-US" sz="1400" baseline="0" dirty="0" smtClean="0"/>
                        <a:t> tone mapping</a:t>
                      </a:r>
                      <a:endParaRPr lang="en-US" sz="1400" dirty="0" smtClean="0"/>
                    </a:p>
                  </a:txBody>
                  <a:tcPr anchor="ctr">
                    <a:solidFill>
                      <a:schemeClr val="accent1"/>
                    </a:solidFill>
                  </a:tcPr>
                </a:tc>
                <a:tc>
                  <a:txBody>
                    <a:bodyPr/>
                    <a:lstStyle/>
                    <a:p>
                      <a:pPr algn="ctr"/>
                      <a:r>
                        <a:rPr lang="en-US" sz="1400" dirty="0" smtClean="0"/>
                        <a:t>O</a:t>
                      </a:r>
                      <a:endParaRPr lang="en-US" sz="1400" dirty="0"/>
                    </a:p>
                  </a:txBody>
                  <a:tcPr anchor="ct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16 (#1, 11-16/0908r1)</a:t>
            </a:r>
            <a:endParaRPr lang="zh-CN" altLang="en-US" dirty="0"/>
          </a:p>
        </p:txBody>
      </p:sp>
      <p:sp>
        <p:nvSpPr>
          <p:cNvPr id="3" name="内容占位符 2"/>
          <p:cNvSpPr>
            <a:spLocks noGrp="1"/>
          </p:cNvSpPr>
          <p:nvPr>
            <p:ph idx="1"/>
          </p:nvPr>
        </p:nvSpPr>
        <p:spPr>
          <a:xfrm>
            <a:off x="685800" y="1981200"/>
            <a:ext cx="7772400" cy="4114800"/>
          </a:xfrm>
        </p:spPr>
        <p:txBody>
          <a:bodyPr>
            <a:normAutofit/>
          </a:bodyPr>
          <a:lstStyle/>
          <a:p>
            <a:r>
              <a:rPr lang="en-US" altLang="zh-CN" dirty="0" smtClean="0"/>
              <a:t>Do you agree </a:t>
            </a:r>
            <a:r>
              <a:rPr lang="en-US" altLang="zh-CN" dirty="0" smtClean="0"/>
              <a:t>the resolution to CID 854 as in doc 11/16-0908r1? </a:t>
            </a:r>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31</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17 (11-16/0910r0</a:t>
            </a:r>
            <a:r>
              <a:rPr lang="en-US" altLang="zh-CN" dirty="0" smtClean="0"/>
              <a:t>)</a:t>
            </a:r>
            <a:endParaRPr lang="zh-CN" altLang="en-US" dirty="0"/>
          </a:p>
        </p:txBody>
      </p:sp>
      <p:sp>
        <p:nvSpPr>
          <p:cNvPr id="3" name="内容占位符 2"/>
          <p:cNvSpPr>
            <a:spLocks noGrp="1"/>
          </p:cNvSpPr>
          <p:nvPr>
            <p:ph idx="1"/>
          </p:nvPr>
        </p:nvSpPr>
        <p:spPr>
          <a:xfrm>
            <a:off x="685800" y="1981200"/>
            <a:ext cx="7772400" cy="4114800"/>
          </a:xfrm>
        </p:spPr>
        <p:txBody>
          <a:bodyPr>
            <a:normAutofit/>
          </a:bodyPr>
          <a:lstStyle/>
          <a:p>
            <a:pPr marL="285750" indent="-285750">
              <a:buFont typeface="Arial" panose="020B0604020202020204" pitchFamily="34" charset="0"/>
              <a:buChar char="•"/>
            </a:pPr>
            <a:r>
              <a:rPr lang="en-US" altLang="zh-CN" dirty="0" smtClean="0"/>
              <a:t>Do you support the proposed addition </a:t>
            </a:r>
            <a:r>
              <a:rPr lang="en-US" altLang="zh-CN" dirty="0" smtClean="0"/>
              <a:t>to the end of section 26.3.7.1 in 11ax spec D0.2?</a:t>
            </a:r>
          </a:p>
          <a:p>
            <a:pPr marL="685800" lvl="1">
              <a:buFont typeface="Arial" panose="020B0604020202020204" pitchFamily="34" charset="0"/>
              <a:buChar char="•"/>
            </a:pPr>
            <a:r>
              <a:rPr lang="en-US" altLang="zh-CN" dirty="0" smtClean="0"/>
              <a:t>In a HE MU PPDU transmission, at least Nx4x26 tones (contiguous or non-contiguous), where N is the number of 20MHz channels’ legacy preambles present, shall be occupied throughout the signaled BW</a:t>
            </a:r>
          </a:p>
          <a:p>
            <a:pPr lvl="1"/>
            <a:endParaRPr lang="en-US" altLang="zh-CN" dirty="0" smtClean="0"/>
          </a:p>
          <a:p>
            <a:pPr lvl="1"/>
            <a:endParaRPr lang="en-US" altLang="zh-CN" dirty="0" smtClean="0"/>
          </a:p>
          <a:p>
            <a:pPr lvl="1"/>
            <a:endParaRPr lang="en-US" altLang="zh-CN" dirty="0" smtClean="0"/>
          </a:p>
          <a:p>
            <a:r>
              <a:rPr lang="en-US" altLang="zh-CN" dirty="0" smtClean="0">
                <a:solidFill>
                  <a:srgbClr val="00B050"/>
                </a:solidFill>
              </a:rPr>
              <a:t>SP</a:t>
            </a:r>
            <a:r>
              <a:rPr lang="en-US" altLang="zh-CN" dirty="0" smtClean="0">
                <a:solidFill>
                  <a:srgbClr val="00B050"/>
                </a:solidFill>
              </a:rPr>
              <a:t>: passed without objection</a:t>
            </a:r>
            <a:endParaRPr lang="en-US" altLang="zh-CN" dirty="0" smtClean="0">
              <a:solidFill>
                <a:srgbClr val="00B050"/>
              </a:solidFill>
            </a:endParaRPr>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32</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Straw-poll </a:t>
            </a:r>
            <a:r>
              <a:rPr lang="en-US" altLang="zh-CN" dirty="0" smtClean="0"/>
              <a:t>xxx</a:t>
            </a:r>
            <a:r>
              <a:rPr lang="en-US" altLang="zh-CN" dirty="0" smtClean="0"/>
              <a:t> (#1, 11-16/0937r6)</a:t>
            </a:r>
            <a:endParaRPr lang="zh-CN" altLang="en-US" dirty="0"/>
          </a:p>
        </p:txBody>
      </p:sp>
      <p:sp>
        <p:nvSpPr>
          <p:cNvPr id="3" name="内容占位符 2"/>
          <p:cNvSpPr>
            <a:spLocks noGrp="1"/>
          </p:cNvSpPr>
          <p:nvPr>
            <p:ph idx="1"/>
          </p:nvPr>
        </p:nvSpPr>
        <p:spPr/>
        <p:txBody>
          <a:bodyPr/>
          <a:lstStyle/>
          <a:p>
            <a:r>
              <a:rPr lang="en-US" altLang="zh-CN" dirty="0" smtClean="0"/>
              <a:t>Do you agree the resolution to the comments as below in </a:t>
            </a:r>
            <a:r>
              <a:rPr lang="en-US" altLang="zh-CN" dirty="0" smtClean="0"/>
              <a:t>11-16/0937r6</a:t>
            </a:r>
            <a:endParaRPr lang="en-US" altLang="zh-CN" dirty="0" smtClean="0"/>
          </a:p>
          <a:p>
            <a:pPr lvl="1"/>
            <a:r>
              <a:rPr lang="en-US" altLang="zh-CN" dirty="0" smtClean="0"/>
              <a:t>CID 836 883 884 1930 </a:t>
            </a:r>
            <a:r>
              <a:rPr lang="en-US" altLang="zh-CN" dirty="0" smtClean="0"/>
              <a:t>2247 292 </a:t>
            </a:r>
            <a:r>
              <a:rPr lang="en-US" altLang="zh-CN" dirty="0" smtClean="0"/>
              <a:t>525 904 906 908 1984 1990 </a:t>
            </a:r>
            <a:r>
              <a:rPr lang="en-US" altLang="zh-CN" dirty="0" smtClean="0"/>
              <a:t>1995 2531 1988 1994 1058 1992 1991 1985 1989 1684 523 1857 271 1412 1195 1996 </a:t>
            </a:r>
            <a:r>
              <a:rPr lang="en-US" altLang="zh-CN" dirty="0" smtClean="0"/>
              <a:t>2532 </a:t>
            </a:r>
            <a:r>
              <a:rPr lang="en-US" altLang="zh-CN" dirty="0" smtClean="0"/>
              <a:t>2120 2098 293  1987 1993 2748 </a:t>
            </a:r>
            <a:r>
              <a:rPr lang="en-US" altLang="zh-CN" dirty="0" smtClean="0"/>
              <a:t>2749</a:t>
            </a:r>
            <a:endParaRPr lang="zh-CN" altLang="zh-CN" sz="3200" dirty="0" smtClean="0"/>
          </a:p>
          <a:p>
            <a:pPr lvl="1"/>
            <a:endParaRPr lang="en-US" altLang="zh-CN" dirty="0" smtClean="0"/>
          </a:p>
          <a:p>
            <a:pPr lvl="1"/>
            <a:endParaRPr lang="en-US" altLang="zh-CN" dirty="0" smtClean="0"/>
          </a:p>
          <a:p>
            <a:pPr lvl="1"/>
            <a:endParaRPr lang="en-US" altLang="zh-CN" dirty="0" smtClean="0"/>
          </a:p>
          <a:p>
            <a:r>
              <a:rPr lang="en-US" altLang="zh-CN" dirty="0" smtClean="0"/>
              <a:t>SP</a:t>
            </a:r>
            <a:r>
              <a:rPr lang="en-US" altLang="zh-CN" dirty="0" smtClean="0"/>
              <a:t>:</a:t>
            </a:r>
            <a:endParaRPr lang="en-US" altLang="zh-CN" dirty="0" smtClean="0"/>
          </a:p>
        </p:txBody>
      </p:sp>
      <p:sp>
        <p:nvSpPr>
          <p:cNvPr id="4" name="日期占位符 3"/>
          <p:cNvSpPr>
            <a:spLocks noGrp="1"/>
          </p:cNvSpPr>
          <p:nvPr>
            <p:ph type="dt" sz="half" idx="10"/>
          </p:nvPr>
        </p:nvSpPr>
        <p:spPr/>
        <p:txBody>
          <a:bodyPr/>
          <a:lstStyle/>
          <a:p>
            <a:pPr>
              <a:defRPr/>
            </a:pPr>
            <a:r>
              <a:rPr lang="en-US" smtClean="0"/>
              <a:t>July 2016</a:t>
            </a:r>
            <a:endParaRPr lang="en-US" dirty="0"/>
          </a:p>
        </p:txBody>
      </p:sp>
      <p:sp>
        <p:nvSpPr>
          <p:cNvPr id="5" name="灯片编号占位符 4"/>
          <p:cNvSpPr>
            <a:spLocks noGrp="1"/>
          </p:cNvSpPr>
          <p:nvPr>
            <p:ph type="sldNum" sz="quarter" idx="12"/>
          </p:nvPr>
        </p:nvSpPr>
        <p:spPr/>
        <p:txBody>
          <a:bodyPr/>
          <a:lstStyle/>
          <a:p>
            <a:r>
              <a:rPr lang="en-US" altLang="en-US" smtClean="0"/>
              <a:t>Slide </a:t>
            </a:r>
            <a:fld id="{8B9CC4A4-AD29-475B-8067-76907FC008B3}" type="slidenum">
              <a:rPr lang="en-US" altLang="en-US" smtClean="0"/>
              <a:pPr/>
              <a:t>33</a:t>
            </a:fld>
            <a:endParaRPr lang="en-US" altLang="en-US"/>
          </a:p>
        </p:txBody>
      </p:sp>
      <p:sp>
        <p:nvSpPr>
          <p:cNvPr id="6" name="页脚占位符 5"/>
          <p:cNvSpPr>
            <a:spLocks noGrp="1"/>
          </p:cNvSpPr>
          <p:nvPr>
            <p:ph type="ftr" sz="quarter" idx="3"/>
          </p:nvPr>
        </p:nvSpPr>
        <p:spPr/>
        <p:txBody>
          <a:bodyPr/>
          <a:lstStyle/>
          <a:p>
            <a:pPr>
              <a:defRPr/>
            </a:pPr>
            <a:r>
              <a:rPr lang="en-US" smtClean="0"/>
              <a:t>Bo Sun (ZTE)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
        <p:nvSpPr>
          <p:cNvPr id="1229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6"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9"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dirty="0"/>
              <a:t>Slide #2</a:t>
            </a:r>
            <a:endParaRPr lang="en-US" altLang="en-US" sz="2400" dirty="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8"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Slide Number Placeholder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smtClean="0"/>
              <a:t>Either speak up now or</a:t>
            </a:r>
          </a:p>
          <a:p>
            <a:pPr lvl="1"/>
            <a:r>
              <a:rPr lang="en-US" altLang="en-US" sz="1600" smtClean="0"/>
              <a:t>Provide the chair of this group with the identity of the holder(s) of any and all such claims as soon as possible or</a:t>
            </a:r>
          </a:p>
          <a:p>
            <a:pPr lvl="1"/>
            <a:r>
              <a:rPr lang="en-US" altLang="en-US" sz="160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7" name="Rectangle 4"/>
          <p:cNvSpPr>
            <a:spLocks noGrp="1" noChangeArrowheads="1"/>
          </p:cNvSpPr>
          <p:nvPr>
            <p:ph type="dt" sz="quarter" idx="10"/>
          </p:nvPr>
        </p:nvSpPr>
        <p:spPr>
          <a:xfrm>
            <a:off x="696913" y="332601"/>
            <a:ext cx="942566" cy="276999"/>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July 2016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25862</TotalTime>
  <Words>2221</Words>
  <Application>Microsoft Office PowerPoint</Application>
  <PresentationFormat>全屏显示(4:3)</PresentationFormat>
  <Paragraphs>527</Paragraphs>
  <Slides>33</Slides>
  <Notes>14</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33</vt:i4>
      </vt:variant>
    </vt:vector>
  </HeadingPairs>
  <TitlesOfParts>
    <vt:vector size="35" baseType="lpstr">
      <vt:lpstr>802-11-Submission</vt:lpstr>
      <vt:lpstr>Document</vt:lpstr>
      <vt:lpstr>TGax PHY Ad Hoc Jul 2016 Meeting Agenda</vt:lpstr>
      <vt:lpstr>IEEE 802.11 TGax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Ad Hoc Groups Operation</vt:lpstr>
      <vt:lpstr>TGax PHY Adhoc Schedule in a Glance</vt:lpstr>
      <vt:lpstr>PHY Submissions (1/3) </vt:lpstr>
      <vt:lpstr>PHY Submissions (1/3) </vt:lpstr>
      <vt:lpstr>PHY Submissions (1/3) </vt:lpstr>
      <vt:lpstr>Straw-poll 1 (#1, 11-16/0816r0)</vt:lpstr>
      <vt:lpstr>Straw-poll 2 (#1, 11-16/0872r1)</vt:lpstr>
      <vt:lpstr>Straw-poll 3 (#1, 11-16/0873r1)</vt:lpstr>
      <vt:lpstr>Straw-poll 4 (#1, 11-16/0893r0)</vt:lpstr>
      <vt:lpstr>Straw-poll 5 (#2, 11-16/0893r0)</vt:lpstr>
      <vt:lpstr>Straw-poll 6 (#1, 11-16/0900r1)</vt:lpstr>
      <vt:lpstr>Straw-poll 7 (#1, 11-16/0891r0)</vt:lpstr>
      <vt:lpstr>Straw-poll 8 (#1, 11-16/0894r0)</vt:lpstr>
      <vt:lpstr>Straw-poll 9 (#2, 11-16/0894r0)</vt:lpstr>
      <vt:lpstr>Straw-poll 10 (#3, 11-16/0894r0)</vt:lpstr>
      <vt:lpstr>Straw-poll 11 (#4, 11-16/0894r0)</vt:lpstr>
      <vt:lpstr>Straw-poll 12 (#1, 11-16/0896r0)</vt:lpstr>
      <vt:lpstr>Straw-poll 13 (#2, 11-16/0898r0)</vt:lpstr>
      <vt:lpstr>Straw-poll 14 (#1, 11-16/0906r0)</vt:lpstr>
      <vt:lpstr>Straw-poll 15 (#2, 11-16/0906r0)</vt:lpstr>
      <vt:lpstr>Straw-poll 16 (#1, 11-16/0908r1)</vt:lpstr>
      <vt:lpstr>Straw-poll 17 (11-16/0910r0)</vt:lpstr>
      <vt:lpstr>Straw-poll xxx (#1, 11-16/0937r6)</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Sun Bo</cp:lastModifiedBy>
  <cp:revision>1781</cp:revision>
  <cp:lastPrinted>1998-02-10T13:28:06Z</cp:lastPrinted>
  <dcterms:created xsi:type="dcterms:W3CDTF">2007-04-17T18:10:23Z</dcterms:created>
  <dcterms:modified xsi:type="dcterms:W3CDTF">2016-07-27T07:32:00Z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