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0" r:id="rId10"/>
    <p:sldId id="275" r:id="rId11"/>
    <p:sldId id="27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802.11-yy/1003r0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János Farkas,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János Farkas,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János Farkas,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, Ericsson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802.11-14/1003r0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P802.1CM Time-Sensitive Networking for </a:t>
            </a:r>
            <a:r>
              <a:rPr lang="en-US" dirty="0" err="1"/>
              <a:t>Fronthaul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2016-07-26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154542"/>
              </p:ext>
            </p:extLst>
          </p:nvPr>
        </p:nvGraphicFramePr>
        <p:xfrm>
          <a:off x="514350" y="2286000"/>
          <a:ext cx="7786688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5941" imgH="2793279" progId="Word.Document.8">
                  <p:embed/>
                </p:oleObj>
              </mc:Choice>
              <mc:Fallback>
                <p:oleObj name="Document" r:id="rId4" imgW="8245941" imgH="279327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28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– Current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Collaboration with CPRI Cooperation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Task Group ballot on D0.4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Gathers requirements for CPRI information flows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IQ data </a:t>
            </a:r>
            <a:r>
              <a:rPr lang="en-US" sz="1800" dirty="0">
                <a:solidFill>
                  <a:schemeClr val="bg2"/>
                </a:solidFill>
              </a:rPr>
              <a:t>(IQ: In-Phase and Quadrature modulation)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Control and Management (C&amp;M)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Collects bridge and synchronization functions to meet req.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Possible synchronization approaches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Bridged network characteristics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Bridge functions, e.g., frame preemption [802.3br and 802.1Qbu]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Early version of two profiles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Profile A: strict priority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Profile B: strict priority and frame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Work in progress!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137197" y="6159289"/>
            <a:ext cx="4006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http://www.ieee802.org/1/pages/802.1cm.html</a:t>
            </a:r>
          </a:p>
        </p:txBody>
      </p:sp>
    </p:spTree>
    <p:extLst>
      <p:ext uri="{BB962C8B-B14F-4D97-AF65-F5344CB8AC3E}">
        <p14:creationId xmlns:p14="http://schemas.microsoft.com/office/powerpoint/2010/main" val="95239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Fronthaul</a:t>
            </a:r>
            <a:r>
              <a:rPr lang="en-US" dirty="0"/>
              <a:t> interconnects functionally split components of a Radio Base Station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P802.1CM focus is the radio base station split specified by CPRI 7.0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Profile(s) for further splits are also in scope of P802.1CM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P802.1CM specifies packet transport for </a:t>
            </a:r>
            <a:r>
              <a:rPr lang="en-US" dirty="0" err="1"/>
              <a:t>Fronthaul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Collaboration with CPRI Cooperation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Collects </a:t>
            </a:r>
            <a:r>
              <a:rPr lang="en-US" dirty="0" err="1"/>
              <a:t>Fronthaul</a:t>
            </a:r>
            <a:r>
              <a:rPr lang="en-US" dirty="0"/>
              <a:t>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Specifies architecture for packet transport of </a:t>
            </a:r>
            <a:r>
              <a:rPr lang="en-US" dirty="0" err="1"/>
              <a:t>Fronthaul</a:t>
            </a:r>
            <a:r>
              <a:rPr lang="en-US" dirty="0"/>
              <a:t>, i.e., Ethernet-based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06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Fronthaul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P802.1CM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Scope,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Collaboration with </a:t>
            </a:r>
            <a:br>
              <a:rPr lang="en-US" dirty="0"/>
            </a:br>
            <a:r>
              <a:rPr lang="en-US" dirty="0"/>
              <a:t>the Common Public Radio Interface (CPRI) Cooperation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Current status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44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5G Architecture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Oval 24"/>
          <p:cNvSpPr/>
          <p:nvPr/>
        </p:nvSpPr>
        <p:spPr bwMode="auto">
          <a:xfrm>
            <a:off x="3235568" y="2286000"/>
            <a:ext cx="2251919" cy="3516145"/>
          </a:xfrm>
          <a:prstGeom prst="ellipse">
            <a:avLst/>
          </a:prstGeom>
          <a:solidFill>
            <a:srgbClr val="00285E">
              <a:lumMod val="10000"/>
              <a:lumOff val="90000"/>
            </a:srgbClr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05550" y="4704421"/>
            <a:ext cx="15119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Radio Base</a:t>
            </a:r>
            <a:b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Station</a:t>
            </a:r>
            <a:b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(RBS)</a:t>
            </a:r>
          </a:p>
        </p:txBody>
      </p:sp>
      <p:sp>
        <p:nvSpPr>
          <p:cNvPr id="27" name="Freeform 26"/>
          <p:cNvSpPr>
            <a:spLocks noChangeAspect="1" noEditPoints="1"/>
          </p:cNvSpPr>
          <p:nvPr/>
        </p:nvSpPr>
        <p:spPr bwMode="auto">
          <a:xfrm>
            <a:off x="3459957" y="2888094"/>
            <a:ext cx="1362075" cy="1676400"/>
          </a:xfrm>
          <a:custGeom>
            <a:avLst/>
            <a:gdLst>
              <a:gd name="T0" fmla="*/ 2147483647 w 363"/>
              <a:gd name="T1" fmla="*/ 2147483647 h 447"/>
              <a:gd name="T2" fmla="*/ 2147483647 w 363"/>
              <a:gd name="T3" fmla="*/ 2147483647 h 447"/>
              <a:gd name="T4" fmla="*/ 2147483647 w 363"/>
              <a:gd name="T5" fmla="*/ 2147483647 h 447"/>
              <a:gd name="T6" fmla="*/ 2147483647 w 363"/>
              <a:gd name="T7" fmla="*/ 2147483647 h 447"/>
              <a:gd name="T8" fmla="*/ 2147483647 w 363"/>
              <a:gd name="T9" fmla="*/ 2147483647 h 447"/>
              <a:gd name="T10" fmla="*/ 2147483647 w 363"/>
              <a:gd name="T11" fmla="*/ 2147483647 h 447"/>
              <a:gd name="T12" fmla="*/ 2147483647 w 363"/>
              <a:gd name="T13" fmla="*/ 2147483647 h 447"/>
              <a:gd name="T14" fmla="*/ 2147483647 w 363"/>
              <a:gd name="T15" fmla="*/ 2147483647 h 447"/>
              <a:gd name="T16" fmla="*/ 2147483647 w 363"/>
              <a:gd name="T17" fmla="*/ 2147483647 h 447"/>
              <a:gd name="T18" fmla="*/ 2147483647 w 363"/>
              <a:gd name="T19" fmla="*/ 2147483647 h 447"/>
              <a:gd name="T20" fmla="*/ 2147483647 w 363"/>
              <a:gd name="T21" fmla="*/ 2147483647 h 447"/>
              <a:gd name="T22" fmla="*/ 2147483647 w 363"/>
              <a:gd name="T23" fmla="*/ 2147483647 h 447"/>
              <a:gd name="T24" fmla="*/ 2147483647 w 363"/>
              <a:gd name="T25" fmla="*/ 2147483647 h 447"/>
              <a:gd name="T26" fmla="*/ 2147483647 w 363"/>
              <a:gd name="T27" fmla="*/ 2147483647 h 447"/>
              <a:gd name="T28" fmla="*/ 2147483647 w 363"/>
              <a:gd name="T29" fmla="*/ 2147483647 h 447"/>
              <a:gd name="T30" fmla="*/ 2147483647 w 363"/>
              <a:gd name="T31" fmla="*/ 2147483647 h 447"/>
              <a:gd name="T32" fmla="*/ 2147483647 w 363"/>
              <a:gd name="T33" fmla="*/ 2147483647 h 447"/>
              <a:gd name="T34" fmla="*/ 2147483647 w 363"/>
              <a:gd name="T35" fmla="*/ 2147483647 h 447"/>
              <a:gd name="T36" fmla="*/ 2147483647 w 363"/>
              <a:gd name="T37" fmla="*/ 2147483647 h 447"/>
              <a:gd name="T38" fmla="*/ 2147483647 w 363"/>
              <a:gd name="T39" fmla="*/ 2147483647 h 447"/>
              <a:gd name="T40" fmla="*/ 2147483647 w 363"/>
              <a:gd name="T41" fmla="*/ 2147483647 h 447"/>
              <a:gd name="T42" fmla="*/ 0 w 363"/>
              <a:gd name="T43" fmla="*/ 2147483647 h 447"/>
              <a:gd name="T44" fmla="*/ 0 w 363"/>
              <a:gd name="T45" fmla="*/ 2147483647 h 447"/>
              <a:gd name="T46" fmla="*/ 2147483647 w 363"/>
              <a:gd name="T47" fmla="*/ 2147483647 h 447"/>
              <a:gd name="T48" fmla="*/ 2147483647 w 363"/>
              <a:gd name="T49" fmla="*/ 2147483647 h 447"/>
              <a:gd name="T50" fmla="*/ 2147483647 w 363"/>
              <a:gd name="T51" fmla="*/ 2147483647 h 447"/>
              <a:gd name="T52" fmla="*/ 2147483647 w 363"/>
              <a:gd name="T53" fmla="*/ 2147483647 h 447"/>
              <a:gd name="T54" fmla="*/ 2147483647 w 363"/>
              <a:gd name="T55" fmla="*/ 2147483647 h 447"/>
              <a:gd name="T56" fmla="*/ 2147483647 w 363"/>
              <a:gd name="T57" fmla="*/ 2147483647 h 447"/>
              <a:gd name="T58" fmla="*/ 2147483647 w 363"/>
              <a:gd name="T59" fmla="*/ 2147483647 h 447"/>
              <a:gd name="T60" fmla="*/ 2147483647 w 363"/>
              <a:gd name="T61" fmla="*/ 2147483647 h 447"/>
              <a:gd name="T62" fmla="*/ 2147483647 w 363"/>
              <a:gd name="T63" fmla="*/ 2147483647 h 447"/>
              <a:gd name="T64" fmla="*/ 2147483647 w 363"/>
              <a:gd name="T65" fmla="*/ 2147483647 h 447"/>
              <a:gd name="T66" fmla="*/ 2147483647 w 363"/>
              <a:gd name="T67" fmla="*/ 2147483647 h 447"/>
              <a:gd name="T68" fmla="*/ 2147483647 w 363"/>
              <a:gd name="T69" fmla="*/ 2147483647 h 447"/>
              <a:gd name="T70" fmla="*/ 2147483647 w 363"/>
              <a:gd name="T71" fmla="*/ 2147483647 h 447"/>
              <a:gd name="T72" fmla="*/ 2147483647 w 363"/>
              <a:gd name="T73" fmla="*/ 2147483647 h 447"/>
              <a:gd name="T74" fmla="*/ 2147483647 w 363"/>
              <a:gd name="T75" fmla="*/ 2147483647 h 447"/>
              <a:gd name="T76" fmla="*/ 2147483647 w 363"/>
              <a:gd name="T77" fmla="*/ 2147483647 h 447"/>
              <a:gd name="T78" fmla="*/ 2147483647 w 363"/>
              <a:gd name="T79" fmla="*/ 2147483647 h 447"/>
              <a:gd name="T80" fmla="*/ 2147483647 w 363"/>
              <a:gd name="T81" fmla="*/ 2147483647 h 447"/>
              <a:gd name="T82" fmla="*/ 2147483647 w 363"/>
              <a:gd name="T83" fmla="*/ 2147483647 h 447"/>
              <a:gd name="T84" fmla="*/ 2147483647 w 363"/>
              <a:gd name="T85" fmla="*/ 2147483647 h 447"/>
              <a:gd name="T86" fmla="*/ 2147483647 w 363"/>
              <a:gd name="T87" fmla="*/ 2147483647 h 447"/>
              <a:gd name="T88" fmla="*/ 2147483647 w 363"/>
              <a:gd name="T89" fmla="*/ 2147483647 h 447"/>
              <a:gd name="T90" fmla="*/ 2147483647 w 363"/>
              <a:gd name="T91" fmla="*/ 2147483647 h 447"/>
              <a:gd name="T92" fmla="*/ 2147483647 w 363"/>
              <a:gd name="T93" fmla="*/ 2147483647 h 447"/>
              <a:gd name="T94" fmla="*/ 2147483647 w 363"/>
              <a:gd name="T95" fmla="*/ 2147483647 h 447"/>
              <a:gd name="T96" fmla="*/ 2147483647 w 363"/>
              <a:gd name="T97" fmla="*/ 2147483647 h 447"/>
              <a:gd name="T98" fmla="*/ 2147483647 w 363"/>
              <a:gd name="T99" fmla="*/ 2147483647 h 44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63" h="447">
                <a:moveTo>
                  <a:pt x="85" y="38"/>
                </a:moveTo>
                <a:cubicBezTo>
                  <a:pt x="85" y="38"/>
                  <a:pt x="85" y="38"/>
                  <a:pt x="85" y="38"/>
                </a:cubicBezTo>
                <a:cubicBezTo>
                  <a:pt x="85" y="36"/>
                  <a:pt x="84" y="34"/>
                  <a:pt x="83" y="32"/>
                </a:cubicBezTo>
                <a:cubicBezTo>
                  <a:pt x="80" y="29"/>
                  <a:pt x="75" y="29"/>
                  <a:pt x="72" y="32"/>
                </a:cubicBezTo>
                <a:cubicBezTo>
                  <a:pt x="51" y="53"/>
                  <a:pt x="41" y="79"/>
                  <a:pt x="41" y="106"/>
                </a:cubicBezTo>
                <a:cubicBezTo>
                  <a:pt x="41" y="106"/>
                  <a:pt x="41" y="106"/>
                  <a:pt x="41" y="106"/>
                </a:cubicBezTo>
                <a:cubicBezTo>
                  <a:pt x="41" y="132"/>
                  <a:pt x="51" y="159"/>
                  <a:pt x="72" y="179"/>
                </a:cubicBezTo>
                <a:cubicBezTo>
                  <a:pt x="75" y="182"/>
                  <a:pt x="80" y="182"/>
                  <a:pt x="83" y="179"/>
                </a:cubicBezTo>
                <a:cubicBezTo>
                  <a:pt x="84" y="178"/>
                  <a:pt x="85" y="176"/>
                  <a:pt x="85" y="174"/>
                </a:cubicBezTo>
                <a:cubicBezTo>
                  <a:pt x="85" y="174"/>
                  <a:pt x="85" y="174"/>
                  <a:pt x="85" y="174"/>
                </a:cubicBezTo>
                <a:cubicBezTo>
                  <a:pt x="85" y="172"/>
                  <a:pt x="84" y="169"/>
                  <a:pt x="83" y="168"/>
                </a:cubicBezTo>
                <a:cubicBezTo>
                  <a:pt x="66" y="151"/>
                  <a:pt x="57" y="128"/>
                  <a:pt x="57" y="106"/>
                </a:cubicBezTo>
                <a:cubicBezTo>
                  <a:pt x="57" y="83"/>
                  <a:pt x="66" y="61"/>
                  <a:pt x="83" y="44"/>
                </a:cubicBezTo>
                <a:cubicBezTo>
                  <a:pt x="84" y="42"/>
                  <a:pt x="85" y="40"/>
                  <a:pt x="85" y="38"/>
                </a:cubicBezTo>
                <a:close/>
                <a:moveTo>
                  <a:pt x="48" y="191"/>
                </a:moveTo>
                <a:cubicBezTo>
                  <a:pt x="48" y="191"/>
                  <a:pt x="47" y="191"/>
                  <a:pt x="47" y="190"/>
                </a:cubicBezTo>
                <a:cubicBezTo>
                  <a:pt x="45" y="188"/>
                  <a:pt x="44" y="186"/>
                  <a:pt x="42" y="184"/>
                </a:cubicBezTo>
                <a:cubicBezTo>
                  <a:pt x="42" y="184"/>
                  <a:pt x="42" y="184"/>
                  <a:pt x="42" y="184"/>
                </a:cubicBezTo>
                <a:cubicBezTo>
                  <a:pt x="41" y="182"/>
                  <a:pt x="40" y="181"/>
                  <a:pt x="39" y="180"/>
                </a:cubicBezTo>
                <a:cubicBezTo>
                  <a:pt x="33" y="171"/>
                  <a:pt x="28" y="162"/>
                  <a:pt x="24" y="152"/>
                </a:cubicBezTo>
                <a:cubicBezTo>
                  <a:pt x="24" y="151"/>
                  <a:pt x="23" y="149"/>
                  <a:pt x="23" y="148"/>
                </a:cubicBezTo>
                <a:cubicBezTo>
                  <a:pt x="22" y="147"/>
                  <a:pt x="22" y="147"/>
                  <a:pt x="22" y="146"/>
                </a:cubicBezTo>
                <a:cubicBezTo>
                  <a:pt x="22" y="145"/>
                  <a:pt x="21" y="143"/>
                  <a:pt x="21" y="142"/>
                </a:cubicBezTo>
                <a:cubicBezTo>
                  <a:pt x="21" y="141"/>
                  <a:pt x="20" y="141"/>
                  <a:pt x="20" y="140"/>
                </a:cubicBezTo>
                <a:cubicBezTo>
                  <a:pt x="20" y="139"/>
                  <a:pt x="20" y="137"/>
                  <a:pt x="19" y="136"/>
                </a:cubicBezTo>
                <a:cubicBezTo>
                  <a:pt x="19" y="135"/>
                  <a:pt x="19" y="135"/>
                  <a:pt x="19" y="134"/>
                </a:cubicBezTo>
                <a:cubicBezTo>
                  <a:pt x="18" y="133"/>
                  <a:pt x="18" y="131"/>
                  <a:pt x="18" y="130"/>
                </a:cubicBezTo>
                <a:cubicBezTo>
                  <a:pt x="18" y="129"/>
                  <a:pt x="18" y="128"/>
                  <a:pt x="17" y="127"/>
                </a:cubicBezTo>
                <a:cubicBezTo>
                  <a:pt x="17" y="126"/>
                  <a:pt x="17" y="125"/>
                  <a:pt x="17" y="124"/>
                </a:cubicBezTo>
                <a:cubicBezTo>
                  <a:pt x="17" y="123"/>
                  <a:pt x="17" y="122"/>
                  <a:pt x="17" y="121"/>
                </a:cubicBezTo>
                <a:cubicBezTo>
                  <a:pt x="16" y="120"/>
                  <a:pt x="16" y="119"/>
                  <a:pt x="16" y="118"/>
                </a:cubicBezTo>
                <a:cubicBezTo>
                  <a:pt x="16" y="117"/>
                  <a:pt x="16" y="116"/>
                  <a:pt x="16" y="114"/>
                </a:cubicBezTo>
                <a:cubicBezTo>
                  <a:pt x="16" y="113"/>
                  <a:pt x="16" y="113"/>
                  <a:pt x="16" y="112"/>
                </a:cubicBezTo>
                <a:cubicBezTo>
                  <a:pt x="16" y="110"/>
                  <a:pt x="16" y="108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4"/>
                  <a:pt x="16" y="102"/>
                  <a:pt x="16" y="100"/>
                </a:cubicBezTo>
                <a:cubicBezTo>
                  <a:pt x="16" y="99"/>
                  <a:pt x="16" y="98"/>
                  <a:pt x="16" y="97"/>
                </a:cubicBezTo>
                <a:cubicBezTo>
                  <a:pt x="16" y="96"/>
                  <a:pt x="16" y="95"/>
                  <a:pt x="16" y="93"/>
                </a:cubicBezTo>
                <a:cubicBezTo>
                  <a:pt x="16" y="92"/>
                  <a:pt x="16" y="92"/>
                  <a:pt x="17" y="91"/>
                </a:cubicBezTo>
                <a:cubicBezTo>
                  <a:pt x="17" y="90"/>
                  <a:pt x="17" y="88"/>
                  <a:pt x="17" y="87"/>
                </a:cubicBezTo>
                <a:cubicBezTo>
                  <a:pt x="17" y="86"/>
                  <a:pt x="17" y="85"/>
                  <a:pt x="17" y="84"/>
                </a:cubicBezTo>
                <a:cubicBezTo>
                  <a:pt x="18" y="83"/>
                  <a:pt x="18" y="82"/>
                  <a:pt x="18" y="81"/>
                </a:cubicBezTo>
                <a:cubicBezTo>
                  <a:pt x="18" y="80"/>
                  <a:pt x="18" y="79"/>
                  <a:pt x="19" y="78"/>
                </a:cubicBezTo>
                <a:cubicBezTo>
                  <a:pt x="19" y="77"/>
                  <a:pt x="19" y="76"/>
                  <a:pt x="19" y="75"/>
                </a:cubicBezTo>
                <a:cubicBezTo>
                  <a:pt x="20" y="74"/>
                  <a:pt x="20" y="73"/>
                  <a:pt x="20" y="71"/>
                </a:cubicBezTo>
                <a:cubicBezTo>
                  <a:pt x="20" y="71"/>
                  <a:pt x="21" y="70"/>
                  <a:pt x="21" y="70"/>
                </a:cubicBezTo>
                <a:cubicBezTo>
                  <a:pt x="21" y="68"/>
                  <a:pt x="22" y="67"/>
                  <a:pt x="22" y="65"/>
                </a:cubicBezTo>
                <a:cubicBezTo>
                  <a:pt x="22" y="65"/>
                  <a:pt x="22" y="65"/>
                  <a:pt x="23" y="64"/>
                </a:cubicBezTo>
                <a:cubicBezTo>
                  <a:pt x="23" y="63"/>
                  <a:pt x="24" y="61"/>
                  <a:pt x="24" y="60"/>
                </a:cubicBezTo>
                <a:cubicBezTo>
                  <a:pt x="28" y="50"/>
                  <a:pt x="33" y="40"/>
                  <a:pt x="39" y="32"/>
                </a:cubicBezTo>
                <a:cubicBezTo>
                  <a:pt x="40" y="30"/>
                  <a:pt x="41" y="29"/>
                  <a:pt x="42" y="28"/>
                </a:cubicBezTo>
                <a:cubicBezTo>
                  <a:pt x="42" y="28"/>
                  <a:pt x="42" y="27"/>
                  <a:pt x="42" y="27"/>
                </a:cubicBezTo>
                <a:cubicBezTo>
                  <a:pt x="44" y="25"/>
                  <a:pt x="45" y="23"/>
                  <a:pt x="47" y="21"/>
                </a:cubicBezTo>
                <a:cubicBezTo>
                  <a:pt x="47" y="21"/>
                  <a:pt x="48" y="21"/>
                  <a:pt x="48" y="20"/>
                </a:cubicBezTo>
                <a:cubicBezTo>
                  <a:pt x="50" y="18"/>
                  <a:pt x="52" y="16"/>
                  <a:pt x="54" y="14"/>
                </a:cubicBezTo>
                <a:cubicBezTo>
                  <a:pt x="55" y="13"/>
                  <a:pt x="56" y="11"/>
                  <a:pt x="56" y="9"/>
                </a:cubicBezTo>
                <a:cubicBezTo>
                  <a:pt x="56" y="8"/>
                  <a:pt x="56" y="7"/>
                  <a:pt x="5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5"/>
                  <a:pt x="54" y="4"/>
                  <a:pt x="54" y="3"/>
                </a:cubicBezTo>
                <a:cubicBezTo>
                  <a:pt x="52" y="2"/>
                  <a:pt x="51" y="1"/>
                  <a:pt x="49" y="1"/>
                </a:cubicBezTo>
                <a:cubicBezTo>
                  <a:pt x="47" y="0"/>
                  <a:pt x="44" y="1"/>
                  <a:pt x="42" y="3"/>
                </a:cubicBezTo>
                <a:cubicBezTo>
                  <a:pt x="40" y="5"/>
                  <a:pt x="38" y="7"/>
                  <a:pt x="36" y="10"/>
                </a:cubicBezTo>
                <a:cubicBezTo>
                  <a:pt x="36" y="10"/>
                  <a:pt x="35" y="11"/>
                  <a:pt x="35" y="11"/>
                </a:cubicBezTo>
                <a:cubicBezTo>
                  <a:pt x="33" y="13"/>
                  <a:pt x="31" y="15"/>
                  <a:pt x="30" y="17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8" y="20"/>
                  <a:pt x="27" y="21"/>
                  <a:pt x="26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19" y="33"/>
                  <a:pt x="14" y="4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5"/>
                  <a:pt x="8" y="57"/>
                  <a:pt x="7" y="59"/>
                </a:cubicBezTo>
                <a:cubicBezTo>
                  <a:pt x="7" y="59"/>
                  <a:pt x="7" y="60"/>
                  <a:pt x="7" y="60"/>
                </a:cubicBezTo>
                <a:cubicBezTo>
                  <a:pt x="6" y="62"/>
                  <a:pt x="6" y="64"/>
                  <a:pt x="5" y="65"/>
                </a:cubicBezTo>
                <a:cubicBezTo>
                  <a:pt x="5" y="66"/>
                  <a:pt x="5" y="66"/>
                  <a:pt x="5" y="67"/>
                </a:cubicBezTo>
                <a:cubicBezTo>
                  <a:pt x="4" y="69"/>
                  <a:pt x="4" y="70"/>
                  <a:pt x="4" y="72"/>
                </a:cubicBezTo>
                <a:cubicBezTo>
                  <a:pt x="3" y="73"/>
                  <a:pt x="3" y="73"/>
                  <a:pt x="3" y="74"/>
                </a:cubicBezTo>
                <a:cubicBezTo>
                  <a:pt x="3" y="75"/>
                  <a:pt x="3" y="77"/>
                  <a:pt x="2" y="78"/>
                </a:cubicBezTo>
                <a:cubicBezTo>
                  <a:pt x="2" y="79"/>
                  <a:pt x="2" y="80"/>
                  <a:pt x="2" y="81"/>
                </a:cubicBezTo>
                <a:cubicBezTo>
                  <a:pt x="2" y="82"/>
                  <a:pt x="1" y="84"/>
                  <a:pt x="1" y="85"/>
                </a:cubicBezTo>
                <a:cubicBezTo>
                  <a:pt x="1" y="86"/>
                  <a:pt x="1" y="87"/>
                  <a:pt x="1" y="89"/>
                </a:cubicBezTo>
                <a:cubicBezTo>
                  <a:pt x="1" y="90"/>
                  <a:pt x="0" y="91"/>
                  <a:pt x="0" y="92"/>
                </a:cubicBezTo>
                <a:cubicBezTo>
                  <a:pt x="0" y="93"/>
                  <a:pt x="0" y="95"/>
                  <a:pt x="0" y="96"/>
                </a:cubicBezTo>
                <a:cubicBezTo>
                  <a:pt x="0" y="97"/>
                  <a:pt x="0" y="98"/>
                  <a:pt x="0" y="99"/>
                </a:cubicBezTo>
                <a:cubicBezTo>
                  <a:pt x="0" y="101"/>
                  <a:pt x="0" y="103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8"/>
                  <a:pt x="0" y="111"/>
                  <a:pt x="0" y="113"/>
                </a:cubicBezTo>
                <a:cubicBezTo>
                  <a:pt x="0" y="114"/>
                  <a:pt x="0" y="115"/>
                  <a:pt x="0" y="115"/>
                </a:cubicBezTo>
                <a:cubicBezTo>
                  <a:pt x="0" y="117"/>
                  <a:pt x="0" y="118"/>
                  <a:pt x="0" y="120"/>
                </a:cubicBezTo>
                <a:cubicBezTo>
                  <a:pt x="0" y="121"/>
                  <a:pt x="1" y="122"/>
                  <a:pt x="1" y="123"/>
                </a:cubicBezTo>
                <a:cubicBezTo>
                  <a:pt x="1" y="124"/>
                  <a:pt x="1" y="125"/>
                  <a:pt x="1" y="127"/>
                </a:cubicBezTo>
                <a:cubicBezTo>
                  <a:pt x="1" y="128"/>
                  <a:pt x="2" y="129"/>
                  <a:pt x="2" y="130"/>
                </a:cubicBezTo>
                <a:cubicBezTo>
                  <a:pt x="2" y="131"/>
                  <a:pt x="2" y="132"/>
                  <a:pt x="2" y="133"/>
                </a:cubicBezTo>
                <a:cubicBezTo>
                  <a:pt x="3" y="135"/>
                  <a:pt x="3" y="136"/>
                  <a:pt x="3" y="138"/>
                </a:cubicBezTo>
                <a:cubicBezTo>
                  <a:pt x="3" y="138"/>
                  <a:pt x="3" y="139"/>
                  <a:pt x="4" y="140"/>
                </a:cubicBezTo>
                <a:cubicBezTo>
                  <a:pt x="4" y="141"/>
                  <a:pt x="4" y="143"/>
                  <a:pt x="5" y="145"/>
                </a:cubicBezTo>
                <a:cubicBezTo>
                  <a:pt x="5" y="145"/>
                  <a:pt x="5" y="146"/>
                  <a:pt x="5" y="146"/>
                </a:cubicBezTo>
                <a:cubicBezTo>
                  <a:pt x="6" y="148"/>
                  <a:pt x="6" y="150"/>
                  <a:pt x="7" y="152"/>
                </a:cubicBezTo>
                <a:cubicBezTo>
                  <a:pt x="7" y="152"/>
                  <a:pt x="7" y="152"/>
                  <a:pt x="7" y="152"/>
                </a:cubicBezTo>
                <a:cubicBezTo>
                  <a:pt x="8" y="154"/>
                  <a:pt x="9" y="156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14" y="169"/>
                  <a:pt x="19" y="179"/>
                  <a:pt x="25" y="188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5" y="188"/>
                  <a:pt x="25" y="189"/>
                  <a:pt x="26" y="189"/>
                </a:cubicBezTo>
                <a:cubicBezTo>
                  <a:pt x="27" y="190"/>
                  <a:pt x="28" y="192"/>
                  <a:pt x="29" y="193"/>
                </a:cubicBezTo>
                <a:cubicBezTo>
                  <a:pt x="29" y="193"/>
                  <a:pt x="29" y="194"/>
                  <a:pt x="29" y="194"/>
                </a:cubicBezTo>
                <a:cubicBezTo>
                  <a:pt x="29" y="194"/>
                  <a:pt x="29" y="194"/>
                  <a:pt x="30" y="194"/>
                </a:cubicBezTo>
                <a:cubicBezTo>
                  <a:pt x="31" y="196"/>
                  <a:pt x="33" y="198"/>
                  <a:pt x="35" y="201"/>
                </a:cubicBezTo>
                <a:cubicBezTo>
                  <a:pt x="35" y="201"/>
                  <a:pt x="36" y="201"/>
                  <a:pt x="36" y="202"/>
                </a:cubicBezTo>
                <a:cubicBezTo>
                  <a:pt x="38" y="204"/>
                  <a:pt x="40" y="206"/>
                  <a:pt x="42" y="209"/>
                </a:cubicBezTo>
                <a:cubicBezTo>
                  <a:pt x="44" y="211"/>
                  <a:pt x="47" y="211"/>
                  <a:pt x="49" y="211"/>
                </a:cubicBezTo>
                <a:cubicBezTo>
                  <a:pt x="51" y="211"/>
                  <a:pt x="52" y="210"/>
                  <a:pt x="54" y="209"/>
                </a:cubicBezTo>
                <a:cubicBezTo>
                  <a:pt x="54" y="208"/>
                  <a:pt x="55" y="207"/>
                  <a:pt x="55" y="206"/>
                </a:cubicBezTo>
                <a:cubicBezTo>
                  <a:pt x="55" y="206"/>
                  <a:pt x="55" y="206"/>
                  <a:pt x="55" y="206"/>
                </a:cubicBezTo>
                <a:cubicBezTo>
                  <a:pt x="55" y="206"/>
                  <a:pt x="55" y="206"/>
                  <a:pt x="56" y="205"/>
                </a:cubicBezTo>
                <a:cubicBezTo>
                  <a:pt x="56" y="205"/>
                  <a:pt x="56" y="204"/>
                  <a:pt x="56" y="203"/>
                </a:cubicBezTo>
                <a:cubicBezTo>
                  <a:pt x="56" y="201"/>
                  <a:pt x="55" y="199"/>
                  <a:pt x="54" y="197"/>
                </a:cubicBezTo>
                <a:cubicBezTo>
                  <a:pt x="52" y="195"/>
                  <a:pt x="50" y="193"/>
                  <a:pt x="48" y="191"/>
                </a:cubicBezTo>
                <a:close/>
                <a:moveTo>
                  <a:pt x="207" y="60"/>
                </a:moveTo>
                <a:cubicBezTo>
                  <a:pt x="158" y="60"/>
                  <a:pt x="158" y="60"/>
                  <a:pt x="158" y="60"/>
                </a:cubicBezTo>
                <a:cubicBezTo>
                  <a:pt x="147" y="60"/>
                  <a:pt x="138" y="69"/>
                  <a:pt x="138" y="80"/>
                </a:cubicBezTo>
                <a:cubicBezTo>
                  <a:pt x="138" y="439"/>
                  <a:pt x="138" y="439"/>
                  <a:pt x="138" y="439"/>
                </a:cubicBezTo>
                <a:cubicBezTo>
                  <a:pt x="138" y="443"/>
                  <a:pt x="142" y="447"/>
                  <a:pt x="146" y="447"/>
                </a:cubicBezTo>
                <a:cubicBezTo>
                  <a:pt x="151" y="447"/>
                  <a:pt x="154" y="443"/>
                  <a:pt x="154" y="439"/>
                </a:cubicBezTo>
                <a:cubicBezTo>
                  <a:pt x="154" y="420"/>
                  <a:pt x="154" y="420"/>
                  <a:pt x="154" y="420"/>
                </a:cubicBezTo>
                <a:cubicBezTo>
                  <a:pt x="211" y="363"/>
                  <a:pt x="211" y="363"/>
                  <a:pt x="211" y="363"/>
                </a:cubicBezTo>
                <a:cubicBezTo>
                  <a:pt x="211" y="439"/>
                  <a:pt x="211" y="439"/>
                  <a:pt x="211" y="439"/>
                </a:cubicBezTo>
                <a:cubicBezTo>
                  <a:pt x="211" y="443"/>
                  <a:pt x="215" y="447"/>
                  <a:pt x="219" y="447"/>
                </a:cubicBezTo>
                <a:cubicBezTo>
                  <a:pt x="223" y="447"/>
                  <a:pt x="227" y="443"/>
                  <a:pt x="227" y="439"/>
                </a:cubicBezTo>
                <a:cubicBezTo>
                  <a:pt x="227" y="80"/>
                  <a:pt x="227" y="80"/>
                  <a:pt x="227" y="80"/>
                </a:cubicBezTo>
                <a:cubicBezTo>
                  <a:pt x="227" y="69"/>
                  <a:pt x="218" y="60"/>
                  <a:pt x="207" y="60"/>
                </a:cubicBezTo>
                <a:close/>
                <a:moveTo>
                  <a:pt x="154" y="80"/>
                </a:moveTo>
                <a:cubicBezTo>
                  <a:pt x="154" y="78"/>
                  <a:pt x="156" y="76"/>
                  <a:pt x="158" y="76"/>
                </a:cubicBezTo>
                <a:cubicBezTo>
                  <a:pt x="198" y="76"/>
                  <a:pt x="198" y="76"/>
                  <a:pt x="198" y="76"/>
                </a:cubicBezTo>
                <a:cubicBezTo>
                  <a:pt x="154" y="120"/>
                  <a:pt x="154" y="120"/>
                  <a:pt x="154" y="120"/>
                </a:cubicBezTo>
                <a:lnTo>
                  <a:pt x="154" y="80"/>
                </a:lnTo>
                <a:close/>
                <a:moveTo>
                  <a:pt x="154" y="155"/>
                </a:moveTo>
                <a:cubicBezTo>
                  <a:pt x="207" y="207"/>
                  <a:pt x="207" y="207"/>
                  <a:pt x="207" y="207"/>
                </a:cubicBezTo>
                <a:cubicBezTo>
                  <a:pt x="154" y="260"/>
                  <a:pt x="154" y="260"/>
                  <a:pt x="154" y="260"/>
                </a:cubicBezTo>
                <a:lnTo>
                  <a:pt x="154" y="155"/>
                </a:lnTo>
                <a:close/>
                <a:moveTo>
                  <a:pt x="154" y="397"/>
                </a:moveTo>
                <a:cubicBezTo>
                  <a:pt x="154" y="294"/>
                  <a:pt x="154" y="294"/>
                  <a:pt x="154" y="294"/>
                </a:cubicBezTo>
                <a:cubicBezTo>
                  <a:pt x="206" y="346"/>
                  <a:pt x="206" y="346"/>
                  <a:pt x="206" y="346"/>
                </a:cubicBezTo>
                <a:lnTo>
                  <a:pt x="154" y="397"/>
                </a:lnTo>
                <a:close/>
                <a:moveTo>
                  <a:pt x="211" y="328"/>
                </a:moveTo>
                <a:cubicBezTo>
                  <a:pt x="160" y="277"/>
                  <a:pt x="160" y="277"/>
                  <a:pt x="160" y="277"/>
                </a:cubicBezTo>
                <a:cubicBezTo>
                  <a:pt x="211" y="226"/>
                  <a:pt x="211" y="226"/>
                  <a:pt x="211" y="226"/>
                </a:cubicBezTo>
                <a:lnTo>
                  <a:pt x="211" y="328"/>
                </a:lnTo>
                <a:close/>
                <a:moveTo>
                  <a:pt x="211" y="189"/>
                </a:moveTo>
                <a:cubicBezTo>
                  <a:pt x="159" y="137"/>
                  <a:pt x="159" y="137"/>
                  <a:pt x="159" y="137"/>
                </a:cubicBezTo>
                <a:cubicBezTo>
                  <a:pt x="211" y="86"/>
                  <a:pt x="211" y="86"/>
                  <a:pt x="211" y="86"/>
                </a:cubicBezTo>
                <a:lnTo>
                  <a:pt x="211" y="189"/>
                </a:lnTo>
                <a:close/>
                <a:moveTo>
                  <a:pt x="107" y="58"/>
                </a:moveTo>
                <a:cubicBezTo>
                  <a:pt x="103" y="58"/>
                  <a:pt x="99" y="62"/>
                  <a:pt x="99" y="66"/>
                </a:cubicBezTo>
                <a:cubicBezTo>
                  <a:pt x="99" y="144"/>
                  <a:pt x="99" y="144"/>
                  <a:pt x="99" y="144"/>
                </a:cubicBezTo>
                <a:cubicBezTo>
                  <a:pt x="99" y="148"/>
                  <a:pt x="103" y="152"/>
                  <a:pt x="107" y="152"/>
                </a:cubicBezTo>
                <a:cubicBezTo>
                  <a:pt x="111" y="152"/>
                  <a:pt x="115" y="148"/>
                  <a:pt x="115" y="144"/>
                </a:cubicBezTo>
                <a:cubicBezTo>
                  <a:pt x="115" y="66"/>
                  <a:pt x="115" y="66"/>
                  <a:pt x="115" y="66"/>
                </a:cubicBezTo>
                <a:cubicBezTo>
                  <a:pt x="115" y="62"/>
                  <a:pt x="111" y="58"/>
                  <a:pt x="107" y="58"/>
                </a:cubicBezTo>
                <a:close/>
                <a:moveTo>
                  <a:pt x="320" y="28"/>
                </a:moveTo>
                <a:cubicBezTo>
                  <a:pt x="322" y="29"/>
                  <a:pt x="323" y="31"/>
                  <a:pt x="324" y="33"/>
                </a:cubicBezTo>
                <a:cubicBezTo>
                  <a:pt x="327" y="36"/>
                  <a:pt x="332" y="37"/>
                  <a:pt x="335" y="35"/>
                </a:cubicBezTo>
                <a:cubicBezTo>
                  <a:pt x="339" y="32"/>
                  <a:pt x="340" y="27"/>
                  <a:pt x="337" y="23"/>
                </a:cubicBezTo>
                <a:cubicBezTo>
                  <a:pt x="336" y="22"/>
                  <a:pt x="335" y="20"/>
                  <a:pt x="333" y="18"/>
                </a:cubicBezTo>
                <a:cubicBezTo>
                  <a:pt x="329" y="13"/>
                  <a:pt x="325" y="8"/>
                  <a:pt x="320" y="3"/>
                </a:cubicBezTo>
                <a:cubicBezTo>
                  <a:pt x="317" y="0"/>
                  <a:pt x="312" y="0"/>
                  <a:pt x="309" y="3"/>
                </a:cubicBezTo>
                <a:cubicBezTo>
                  <a:pt x="307" y="4"/>
                  <a:pt x="306" y="7"/>
                  <a:pt x="306" y="9"/>
                </a:cubicBezTo>
                <a:cubicBezTo>
                  <a:pt x="306" y="11"/>
                  <a:pt x="307" y="13"/>
                  <a:pt x="309" y="14"/>
                </a:cubicBezTo>
                <a:cubicBezTo>
                  <a:pt x="313" y="18"/>
                  <a:pt x="317" y="23"/>
                  <a:pt x="320" y="28"/>
                </a:cubicBezTo>
                <a:close/>
                <a:moveTo>
                  <a:pt x="257" y="59"/>
                </a:moveTo>
                <a:cubicBezTo>
                  <a:pt x="252" y="59"/>
                  <a:pt x="249" y="63"/>
                  <a:pt x="249" y="67"/>
                </a:cubicBezTo>
                <a:cubicBezTo>
                  <a:pt x="249" y="145"/>
                  <a:pt x="249" y="145"/>
                  <a:pt x="249" y="145"/>
                </a:cubicBezTo>
                <a:cubicBezTo>
                  <a:pt x="249" y="149"/>
                  <a:pt x="252" y="153"/>
                  <a:pt x="257" y="153"/>
                </a:cubicBezTo>
                <a:cubicBezTo>
                  <a:pt x="261" y="153"/>
                  <a:pt x="265" y="149"/>
                  <a:pt x="265" y="145"/>
                </a:cubicBezTo>
                <a:cubicBezTo>
                  <a:pt x="265" y="67"/>
                  <a:pt x="265" y="67"/>
                  <a:pt x="265" y="67"/>
                </a:cubicBezTo>
                <a:cubicBezTo>
                  <a:pt x="265" y="63"/>
                  <a:pt x="261" y="59"/>
                  <a:pt x="257" y="59"/>
                </a:cubicBezTo>
                <a:close/>
                <a:moveTo>
                  <a:pt x="291" y="32"/>
                </a:moveTo>
                <a:cubicBezTo>
                  <a:pt x="288" y="29"/>
                  <a:pt x="283" y="29"/>
                  <a:pt x="279" y="32"/>
                </a:cubicBezTo>
                <a:cubicBezTo>
                  <a:pt x="278" y="34"/>
                  <a:pt x="277" y="36"/>
                  <a:pt x="277" y="38"/>
                </a:cubicBezTo>
                <a:cubicBezTo>
                  <a:pt x="277" y="40"/>
                  <a:pt x="278" y="42"/>
                  <a:pt x="279" y="44"/>
                </a:cubicBezTo>
                <a:cubicBezTo>
                  <a:pt x="297" y="61"/>
                  <a:pt x="305" y="83"/>
                  <a:pt x="305" y="106"/>
                </a:cubicBezTo>
                <a:cubicBezTo>
                  <a:pt x="305" y="128"/>
                  <a:pt x="297" y="151"/>
                  <a:pt x="279" y="168"/>
                </a:cubicBezTo>
                <a:cubicBezTo>
                  <a:pt x="279" y="168"/>
                  <a:pt x="279" y="168"/>
                  <a:pt x="279" y="168"/>
                </a:cubicBezTo>
                <a:cubicBezTo>
                  <a:pt x="276" y="171"/>
                  <a:pt x="276" y="176"/>
                  <a:pt x="279" y="179"/>
                </a:cubicBezTo>
                <a:cubicBezTo>
                  <a:pt x="283" y="182"/>
                  <a:pt x="288" y="182"/>
                  <a:pt x="291" y="179"/>
                </a:cubicBezTo>
                <a:cubicBezTo>
                  <a:pt x="311" y="159"/>
                  <a:pt x="321" y="132"/>
                  <a:pt x="321" y="106"/>
                </a:cubicBezTo>
                <a:cubicBezTo>
                  <a:pt x="321" y="79"/>
                  <a:pt x="311" y="53"/>
                  <a:pt x="291" y="32"/>
                </a:cubicBezTo>
                <a:close/>
                <a:moveTo>
                  <a:pt x="353" y="53"/>
                </a:moveTo>
                <a:cubicBezTo>
                  <a:pt x="351" y="49"/>
                  <a:pt x="347" y="47"/>
                  <a:pt x="343" y="49"/>
                </a:cubicBezTo>
                <a:cubicBezTo>
                  <a:pt x="338" y="50"/>
                  <a:pt x="336" y="55"/>
                  <a:pt x="338" y="59"/>
                </a:cubicBezTo>
                <a:cubicBezTo>
                  <a:pt x="344" y="74"/>
                  <a:pt x="347" y="90"/>
                  <a:pt x="347" y="106"/>
                </a:cubicBezTo>
                <a:cubicBezTo>
                  <a:pt x="347" y="140"/>
                  <a:pt x="333" y="173"/>
                  <a:pt x="309" y="197"/>
                </a:cubicBezTo>
                <a:cubicBezTo>
                  <a:pt x="307" y="199"/>
                  <a:pt x="306" y="201"/>
                  <a:pt x="306" y="203"/>
                </a:cubicBezTo>
                <a:cubicBezTo>
                  <a:pt x="306" y="205"/>
                  <a:pt x="307" y="207"/>
                  <a:pt x="309" y="209"/>
                </a:cubicBezTo>
                <a:cubicBezTo>
                  <a:pt x="312" y="212"/>
                  <a:pt x="317" y="212"/>
                  <a:pt x="320" y="209"/>
                </a:cubicBezTo>
                <a:cubicBezTo>
                  <a:pt x="348" y="181"/>
                  <a:pt x="363" y="145"/>
                  <a:pt x="363" y="106"/>
                </a:cubicBezTo>
                <a:cubicBezTo>
                  <a:pt x="363" y="88"/>
                  <a:pt x="359" y="70"/>
                  <a:pt x="353" y="53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28" name="Freeform 3"/>
          <p:cNvSpPr>
            <a:spLocks noChangeAspect="1" noEditPoints="1"/>
          </p:cNvSpPr>
          <p:nvPr/>
        </p:nvSpPr>
        <p:spPr bwMode="auto">
          <a:xfrm>
            <a:off x="4327684" y="3886596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29" name="Freeform 28"/>
          <p:cNvSpPr>
            <a:spLocks noChangeAspect="1" noEditPoints="1"/>
          </p:cNvSpPr>
          <p:nvPr/>
        </p:nvSpPr>
        <p:spPr bwMode="auto">
          <a:xfrm>
            <a:off x="979366" y="3670609"/>
            <a:ext cx="393700" cy="641350"/>
          </a:xfrm>
          <a:custGeom>
            <a:avLst/>
            <a:gdLst>
              <a:gd name="T0" fmla="*/ 2147483647 w 124"/>
              <a:gd name="T1" fmla="*/ 2147483647 h 202"/>
              <a:gd name="T2" fmla="*/ 2147483647 w 124"/>
              <a:gd name="T3" fmla="*/ 2147483647 h 202"/>
              <a:gd name="T4" fmla="*/ 0 w 124"/>
              <a:gd name="T5" fmla="*/ 2147483647 h 202"/>
              <a:gd name="T6" fmla="*/ 0 w 124"/>
              <a:gd name="T7" fmla="*/ 2147483647 h 202"/>
              <a:gd name="T8" fmla="*/ 2147483647 w 124"/>
              <a:gd name="T9" fmla="*/ 0 h 202"/>
              <a:gd name="T10" fmla="*/ 2147483647 w 124"/>
              <a:gd name="T11" fmla="*/ 0 h 202"/>
              <a:gd name="T12" fmla="*/ 2147483647 w 124"/>
              <a:gd name="T13" fmla="*/ 2147483647 h 202"/>
              <a:gd name="T14" fmla="*/ 2147483647 w 124"/>
              <a:gd name="T15" fmla="*/ 2147483647 h 202"/>
              <a:gd name="T16" fmla="*/ 2147483647 w 124"/>
              <a:gd name="T17" fmla="*/ 2147483647 h 202"/>
              <a:gd name="T18" fmla="*/ 2147483647 w 124"/>
              <a:gd name="T19" fmla="*/ 2147483647 h 202"/>
              <a:gd name="T20" fmla="*/ 2147483647 w 124"/>
              <a:gd name="T21" fmla="*/ 2147483647 h 202"/>
              <a:gd name="T22" fmla="*/ 2147483647 w 124"/>
              <a:gd name="T23" fmla="*/ 2147483647 h 202"/>
              <a:gd name="T24" fmla="*/ 2147483647 w 124"/>
              <a:gd name="T25" fmla="*/ 2147483647 h 202"/>
              <a:gd name="T26" fmla="*/ 2147483647 w 124"/>
              <a:gd name="T27" fmla="*/ 2147483647 h 202"/>
              <a:gd name="T28" fmla="*/ 2147483647 w 124"/>
              <a:gd name="T29" fmla="*/ 2147483647 h 202"/>
              <a:gd name="T30" fmla="*/ 2147483647 w 124"/>
              <a:gd name="T31" fmla="*/ 2147483647 h 202"/>
              <a:gd name="T32" fmla="*/ 2147483647 w 124"/>
              <a:gd name="T33" fmla="*/ 2147483647 h 202"/>
              <a:gd name="T34" fmla="*/ 2147483647 w 124"/>
              <a:gd name="T35" fmla="*/ 2147483647 h 202"/>
              <a:gd name="T36" fmla="*/ 2147483647 w 124"/>
              <a:gd name="T37" fmla="*/ 2147483647 h 202"/>
              <a:gd name="T38" fmla="*/ 2147483647 w 124"/>
              <a:gd name="T39" fmla="*/ 2147483647 h 202"/>
              <a:gd name="T40" fmla="*/ 2147483647 w 124"/>
              <a:gd name="T41" fmla="*/ 2147483647 h 2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4" h="202">
                <a:moveTo>
                  <a:pt x="112" y="202"/>
                </a:moveTo>
                <a:cubicBezTo>
                  <a:pt x="12" y="202"/>
                  <a:pt x="12" y="202"/>
                  <a:pt x="12" y="202"/>
                </a:cubicBezTo>
                <a:cubicBezTo>
                  <a:pt x="5" y="202"/>
                  <a:pt x="0" y="196"/>
                  <a:pt x="0" y="19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24" y="5"/>
                  <a:pt x="124" y="12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6"/>
                  <a:pt x="118" y="202"/>
                  <a:pt x="112" y="202"/>
                </a:cubicBezTo>
                <a:moveTo>
                  <a:pt x="12" y="179"/>
                </a:moveTo>
                <a:cubicBezTo>
                  <a:pt x="112" y="179"/>
                  <a:pt x="112" y="179"/>
                  <a:pt x="112" y="179"/>
                </a:cubicBezTo>
                <a:cubicBezTo>
                  <a:pt x="112" y="23"/>
                  <a:pt x="112" y="23"/>
                  <a:pt x="112" y="23"/>
                </a:cubicBezTo>
                <a:cubicBezTo>
                  <a:pt x="12" y="23"/>
                  <a:pt x="12" y="23"/>
                  <a:pt x="12" y="23"/>
                </a:cubicBezTo>
                <a:lnTo>
                  <a:pt x="12" y="179"/>
                </a:lnTo>
                <a:close/>
                <a:moveTo>
                  <a:pt x="70" y="184"/>
                </a:moveTo>
                <a:cubicBezTo>
                  <a:pt x="54" y="184"/>
                  <a:pt x="54" y="184"/>
                  <a:pt x="54" y="184"/>
                </a:cubicBezTo>
                <a:cubicBezTo>
                  <a:pt x="50" y="184"/>
                  <a:pt x="48" y="187"/>
                  <a:pt x="48" y="190"/>
                </a:cubicBezTo>
                <a:cubicBezTo>
                  <a:pt x="48" y="194"/>
                  <a:pt x="50" y="196"/>
                  <a:pt x="54" y="196"/>
                </a:cubicBezTo>
                <a:cubicBezTo>
                  <a:pt x="70" y="196"/>
                  <a:pt x="70" y="196"/>
                  <a:pt x="70" y="196"/>
                </a:cubicBezTo>
                <a:cubicBezTo>
                  <a:pt x="73" y="196"/>
                  <a:pt x="76" y="194"/>
                  <a:pt x="76" y="190"/>
                </a:cubicBezTo>
                <a:cubicBezTo>
                  <a:pt x="76" y="187"/>
                  <a:pt x="73" y="184"/>
                  <a:pt x="70" y="184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327684" y="4407879"/>
            <a:ext cx="2879488" cy="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52770" y="3305909"/>
            <a:ext cx="2023476" cy="58652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994981" y="4461613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backhaul</a:t>
            </a:r>
          </a:p>
        </p:txBody>
      </p:sp>
      <p:sp>
        <p:nvSpPr>
          <p:cNvPr id="33" name="Freeform 3"/>
          <p:cNvSpPr>
            <a:spLocks noChangeAspect="1"/>
          </p:cNvSpPr>
          <p:nvPr/>
        </p:nvSpPr>
        <p:spPr bwMode="auto">
          <a:xfrm>
            <a:off x="7243042" y="3641541"/>
            <a:ext cx="1731963" cy="1098550"/>
          </a:xfrm>
          <a:custGeom>
            <a:avLst/>
            <a:gdLst>
              <a:gd name="T0" fmla="*/ 2147483647 w 462"/>
              <a:gd name="T1" fmla="*/ 2147483647 h 293"/>
              <a:gd name="T2" fmla="*/ 2147483647 w 462"/>
              <a:gd name="T3" fmla="*/ 2147483647 h 293"/>
              <a:gd name="T4" fmla="*/ 2147483647 w 462"/>
              <a:gd name="T5" fmla="*/ 2147483647 h 293"/>
              <a:gd name="T6" fmla="*/ 2147483647 w 462"/>
              <a:gd name="T7" fmla="*/ 2147483647 h 293"/>
              <a:gd name="T8" fmla="*/ 2147483647 w 462"/>
              <a:gd name="T9" fmla="*/ 2147483647 h 293"/>
              <a:gd name="T10" fmla="*/ 2147483647 w 462"/>
              <a:gd name="T11" fmla="*/ 2147483647 h 293"/>
              <a:gd name="T12" fmla="*/ 2147483647 w 462"/>
              <a:gd name="T13" fmla="*/ 2147483647 h 293"/>
              <a:gd name="T14" fmla="*/ 2147483647 w 462"/>
              <a:gd name="T15" fmla="*/ 2147483647 h 293"/>
              <a:gd name="T16" fmla="*/ 2147483647 w 462"/>
              <a:gd name="T17" fmla="*/ 2147483647 h 293"/>
              <a:gd name="T18" fmla="*/ 2147483647 w 462"/>
              <a:gd name="T19" fmla="*/ 2147483647 h 293"/>
              <a:gd name="T20" fmla="*/ 2147483647 w 462"/>
              <a:gd name="T21" fmla="*/ 2147483647 h 293"/>
              <a:gd name="T22" fmla="*/ 2147483647 w 462"/>
              <a:gd name="T23" fmla="*/ 2147483647 h 293"/>
              <a:gd name="T24" fmla="*/ 2147483647 w 462"/>
              <a:gd name="T25" fmla="*/ 2147483647 h 293"/>
              <a:gd name="T26" fmla="*/ 2147483647 w 462"/>
              <a:gd name="T27" fmla="*/ 2147483647 h 293"/>
              <a:gd name="T28" fmla="*/ 2147483647 w 462"/>
              <a:gd name="T29" fmla="*/ 2147483647 h 293"/>
              <a:gd name="T30" fmla="*/ 2147483647 w 462"/>
              <a:gd name="T31" fmla="*/ 2147483647 h 293"/>
              <a:gd name="T32" fmla="*/ 2147483647 w 462"/>
              <a:gd name="T33" fmla="*/ 2147483647 h 293"/>
              <a:gd name="T34" fmla="*/ 2147483647 w 462"/>
              <a:gd name="T35" fmla="*/ 2147483647 h 293"/>
              <a:gd name="T36" fmla="*/ 2147483647 w 462"/>
              <a:gd name="T37" fmla="*/ 2147483647 h 293"/>
              <a:gd name="T38" fmla="*/ 2147483647 w 462"/>
              <a:gd name="T39" fmla="*/ 2147483647 h 293"/>
              <a:gd name="T40" fmla="*/ 2147483647 w 462"/>
              <a:gd name="T41" fmla="*/ 2147483647 h 293"/>
              <a:gd name="T42" fmla="*/ 2147483647 w 462"/>
              <a:gd name="T43" fmla="*/ 2147483647 h 293"/>
              <a:gd name="T44" fmla="*/ 2147483647 w 462"/>
              <a:gd name="T45" fmla="*/ 2147483647 h 293"/>
              <a:gd name="T46" fmla="*/ 2147483647 w 462"/>
              <a:gd name="T47" fmla="*/ 2147483647 h 293"/>
              <a:gd name="T48" fmla="*/ 2147483647 w 462"/>
              <a:gd name="T49" fmla="*/ 2147483647 h 293"/>
              <a:gd name="T50" fmla="*/ 2147483647 w 462"/>
              <a:gd name="T51" fmla="*/ 2147483647 h 293"/>
              <a:gd name="T52" fmla="*/ 2147483647 w 462"/>
              <a:gd name="T53" fmla="*/ 0 h 293"/>
              <a:gd name="T54" fmla="*/ 2147483647 w 462"/>
              <a:gd name="T55" fmla="*/ 2147483647 h 293"/>
              <a:gd name="T56" fmla="*/ 0 w 462"/>
              <a:gd name="T57" fmla="*/ 2147483647 h 293"/>
              <a:gd name="T58" fmla="*/ 2147483647 w 462"/>
              <a:gd name="T59" fmla="*/ 2147483647 h 293"/>
              <a:gd name="T60" fmla="*/ 2147483647 w 462"/>
              <a:gd name="T61" fmla="*/ 2147483647 h 293"/>
              <a:gd name="T62" fmla="*/ 2147483647 w 462"/>
              <a:gd name="T63" fmla="*/ 2147483647 h 293"/>
              <a:gd name="T64" fmla="*/ 2147483647 w 462"/>
              <a:gd name="T65" fmla="*/ 2147483647 h 2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2" h="293">
                <a:moveTo>
                  <a:pt x="435" y="148"/>
                </a:moveTo>
                <a:cubicBezTo>
                  <a:pt x="437" y="140"/>
                  <a:pt x="439" y="132"/>
                  <a:pt x="439" y="123"/>
                </a:cubicBezTo>
                <a:cubicBezTo>
                  <a:pt x="439" y="104"/>
                  <a:pt x="433" y="86"/>
                  <a:pt x="422" y="70"/>
                </a:cubicBezTo>
                <a:cubicBezTo>
                  <a:pt x="420" y="67"/>
                  <a:pt x="415" y="66"/>
                  <a:pt x="411" y="68"/>
                </a:cubicBezTo>
                <a:cubicBezTo>
                  <a:pt x="407" y="71"/>
                  <a:pt x="406" y="76"/>
                  <a:pt x="409" y="79"/>
                </a:cubicBezTo>
                <a:cubicBezTo>
                  <a:pt x="418" y="92"/>
                  <a:pt x="423" y="108"/>
                  <a:pt x="423" y="123"/>
                </a:cubicBezTo>
                <a:cubicBezTo>
                  <a:pt x="423" y="132"/>
                  <a:pt x="421" y="140"/>
                  <a:pt x="419" y="148"/>
                </a:cubicBezTo>
                <a:cubicBezTo>
                  <a:pt x="418" y="151"/>
                  <a:pt x="419" y="154"/>
                  <a:pt x="421" y="156"/>
                </a:cubicBezTo>
                <a:cubicBezTo>
                  <a:pt x="437" y="170"/>
                  <a:pt x="446" y="189"/>
                  <a:pt x="446" y="209"/>
                </a:cubicBezTo>
                <a:cubicBezTo>
                  <a:pt x="446" y="247"/>
                  <a:pt x="415" y="277"/>
                  <a:pt x="378" y="277"/>
                </a:cubicBezTo>
                <a:cubicBezTo>
                  <a:pt x="88" y="277"/>
                  <a:pt x="88" y="277"/>
                  <a:pt x="88" y="277"/>
                </a:cubicBezTo>
                <a:cubicBezTo>
                  <a:pt x="48" y="277"/>
                  <a:pt x="16" y="245"/>
                  <a:pt x="16" y="206"/>
                </a:cubicBezTo>
                <a:cubicBezTo>
                  <a:pt x="16" y="178"/>
                  <a:pt x="31" y="154"/>
                  <a:pt x="56" y="141"/>
                </a:cubicBezTo>
                <a:cubicBezTo>
                  <a:pt x="59" y="140"/>
                  <a:pt x="60" y="137"/>
                  <a:pt x="60" y="134"/>
                </a:cubicBezTo>
                <a:cubicBezTo>
                  <a:pt x="60" y="134"/>
                  <a:pt x="60" y="133"/>
                  <a:pt x="60" y="133"/>
                </a:cubicBezTo>
                <a:cubicBezTo>
                  <a:pt x="60" y="69"/>
                  <a:pt x="113" y="16"/>
                  <a:pt x="178" y="16"/>
                </a:cubicBezTo>
                <a:cubicBezTo>
                  <a:pt x="217" y="16"/>
                  <a:pt x="254" y="36"/>
                  <a:pt x="276" y="68"/>
                </a:cubicBezTo>
                <a:cubicBezTo>
                  <a:pt x="277" y="70"/>
                  <a:pt x="279" y="72"/>
                  <a:pt x="282" y="72"/>
                </a:cubicBezTo>
                <a:cubicBezTo>
                  <a:pt x="284" y="72"/>
                  <a:pt x="287" y="71"/>
                  <a:pt x="288" y="70"/>
                </a:cubicBezTo>
                <a:cubicBezTo>
                  <a:pt x="288" y="70"/>
                  <a:pt x="289" y="69"/>
                  <a:pt x="289" y="69"/>
                </a:cubicBezTo>
                <a:cubicBezTo>
                  <a:pt x="290" y="68"/>
                  <a:pt x="309" y="45"/>
                  <a:pt x="344" y="45"/>
                </a:cubicBezTo>
                <a:cubicBezTo>
                  <a:pt x="360" y="45"/>
                  <a:pt x="375" y="50"/>
                  <a:pt x="388" y="59"/>
                </a:cubicBezTo>
                <a:cubicBezTo>
                  <a:pt x="392" y="61"/>
                  <a:pt x="397" y="60"/>
                  <a:pt x="399" y="56"/>
                </a:cubicBezTo>
                <a:cubicBezTo>
                  <a:pt x="402" y="53"/>
                  <a:pt x="401" y="48"/>
                  <a:pt x="397" y="45"/>
                </a:cubicBezTo>
                <a:cubicBezTo>
                  <a:pt x="381" y="35"/>
                  <a:pt x="363" y="29"/>
                  <a:pt x="344" y="29"/>
                </a:cubicBezTo>
                <a:cubicBezTo>
                  <a:pt x="314" y="29"/>
                  <a:pt x="294" y="43"/>
                  <a:pt x="284" y="52"/>
                </a:cubicBezTo>
                <a:cubicBezTo>
                  <a:pt x="258" y="19"/>
                  <a:pt x="220" y="0"/>
                  <a:pt x="178" y="0"/>
                </a:cubicBezTo>
                <a:cubicBezTo>
                  <a:pt x="106" y="0"/>
                  <a:pt x="47" y="58"/>
                  <a:pt x="44" y="129"/>
                </a:cubicBezTo>
                <a:cubicBezTo>
                  <a:pt x="17" y="145"/>
                  <a:pt x="0" y="174"/>
                  <a:pt x="0" y="206"/>
                </a:cubicBezTo>
                <a:cubicBezTo>
                  <a:pt x="0" y="254"/>
                  <a:pt x="39" y="293"/>
                  <a:pt x="88" y="293"/>
                </a:cubicBezTo>
                <a:cubicBezTo>
                  <a:pt x="378" y="293"/>
                  <a:pt x="378" y="293"/>
                  <a:pt x="378" y="293"/>
                </a:cubicBezTo>
                <a:cubicBezTo>
                  <a:pt x="424" y="293"/>
                  <a:pt x="462" y="256"/>
                  <a:pt x="462" y="209"/>
                </a:cubicBezTo>
                <a:cubicBezTo>
                  <a:pt x="462" y="186"/>
                  <a:pt x="452" y="164"/>
                  <a:pt x="435" y="148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3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57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5G Architecture with </a:t>
            </a:r>
            <a:r>
              <a:rPr lang="en-US" dirty="0" err="1"/>
              <a:t>Fronthaul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8" name="Oval 37"/>
          <p:cNvSpPr/>
          <p:nvPr/>
        </p:nvSpPr>
        <p:spPr bwMode="auto">
          <a:xfrm>
            <a:off x="1699846" y="1905000"/>
            <a:ext cx="4333654" cy="4126523"/>
          </a:xfrm>
          <a:prstGeom prst="ellipse">
            <a:avLst/>
          </a:prstGeom>
          <a:solidFill>
            <a:srgbClr val="00285E">
              <a:lumMod val="10000"/>
              <a:lumOff val="90000"/>
            </a:srgbClr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39" name="Freeform 3"/>
          <p:cNvSpPr>
            <a:spLocks noChangeAspect="1" noEditPoints="1"/>
          </p:cNvSpPr>
          <p:nvPr/>
        </p:nvSpPr>
        <p:spPr bwMode="auto">
          <a:xfrm>
            <a:off x="4425428" y="4165804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0" name="Freeform 39"/>
          <p:cNvSpPr>
            <a:spLocks noChangeAspect="1" noEditPoints="1"/>
          </p:cNvSpPr>
          <p:nvPr/>
        </p:nvSpPr>
        <p:spPr bwMode="auto">
          <a:xfrm>
            <a:off x="433532" y="3976197"/>
            <a:ext cx="393700" cy="641350"/>
          </a:xfrm>
          <a:custGeom>
            <a:avLst/>
            <a:gdLst>
              <a:gd name="T0" fmla="*/ 2147483647 w 124"/>
              <a:gd name="T1" fmla="*/ 2147483647 h 202"/>
              <a:gd name="T2" fmla="*/ 2147483647 w 124"/>
              <a:gd name="T3" fmla="*/ 2147483647 h 202"/>
              <a:gd name="T4" fmla="*/ 0 w 124"/>
              <a:gd name="T5" fmla="*/ 2147483647 h 202"/>
              <a:gd name="T6" fmla="*/ 0 w 124"/>
              <a:gd name="T7" fmla="*/ 2147483647 h 202"/>
              <a:gd name="T8" fmla="*/ 2147483647 w 124"/>
              <a:gd name="T9" fmla="*/ 0 h 202"/>
              <a:gd name="T10" fmla="*/ 2147483647 w 124"/>
              <a:gd name="T11" fmla="*/ 0 h 202"/>
              <a:gd name="T12" fmla="*/ 2147483647 w 124"/>
              <a:gd name="T13" fmla="*/ 2147483647 h 202"/>
              <a:gd name="T14" fmla="*/ 2147483647 w 124"/>
              <a:gd name="T15" fmla="*/ 2147483647 h 202"/>
              <a:gd name="T16" fmla="*/ 2147483647 w 124"/>
              <a:gd name="T17" fmla="*/ 2147483647 h 202"/>
              <a:gd name="T18" fmla="*/ 2147483647 w 124"/>
              <a:gd name="T19" fmla="*/ 2147483647 h 202"/>
              <a:gd name="T20" fmla="*/ 2147483647 w 124"/>
              <a:gd name="T21" fmla="*/ 2147483647 h 202"/>
              <a:gd name="T22" fmla="*/ 2147483647 w 124"/>
              <a:gd name="T23" fmla="*/ 2147483647 h 202"/>
              <a:gd name="T24" fmla="*/ 2147483647 w 124"/>
              <a:gd name="T25" fmla="*/ 2147483647 h 202"/>
              <a:gd name="T26" fmla="*/ 2147483647 w 124"/>
              <a:gd name="T27" fmla="*/ 2147483647 h 202"/>
              <a:gd name="T28" fmla="*/ 2147483647 w 124"/>
              <a:gd name="T29" fmla="*/ 2147483647 h 202"/>
              <a:gd name="T30" fmla="*/ 2147483647 w 124"/>
              <a:gd name="T31" fmla="*/ 2147483647 h 202"/>
              <a:gd name="T32" fmla="*/ 2147483647 w 124"/>
              <a:gd name="T33" fmla="*/ 2147483647 h 202"/>
              <a:gd name="T34" fmla="*/ 2147483647 w 124"/>
              <a:gd name="T35" fmla="*/ 2147483647 h 202"/>
              <a:gd name="T36" fmla="*/ 2147483647 w 124"/>
              <a:gd name="T37" fmla="*/ 2147483647 h 202"/>
              <a:gd name="T38" fmla="*/ 2147483647 w 124"/>
              <a:gd name="T39" fmla="*/ 2147483647 h 202"/>
              <a:gd name="T40" fmla="*/ 2147483647 w 124"/>
              <a:gd name="T41" fmla="*/ 2147483647 h 2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4" h="202">
                <a:moveTo>
                  <a:pt x="112" y="202"/>
                </a:moveTo>
                <a:cubicBezTo>
                  <a:pt x="12" y="202"/>
                  <a:pt x="12" y="202"/>
                  <a:pt x="12" y="202"/>
                </a:cubicBezTo>
                <a:cubicBezTo>
                  <a:pt x="5" y="202"/>
                  <a:pt x="0" y="196"/>
                  <a:pt x="0" y="19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24" y="5"/>
                  <a:pt x="124" y="12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6"/>
                  <a:pt x="118" y="202"/>
                  <a:pt x="112" y="202"/>
                </a:cubicBezTo>
                <a:moveTo>
                  <a:pt x="12" y="179"/>
                </a:moveTo>
                <a:cubicBezTo>
                  <a:pt x="112" y="179"/>
                  <a:pt x="112" y="179"/>
                  <a:pt x="112" y="179"/>
                </a:cubicBezTo>
                <a:cubicBezTo>
                  <a:pt x="112" y="23"/>
                  <a:pt x="112" y="23"/>
                  <a:pt x="112" y="23"/>
                </a:cubicBezTo>
                <a:cubicBezTo>
                  <a:pt x="12" y="23"/>
                  <a:pt x="12" y="23"/>
                  <a:pt x="12" y="23"/>
                </a:cubicBezTo>
                <a:lnTo>
                  <a:pt x="12" y="179"/>
                </a:lnTo>
                <a:close/>
                <a:moveTo>
                  <a:pt x="70" y="184"/>
                </a:moveTo>
                <a:cubicBezTo>
                  <a:pt x="54" y="184"/>
                  <a:pt x="54" y="184"/>
                  <a:pt x="54" y="184"/>
                </a:cubicBezTo>
                <a:cubicBezTo>
                  <a:pt x="50" y="184"/>
                  <a:pt x="48" y="187"/>
                  <a:pt x="48" y="190"/>
                </a:cubicBezTo>
                <a:cubicBezTo>
                  <a:pt x="48" y="194"/>
                  <a:pt x="50" y="196"/>
                  <a:pt x="54" y="196"/>
                </a:cubicBezTo>
                <a:cubicBezTo>
                  <a:pt x="70" y="196"/>
                  <a:pt x="70" y="196"/>
                  <a:pt x="70" y="196"/>
                </a:cubicBezTo>
                <a:cubicBezTo>
                  <a:pt x="73" y="196"/>
                  <a:pt x="76" y="194"/>
                  <a:pt x="76" y="190"/>
                </a:cubicBezTo>
                <a:cubicBezTo>
                  <a:pt x="76" y="187"/>
                  <a:pt x="73" y="184"/>
                  <a:pt x="70" y="184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1" name="Freeform 3"/>
          <p:cNvSpPr>
            <a:spLocks noChangeAspect="1"/>
          </p:cNvSpPr>
          <p:nvPr/>
        </p:nvSpPr>
        <p:spPr bwMode="auto">
          <a:xfrm>
            <a:off x="7243042" y="3682569"/>
            <a:ext cx="1731963" cy="1098550"/>
          </a:xfrm>
          <a:custGeom>
            <a:avLst/>
            <a:gdLst>
              <a:gd name="T0" fmla="*/ 2147483647 w 462"/>
              <a:gd name="T1" fmla="*/ 2147483647 h 293"/>
              <a:gd name="T2" fmla="*/ 2147483647 w 462"/>
              <a:gd name="T3" fmla="*/ 2147483647 h 293"/>
              <a:gd name="T4" fmla="*/ 2147483647 w 462"/>
              <a:gd name="T5" fmla="*/ 2147483647 h 293"/>
              <a:gd name="T6" fmla="*/ 2147483647 w 462"/>
              <a:gd name="T7" fmla="*/ 2147483647 h 293"/>
              <a:gd name="T8" fmla="*/ 2147483647 w 462"/>
              <a:gd name="T9" fmla="*/ 2147483647 h 293"/>
              <a:gd name="T10" fmla="*/ 2147483647 w 462"/>
              <a:gd name="T11" fmla="*/ 2147483647 h 293"/>
              <a:gd name="T12" fmla="*/ 2147483647 w 462"/>
              <a:gd name="T13" fmla="*/ 2147483647 h 293"/>
              <a:gd name="T14" fmla="*/ 2147483647 w 462"/>
              <a:gd name="T15" fmla="*/ 2147483647 h 293"/>
              <a:gd name="T16" fmla="*/ 2147483647 w 462"/>
              <a:gd name="T17" fmla="*/ 2147483647 h 293"/>
              <a:gd name="T18" fmla="*/ 2147483647 w 462"/>
              <a:gd name="T19" fmla="*/ 2147483647 h 293"/>
              <a:gd name="T20" fmla="*/ 2147483647 w 462"/>
              <a:gd name="T21" fmla="*/ 2147483647 h 293"/>
              <a:gd name="T22" fmla="*/ 2147483647 w 462"/>
              <a:gd name="T23" fmla="*/ 2147483647 h 293"/>
              <a:gd name="T24" fmla="*/ 2147483647 w 462"/>
              <a:gd name="T25" fmla="*/ 2147483647 h 293"/>
              <a:gd name="T26" fmla="*/ 2147483647 w 462"/>
              <a:gd name="T27" fmla="*/ 2147483647 h 293"/>
              <a:gd name="T28" fmla="*/ 2147483647 w 462"/>
              <a:gd name="T29" fmla="*/ 2147483647 h 293"/>
              <a:gd name="T30" fmla="*/ 2147483647 w 462"/>
              <a:gd name="T31" fmla="*/ 2147483647 h 293"/>
              <a:gd name="T32" fmla="*/ 2147483647 w 462"/>
              <a:gd name="T33" fmla="*/ 2147483647 h 293"/>
              <a:gd name="T34" fmla="*/ 2147483647 w 462"/>
              <a:gd name="T35" fmla="*/ 2147483647 h 293"/>
              <a:gd name="T36" fmla="*/ 2147483647 w 462"/>
              <a:gd name="T37" fmla="*/ 2147483647 h 293"/>
              <a:gd name="T38" fmla="*/ 2147483647 w 462"/>
              <a:gd name="T39" fmla="*/ 2147483647 h 293"/>
              <a:gd name="T40" fmla="*/ 2147483647 w 462"/>
              <a:gd name="T41" fmla="*/ 2147483647 h 293"/>
              <a:gd name="T42" fmla="*/ 2147483647 w 462"/>
              <a:gd name="T43" fmla="*/ 2147483647 h 293"/>
              <a:gd name="T44" fmla="*/ 2147483647 w 462"/>
              <a:gd name="T45" fmla="*/ 2147483647 h 293"/>
              <a:gd name="T46" fmla="*/ 2147483647 w 462"/>
              <a:gd name="T47" fmla="*/ 2147483647 h 293"/>
              <a:gd name="T48" fmla="*/ 2147483647 w 462"/>
              <a:gd name="T49" fmla="*/ 2147483647 h 293"/>
              <a:gd name="T50" fmla="*/ 2147483647 w 462"/>
              <a:gd name="T51" fmla="*/ 2147483647 h 293"/>
              <a:gd name="T52" fmla="*/ 2147483647 w 462"/>
              <a:gd name="T53" fmla="*/ 0 h 293"/>
              <a:gd name="T54" fmla="*/ 2147483647 w 462"/>
              <a:gd name="T55" fmla="*/ 2147483647 h 293"/>
              <a:gd name="T56" fmla="*/ 0 w 462"/>
              <a:gd name="T57" fmla="*/ 2147483647 h 293"/>
              <a:gd name="T58" fmla="*/ 2147483647 w 462"/>
              <a:gd name="T59" fmla="*/ 2147483647 h 293"/>
              <a:gd name="T60" fmla="*/ 2147483647 w 462"/>
              <a:gd name="T61" fmla="*/ 2147483647 h 293"/>
              <a:gd name="T62" fmla="*/ 2147483647 w 462"/>
              <a:gd name="T63" fmla="*/ 2147483647 h 293"/>
              <a:gd name="T64" fmla="*/ 2147483647 w 462"/>
              <a:gd name="T65" fmla="*/ 2147483647 h 2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2" h="293">
                <a:moveTo>
                  <a:pt x="435" y="148"/>
                </a:moveTo>
                <a:cubicBezTo>
                  <a:pt x="437" y="140"/>
                  <a:pt x="439" y="132"/>
                  <a:pt x="439" y="123"/>
                </a:cubicBezTo>
                <a:cubicBezTo>
                  <a:pt x="439" y="104"/>
                  <a:pt x="433" y="86"/>
                  <a:pt x="422" y="70"/>
                </a:cubicBezTo>
                <a:cubicBezTo>
                  <a:pt x="420" y="67"/>
                  <a:pt x="415" y="66"/>
                  <a:pt x="411" y="68"/>
                </a:cubicBezTo>
                <a:cubicBezTo>
                  <a:pt x="407" y="71"/>
                  <a:pt x="406" y="76"/>
                  <a:pt x="409" y="79"/>
                </a:cubicBezTo>
                <a:cubicBezTo>
                  <a:pt x="418" y="92"/>
                  <a:pt x="423" y="108"/>
                  <a:pt x="423" y="123"/>
                </a:cubicBezTo>
                <a:cubicBezTo>
                  <a:pt x="423" y="132"/>
                  <a:pt x="421" y="140"/>
                  <a:pt x="419" y="148"/>
                </a:cubicBezTo>
                <a:cubicBezTo>
                  <a:pt x="418" y="151"/>
                  <a:pt x="419" y="154"/>
                  <a:pt x="421" y="156"/>
                </a:cubicBezTo>
                <a:cubicBezTo>
                  <a:pt x="437" y="170"/>
                  <a:pt x="446" y="189"/>
                  <a:pt x="446" y="209"/>
                </a:cubicBezTo>
                <a:cubicBezTo>
                  <a:pt x="446" y="247"/>
                  <a:pt x="415" y="277"/>
                  <a:pt x="378" y="277"/>
                </a:cubicBezTo>
                <a:cubicBezTo>
                  <a:pt x="88" y="277"/>
                  <a:pt x="88" y="277"/>
                  <a:pt x="88" y="277"/>
                </a:cubicBezTo>
                <a:cubicBezTo>
                  <a:pt x="48" y="277"/>
                  <a:pt x="16" y="245"/>
                  <a:pt x="16" y="206"/>
                </a:cubicBezTo>
                <a:cubicBezTo>
                  <a:pt x="16" y="178"/>
                  <a:pt x="31" y="154"/>
                  <a:pt x="56" y="141"/>
                </a:cubicBezTo>
                <a:cubicBezTo>
                  <a:pt x="59" y="140"/>
                  <a:pt x="60" y="137"/>
                  <a:pt x="60" y="134"/>
                </a:cubicBezTo>
                <a:cubicBezTo>
                  <a:pt x="60" y="134"/>
                  <a:pt x="60" y="133"/>
                  <a:pt x="60" y="133"/>
                </a:cubicBezTo>
                <a:cubicBezTo>
                  <a:pt x="60" y="69"/>
                  <a:pt x="113" y="16"/>
                  <a:pt x="178" y="16"/>
                </a:cubicBezTo>
                <a:cubicBezTo>
                  <a:pt x="217" y="16"/>
                  <a:pt x="254" y="36"/>
                  <a:pt x="276" y="68"/>
                </a:cubicBezTo>
                <a:cubicBezTo>
                  <a:pt x="277" y="70"/>
                  <a:pt x="279" y="72"/>
                  <a:pt x="282" y="72"/>
                </a:cubicBezTo>
                <a:cubicBezTo>
                  <a:pt x="284" y="72"/>
                  <a:pt x="287" y="71"/>
                  <a:pt x="288" y="70"/>
                </a:cubicBezTo>
                <a:cubicBezTo>
                  <a:pt x="288" y="70"/>
                  <a:pt x="289" y="69"/>
                  <a:pt x="289" y="69"/>
                </a:cubicBezTo>
                <a:cubicBezTo>
                  <a:pt x="290" y="68"/>
                  <a:pt x="309" y="45"/>
                  <a:pt x="344" y="45"/>
                </a:cubicBezTo>
                <a:cubicBezTo>
                  <a:pt x="360" y="45"/>
                  <a:pt x="375" y="50"/>
                  <a:pt x="388" y="59"/>
                </a:cubicBezTo>
                <a:cubicBezTo>
                  <a:pt x="392" y="61"/>
                  <a:pt x="397" y="60"/>
                  <a:pt x="399" y="56"/>
                </a:cubicBezTo>
                <a:cubicBezTo>
                  <a:pt x="402" y="53"/>
                  <a:pt x="401" y="48"/>
                  <a:pt x="397" y="45"/>
                </a:cubicBezTo>
                <a:cubicBezTo>
                  <a:pt x="381" y="35"/>
                  <a:pt x="363" y="29"/>
                  <a:pt x="344" y="29"/>
                </a:cubicBezTo>
                <a:cubicBezTo>
                  <a:pt x="314" y="29"/>
                  <a:pt x="294" y="43"/>
                  <a:pt x="284" y="52"/>
                </a:cubicBezTo>
                <a:cubicBezTo>
                  <a:pt x="258" y="19"/>
                  <a:pt x="220" y="0"/>
                  <a:pt x="178" y="0"/>
                </a:cubicBezTo>
                <a:cubicBezTo>
                  <a:pt x="106" y="0"/>
                  <a:pt x="47" y="58"/>
                  <a:pt x="44" y="129"/>
                </a:cubicBezTo>
                <a:cubicBezTo>
                  <a:pt x="17" y="145"/>
                  <a:pt x="0" y="174"/>
                  <a:pt x="0" y="206"/>
                </a:cubicBezTo>
                <a:cubicBezTo>
                  <a:pt x="0" y="254"/>
                  <a:pt x="39" y="293"/>
                  <a:pt x="88" y="293"/>
                </a:cubicBezTo>
                <a:cubicBezTo>
                  <a:pt x="378" y="293"/>
                  <a:pt x="378" y="293"/>
                  <a:pt x="378" y="293"/>
                </a:cubicBezTo>
                <a:cubicBezTo>
                  <a:pt x="424" y="293"/>
                  <a:pt x="462" y="256"/>
                  <a:pt x="462" y="209"/>
                </a:cubicBezTo>
                <a:cubicBezTo>
                  <a:pt x="462" y="186"/>
                  <a:pt x="452" y="164"/>
                  <a:pt x="435" y="148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5511864" y="4308784"/>
            <a:ext cx="1731178" cy="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Freeform 3"/>
          <p:cNvSpPr>
            <a:spLocks noChangeAspect="1" noEditPoints="1"/>
          </p:cNvSpPr>
          <p:nvPr/>
        </p:nvSpPr>
        <p:spPr bwMode="auto">
          <a:xfrm>
            <a:off x="4425428" y="3915415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4" name="Freeform 3"/>
          <p:cNvSpPr>
            <a:spLocks noChangeAspect="1" noEditPoints="1"/>
          </p:cNvSpPr>
          <p:nvPr/>
        </p:nvSpPr>
        <p:spPr bwMode="auto">
          <a:xfrm>
            <a:off x="4425428" y="4414572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5" name="Freeform 3"/>
          <p:cNvSpPr>
            <a:spLocks noChangeAspect="1" noEditPoints="1"/>
          </p:cNvSpPr>
          <p:nvPr/>
        </p:nvSpPr>
        <p:spPr bwMode="auto">
          <a:xfrm rot="16200000">
            <a:off x="2111110" y="3005032"/>
            <a:ext cx="974408" cy="846357"/>
          </a:xfrm>
          <a:custGeom>
            <a:avLst/>
            <a:gdLst>
              <a:gd name="T0" fmla="*/ 2147483647 w 338"/>
              <a:gd name="T1" fmla="*/ 2147483647 h 294"/>
              <a:gd name="T2" fmla="*/ 2147483647 w 338"/>
              <a:gd name="T3" fmla="*/ 2147483647 h 294"/>
              <a:gd name="T4" fmla="*/ 2147483647 w 338"/>
              <a:gd name="T5" fmla="*/ 2147483647 h 294"/>
              <a:gd name="T6" fmla="*/ 2147483647 w 338"/>
              <a:gd name="T7" fmla="*/ 2147483647 h 294"/>
              <a:gd name="T8" fmla="*/ 2147483647 w 338"/>
              <a:gd name="T9" fmla="*/ 2147483647 h 294"/>
              <a:gd name="T10" fmla="*/ 2147483647 w 338"/>
              <a:gd name="T11" fmla="*/ 2147483647 h 294"/>
              <a:gd name="T12" fmla="*/ 2147483647 w 338"/>
              <a:gd name="T13" fmla="*/ 2147483647 h 294"/>
              <a:gd name="T14" fmla="*/ 2147483647 w 338"/>
              <a:gd name="T15" fmla="*/ 2147483647 h 294"/>
              <a:gd name="T16" fmla="*/ 2147483647 w 338"/>
              <a:gd name="T17" fmla="*/ 2147483647 h 294"/>
              <a:gd name="T18" fmla="*/ 2147483647 w 338"/>
              <a:gd name="T19" fmla="*/ 2147483647 h 294"/>
              <a:gd name="T20" fmla="*/ 2147483647 w 338"/>
              <a:gd name="T21" fmla="*/ 2147483647 h 294"/>
              <a:gd name="T22" fmla="*/ 2147483647 w 338"/>
              <a:gd name="T23" fmla="*/ 2147483647 h 294"/>
              <a:gd name="T24" fmla="*/ 2147483647 w 338"/>
              <a:gd name="T25" fmla="*/ 2147483647 h 294"/>
              <a:gd name="T26" fmla="*/ 2147483647 w 338"/>
              <a:gd name="T27" fmla="*/ 2147483647 h 294"/>
              <a:gd name="T28" fmla="*/ 2147483647 w 338"/>
              <a:gd name="T29" fmla="*/ 2147483647 h 294"/>
              <a:gd name="T30" fmla="*/ 2147483647 w 338"/>
              <a:gd name="T31" fmla="*/ 2147483647 h 294"/>
              <a:gd name="T32" fmla="*/ 2147483647 w 338"/>
              <a:gd name="T33" fmla="*/ 2147483647 h 294"/>
              <a:gd name="T34" fmla="*/ 2147483647 w 338"/>
              <a:gd name="T35" fmla="*/ 2147483647 h 294"/>
              <a:gd name="T36" fmla="*/ 2147483647 w 338"/>
              <a:gd name="T37" fmla="*/ 2147483647 h 294"/>
              <a:gd name="T38" fmla="*/ 2147483647 w 338"/>
              <a:gd name="T39" fmla="*/ 2147483647 h 294"/>
              <a:gd name="T40" fmla="*/ 2147483647 w 338"/>
              <a:gd name="T41" fmla="*/ 2147483647 h 294"/>
              <a:gd name="T42" fmla="*/ 2147483647 w 338"/>
              <a:gd name="T43" fmla="*/ 2147483647 h 294"/>
              <a:gd name="T44" fmla="*/ 2147483647 w 338"/>
              <a:gd name="T45" fmla="*/ 2147483647 h 294"/>
              <a:gd name="T46" fmla="*/ 2147483647 w 338"/>
              <a:gd name="T47" fmla="*/ 2147483647 h 294"/>
              <a:gd name="T48" fmla="*/ 2147483647 w 338"/>
              <a:gd name="T49" fmla="*/ 2147483647 h 294"/>
              <a:gd name="T50" fmla="*/ 2147483647 w 338"/>
              <a:gd name="T51" fmla="*/ 2147483647 h 294"/>
              <a:gd name="T52" fmla="*/ 2147483647 w 338"/>
              <a:gd name="T53" fmla="*/ 2147483647 h 294"/>
              <a:gd name="T54" fmla="*/ 2147483647 w 338"/>
              <a:gd name="T55" fmla="*/ 2147483647 h 294"/>
              <a:gd name="T56" fmla="*/ 2147483647 w 338"/>
              <a:gd name="T57" fmla="*/ 2147483647 h 294"/>
              <a:gd name="T58" fmla="*/ 2147483647 w 338"/>
              <a:gd name="T59" fmla="*/ 2147483647 h 294"/>
              <a:gd name="T60" fmla="*/ 2147483647 w 338"/>
              <a:gd name="T61" fmla="*/ 2147483647 h 294"/>
              <a:gd name="T62" fmla="*/ 2147483647 w 338"/>
              <a:gd name="T63" fmla="*/ 2147483647 h 294"/>
              <a:gd name="T64" fmla="*/ 2147483647 w 338"/>
              <a:gd name="T65" fmla="*/ 2147483647 h 294"/>
              <a:gd name="T66" fmla="*/ 2147483647 w 338"/>
              <a:gd name="T67" fmla="*/ 2147483647 h 294"/>
              <a:gd name="T68" fmla="*/ 2147483647 w 338"/>
              <a:gd name="T69" fmla="*/ 2147483647 h 294"/>
              <a:gd name="T70" fmla="*/ 2147483647 w 338"/>
              <a:gd name="T71" fmla="*/ 2147483647 h 294"/>
              <a:gd name="T72" fmla="*/ 2147483647 w 338"/>
              <a:gd name="T73" fmla="*/ 2147483647 h 294"/>
              <a:gd name="T74" fmla="*/ 2147483647 w 338"/>
              <a:gd name="T75" fmla="*/ 2147483647 h 294"/>
              <a:gd name="T76" fmla="*/ 2147483647 w 338"/>
              <a:gd name="T77" fmla="*/ 0 h 294"/>
              <a:gd name="T78" fmla="*/ 2147483647 w 338"/>
              <a:gd name="T79" fmla="*/ 2147483647 h 294"/>
              <a:gd name="T80" fmla="*/ 2147483647 w 338"/>
              <a:gd name="T81" fmla="*/ 2147483647 h 294"/>
              <a:gd name="T82" fmla="*/ 2147483647 w 338"/>
              <a:gd name="T83" fmla="*/ 2147483647 h 294"/>
              <a:gd name="T84" fmla="*/ 2147483647 w 338"/>
              <a:gd name="T85" fmla="*/ 2147483647 h 294"/>
              <a:gd name="T86" fmla="*/ 2147483647 w 338"/>
              <a:gd name="T87" fmla="*/ 2147483647 h 294"/>
              <a:gd name="T88" fmla="*/ 2147483647 w 338"/>
              <a:gd name="T89" fmla="*/ 2147483647 h 294"/>
              <a:gd name="T90" fmla="*/ 2147483647 w 338"/>
              <a:gd name="T91" fmla="*/ 2147483647 h 294"/>
              <a:gd name="T92" fmla="*/ 2147483647 w 338"/>
              <a:gd name="T93" fmla="*/ 2147483647 h 29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338" h="294"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80"/>
                  <a:pt x="107" y="180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2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3" y="130"/>
                  <a:pt x="55" y="131"/>
                  <a:pt x="57" y="131"/>
                </a:cubicBezTo>
                <a:cubicBezTo>
                  <a:pt x="59" y="131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39" y="217"/>
                </a:moveTo>
                <a:cubicBezTo>
                  <a:pt x="123" y="234"/>
                  <a:pt x="123" y="261"/>
                  <a:pt x="139" y="277"/>
                </a:cubicBezTo>
                <a:cubicBezTo>
                  <a:pt x="156" y="294"/>
                  <a:pt x="183" y="294"/>
                  <a:pt x="199" y="277"/>
                </a:cubicBezTo>
                <a:cubicBezTo>
                  <a:pt x="216" y="261"/>
                  <a:pt x="216" y="234"/>
                  <a:pt x="199" y="217"/>
                </a:cubicBezTo>
                <a:cubicBezTo>
                  <a:pt x="183" y="201"/>
                  <a:pt x="156" y="201"/>
                  <a:pt x="139" y="217"/>
                </a:cubicBezTo>
                <a:close/>
                <a:moveTo>
                  <a:pt x="334" y="66"/>
                </a:moveTo>
                <a:cubicBezTo>
                  <a:pt x="330" y="62"/>
                  <a:pt x="326" y="59"/>
                  <a:pt x="321" y="55"/>
                </a:cubicBezTo>
                <a:cubicBezTo>
                  <a:pt x="319" y="54"/>
                  <a:pt x="318" y="53"/>
                  <a:pt x="316" y="51"/>
                </a:cubicBezTo>
                <a:cubicBezTo>
                  <a:pt x="313" y="49"/>
                  <a:pt x="308" y="49"/>
                  <a:pt x="305" y="53"/>
                </a:cubicBezTo>
                <a:cubicBezTo>
                  <a:pt x="302" y="56"/>
                  <a:pt x="303" y="61"/>
                  <a:pt x="306" y="64"/>
                </a:cubicBezTo>
                <a:cubicBezTo>
                  <a:pt x="308" y="65"/>
                  <a:pt x="310" y="67"/>
                  <a:pt x="311" y="68"/>
                </a:cubicBezTo>
                <a:cubicBezTo>
                  <a:pt x="316" y="71"/>
                  <a:pt x="320" y="75"/>
                  <a:pt x="323" y="78"/>
                </a:cubicBezTo>
                <a:cubicBezTo>
                  <a:pt x="325" y="79"/>
                  <a:pt x="327" y="80"/>
                  <a:pt x="329" y="80"/>
                </a:cubicBezTo>
                <a:cubicBezTo>
                  <a:pt x="331" y="80"/>
                  <a:pt x="333" y="79"/>
                  <a:pt x="335" y="78"/>
                </a:cubicBezTo>
                <a:cubicBezTo>
                  <a:pt x="338" y="74"/>
                  <a:pt x="338" y="69"/>
                  <a:pt x="334" y="66"/>
                </a:cubicBezTo>
                <a:close/>
                <a:moveTo>
                  <a:pt x="290" y="33"/>
                </a:moveTo>
                <a:cubicBezTo>
                  <a:pt x="253" y="11"/>
                  <a:pt x="212" y="0"/>
                  <a:pt x="169" y="0"/>
                </a:cubicBezTo>
                <a:cubicBezTo>
                  <a:pt x="107" y="0"/>
                  <a:pt x="49" y="24"/>
                  <a:pt x="4" y="66"/>
                </a:cubicBezTo>
                <a:cubicBezTo>
                  <a:pt x="1" y="69"/>
                  <a:pt x="0" y="74"/>
                  <a:pt x="4" y="78"/>
                </a:cubicBezTo>
                <a:cubicBezTo>
                  <a:pt x="5" y="79"/>
                  <a:pt x="7" y="80"/>
                  <a:pt x="9" y="80"/>
                </a:cubicBezTo>
                <a:cubicBezTo>
                  <a:pt x="11" y="80"/>
                  <a:pt x="13" y="79"/>
                  <a:pt x="15" y="78"/>
                </a:cubicBezTo>
                <a:cubicBezTo>
                  <a:pt x="57" y="38"/>
                  <a:pt x="111" y="16"/>
                  <a:pt x="169" y="16"/>
                </a:cubicBezTo>
                <a:cubicBezTo>
                  <a:pt x="209" y="16"/>
                  <a:pt x="248" y="27"/>
                  <a:pt x="282" y="46"/>
                </a:cubicBezTo>
                <a:cubicBezTo>
                  <a:pt x="285" y="49"/>
                  <a:pt x="290" y="47"/>
                  <a:pt x="293" y="44"/>
                </a:cubicBezTo>
                <a:cubicBezTo>
                  <a:pt x="295" y="40"/>
                  <a:pt x="294" y="35"/>
                  <a:pt x="290" y="33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3044939" y="3466723"/>
            <a:ext cx="1357043" cy="842061"/>
          </a:xfrm>
          <a:prstGeom prst="line">
            <a:avLst/>
          </a:prstGeom>
          <a:solidFill>
            <a:srgbClr val="89BA17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919019" y="3522483"/>
            <a:ext cx="1117755" cy="774389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853160" y="4466068"/>
            <a:ext cx="151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b="1" dirty="0" err="1">
                <a:solidFill>
                  <a:srgbClr val="FF0000"/>
                </a:solidFill>
                <a:latin typeface="Arial" charset="0"/>
                <a:ea typeface="+mn-ea"/>
              </a:rPr>
              <a:t>fronthaul</a:t>
            </a:r>
            <a:endParaRPr lang="en-US" b="1" dirty="0">
              <a:solidFill>
                <a:srgbClr val="FF0000"/>
              </a:solidFill>
              <a:latin typeface="Arial" charset="0"/>
              <a:ea typeface="+mn-ea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22997" y="2237717"/>
            <a:ext cx="14109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Radio</a:t>
            </a:r>
            <a:b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Equipment</a:t>
            </a:r>
            <a:b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(RE)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45177" y="3168540"/>
            <a:ext cx="2153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Radio Equipment</a:t>
            </a:r>
            <a:b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Control (REC)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94981" y="4502641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backhaul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90471" y="5245340"/>
            <a:ext cx="1752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Radio Base</a:t>
            </a:r>
            <a:b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Station (RBS)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12733" y="4576703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baseband</a:t>
            </a:r>
          </a:p>
        </p:txBody>
      </p:sp>
    </p:spTree>
    <p:extLst>
      <p:ext uri="{BB962C8B-B14F-4D97-AF65-F5344CB8AC3E}">
        <p14:creationId xmlns:p14="http://schemas.microsoft.com/office/powerpoint/2010/main" val="89711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94548"/>
          </a:xfrm>
        </p:spPr>
        <p:txBody>
          <a:bodyPr/>
          <a:lstStyle/>
          <a:p>
            <a:r>
              <a:rPr lang="en-US" dirty="0" err="1"/>
              <a:t>Fronthaul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1"/>
            <a:ext cx="7770813" cy="1600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C6"/>
                </a:solidFill>
              </a:rPr>
              <a:t>Radio Base Station </a:t>
            </a:r>
            <a:r>
              <a:rPr lang="en-US" dirty="0"/>
              <a:t>is functionally split into </a:t>
            </a:r>
            <a:r>
              <a:rPr lang="en-US" dirty="0">
                <a:solidFill>
                  <a:srgbClr val="00A9D4"/>
                </a:solidFill>
              </a:rPr>
              <a:t>Radio Equipment (RE) </a:t>
            </a:r>
            <a:r>
              <a:rPr lang="en-US" dirty="0"/>
              <a:t>and </a:t>
            </a:r>
            <a:r>
              <a:rPr lang="en-US" dirty="0">
                <a:solidFill>
                  <a:srgbClr val="00A9D4"/>
                </a:solidFill>
              </a:rPr>
              <a:t>Radio Equipment Control (REC)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A9D4"/>
                </a:solidFill>
              </a:rPr>
              <a:t>Common Public Radio Interface (CPRI)</a:t>
            </a:r>
            <a:r>
              <a:rPr lang="en-US" dirty="0"/>
              <a:t> is the most common radio interface for </a:t>
            </a:r>
            <a:r>
              <a:rPr lang="en-US" dirty="0" err="1"/>
              <a:t>Fronthaul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1" name="Freeform 3"/>
          <p:cNvSpPr>
            <a:spLocks noChangeAspect="1" noEditPoints="1"/>
          </p:cNvSpPr>
          <p:nvPr/>
        </p:nvSpPr>
        <p:spPr bwMode="auto">
          <a:xfrm>
            <a:off x="1981232" y="3543351"/>
            <a:ext cx="398490" cy="452484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1961359" y="3948205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2827686" y="3175715"/>
            <a:ext cx="24545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Fronthaul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, e.g., CPRI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A9D4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sp>
        <p:nvSpPr>
          <p:cNvPr id="74" name="Freeform 10"/>
          <p:cNvSpPr>
            <a:spLocks noChangeAspect="1"/>
          </p:cNvSpPr>
          <p:nvPr/>
        </p:nvSpPr>
        <p:spPr bwMode="auto">
          <a:xfrm>
            <a:off x="1524000" y="3048000"/>
            <a:ext cx="1260563" cy="1211387"/>
          </a:xfrm>
          <a:custGeom>
            <a:avLst/>
            <a:gdLst>
              <a:gd name="T0" fmla="*/ 2147483647 w 715"/>
              <a:gd name="T1" fmla="*/ 2147483647 h 686"/>
              <a:gd name="T2" fmla="*/ 0 w 715"/>
              <a:gd name="T3" fmla="*/ 2147483647 h 686"/>
              <a:gd name="T4" fmla="*/ 0 w 715"/>
              <a:gd name="T5" fmla="*/ 2147483647 h 686"/>
              <a:gd name="T6" fmla="*/ 0 w 715"/>
              <a:gd name="T7" fmla="*/ 2147483647 h 686"/>
              <a:gd name="T8" fmla="*/ 2147483647 w 715"/>
              <a:gd name="T9" fmla="*/ 0 h 686"/>
              <a:gd name="T10" fmla="*/ 2147483647 w 715"/>
              <a:gd name="T11" fmla="*/ 0 h 686"/>
              <a:gd name="T12" fmla="*/ 2147483647 w 715"/>
              <a:gd name="T13" fmla="*/ 0 h 686"/>
              <a:gd name="T14" fmla="*/ 2147483647 w 715"/>
              <a:gd name="T15" fmla="*/ 2147483647 h 686"/>
              <a:gd name="T16" fmla="*/ 2147483647 w 715"/>
              <a:gd name="T17" fmla="*/ 2147483647 h 686"/>
              <a:gd name="T18" fmla="*/ 2147483647 w 715"/>
              <a:gd name="T19" fmla="*/ 2147483647 h 686"/>
              <a:gd name="T20" fmla="*/ 2147483647 w 715"/>
              <a:gd name="T21" fmla="*/ 2147483647 h 686"/>
              <a:gd name="T22" fmla="*/ 2147483647 w 715"/>
              <a:gd name="T23" fmla="*/ 2147483647 h 686"/>
              <a:gd name="T24" fmla="*/ 2147483647 w 715"/>
              <a:gd name="T25" fmla="*/ 2147483647 h 686"/>
              <a:gd name="T26" fmla="*/ 2147483647 w 715"/>
              <a:gd name="T27" fmla="*/ 2147483647 h 686"/>
              <a:gd name="T28" fmla="*/ 2147483647 w 715"/>
              <a:gd name="T29" fmla="*/ 2147483647 h 686"/>
              <a:gd name="T30" fmla="*/ 2147483647 w 715"/>
              <a:gd name="T31" fmla="*/ 2147483647 h 686"/>
              <a:gd name="T32" fmla="*/ 2147483647 w 715"/>
              <a:gd name="T33" fmla="*/ 2147483647 h 686"/>
              <a:gd name="T34" fmla="*/ 2147483647 w 715"/>
              <a:gd name="T35" fmla="*/ 2147483647 h 686"/>
              <a:gd name="T36" fmla="*/ 2147483647 w 715"/>
              <a:gd name="T37" fmla="*/ 2147483647 h 686"/>
              <a:gd name="T38" fmla="*/ 2147483647 w 715"/>
              <a:gd name="T39" fmla="*/ 2147483647 h 686"/>
              <a:gd name="T40" fmla="*/ 2147483647 w 715"/>
              <a:gd name="T41" fmla="*/ 2147483647 h 686"/>
              <a:gd name="T42" fmla="*/ 2147483647 w 715"/>
              <a:gd name="T43" fmla="*/ 2147483647 h 686"/>
              <a:gd name="T44" fmla="*/ 2147483647 w 715"/>
              <a:gd name="T45" fmla="*/ 2147483647 h 686"/>
              <a:gd name="T46" fmla="*/ 2147483647 w 715"/>
              <a:gd name="T47" fmla="*/ 2147483647 h 686"/>
              <a:gd name="T48" fmla="*/ 2147483647 w 715"/>
              <a:gd name="T49" fmla="*/ 2147483647 h 686"/>
              <a:gd name="T50" fmla="*/ 2147483647 w 715"/>
              <a:gd name="T51" fmla="*/ 2147483647 h 686"/>
              <a:gd name="T52" fmla="*/ 2147483647 w 715"/>
              <a:gd name="T53" fmla="*/ 2147483647 h 686"/>
              <a:gd name="T54" fmla="*/ 2147483647 w 715"/>
              <a:gd name="T55" fmla="*/ 2147483647 h 686"/>
              <a:gd name="T56" fmla="*/ 2147483647 w 715"/>
              <a:gd name="T57" fmla="*/ 2147483647 h 686"/>
              <a:gd name="T58" fmla="*/ 2147483647 w 715"/>
              <a:gd name="T59" fmla="*/ 2147483647 h 686"/>
              <a:gd name="T60" fmla="*/ 2147483647 w 715"/>
              <a:gd name="T61" fmla="*/ 2147483647 h 686"/>
              <a:gd name="T62" fmla="*/ 2147483647 w 715"/>
              <a:gd name="T63" fmla="*/ 2147483647 h 686"/>
              <a:gd name="T64" fmla="*/ 2147483647 w 715"/>
              <a:gd name="T65" fmla="*/ 2147483647 h 686"/>
              <a:gd name="T66" fmla="*/ 2147483647 w 715"/>
              <a:gd name="T67" fmla="*/ 2147483647 h 686"/>
              <a:gd name="T68" fmla="*/ 2147483647 w 715"/>
              <a:gd name="T69" fmla="*/ 2147483647 h 68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715" h="686">
                <a:moveTo>
                  <a:pt x="31" y="686"/>
                </a:moveTo>
                <a:cubicBezTo>
                  <a:pt x="14" y="686"/>
                  <a:pt x="0" y="672"/>
                  <a:pt x="0" y="655"/>
                </a:cubicBezTo>
                <a:cubicBezTo>
                  <a:pt x="0" y="655"/>
                  <a:pt x="0" y="655"/>
                  <a:pt x="0" y="655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685" y="0"/>
                  <a:pt x="685" y="0"/>
                  <a:pt x="685" y="0"/>
                </a:cubicBezTo>
                <a:cubicBezTo>
                  <a:pt x="702" y="0"/>
                  <a:pt x="715" y="14"/>
                  <a:pt x="715" y="31"/>
                </a:cubicBezTo>
                <a:cubicBezTo>
                  <a:pt x="715" y="31"/>
                  <a:pt x="715" y="31"/>
                  <a:pt x="715" y="31"/>
                </a:cubicBezTo>
                <a:cubicBezTo>
                  <a:pt x="715" y="53"/>
                  <a:pt x="715" y="53"/>
                  <a:pt x="715" y="53"/>
                </a:cubicBezTo>
                <a:cubicBezTo>
                  <a:pt x="715" y="57"/>
                  <a:pt x="712" y="61"/>
                  <a:pt x="707" y="61"/>
                </a:cubicBezTo>
                <a:cubicBezTo>
                  <a:pt x="707" y="61"/>
                  <a:pt x="707" y="61"/>
                  <a:pt x="707" y="61"/>
                </a:cubicBezTo>
                <a:cubicBezTo>
                  <a:pt x="703" y="61"/>
                  <a:pt x="699" y="57"/>
                  <a:pt x="699" y="53"/>
                </a:cubicBezTo>
                <a:cubicBezTo>
                  <a:pt x="699" y="53"/>
                  <a:pt x="699" y="53"/>
                  <a:pt x="699" y="53"/>
                </a:cubicBezTo>
                <a:cubicBezTo>
                  <a:pt x="699" y="31"/>
                  <a:pt x="699" y="31"/>
                  <a:pt x="699" y="31"/>
                </a:cubicBezTo>
                <a:cubicBezTo>
                  <a:pt x="699" y="23"/>
                  <a:pt x="693" y="16"/>
                  <a:pt x="685" y="16"/>
                </a:cubicBezTo>
                <a:cubicBezTo>
                  <a:pt x="685" y="16"/>
                  <a:pt x="685" y="16"/>
                  <a:pt x="685" y="16"/>
                </a:cubicBezTo>
                <a:cubicBezTo>
                  <a:pt x="31" y="16"/>
                  <a:pt x="31" y="16"/>
                  <a:pt x="31" y="16"/>
                </a:cubicBezTo>
                <a:cubicBezTo>
                  <a:pt x="23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655"/>
                  <a:pt x="16" y="655"/>
                  <a:pt x="16" y="655"/>
                </a:cubicBezTo>
                <a:cubicBezTo>
                  <a:pt x="16" y="663"/>
                  <a:pt x="23" y="670"/>
                  <a:pt x="31" y="670"/>
                </a:cubicBezTo>
                <a:cubicBezTo>
                  <a:pt x="31" y="670"/>
                  <a:pt x="31" y="670"/>
                  <a:pt x="31" y="670"/>
                </a:cubicBezTo>
                <a:cubicBezTo>
                  <a:pt x="685" y="670"/>
                  <a:pt x="685" y="670"/>
                  <a:pt x="685" y="670"/>
                </a:cubicBezTo>
                <a:cubicBezTo>
                  <a:pt x="693" y="670"/>
                  <a:pt x="699" y="663"/>
                  <a:pt x="699" y="655"/>
                </a:cubicBezTo>
                <a:cubicBezTo>
                  <a:pt x="699" y="655"/>
                  <a:pt x="699" y="655"/>
                  <a:pt x="699" y="655"/>
                </a:cubicBezTo>
                <a:cubicBezTo>
                  <a:pt x="699" y="82"/>
                  <a:pt x="699" y="82"/>
                  <a:pt x="699" y="82"/>
                </a:cubicBezTo>
                <a:cubicBezTo>
                  <a:pt x="699" y="78"/>
                  <a:pt x="703" y="74"/>
                  <a:pt x="707" y="74"/>
                </a:cubicBezTo>
                <a:cubicBezTo>
                  <a:pt x="707" y="74"/>
                  <a:pt x="707" y="74"/>
                  <a:pt x="707" y="74"/>
                </a:cubicBezTo>
                <a:cubicBezTo>
                  <a:pt x="712" y="74"/>
                  <a:pt x="715" y="78"/>
                  <a:pt x="715" y="82"/>
                </a:cubicBezTo>
                <a:cubicBezTo>
                  <a:pt x="715" y="82"/>
                  <a:pt x="715" y="82"/>
                  <a:pt x="715" y="82"/>
                </a:cubicBezTo>
                <a:cubicBezTo>
                  <a:pt x="715" y="655"/>
                  <a:pt x="715" y="655"/>
                  <a:pt x="715" y="655"/>
                </a:cubicBezTo>
                <a:cubicBezTo>
                  <a:pt x="715" y="672"/>
                  <a:pt x="702" y="686"/>
                  <a:pt x="685" y="686"/>
                </a:cubicBezTo>
                <a:cubicBezTo>
                  <a:pt x="685" y="686"/>
                  <a:pt x="685" y="686"/>
                  <a:pt x="685" y="686"/>
                </a:cubicBezTo>
                <a:cubicBezTo>
                  <a:pt x="31" y="686"/>
                  <a:pt x="31" y="686"/>
                  <a:pt x="31" y="686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1563045" y="3089279"/>
            <a:ext cx="1258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956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Remote radio</a:t>
            </a:r>
            <a:b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</a:b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site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2821723" y="3653693"/>
            <a:ext cx="2660035" cy="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00A9D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Down Arrow 76"/>
          <p:cNvSpPr/>
          <p:nvPr/>
        </p:nvSpPr>
        <p:spPr bwMode="auto">
          <a:xfrm>
            <a:off x="3044292" y="4123663"/>
            <a:ext cx="2021305" cy="422978"/>
          </a:xfrm>
          <a:prstGeom prst="downArrow">
            <a:avLst/>
          </a:prstGeom>
          <a:solidFill>
            <a:srgbClr val="FFFFFF"/>
          </a:solidFill>
          <a:ln w="28575" cap="flat" cmpd="sng" algn="ctr">
            <a:solidFill>
              <a:srgbClr val="89BA1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78" name="Text Box 14"/>
          <p:cNvSpPr txBox="1">
            <a:spLocks noChangeArrowheads="1"/>
          </p:cNvSpPr>
          <p:nvPr/>
        </p:nvSpPr>
        <p:spPr bwMode="auto">
          <a:xfrm>
            <a:off x="5831553" y="4117482"/>
            <a:ext cx="615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REC</a:t>
            </a:r>
          </a:p>
        </p:txBody>
      </p:sp>
      <p:sp>
        <p:nvSpPr>
          <p:cNvPr id="79" name="Freeform 3"/>
          <p:cNvSpPr>
            <a:spLocks noChangeAspect="1" noEditPoints="1"/>
          </p:cNvSpPr>
          <p:nvPr/>
        </p:nvSpPr>
        <p:spPr bwMode="auto">
          <a:xfrm>
            <a:off x="2125607" y="5535726"/>
            <a:ext cx="398490" cy="452484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80" name="Text Box 14"/>
          <p:cNvSpPr txBox="1">
            <a:spLocks noChangeArrowheads="1"/>
          </p:cNvSpPr>
          <p:nvPr/>
        </p:nvSpPr>
        <p:spPr bwMode="auto">
          <a:xfrm>
            <a:off x="2105734" y="5940580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</a:t>
            </a:r>
          </a:p>
        </p:txBody>
      </p:sp>
      <p:sp>
        <p:nvSpPr>
          <p:cNvPr id="81" name="Text Box 19"/>
          <p:cNvSpPr txBox="1">
            <a:spLocks noChangeArrowheads="1"/>
          </p:cNvSpPr>
          <p:nvPr/>
        </p:nvSpPr>
        <p:spPr bwMode="auto">
          <a:xfrm>
            <a:off x="5821865" y="5357307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</a:p>
        </p:txBody>
      </p:sp>
      <p:sp>
        <p:nvSpPr>
          <p:cNvPr id="82" name="Freeform 8"/>
          <p:cNvSpPr>
            <a:spLocks noChangeAspect="1"/>
          </p:cNvSpPr>
          <p:nvPr/>
        </p:nvSpPr>
        <p:spPr bwMode="auto">
          <a:xfrm>
            <a:off x="2973391" y="4747149"/>
            <a:ext cx="2241706" cy="1711501"/>
          </a:xfrm>
          <a:custGeom>
            <a:avLst/>
            <a:gdLst>
              <a:gd name="T0" fmla="*/ 2147483647 w 522"/>
              <a:gd name="T1" fmla="*/ 2147483647 h 399"/>
              <a:gd name="T2" fmla="*/ 2147483647 w 522"/>
              <a:gd name="T3" fmla="*/ 2147483647 h 399"/>
              <a:gd name="T4" fmla="*/ 0 w 522"/>
              <a:gd name="T5" fmla="*/ 2147483647 h 399"/>
              <a:gd name="T6" fmla="*/ 2147483647 w 522"/>
              <a:gd name="T7" fmla="*/ 2147483647 h 399"/>
              <a:gd name="T8" fmla="*/ 2147483647 w 522"/>
              <a:gd name="T9" fmla="*/ 2147483647 h 399"/>
              <a:gd name="T10" fmla="*/ 2147483647 w 522"/>
              <a:gd name="T11" fmla="*/ 0 h 399"/>
              <a:gd name="T12" fmla="*/ 2147483647 w 522"/>
              <a:gd name="T13" fmla="*/ 2147483647 h 399"/>
              <a:gd name="T14" fmla="*/ 2147483647 w 522"/>
              <a:gd name="T15" fmla="*/ 2147483647 h 399"/>
              <a:gd name="T16" fmla="*/ 2147483647 w 522"/>
              <a:gd name="T17" fmla="*/ 2147483647 h 399"/>
              <a:gd name="T18" fmla="*/ 2147483647 w 522"/>
              <a:gd name="T19" fmla="*/ 2147483647 h 399"/>
              <a:gd name="T20" fmla="*/ 2147483647 w 522"/>
              <a:gd name="T21" fmla="*/ 2147483647 h 399"/>
              <a:gd name="T22" fmla="*/ 2147483647 w 522"/>
              <a:gd name="T23" fmla="*/ 2147483647 h 399"/>
              <a:gd name="T24" fmla="*/ 2147483647 w 522"/>
              <a:gd name="T25" fmla="*/ 2147483647 h 399"/>
              <a:gd name="T26" fmla="*/ 2147483647 w 522"/>
              <a:gd name="T27" fmla="*/ 2147483647 h 399"/>
              <a:gd name="T28" fmla="*/ 2147483647 w 522"/>
              <a:gd name="T29" fmla="*/ 2147483647 h 399"/>
              <a:gd name="T30" fmla="*/ 2147483647 w 522"/>
              <a:gd name="T31" fmla="*/ 2147483647 h 399"/>
              <a:gd name="T32" fmla="*/ 2147483647 w 522"/>
              <a:gd name="T33" fmla="*/ 2147483647 h 399"/>
              <a:gd name="T34" fmla="*/ 2147483647 w 522"/>
              <a:gd name="T35" fmla="*/ 2147483647 h 399"/>
              <a:gd name="T36" fmla="*/ 2147483647 w 522"/>
              <a:gd name="T37" fmla="*/ 2147483647 h 399"/>
              <a:gd name="T38" fmla="*/ 2147483647 w 522"/>
              <a:gd name="T39" fmla="*/ 2147483647 h 399"/>
              <a:gd name="T40" fmla="*/ 2147483647 w 522"/>
              <a:gd name="T41" fmla="*/ 2147483647 h 399"/>
              <a:gd name="T42" fmla="*/ 2147483647 w 522"/>
              <a:gd name="T43" fmla="*/ 2147483647 h 399"/>
              <a:gd name="T44" fmla="*/ 2147483647 w 522"/>
              <a:gd name="T45" fmla="*/ 2147483647 h 399"/>
              <a:gd name="T46" fmla="*/ 2147483647 w 522"/>
              <a:gd name="T47" fmla="*/ 2147483647 h 399"/>
              <a:gd name="T48" fmla="*/ 2147483647 w 522"/>
              <a:gd name="T49" fmla="*/ 2147483647 h 399"/>
              <a:gd name="T50" fmla="*/ 2147483647 w 522"/>
              <a:gd name="T51" fmla="*/ 2147483647 h 399"/>
              <a:gd name="T52" fmla="*/ 2147483647 w 522"/>
              <a:gd name="T53" fmla="*/ 2147483647 h 399"/>
              <a:gd name="T54" fmla="*/ 2147483647 w 522"/>
              <a:gd name="T55" fmla="*/ 2147483647 h 399"/>
              <a:gd name="T56" fmla="*/ 2147483647 w 522"/>
              <a:gd name="T57" fmla="*/ 2147483647 h 399"/>
              <a:gd name="T58" fmla="*/ 2147483647 w 522"/>
              <a:gd name="T59" fmla="*/ 2147483647 h 399"/>
              <a:gd name="T60" fmla="*/ 2147483647 w 522"/>
              <a:gd name="T61" fmla="*/ 2147483647 h 399"/>
              <a:gd name="T62" fmla="*/ 2147483647 w 522"/>
              <a:gd name="T63" fmla="*/ 2147483647 h 399"/>
              <a:gd name="T64" fmla="*/ 2147483647 w 522"/>
              <a:gd name="T65" fmla="*/ 2147483647 h 399"/>
              <a:gd name="T66" fmla="*/ 2147483647 w 522"/>
              <a:gd name="T67" fmla="*/ 2147483647 h 399"/>
              <a:gd name="T68" fmla="*/ 2147483647 w 522"/>
              <a:gd name="T69" fmla="*/ 2147483647 h 399"/>
              <a:gd name="T70" fmla="*/ 2147483647 w 522"/>
              <a:gd name="T71" fmla="*/ 2147483647 h 399"/>
              <a:gd name="T72" fmla="*/ 2147483647 w 522"/>
              <a:gd name="T73" fmla="*/ 2147483647 h 399"/>
              <a:gd name="T74" fmla="*/ 2147483647 w 522"/>
              <a:gd name="T75" fmla="*/ 2147483647 h 399"/>
              <a:gd name="T76" fmla="*/ 2147483647 w 522"/>
              <a:gd name="T77" fmla="*/ 2147483647 h 399"/>
              <a:gd name="T78" fmla="*/ 2147483647 w 522"/>
              <a:gd name="T79" fmla="*/ 2147483647 h 399"/>
              <a:gd name="T80" fmla="*/ 2147483647 w 522"/>
              <a:gd name="T81" fmla="*/ 2147483647 h 399"/>
              <a:gd name="T82" fmla="*/ 2147483647 w 522"/>
              <a:gd name="T83" fmla="*/ 2147483647 h 399"/>
              <a:gd name="T84" fmla="*/ 2147483647 w 522"/>
              <a:gd name="T85" fmla="*/ 2147483647 h 39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22" h="399">
                <a:moveTo>
                  <a:pt x="111" y="355"/>
                </a:moveTo>
                <a:cubicBezTo>
                  <a:pt x="105" y="356"/>
                  <a:pt x="98" y="357"/>
                  <a:pt x="91" y="357"/>
                </a:cubicBezTo>
                <a:cubicBezTo>
                  <a:pt x="91" y="357"/>
                  <a:pt x="91" y="357"/>
                  <a:pt x="91" y="357"/>
                </a:cubicBezTo>
                <a:cubicBezTo>
                  <a:pt x="53" y="357"/>
                  <a:pt x="23" y="327"/>
                  <a:pt x="23" y="289"/>
                </a:cubicBezTo>
                <a:cubicBezTo>
                  <a:pt x="23" y="289"/>
                  <a:pt x="23" y="289"/>
                  <a:pt x="23" y="289"/>
                </a:cubicBezTo>
                <a:cubicBezTo>
                  <a:pt x="23" y="282"/>
                  <a:pt x="24" y="275"/>
                  <a:pt x="26" y="269"/>
                </a:cubicBezTo>
                <a:cubicBezTo>
                  <a:pt x="26" y="269"/>
                  <a:pt x="26" y="269"/>
                  <a:pt x="26" y="269"/>
                </a:cubicBezTo>
                <a:cubicBezTo>
                  <a:pt x="10" y="252"/>
                  <a:pt x="0" y="230"/>
                  <a:pt x="0" y="206"/>
                </a:cubicBezTo>
                <a:cubicBezTo>
                  <a:pt x="0" y="206"/>
                  <a:pt x="0" y="206"/>
                  <a:pt x="0" y="206"/>
                </a:cubicBezTo>
                <a:cubicBezTo>
                  <a:pt x="0" y="159"/>
                  <a:pt x="35" y="121"/>
                  <a:pt x="81" y="115"/>
                </a:cubicBezTo>
                <a:cubicBezTo>
                  <a:pt x="81" y="115"/>
                  <a:pt x="81" y="115"/>
                  <a:pt x="81" y="115"/>
                </a:cubicBezTo>
                <a:cubicBezTo>
                  <a:pt x="81" y="114"/>
                  <a:pt x="80" y="113"/>
                  <a:pt x="80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0" y="73"/>
                  <a:pt x="112" y="42"/>
                  <a:pt x="150" y="42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64" y="42"/>
                  <a:pt x="177" y="46"/>
                  <a:pt x="188" y="54"/>
                </a:cubicBezTo>
                <a:cubicBezTo>
                  <a:pt x="188" y="54"/>
                  <a:pt x="188" y="54"/>
                  <a:pt x="188" y="54"/>
                </a:cubicBezTo>
                <a:cubicBezTo>
                  <a:pt x="206" y="22"/>
                  <a:pt x="240" y="0"/>
                  <a:pt x="279" y="0"/>
                </a:cubicBezTo>
                <a:cubicBezTo>
                  <a:pt x="279" y="0"/>
                  <a:pt x="279" y="0"/>
                  <a:pt x="279" y="0"/>
                </a:cubicBezTo>
                <a:cubicBezTo>
                  <a:pt x="325" y="0"/>
                  <a:pt x="363" y="30"/>
                  <a:pt x="376" y="72"/>
                </a:cubicBezTo>
                <a:cubicBezTo>
                  <a:pt x="376" y="72"/>
                  <a:pt x="376" y="72"/>
                  <a:pt x="376" y="72"/>
                </a:cubicBezTo>
                <a:cubicBezTo>
                  <a:pt x="379" y="72"/>
                  <a:pt x="381" y="72"/>
                  <a:pt x="383" y="72"/>
                </a:cubicBezTo>
                <a:cubicBezTo>
                  <a:pt x="383" y="72"/>
                  <a:pt x="383" y="72"/>
                  <a:pt x="383" y="72"/>
                </a:cubicBezTo>
                <a:cubicBezTo>
                  <a:pt x="400" y="72"/>
                  <a:pt x="416" y="77"/>
                  <a:pt x="430" y="85"/>
                </a:cubicBezTo>
                <a:cubicBezTo>
                  <a:pt x="430" y="85"/>
                  <a:pt x="430" y="85"/>
                  <a:pt x="430" y="85"/>
                </a:cubicBezTo>
                <a:cubicBezTo>
                  <a:pt x="430" y="85"/>
                  <a:pt x="430" y="85"/>
                  <a:pt x="430" y="85"/>
                </a:cubicBezTo>
                <a:cubicBezTo>
                  <a:pt x="433" y="88"/>
                  <a:pt x="435" y="92"/>
                  <a:pt x="432" y="96"/>
                </a:cubicBezTo>
                <a:cubicBezTo>
                  <a:pt x="432" y="96"/>
                  <a:pt x="432" y="96"/>
                  <a:pt x="432" y="96"/>
                </a:cubicBezTo>
                <a:cubicBezTo>
                  <a:pt x="430" y="100"/>
                  <a:pt x="425" y="101"/>
                  <a:pt x="421" y="99"/>
                </a:cubicBezTo>
                <a:cubicBezTo>
                  <a:pt x="421" y="99"/>
                  <a:pt x="421" y="99"/>
                  <a:pt x="421" y="99"/>
                </a:cubicBezTo>
                <a:cubicBezTo>
                  <a:pt x="410" y="92"/>
                  <a:pt x="397" y="88"/>
                  <a:pt x="383" y="88"/>
                </a:cubicBezTo>
                <a:cubicBezTo>
                  <a:pt x="383" y="88"/>
                  <a:pt x="383" y="88"/>
                  <a:pt x="383" y="88"/>
                </a:cubicBezTo>
                <a:cubicBezTo>
                  <a:pt x="380" y="88"/>
                  <a:pt x="376" y="88"/>
                  <a:pt x="372" y="89"/>
                </a:cubicBezTo>
                <a:cubicBezTo>
                  <a:pt x="372" y="89"/>
                  <a:pt x="372" y="89"/>
                  <a:pt x="372" y="89"/>
                </a:cubicBezTo>
                <a:cubicBezTo>
                  <a:pt x="368" y="89"/>
                  <a:pt x="364" y="87"/>
                  <a:pt x="363" y="83"/>
                </a:cubicBezTo>
                <a:cubicBezTo>
                  <a:pt x="363" y="83"/>
                  <a:pt x="363" y="83"/>
                  <a:pt x="363" y="83"/>
                </a:cubicBezTo>
                <a:cubicBezTo>
                  <a:pt x="354" y="45"/>
                  <a:pt x="319" y="16"/>
                  <a:pt x="279" y="16"/>
                </a:cubicBezTo>
                <a:cubicBezTo>
                  <a:pt x="279" y="16"/>
                  <a:pt x="279" y="16"/>
                  <a:pt x="279" y="16"/>
                </a:cubicBezTo>
                <a:cubicBezTo>
                  <a:pt x="243" y="16"/>
                  <a:pt x="212" y="38"/>
                  <a:pt x="199" y="69"/>
                </a:cubicBezTo>
                <a:cubicBezTo>
                  <a:pt x="199" y="69"/>
                  <a:pt x="199" y="69"/>
                  <a:pt x="199" y="69"/>
                </a:cubicBezTo>
                <a:cubicBezTo>
                  <a:pt x="198" y="71"/>
                  <a:pt x="195" y="73"/>
                  <a:pt x="193" y="74"/>
                </a:cubicBezTo>
                <a:cubicBezTo>
                  <a:pt x="193" y="74"/>
                  <a:pt x="193" y="74"/>
                  <a:pt x="193" y="74"/>
                </a:cubicBezTo>
                <a:cubicBezTo>
                  <a:pt x="190" y="74"/>
                  <a:pt x="188" y="74"/>
                  <a:pt x="186" y="72"/>
                </a:cubicBezTo>
                <a:cubicBezTo>
                  <a:pt x="186" y="72"/>
                  <a:pt x="186" y="72"/>
                  <a:pt x="186" y="72"/>
                </a:cubicBezTo>
                <a:cubicBezTo>
                  <a:pt x="176" y="63"/>
                  <a:pt x="164" y="58"/>
                  <a:pt x="150" y="58"/>
                </a:cubicBezTo>
                <a:cubicBezTo>
                  <a:pt x="150" y="58"/>
                  <a:pt x="150" y="58"/>
                  <a:pt x="150" y="58"/>
                </a:cubicBezTo>
                <a:cubicBezTo>
                  <a:pt x="120" y="58"/>
                  <a:pt x="97" y="82"/>
                  <a:pt x="96" y="111"/>
                </a:cubicBezTo>
                <a:cubicBezTo>
                  <a:pt x="96" y="111"/>
                  <a:pt x="96" y="111"/>
                  <a:pt x="96" y="111"/>
                </a:cubicBezTo>
                <a:cubicBezTo>
                  <a:pt x="96" y="115"/>
                  <a:pt x="97" y="118"/>
                  <a:pt x="97" y="121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8" y="124"/>
                  <a:pt x="97" y="126"/>
                  <a:pt x="96" y="128"/>
                </a:cubicBezTo>
                <a:cubicBezTo>
                  <a:pt x="96" y="128"/>
                  <a:pt x="96" y="128"/>
                  <a:pt x="96" y="128"/>
                </a:cubicBezTo>
                <a:cubicBezTo>
                  <a:pt x="94" y="130"/>
                  <a:pt x="92" y="131"/>
                  <a:pt x="90" y="131"/>
                </a:cubicBezTo>
                <a:cubicBezTo>
                  <a:pt x="90" y="131"/>
                  <a:pt x="90" y="131"/>
                  <a:pt x="90" y="131"/>
                </a:cubicBezTo>
                <a:cubicBezTo>
                  <a:pt x="49" y="132"/>
                  <a:pt x="16" y="165"/>
                  <a:pt x="16" y="206"/>
                </a:cubicBezTo>
                <a:cubicBezTo>
                  <a:pt x="16" y="206"/>
                  <a:pt x="16" y="206"/>
                  <a:pt x="16" y="206"/>
                </a:cubicBezTo>
                <a:cubicBezTo>
                  <a:pt x="16" y="227"/>
                  <a:pt x="25" y="247"/>
                  <a:pt x="40" y="261"/>
                </a:cubicBezTo>
                <a:cubicBezTo>
                  <a:pt x="40" y="261"/>
                  <a:pt x="40" y="261"/>
                  <a:pt x="40" y="261"/>
                </a:cubicBezTo>
                <a:cubicBezTo>
                  <a:pt x="43" y="263"/>
                  <a:pt x="44" y="266"/>
                  <a:pt x="42" y="270"/>
                </a:cubicBezTo>
                <a:cubicBezTo>
                  <a:pt x="42" y="270"/>
                  <a:pt x="42" y="270"/>
                  <a:pt x="42" y="270"/>
                </a:cubicBezTo>
                <a:cubicBezTo>
                  <a:pt x="40" y="276"/>
                  <a:pt x="39" y="282"/>
                  <a:pt x="39" y="289"/>
                </a:cubicBezTo>
                <a:cubicBezTo>
                  <a:pt x="39" y="289"/>
                  <a:pt x="39" y="289"/>
                  <a:pt x="39" y="289"/>
                </a:cubicBezTo>
                <a:cubicBezTo>
                  <a:pt x="39" y="318"/>
                  <a:pt x="62" y="341"/>
                  <a:pt x="91" y="341"/>
                </a:cubicBezTo>
                <a:cubicBezTo>
                  <a:pt x="91" y="341"/>
                  <a:pt x="91" y="341"/>
                  <a:pt x="91" y="341"/>
                </a:cubicBezTo>
                <a:cubicBezTo>
                  <a:pt x="99" y="341"/>
                  <a:pt x="106" y="340"/>
                  <a:pt x="112" y="337"/>
                </a:cubicBezTo>
                <a:cubicBezTo>
                  <a:pt x="112" y="337"/>
                  <a:pt x="112" y="337"/>
                  <a:pt x="112" y="337"/>
                </a:cubicBezTo>
                <a:cubicBezTo>
                  <a:pt x="114" y="336"/>
                  <a:pt x="117" y="336"/>
                  <a:pt x="119" y="337"/>
                </a:cubicBezTo>
                <a:cubicBezTo>
                  <a:pt x="119" y="337"/>
                  <a:pt x="119" y="337"/>
                  <a:pt x="119" y="337"/>
                </a:cubicBezTo>
                <a:cubicBezTo>
                  <a:pt x="121" y="338"/>
                  <a:pt x="122" y="340"/>
                  <a:pt x="123" y="342"/>
                </a:cubicBezTo>
                <a:cubicBezTo>
                  <a:pt x="123" y="342"/>
                  <a:pt x="123" y="342"/>
                  <a:pt x="123" y="342"/>
                </a:cubicBezTo>
                <a:cubicBezTo>
                  <a:pt x="132" y="366"/>
                  <a:pt x="156" y="383"/>
                  <a:pt x="184" y="383"/>
                </a:cubicBezTo>
                <a:cubicBezTo>
                  <a:pt x="184" y="383"/>
                  <a:pt x="184" y="383"/>
                  <a:pt x="184" y="383"/>
                </a:cubicBezTo>
                <a:cubicBezTo>
                  <a:pt x="206" y="383"/>
                  <a:pt x="225" y="373"/>
                  <a:pt x="237" y="357"/>
                </a:cubicBezTo>
                <a:cubicBezTo>
                  <a:pt x="237" y="357"/>
                  <a:pt x="237" y="357"/>
                  <a:pt x="237" y="357"/>
                </a:cubicBezTo>
                <a:cubicBezTo>
                  <a:pt x="238" y="355"/>
                  <a:pt x="240" y="354"/>
                  <a:pt x="242" y="354"/>
                </a:cubicBezTo>
                <a:cubicBezTo>
                  <a:pt x="242" y="354"/>
                  <a:pt x="242" y="354"/>
                  <a:pt x="242" y="354"/>
                </a:cubicBezTo>
                <a:cubicBezTo>
                  <a:pt x="244" y="353"/>
                  <a:pt x="246" y="354"/>
                  <a:pt x="248" y="355"/>
                </a:cubicBezTo>
                <a:cubicBezTo>
                  <a:pt x="248" y="355"/>
                  <a:pt x="248" y="355"/>
                  <a:pt x="248" y="355"/>
                </a:cubicBezTo>
                <a:cubicBezTo>
                  <a:pt x="259" y="364"/>
                  <a:pt x="273" y="369"/>
                  <a:pt x="289" y="369"/>
                </a:cubicBezTo>
                <a:cubicBezTo>
                  <a:pt x="289" y="369"/>
                  <a:pt x="289" y="369"/>
                  <a:pt x="289" y="369"/>
                </a:cubicBezTo>
                <a:cubicBezTo>
                  <a:pt x="312" y="369"/>
                  <a:pt x="333" y="357"/>
                  <a:pt x="344" y="338"/>
                </a:cubicBezTo>
                <a:cubicBezTo>
                  <a:pt x="344" y="338"/>
                  <a:pt x="344" y="338"/>
                  <a:pt x="344" y="338"/>
                </a:cubicBezTo>
                <a:cubicBezTo>
                  <a:pt x="345" y="336"/>
                  <a:pt x="347" y="335"/>
                  <a:pt x="350" y="334"/>
                </a:cubicBezTo>
                <a:cubicBezTo>
                  <a:pt x="350" y="334"/>
                  <a:pt x="350" y="334"/>
                  <a:pt x="350" y="334"/>
                </a:cubicBezTo>
                <a:cubicBezTo>
                  <a:pt x="352" y="334"/>
                  <a:pt x="354" y="334"/>
                  <a:pt x="356" y="336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67" y="344"/>
                  <a:pt x="380" y="350"/>
                  <a:pt x="395" y="350"/>
                </a:cubicBezTo>
                <a:cubicBezTo>
                  <a:pt x="395" y="350"/>
                  <a:pt x="395" y="350"/>
                  <a:pt x="395" y="350"/>
                </a:cubicBezTo>
                <a:cubicBezTo>
                  <a:pt x="428" y="350"/>
                  <a:pt x="455" y="323"/>
                  <a:pt x="455" y="289"/>
                </a:cubicBezTo>
                <a:cubicBezTo>
                  <a:pt x="455" y="289"/>
                  <a:pt x="455" y="289"/>
                  <a:pt x="455" y="289"/>
                </a:cubicBezTo>
                <a:cubicBezTo>
                  <a:pt x="455" y="289"/>
                  <a:pt x="455" y="289"/>
                  <a:pt x="455" y="288"/>
                </a:cubicBezTo>
                <a:cubicBezTo>
                  <a:pt x="455" y="288"/>
                  <a:pt x="455" y="288"/>
                  <a:pt x="455" y="288"/>
                </a:cubicBezTo>
                <a:cubicBezTo>
                  <a:pt x="455" y="284"/>
                  <a:pt x="458" y="281"/>
                  <a:pt x="462" y="280"/>
                </a:cubicBezTo>
                <a:cubicBezTo>
                  <a:pt x="462" y="280"/>
                  <a:pt x="462" y="280"/>
                  <a:pt x="462" y="280"/>
                </a:cubicBezTo>
                <a:cubicBezTo>
                  <a:pt x="487" y="276"/>
                  <a:pt x="506" y="255"/>
                  <a:pt x="506" y="229"/>
                </a:cubicBezTo>
                <a:cubicBezTo>
                  <a:pt x="506" y="229"/>
                  <a:pt x="506" y="229"/>
                  <a:pt x="506" y="229"/>
                </a:cubicBezTo>
                <a:cubicBezTo>
                  <a:pt x="506" y="203"/>
                  <a:pt x="486" y="181"/>
                  <a:pt x="460" y="178"/>
                </a:cubicBezTo>
                <a:cubicBezTo>
                  <a:pt x="460" y="178"/>
                  <a:pt x="460" y="178"/>
                  <a:pt x="460" y="178"/>
                </a:cubicBezTo>
                <a:cubicBezTo>
                  <a:pt x="458" y="178"/>
                  <a:pt x="456" y="177"/>
                  <a:pt x="455" y="175"/>
                </a:cubicBezTo>
                <a:cubicBezTo>
                  <a:pt x="455" y="175"/>
                  <a:pt x="455" y="175"/>
                  <a:pt x="455" y="175"/>
                </a:cubicBezTo>
                <a:cubicBezTo>
                  <a:pt x="453" y="174"/>
                  <a:pt x="453" y="171"/>
                  <a:pt x="453" y="169"/>
                </a:cubicBezTo>
                <a:cubicBezTo>
                  <a:pt x="453" y="169"/>
                  <a:pt x="453" y="169"/>
                  <a:pt x="453" y="169"/>
                </a:cubicBezTo>
                <a:cubicBezTo>
                  <a:pt x="454" y="166"/>
                  <a:pt x="454" y="162"/>
                  <a:pt x="454" y="158"/>
                </a:cubicBezTo>
                <a:cubicBezTo>
                  <a:pt x="454" y="158"/>
                  <a:pt x="454" y="158"/>
                  <a:pt x="454" y="158"/>
                </a:cubicBezTo>
                <a:cubicBezTo>
                  <a:pt x="454" y="144"/>
                  <a:pt x="450" y="130"/>
                  <a:pt x="442" y="119"/>
                </a:cubicBezTo>
                <a:cubicBezTo>
                  <a:pt x="442" y="119"/>
                  <a:pt x="442" y="119"/>
                  <a:pt x="442" y="119"/>
                </a:cubicBezTo>
                <a:cubicBezTo>
                  <a:pt x="439" y="115"/>
                  <a:pt x="440" y="110"/>
                  <a:pt x="444" y="108"/>
                </a:cubicBezTo>
                <a:cubicBezTo>
                  <a:pt x="444" y="108"/>
                  <a:pt x="444" y="108"/>
                  <a:pt x="444" y="108"/>
                </a:cubicBezTo>
                <a:cubicBezTo>
                  <a:pt x="448" y="105"/>
                  <a:pt x="453" y="106"/>
                  <a:pt x="455" y="110"/>
                </a:cubicBezTo>
                <a:cubicBezTo>
                  <a:pt x="455" y="110"/>
                  <a:pt x="455" y="110"/>
                  <a:pt x="455" y="110"/>
                </a:cubicBezTo>
                <a:cubicBezTo>
                  <a:pt x="464" y="124"/>
                  <a:pt x="470" y="140"/>
                  <a:pt x="470" y="158"/>
                </a:cubicBezTo>
                <a:cubicBezTo>
                  <a:pt x="470" y="158"/>
                  <a:pt x="470" y="158"/>
                  <a:pt x="470" y="158"/>
                </a:cubicBezTo>
                <a:cubicBezTo>
                  <a:pt x="470" y="160"/>
                  <a:pt x="470" y="162"/>
                  <a:pt x="470" y="164"/>
                </a:cubicBezTo>
                <a:cubicBezTo>
                  <a:pt x="470" y="164"/>
                  <a:pt x="470" y="164"/>
                  <a:pt x="470" y="164"/>
                </a:cubicBezTo>
                <a:cubicBezTo>
                  <a:pt x="500" y="171"/>
                  <a:pt x="522" y="197"/>
                  <a:pt x="522" y="229"/>
                </a:cubicBezTo>
                <a:cubicBezTo>
                  <a:pt x="522" y="229"/>
                  <a:pt x="522" y="229"/>
                  <a:pt x="522" y="229"/>
                </a:cubicBezTo>
                <a:cubicBezTo>
                  <a:pt x="522" y="261"/>
                  <a:pt x="500" y="287"/>
                  <a:pt x="471" y="295"/>
                </a:cubicBezTo>
                <a:cubicBezTo>
                  <a:pt x="471" y="295"/>
                  <a:pt x="471" y="295"/>
                  <a:pt x="471" y="295"/>
                </a:cubicBezTo>
                <a:cubicBezTo>
                  <a:pt x="468" y="334"/>
                  <a:pt x="435" y="366"/>
                  <a:pt x="395" y="366"/>
                </a:cubicBezTo>
                <a:cubicBezTo>
                  <a:pt x="395" y="366"/>
                  <a:pt x="395" y="366"/>
                  <a:pt x="395" y="366"/>
                </a:cubicBezTo>
                <a:cubicBezTo>
                  <a:pt x="379" y="366"/>
                  <a:pt x="365" y="361"/>
                  <a:pt x="353" y="353"/>
                </a:cubicBezTo>
                <a:cubicBezTo>
                  <a:pt x="353" y="353"/>
                  <a:pt x="353" y="353"/>
                  <a:pt x="353" y="353"/>
                </a:cubicBezTo>
                <a:cubicBezTo>
                  <a:pt x="338" y="373"/>
                  <a:pt x="315" y="385"/>
                  <a:pt x="289" y="385"/>
                </a:cubicBezTo>
                <a:cubicBezTo>
                  <a:pt x="289" y="385"/>
                  <a:pt x="289" y="385"/>
                  <a:pt x="289" y="385"/>
                </a:cubicBezTo>
                <a:cubicBezTo>
                  <a:pt x="272" y="385"/>
                  <a:pt x="257" y="381"/>
                  <a:pt x="245" y="372"/>
                </a:cubicBezTo>
                <a:cubicBezTo>
                  <a:pt x="245" y="372"/>
                  <a:pt x="245" y="372"/>
                  <a:pt x="245" y="372"/>
                </a:cubicBezTo>
                <a:cubicBezTo>
                  <a:pt x="230" y="389"/>
                  <a:pt x="208" y="399"/>
                  <a:pt x="184" y="399"/>
                </a:cubicBezTo>
                <a:cubicBezTo>
                  <a:pt x="184" y="399"/>
                  <a:pt x="184" y="399"/>
                  <a:pt x="184" y="399"/>
                </a:cubicBezTo>
                <a:cubicBezTo>
                  <a:pt x="152" y="399"/>
                  <a:pt x="125" y="381"/>
                  <a:pt x="111" y="355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83" name="Text Box 17"/>
          <p:cNvSpPr txBox="1">
            <a:spLocks noChangeArrowheads="1"/>
          </p:cNvSpPr>
          <p:nvPr/>
        </p:nvSpPr>
        <p:spPr bwMode="auto">
          <a:xfrm>
            <a:off x="3449673" y="5326202"/>
            <a:ext cx="1249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Fronthaul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A9D4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02461" y="6133202"/>
            <a:ext cx="615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REC</a:t>
            </a:r>
          </a:p>
        </p:txBody>
      </p:sp>
      <p:sp>
        <p:nvSpPr>
          <p:cNvPr id="85" name="Freeform 10"/>
          <p:cNvSpPr>
            <a:spLocks noChangeAspect="1"/>
          </p:cNvSpPr>
          <p:nvPr/>
        </p:nvSpPr>
        <p:spPr bwMode="auto">
          <a:xfrm>
            <a:off x="1668375" y="5040375"/>
            <a:ext cx="1260563" cy="1211387"/>
          </a:xfrm>
          <a:custGeom>
            <a:avLst/>
            <a:gdLst>
              <a:gd name="T0" fmla="*/ 2147483647 w 715"/>
              <a:gd name="T1" fmla="*/ 2147483647 h 686"/>
              <a:gd name="T2" fmla="*/ 0 w 715"/>
              <a:gd name="T3" fmla="*/ 2147483647 h 686"/>
              <a:gd name="T4" fmla="*/ 0 w 715"/>
              <a:gd name="T5" fmla="*/ 2147483647 h 686"/>
              <a:gd name="T6" fmla="*/ 0 w 715"/>
              <a:gd name="T7" fmla="*/ 2147483647 h 686"/>
              <a:gd name="T8" fmla="*/ 2147483647 w 715"/>
              <a:gd name="T9" fmla="*/ 0 h 686"/>
              <a:gd name="T10" fmla="*/ 2147483647 w 715"/>
              <a:gd name="T11" fmla="*/ 0 h 686"/>
              <a:gd name="T12" fmla="*/ 2147483647 w 715"/>
              <a:gd name="T13" fmla="*/ 0 h 686"/>
              <a:gd name="T14" fmla="*/ 2147483647 w 715"/>
              <a:gd name="T15" fmla="*/ 2147483647 h 686"/>
              <a:gd name="T16" fmla="*/ 2147483647 w 715"/>
              <a:gd name="T17" fmla="*/ 2147483647 h 686"/>
              <a:gd name="T18" fmla="*/ 2147483647 w 715"/>
              <a:gd name="T19" fmla="*/ 2147483647 h 686"/>
              <a:gd name="T20" fmla="*/ 2147483647 w 715"/>
              <a:gd name="T21" fmla="*/ 2147483647 h 686"/>
              <a:gd name="T22" fmla="*/ 2147483647 w 715"/>
              <a:gd name="T23" fmla="*/ 2147483647 h 686"/>
              <a:gd name="T24" fmla="*/ 2147483647 w 715"/>
              <a:gd name="T25" fmla="*/ 2147483647 h 686"/>
              <a:gd name="T26" fmla="*/ 2147483647 w 715"/>
              <a:gd name="T27" fmla="*/ 2147483647 h 686"/>
              <a:gd name="T28" fmla="*/ 2147483647 w 715"/>
              <a:gd name="T29" fmla="*/ 2147483647 h 686"/>
              <a:gd name="T30" fmla="*/ 2147483647 w 715"/>
              <a:gd name="T31" fmla="*/ 2147483647 h 686"/>
              <a:gd name="T32" fmla="*/ 2147483647 w 715"/>
              <a:gd name="T33" fmla="*/ 2147483647 h 686"/>
              <a:gd name="T34" fmla="*/ 2147483647 w 715"/>
              <a:gd name="T35" fmla="*/ 2147483647 h 686"/>
              <a:gd name="T36" fmla="*/ 2147483647 w 715"/>
              <a:gd name="T37" fmla="*/ 2147483647 h 686"/>
              <a:gd name="T38" fmla="*/ 2147483647 w 715"/>
              <a:gd name="T39" fmla="*/ 2147483647 h 686"/>
              <a:gd name="T40" fmla="*/ 2147483647 w 715"/>
              <a:gd name="T41" fmla="*/ 2147483647 h 686"/>
              <a:gd name="T42" fmla="*/ 2147483647 w 715"/>
              <a:gd name="T43" fmla="*/ 2147483647 h 686"/>
              <a:gd name="T44" fmla="*/ 2147483647 w 715"/>
              <a:gd name="T45" fmla="*/ 2147483647 h 686"/>
              <a:gd name="T46" fmla="*/ 2147483647 w 715"/>
              <a:gd name="T47" fmla="*/ 2147483647 h 686"/>
              <a:gd name="T48" fmla="*/ 2147483647 w 715"/>
              <a:gd name="T49" fmla="*/ 2147483647 h 686"/>
              <a:gd name="T50" fmla="*/ 2147483647 w 715"/>
              <a:gd name="T51" fmla="*/ 2147483647 h 686"/>
              <a:gd name="T52" fmla="*/ 2147483647 w 715"/>
              <a:gd name="T53" fmla="*/ 2147483647 h 686"/>
              <a:gd name="T54" fmla="*/ 2147483647 w 715"/>
              <a:gd name="T55" fmla="*/ 2147483647 h 686"/>
              <a:gd name="T56" fmla="*/ 2147483647 w 715"/>
              <a:gd name="T57" fmla="*/ 2147483647 h 686"/>
              <a:gd name="T58" fmla="*/ 2147483647 w 715"/>
              <a:gd name="T59" fmla="*/ 2147483647 h 686"/>
              <a:gd name="T60" fmla="*/ 2147483647 w 715"/>
              <a:gd name="T61" fmla="*/ 2147483647 h 686"/>
              <a:gd name="T62" fmla="*/ 2147483647 w 715"/>
              <a:gd name="T63" fmla="*/ 2147483647 h 686"/>
              <a:gd name="T64" fmla="*/ 2147483647 w 715"/>
              <a:gd name="T65" fmla="*/ 2147483647 h 686"/>
              <a:gd name="T66" fmla="*/ 2147483647 w 715"/>
              <a:gd name="T67" fmla="*/ 2147483647 h 686"/>
              <a:gd name="T68" fmla="*/ 2147483647 w 715"/>
              <a:gd name="T69" fmla="*/ 2147483647 h 68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715" h="686">
                <a:moveTo>
                  <a:pt x="31" y="686"/>
                </a:moveTo>
                <a:cubicBezTo>
                  <a:pt x="14" y="686"/>
                  <a:pt x="0" y="672"/>
                  <a:pt x="0" y="655"/>
                </a:cubicBezTo>
                <a:cubicBezTo>
                  <a:pt x="0" y="655"/>
                  <a:pt x="0" y="655"/>
                  <a:pt x="0" y="655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685" y="0"/>
                  <a:pt x="685" y="0"/>
                  <a:pt x="685" y="0"/>
                </a:cubicBezTo>
                <a:cubicBezTo>
                  <a:pt x="702" y="0"/>
                  <a:pt x="715" y="14"/>
                  <a:pt x="715" y="31"/>
                </a:cubicBezTo>
                <a:cubicBezTo>
                  <a:pt x="715" y="31"/>
                  <a:pt x="715" y="31"/>
                  <a:pt x="715" y="31"/>
                </a:cubicBezTo>
                <a:cubicBezTo>
                  <a:pt x="715" y="53"/>
                  <a:pt x="715" y="53"/>
                  <a:pt x="715" y="53"/>
                </a:cubicBezTo>
                <a:cubicBezTo>
                  <a:pt x="715" y="57"/>
                  <a:pt x="712" y="61"/>
                  <a:pt x="707" y="61"/>
                </a:cubicBezTo>
                <a:cubicBezTo>
                  <a:pt x="707" y="61"/>
                  <a:pt x="707" y="61"/>
                  <a:pt x="707" y="61"/>
                </a:cubicBezTo>
                <a:cubicBezTo>
                  <a:pt x="703" y="61"/>
                  <a:pt x="699" y="57"/>
                  <a:pt x="699" y="53"/>
                </a:cubicBezTo>
                <a:cubicBezTo>
                  <a:pt x="699" y="53"/>
                  <a:pt x="699" y="53"/>
                  <a:pt x="699" y="53"/>
                </a:cubicBezTo>
                <a:cubicBezTo>
                  <a:pt x="699" y="31"/>
                  <a:pt x="699" y="31"/>
                  <a:pt x="699" y="31"/>
                </a:cubicBezTo>
                <a:cubicBezTo>
                  <a:pt x="699" y="23"/>
                  <a:pt x="693" y="16"/>
                  <a:pt x="685" y="16"/>
                </a:cubicBezTo>
                <a:cubicBezTo>
                  <a:pt x="685" y="16"/>
                  <a:pt x="685" y="16"/>
                  <a:pt x="685" y="16"/>
                </a:cubicBezTo>
                <a:cubicBezTo>
                  <a:pt x="31" y="16"/>
                  <a:pt x="31" y="16"/>
                  <a:pt x="31" y="16"/>
                </a:cubicBezTo>
                <a:cubicBezTo>
                  <a:pt x="23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655"/>
                  <a:pt x="16" y="655"/>
                  <a:pt x="16" y="655"/>
                </a:cubicBezTo>
                <a:cubicBezTo>
                  <a:pt x="16" y="663"/>
                  <a:pt x="23" y="670"/>
                  <a:pt x="31" y="670"/>
                </a:cubicBezTo>
                <a:cubicBezTo>
                  <a:pt x="31" y="670"/>
                  <a:pt x="31" y="670"/>
                  <a:pt x="31" y="670"/>
                </a:cubicBezTo>
                <a:cubicBezTo>
                  <a:pt x="685" y="670"/>
                  <a:pt x="685" y="670"/>
                  <a:pt x="685" y="670"/>
                </a:cubicBezTo>
                <a:cubicBezTo>
                  <a:pt x="693" y="670"/>
                  <a:pt x="699" y="663"/>
                  <a:pt x="699" y="655"/>
                </a:cubicBezTo>
                <a:cubicBezTo>
                  <a:pt x="699" y="655"/>
                  <a:pt x="699" y="655"/>
                  <a:pt x="699" y="655"/>
                </a:cubicBezTo>
                <a:cubicBezTo>
                  <a:pt x="699" y="82"/>
                  <a:pt x="699" y="82"/>
                  <a:pt x="699" y="82"/>
                </a:cubicBezTo>
                <a:cubicBezTo>
                  <a:pt x="699" y="78"/>
                  <a:pt x="703" y="74"/>
                  <a:pt x="707" y="74"/>
                </a:cubicBezTo>
                <a:cubicBezTo>
                  <a:pt x="707" y="74"/>
                  <a:pt x="707" y="74"/>
                  <a:pt x="707" y="74"/>
                </a:cubicBezTo>
                <a:cubicBezTo>
                  <a:pt x="712" y="74"/>
                  <a:pt x="715" y="78"/>
                  <a:pt x="715" y="82"/>
                </a:cubicBezTo>
                <a:cubicBezTo>
                  <a:pt x="715" y="82"/>
                  <a:pt x="715" y="82"/>
                  <a:pt x="715" y="82"/>
                </a:cubicBezTo>
                <a:cubicBezTo>
                  <a:pt x="715" y="655"/>
                  <a:pt x="715" y="655"/>
                  <a:pt x="715" y="655"/>
                </a:cubicBezTo>
                <a:cubicBezTo>
                  <a:pt x="715" y="672"/>
                  <a:pt x="702" y="686"/>
                  <a:pt x="685" y="686"/>
                </a:cubicBezTo>
                <a:cubicBezTo>
                  <a:pt x="685" y="686"/>
                  <a:pt x="685" y="686"/>
                  <a:pt x="685" y="686"/>
                </a:cubicBezTo>
                <a:cubicBezTo>
                  <a:pt x="31" y="686"/>
                  <a:pt x="31" y="686"/>
                  <a:pt x="31" y="686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86" name="Rectangle 28"/>
          <p:cNvSpPr>
            <a:spLocks noChangeArrowheads="1"/>
          </p:cNvSpPr>
          <p:nvPr/>
        </p:nvSpPr>
        <p:spPr bwMode="auto">
          <a:xfrm>
            <a:off x="1707420" y="5081654"/>
            <a:ext cx="1258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956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Remote radio</a:t>
            </a:r>
            <a:b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</a:b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site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6437345" y="5232600"/>
            <a:ext cx="1459713" cy="925867"/>
            <a:chOff x="7061353" y="5489132"/>
            <a:chExt cx="1459713" cy="925867"/>
          </a:xfrm>
        </p:grpSpPr>
        <p:sp>
          <p:nvSpPr>
            <p:cNvPr id="88" name="Freeform 3"/>
            <p:cNvSpPr>
              <a:spLocks noChangeAspect="1"/>
            </p:cNvSpPr>
            <p:nvPr/>
          </p:nvSpPr>
          <p:spPr bwMode="auto">
            <a:xfrm>
              <a:off x="7061353" y="5489132"/>
              <a:ext cx="1459713" cy="925867"/>
            </a:xfrm>
            <a:custGeom>
              <a:avLst/>
              <a:gdLst>
                <a:gd name="T0" fmla="*/ 2147483647 w 462"/>
                <a:gd name="T1" fmla="*/ 2080492479 h 293"/>
                <a:gd name="T2" fmla="*/ 2147483647 w 462"/>
                <a:gd name="T3" fmla="*/ 1729057711 h 293"/>
                <a:gd name="T4" fmla="*/ 2147483647 w 462"/>
                <a:gd name="T5" fmla="*/ 984015852 h 293"/>
                <a:gd name="T6" fmla="*/ 2147483647 w 462"/>
                <a:gd name="T7" fmla="*/ 955903470 h 293"/>
                <a:gd name="T8" fmla="*/ 2147483647 w 462"/>
                <a:gd name="T9" fmla="*/ 1110532818 h 293"/>
                <a:gd name="T10" fmla="*/ 2147483647 w 462"/>
                <a:gd name="T11" fmla="*/ 1729057711 h 293"/>
                <a:gd name="T12" fmla="*/ 2147483647 w 462"/>
                <a:gd name="T13" fmla="*/ 2080492479 h 293"/>
                <a:gd name="T14" fmla="*/ 2147483647 w 462"/>
                <a:gd name="T15" fmla="*/ 2147483647 h 293"/>
                <a:gd name="T16" fmla="*/ 2147483647 w 462"/>
                <a:gd name="T17" fmla="*/ 2147483647 h 293"/>
                <a:gd name="T18" fmla="*/ 2147483647 w 462"/>
                <a:gd name="T19" fmla="*/ 2147483647 h 293"/>
                <a:gd name="T20" fmla="*/ 1236734047 w 462"/>
                <a:gd name="T21" fmla="*/ 2147483647 h 293"/>
                <a:gd name="T22" fmla="*/ 224859032 w 462"/>
                <a:gd name="T23" fmla="*/ 2147483647 h 293"/>
                <a:gd name="T24" fmla="*/ 787012235 w 462"/>
                <a:gd name="T25" fmla="*/ 1982091644 h 293"/>
                <a:gd name="T26" fmla="*/ 843226055 w 462"/>
                <a:gd name="T27" fmla="*/ 1883690809 h 293"/>
                <a:gd name="T28" fmla="*/ 843226055 w 462"/>
                <a:gd name="T29" fmla="*/ 1869630868 h 293"/>
                <a:gd name="T30" fmla="*/ 2147483647 w 462"/>
                <a:gd name="T31" fmla="*/ 224917802 h 293"/>
                <a:gd name="T32" fmla="*/ 2147483647 w 462"/>
                <a:gd name="T33" fmla="*/ 955903470 h 293"/>
                <a:gd name="T34" fmla="*/ 2147483647 w 462"/>
                <a:gd name="T35" fmla="*/ 1012131983 h 293"/>
                <a:gd name="T36" fmla="*/ 2147483647 w 462"/>
                <a:gd name="T37" fmla="*/ 984015852 h 293"/>
                <a:gd name="T38" fmla="*/ 2147483647 w 462"/>
                <a:gd name="T39" fmla="*/ 969959661 h 293"/>
                <a:gd name="T40" fmla="*/ 2147483647 w 462"/>
                <a:gd name="T41" fmla="*/ 632581083 h 293"/>
                <a:gd name="T42" fmla="*/ 2147483647 w 462"/>
                <a:gd name="T43" fmla="*/ 829386503 h 293"/>
                <a:gd name="T44" fmla="*/ 2147483647 w 462"/>
                <a:gd name="T45" fmla="*/ 787214181 h 293"/>
                <a:gd name="T46" fmla="*/ 2147483647 w 462"/>
                <a:gd name="T47" fmla="*/ 632581083 h 293"/>
                <a:gd name="T48" fmla="*/ 2147483647 w 462"/>
                <a:gd name="T49" fmla="*/ 407663282 h 293"/>
                <a:gd name="T50" fmla="*/ 2147483647 w 462"/>
                <a:gd name="T51" fmla="*/ 730985668 h 293"/>
                <a:gd name="T52" fmla="*/ 2147483647 w 462"/>
                <a:gd name="T53" fmla="*/ 0 h 293"/>
                <a:gd name="T54" fmla="*/ 618367024 w 462"/>
                <a:gd name="T55" fmla="*/ 1813402355 h 293"/>
                <a:gd name="T56" fmla="*/ 0 w 462"/>
                <a:gd name="T57" fmla="*/ 2147483647 h 293"/>
                <a:gd name="T58" fmla="*/ 1236734047 w 462"/>
                <a:gd name="T59" fmla="*/ 2147483647 h 293"/>
                <a:gd name="T60" fmla="*/ 2147483647 w 462"/>
                <a:gd name="T61" fmla="*/ 2147483647 h 293"/>
                <a:gd name="T62" fmla="*/ 2147483647 w 462"/>
                <a:gd name="T63" fmla="*/ 2147483647 h 293"/>
                <a:gd name="T64" fmla="*/ 2147483647 w 462"/>
                <a:gd name="T65" fmla="*/ 2080492479 h 2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62" h="293">
                  <a:moveTo>
                    <a:pt x="435" y="148"/>
                  </a:moveTo>
                  <a:cubicBezTo>
                    <a:pt x="437" y="140"/>
                    <a:pt x="439" y="132"/>
                    <a:pt x="439" y="123"/>
                  </a:cubicBezTo>
                  <a:cubicBezTo>
                    <a:pt x="439" y="104"/>
                    <a:pt x="433" y="86"/>
                    <a:pt x="422" y="70"/>
                  </a:cubicBezTo>
                  <a:cubicBezTo>
                    <a:pt x="420" y="67"/>
                    <a:pt x="415" y="66"/>
                    <a:pt x="411" y="68"/>
                  </a:cubicBezTo>
                  <a:cubicBezTo>
                    <a:pt x="407" y="71"/>
                    <a:pt x="406" y="76"/>
                    <a:pt x="409" y="79"/>
                  </a:cubicBezTo>
                  <a:cubicBezTo>
                    <a:pt x="418" y="92"/>
                    <a:pt x="423" y="108"/>
                    <a:pt x="423" y="123"/>
                  </a:cubicBezTo>
                  <a:cubicBezTo>
                    <a:pt x="423" y="132"/>
                    <a:pt x="421" y="140"/>
                    <a:pt x="419" y="148"/>
                  </a:cubicBezTo>
                  <a:cubicBezTo>
                    <a:pt x="418" y="151"/>
                    <a:pt x="419" y="154"/>
                    <a:pt x="421" y="156"/>
                  </a:cubicBezTo>
                  <a:cubicBezTo>
                    <a:pt x="437" y="170"/>
                    <a:pt x="446" y="189"/>
                    <a:pt x="446" y="209"/>
                  </a:cubicBezTo>
                  <a:cubicBezTo>
                    <a:pt x="446" y="247"/>
                    <a:pt x="415" y="277"/>
                    <a:pt x="378" y="277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48" y="277"/>
                    <a:pt x="16" y="245"/>
                    <a:pt x="16" y="206"/>
                  </a:cubicBezTo>
                  <a:cubicBezTo>
                    <a:pt x="16" y="178"/>
                    <a:pt x="31" y="154"/>
                    <a:pt x="56" y="141"/>
                  </a:cubicBezTo>
                  <a:cubicBezTo>
                    <a:pt x="59" y="140"/>
                    <a:pt x="60" y="137"/>
                    <a:pt x="60" y="134"/>
                  </a:cubicBezTo>
                  <a:cubicBezTo>
                    <a:pt x="60" y="134"/>
                    <a:pt x="60" y="133"/>
                    <a:pt x="60" y="133"/>
                  </a:cubicBezTo>
                  <a:cubicBezTo>
                    <a:pt x="60" y="69"/>
                    <a:pt x="113" y="16"/>
                    <a:pt x="178" y="16"/>
                  </a:cubicBezTo>
                  <a:cubicBezTo>
                    <a:pt x="217" y="16"/>
                    <a:pt x="254" y="36"/>
                    <a:pt x="276" y="68"/>
                  </a:cubicBezTo>
                  <a:cubicBezTo>
                    <a:pt x="277" y="70"/>
                    <a:pt x="279" y="72"/>
                    <a:pt x="282" y="72"/>
                  </a:cubicBezTo>
                  <a:cubicBezTo>
                    <a:pt x="284" y="72"/>
                    <a:pt x="287" y="71"/>
                    <a:pt x="288" y="70"/>
                  </a:cubicBezTo>
                  <a:cubicBezTo>
                    <a:pt x="288" y="70"/>
                    <a:pt x="289" y="69"/>
                    <a:pt x="289" y="69"/>
                  </a:cubicBezTo>
                  <a:cubicBezTo>
                    <a:pt x="290" y="68"/>
                    <a:pt x="309" y="45"/>
                    <a:pt x="344" y="45"/>
                  </a:cubicBezTo>
                  <a:cubicBezTo>
                    <a:pt x="360" y="45"/>
                    <a:pt x="375" y="50"/>
                    <a:pt x="388" y="59"/>
                  </a:cubicBezTo>
                  <a:cubicBezTo>
                    <a:pt x="392" y="61"/>
                    <a:pt x="397" y="60"/>
                    <a:pt x="399" y="56"/>
                  </a:cubicBezTo>
                  <a:cubicBezTo>
                    <a:pt x="402" y="53"/>
                    <a:pt x="401" y="48"/>
                    <a:pt x="397" y="45"/>
                  </a:cubicBezTo>
                  <a:cubicBezTo>
                    <a:pt x="381" y="35"/>
                    <a:pt x="363" y="29"/>
                    <a:pt x="344" y="29"/>
                  </a:cubicBezTo>
                  <a:cubicBezTo>
                    <a:pt x="314" y="29"/>
                    <a:pt x="294" y="43"/>
                    <a:pt x="284" y="52"/>
                  </a:cubicBezTo>
                  <a:cubicBezTo>
                    <a:pt x="258" y="19"/>
                    <a:pt x="220" y="0"/>
                    <a:pt x="178" y="0"/>
                  </a:cubicBezTo>
                  <a:cubicBezTo>
                    <a:pt x="106" y="0"/>
                    <a:pt x="47" y="58"/>
                    <a:pt x="44" y="129"/>
                  </a:cubicBezTo>
                  <a:cubicBezTo>
                    <a:pt x="17" y="145"/>
                    <a:pt x="0" y="174"/>
                    <a:pt x="0" y="206"/>
                  </a:cubicBezTo>
                  <a:cubicBezTo>
                    <a:pt x="0" y="254"/>
                    <a:pt x="39" y="293"/>
                    <a:pt x="88" y="293"/>
                  </a:cubicBezTo>
                  <a:cubicBezTo>
                    <a:pt x="378" y="293"/>
                    <a:pt x="378" y="293"/>
                    <a:pt x="378" y="293"/>
                  </a:cubicBezTo>
                  <a:cubicBezTo>
                    <a:pt x="424" y="293"/>
                    <a:pt x="462" y="256"/>
                    <a:pt x="462" y="209"/>
                  </a:cubicBezTo>
                  <a:cubicBezTo>
                    <a:pt x="462" y="186"/>
                    <a:pt x="452" y="164"/>
                    <a:pt x="435" y="148"/>
                  </a:cubicBezTo>
                  <a:close/>
                </a:path>
              </a:pathLst>
            </a:custGeom>
            <a:solidFill>
              <a:srgbClr val="C2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2000">
                <a:solidFill>
                  <a:srgbClr val="58585A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9" name="Text Box 9"/>
            <p:cNvSpPr txBox="1">
              <a:spLocks noChangeArrowheads="1"/>
            </p:cNvSpPr>
            <p:nvPr/>
          </p:nvSpPr>
          <p:spPr bwMode="auto">
            <a:xfrm>
              <a:off x="7301101" y="5858494"/>
              <a:ext cx="108186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rIns="72000">
              <a:spAutoFit/>
            </a:bodyPr>
            <a:lstStyle>
              <a:defPPr>
                <a:defRPr lang="en-US"/>
              </a:defPPr>
              <a:lvl1pPr algn="ctr" eaLnBrk="1" hangingPunct="1">
                <a:defRPr sz="1600">
                  <a:solidFill>
                    <a:srgbClr val="00A9D4"/>
                  </a:solidFill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dirty="0">
                  <a:solidFill>
                    <a:srgbClr val="B1B3B4"/>
                  </a:solidFill>
                  <a:latin typeface="Arial" charset="0"/>
                  <a:ea typeface="+mn-ea"/>
                </a:rPr>
                <a:t>Backhaul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723324" y="3149565"/>
            <a:ext cx="1459713" cy="925867"/>
            <a:chOff x="7061353" y="5489132"/>
            <a:chExt cx="1459713" cy="925867"/>
          </a:xfrm>
        </p:grpSpPr>
        <p:sp>
          <p:nvSpPr>
            <p:cNvPr id="91" name="Freeform 3"/>
            <p:cNvSpPr>
              <a:spLocks noChangeAspect="1"/>
            </p:cNvSpPr>
            <p:nvPr/>
          </p:nvSpPr>
          <p:spPr bwMode="auto">
            <a:xfrm>
              <a:off x="7061353" y="5489132"/>
              <a:ext cx="1459713" cy="925867"/>
            </a:xfrm>
            <a:custGeom>
              <a:avLst/>
              <a:gdLst>
                <a:gd name="T0" fmla="*/ 2147483647 w 462"/>
                <a:gd name="T1" fmla="*/ 2080492479 h 293"/>
                <a:gd name="T2" fmla="*/ 2147483647 w 462"/>
                <a:gd name="T3" fmla="*/ 1729057711 h 293"/>
                <a:gd name="T4" fmla="*/ 2147483647 w 462"/>
                <a:gd name="T5" fmla="*/ 984015852 h 293"/>
                <a:gd name="T6" fmla="*/ 2147483647 w 462"/>
                <a:gd name="T7" fmla="*/ 955903470 h 293"/>
                <a:gd name="T8" fmla="*/ 2147483647 w 462"/>
                <a:gd name="T9" fmla="*/ 1110532818 h 293"/>
                <a:gd name="T10" fmla="*/ 2147483647 w 462"/>
                <a:gd name="T11" fmla="*/ 1729057711 h 293"/>
                <a:gd name="T12" fmla="*/ 2147483647 w 462"/>
                <a:gd name="T13" fmla="*/ 2080492479 h 293"/>
                <a:gd name="T14" fmla="*/ 2147483647 w 462"/>
                <a:gd name="T15" fmla="*/ 2147483647 h 293"/>
                <a:gd name="T16" fmla="*/ 2147483647 w 462"/>
                <a:gd name="T17" fmla="*/ 2147483647 h 293"/>
                <a:gd name="T18" fmla="*/ 2147483647 w 462"/>
                <a:gd name="T19" fmla="*/ 2147483647 h 293"/>
                <a:gd name="T20" fmla="*/ 1236734047 w 462"/>
                <a:gd name="T21" fmla="*/ 2147483647 h 293"/>
                <a:gd name="T22" fmla="*/ 224859032 w 462"/>
                <a:gd name="T23" fmla="*/ 2147483647 h 293"/>
                <a:gd name="T24" fmla="*/ 787012235 w 462"/>
                <a:gd name="T25" fmla="*/ 1982091644 h 293"/>
                <a:gd name="T26" fmla="*/ 843226055 w 462"/>
                <a:gd name="T27" fmla="*/ 1883690809 h 293"/>
                <a:gd name="T28" fmla="*/ 843226055 w 462"/>
                <a:gd name="T29" fmla="*/ 1869630868 h 293"/>
                <a:gd name="T30" fmla="*/ 2147483647 w 462"/>
                <a:gd name="T31" fmla="*/ 224917802 h 293"/>
                <a:gd name="T32" fmla="*/ 2147483647 w 462"/>
                <a:gd name="T33" fmla="*/ 955903470 h 293"/>
                <a:gd name="T34" fmla="*/ 2147483647 w 462"/>
                <a:gd name="T35" fmla="*/ 1012131983 h 293"/>
                <a:gd name="T36" fmla="*/ 2147483647 w 462"/>
                <a:gd name="T37" fmla="*/ 984015852 h 293"/>
                <a:gd name="T38" fmla="*/ 2147483647 w 462"/>
                <a:gd name="T39" fmla="*/ 969959661 h 293"/>
                <a:gd name="T40" fmla="*/ 2147483647 w 462"/>
                <a:gd name="T41" fmla="*/ 632581083 h 293"/>
                <a:gd name="T42" fmla="*/ 2147483647 w 462"/>
                <a:gd name="T43" fmla="*/ 829386503 h 293"/>
                <a:gd name="T44" fmla="*/ 2147483647 w 462"/>
                <a:gd name="T45" fmla="*/ 787214181 h 293"/>
                <a:gd name="T46" fmla="*/ 2147483647 w 462"/>
                <a:gd name="T47" fmla="*/ 632581083 h 293"/>
                <a:gd name="T48" fmla="*/ 2147483647 w 462"/>
                <a:gd name="T49" fmla="*/ 407663282 h 293"/>
                <a:gd name="T50" fmla="*/ 2147483647 w 462"/>
                <a:gd name="T51" fmla="*/ 730985668 h 293"/>
                <a:gd name="T52" fmla="*/ 2147483647 w 462"/>
                <a:gd name="T53" fmla="*/ 0 h 293"/>
                <a:gd name="T54" fmla="*/ 618367024 w 462"/>
                <a:gd name="T55" fmla="*/ 1813402355 h 293"/>
                <a:gd name="T56" fmla="*/ 0 w 462"/>
                <a:gd name="T57" fmla="*/ 2147483647 h 293"/>
                <a:gd name="T58" fmla="*/ 1236734047 w 462"/>
                <a:gd name="T59" fmla="*/ 2147483647 h 293"/>
                <a:gd name="T60" fmla="*/ 2147483647 w 462"/>
                <a:gd name="T61" fmla="*/ 2147483647 h 293"/>
                <a:gd name="T62" fmla="*/ 2147483647 w 462"/>
                <a:gd name="T63" fmla="*/ 2147483647 h 293"/>
                <a:gd name="T64" fmla="*/ 2147483647 w 462"/>
                <a:gd name="T65" fmla="*/ 2080492479 h 2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62" h="293">
                  <a:moveTo>
                    <a:pt x="435" y="148"/>
                  </a:moveTo>
                  <a:cubicBezTo>
                    <a:pt x="437" y="140"/>
                    <a:pt x="439" y="132"/>
                    <a:pt x="439" y="123"/>
                  </a:cubicBezTo>
                  <a:cubicBezTo>
                    <a:pt x="439" y="104"/>
                    <a:pt x="433" y="86"/>
                    <a:pt x="422" y="70"/>
                  </a:cubicBezTo>
                  <a:cubicBezTo>
                    <a:pt x="420" y="67"/>
                    <a:pt x="415" y="66"/>
                    <a:pt x="411" y="68"/>
                  </a:cubicBezTo>
                  <a:cubicBezTo>
                    <a:pt x="407" y="71"/>
                    <a:pt x="406" y="76"/>
                    <a:pt x="409" y="79"/>
                  </a:cubicBezTo>
                  <a:cubicBezTo>
                    <a:pt x="418" y="92"/>
                    <a:pt x="423" y="108"/>
                    <a:pt x="423" y="123"/>
                  </a:cubicBezTo>
                  <a:cubicBezTo>
                    <a:pt x="423" y="132"/>
                    <a:pt x="421" y="140"/>
                    <a:pt x="419" y="148"/>
                  </a:cubicBezTo>
                  <a:cubicBezTo>
                    <a:pt x="418" y="151"/>
                    <a:pt x="419" y="154"/>
                    <a:pt x="421" y="156"/>
                  </a:cubicBezTo>
                  <a:cubicBezTo>
                    <a:pt x="437" y="170"/>
                    <a:pt x="446" y="189"/>
                    <a:pt x="446" y="209"/>
                  </a:cubicBezTo>
                  <a:cubicBezTo>
                    <a:pt x="446" y="247"/>
                    <a:pt x="415" y="277"/>
                    <a:pt x="378" y="277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48" y="277"/>
                    <a:pt x="16" y="245"/>
                    <a:pt x="16" y="206"/>
                  </a:cubicBezTo>
                  <a:cubicBezTo>
                    <a:pt x="16" y="178"/>
                    <a:pt x="31" y="154"/>
                    <a:pt x="56" y="141"/>
                  </a:cubicBezTo>
                  <a:cubicBezTo>
                    <a:pt x="59" y="140"/>
                    <a:pt x="60" y="137"/>
                    <a:pt x="60" y="134"/>
                  </a:cubicBezTo>
                  <a:cubicBezTo>
                    <a:pt x="60" y="134"/>
                    <a:pt x="60" y="133"/>
                    <a:pt x="60" y="133"/>
                  </a:cubicBezTo>
                  <a:cubicBezTo>
                    <a:pt x="60" y="69"/>
                    <a:pt x="113" y="16"/>
                    <a:pt x="178" y="16"/>
                  </a:cubicBezTo>
                  <a:cubicBezTo>
                    <a:pt x="217" y="16"/>
                    <a:pt x="254" y="36"/>
                    <a:pt x="276" y="68"/>
                  </a:cubicBezTo>
                  <a:cubicBezTo>
                    <a:pt x="277" y="70"/>
                    <a:pt x="279" y="72"/>
                    <a:pt x="282" y="72"/>
                  </a:cubicBezTo>
                  <a:cubicBezTo>
                    <a:pt x="284" y="72"/>
                    <a:pt x="287" y="71"/>
                    <a:pt x="288" y="70"/>
                  </a:cubicBezTo>
                  <a:cubicBezTo>
                    <a:pt x="288" y="70"/>
                    <a:pt x="289" y="69"/>
                    <a:pt x="289" y="69"/>
                  </a:cubicBezTo>
                  <a:cubicBezTo>
                    <a:pt x="290" y="68"/>
                    <a:pt x="309" y="45"/>
                    <a:pt x="344" y="45"/>
                  </a:cubicBezTo>
                  <a:cubicBezTo>
                    <a:pt x="360" y="45"/>
                    <a:pt x="375" y="50"/>
                    <a:pt x="388" y="59"/>
                  </a:cubicBezTo>
                  <a:cubicBezTo>
                    <a:pt x="392" y="61"/>
                    <a:pt x="397" y="60"/>
                    <a:pt x="399" y="56"/>
                  </a:cubicBezTo>
                  <a:cubicBezTo>
                    <a:pt x="402" y="53"/>
                    <a:pt x="401" y="48"/>
                    <a:pt x="397" y="45"/>
                  </a:cubicBezTo>
                  <a:cubicBezTo>
                    <a:pt x="381" y="35"/>
                    <a:pt x="363" y="29"/>
                    <a:pt x="344" y="29"/>
                  </a:cubicBezTo>
                  <a:cubicBezTo>
                    <a:pt x="314" y="29"/>
                    <a:pt x="294" y="43"/>
                    <a:pt x="284" y="52"/>
                  </a:cubicBezTo>
                  <a:cubicBezTo>
                    <a:pt x="258" y="19"/>
                    <a:pt x="220" y="0"/>
                    <a:pt x="178" y="0"/>
                  </a:cubicBezTo>
                  <a:cubicBezTo>
                    <a:pt x="106" y="0"/>
                    <a:pt x="47" y="58"/>
                    <a:pt x="44" y="129"/>
                  </a:cubicBezTo>
                  <a:cubicBezTo>
                    <a:pt x="17" y="145"/>
                    <a:pt x="0" y="174"/>
                    <a:pt x="0" y="206"/>
                  </a:cubicBezTo>
                  <a:cubicBezTo>
                    <a:pt x="0" y="254"/>
                    <a:pt x="39" y="293"/>
                    <a:pt x="88" y="293"/>
                  </a:cubicBezTo>
                  <a:cubicBezTo>
                    <a:pt x="378" y="293"/>
                    <a:pt x="378" y="293"/>
                    <a:pt x="378" y="293"/>
                  </a:cubicBezTo>
                  <a:cubicBezTo>
                    <a:pt x="424" y="293"/>
                    <a:pt x="462" y="256"/>
                    <a:pt x="462" y="209"/>
                  </a:cubicBezTo>
                  <a:cubicBezTo>
                    <a:pt x="462" y="186"/>
                    <a:pt x="452" y="164"/>
                    <a:pt x="435" y="148"/>
                  </a:cubicBezTo>
                  <a:close/>
                </a:path>
              </a:pathLst>
            </a:custGeom>
            <a:solidFill>
              <a:srgbClr val="C2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2000">
                <a:solidFill>
                  <a:srgbClr val="58585A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2" name="Text Box 9"/>
            <p:cNvSpPr txBox="1">
              <a:spLocks noChangeArrowheads="1"/>
            </p:cNvSpPr>
            <p:nvPr/>
          </p:nvSpPr>
          <p:spPr bwMode="auto">
            <a:xfrm>
              <a:off x="7301101" y="5858494"/>
              <a:ext cx="108186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rIns="72000">
              <a:spAutoFit/>
            </a:bodyPr>
            <a:lstStyle>
              <a:defPPr>
                <a:defRPr lang="en-US"/>
              </a:defPPr>
              <a:lvl1pPr algn="ctr" eaLnBrk="1" hangingPunct="1">
                <a:defRPr sz="1600">
                  <a:solidFill>
                    <a:srgbClr val="00A9D4"/>
                  </a:solidFill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dirty="0">
                  <a:solidFill>
                    <a:srgbClr val="B1B3B4"/>
                  </a:solidFill>
                  <a:latin typeface="Arial" charset="0"/>
                  <a:ea typeface="+mn-ea"/>
                </a:rPr>
                <a:t>Backhaul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571046" y="3314620"/>
            <a:ext cx="1062990" cy="795158"/>
            <a:chOff x="6056951" y="3596417"/>
            <a:chExt cx="1062990" cy="795158"/>
          </a:xfrm>
        </p:grpSpPr>
        <p:sp>
          <p:nvSpPr>
            <p:cNvPr id="94" name="Text Box 19"/>
            <p:cNvSpPr txBox="1">
              <a:spLocks noChangeArrowheads="1"/>
            </p:cNvSpPr>
            <p:nvPr/>
          </p:nvSpPr>
          <p:spPr bwMode="auto">
            <a:xfrm>
              <a:off x="6625395" y="3617854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95" name="Freeform 3"/>
            <p:cNvSpPr>
              <a:spLocks noChangeAspect="1" noEditPoints="1"/>
            </p:cNvSpPr>
            <p:nvPr/>
          </p:nvSpPr>
          <p:spPr bwMode="auto">
            <a:xfrm>
              <a:off x="6056951" y="3596417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96" name="Freeform 3"/>
            <p:cNvSpPr>
              <a:spLocks noChangeAspect="1" noEditPoints="1"/>
            </p:cNvSpPr>
            <p:nvPr/>
          </p:nvSpPr>
          <p:spPr bwMode="auto">
            <a:xfrm>
              <a:off x="6056951" y="4135353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97" name="Freeform 3"/>
            <p:cNvSpPr>
              <a:spLocks noChangeAspect="1" noEditPoints="1"/>
            </p:cNvSpPr>
            <p:nvPr/>
          </p:nvSpPr>
          <p:spPr bwMode="auto">
            <a:xfrm>
              <a:off x="6056951" y="3865885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254481" y="5326202"/>
            <a:ext cx="1062990" cy="795158"/>
            <a:chOff x="6056951" y="3596417"/>
            <a:chExt cx="1062990" cy="795158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6625395" y="3617854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100" name="Freeform 3"/>
            <p:cNvSpPr>
              <a:spLocks noChangeAspect="1" noEditPoints="1"/>
            </p:cNvSpPr>
            <p:nvPr/>
          </p:nvSpPr>
          <p:spPr bwMode="auto">
            <a:xfrm>
              <a:off x="6056951" y="3596417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101" name="Freeform 3"/>
            <p:cNvSpPr>
              <a:spLocks noChangeAspect="1" noEditPoints="1"/>
            </p:cNvSpPr>
            <p:nvPr/>
          </p:nvSpPr>
          <p:spPr bwMode="auto">
            <a:xfrm>
              <a:off x="6056951" y="4135353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102" name="Freeform 3"/>
            <p:cNvSpPr>
              <a:spLocks noChangeAspect="1" noEditPoints="1"/>
            </p:cNvSpPr>
            <p:nvPr/>
          </p:nvSpPr>
          <p:spPr bwMode="auto">
            <a:xfrm>
              <a:off x="6056951" y="3865885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9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Use Cases, e.g.,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685800" y="1751014"/>
            <a:ext cx="3808413" cy="4343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Main-Remote</a:t>
            </a:r>
          </a:p>
          <a:p>
            <a:pPr lvl="1"/>
            <a:endParaRPr lang="en-US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Small Cells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dense </a:t>
            </a:r>
            <a:r>
              <a:rPr lang="en-US" dirty="0" err="1"/>
              <a:t>F</a:t>
            </a:r>
            <a:r>
              <a:rPr lang="en-US" sz="2000" dirty="0" err="1"/>
              <a:t>ronthaul</a:t>
            </a:r>
            <a:r>
              <a:rPr lang="en-US" sz="2000" dirty="0"/>
              <a:t>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indoor deployments too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Centralized RAN (C-RAN)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extensive </a:t>
            </a:r>
            <a:r>
              <a:rPr lang="en-US" sz="2000" dirty="0" err="1"/>
              <a:t>Fronthaul</a:t>
            </a:r>
            <a:r>
              <a:rPr lang="en-US" sz="2000" dirty="0"/>
              <a:t>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indoor deployments too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4979731" y="2807813"/>
            <a:ext cx="3779298" cy="1621167"/>
            <a:chOff x="4979731" y="2807813"/>
            <a:chExt cx="3779298" cy="1621167"/>
          </a:xfrm>
        </p:grpSpPr>
        <p:sp>
          <p:nvSpPr>
            <p:cNvPr id="16" name="Freeform 15"/>
            <p:cNvSpPr>
              <a:spLocks noChangeAspect="1"/>
            </p:cNvSpPr>
            <p:nvPr/>
          </p:nvSpPr>
          <p:spPr bwMode="auto">
            <a:xfrm>
              <a:off x="6159677" y="3013030"/>
              <a:ext cx="1503920" cy="1091027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6449994" y="3437632"/>
              <a:ext cx="8964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200" dirty="0" err="1">
                  <a:solidFill>
                    <a:srgbClr val="00A9D4"/>
                  </a:solidFill>
                </a:rPr>
                <a:t>Fronthaul</a:t>
              </a:r>
              <a:endParaRPr lang="en-US" sz="1200" dirty="0">
                <a:solidFill>
                  <a:srgbClr val="00A9D4"/>
                </a:solidFill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766984" y="2807813"/>
              <a:ext cx="986168" cy="799582"/>
              <a:chOff x="7972668" y="4373184"/>
              <a:chExt cx="986168" cy="799582"/>
            </a:xfrm>
          </p:grpSpPr>
          <p:sp>
            <p:nvSpPr>
              <p:cNvPr id="43" name="Freeform 10"/>
              <p:cNvSpPr>
                <a:spLocks noChangeAspect="1"/>
              </p:cNvSpPr>
              <p:nvPr/>
            </p:nvSpPr>
            <p:spPr bwMode="auto">
              <a:xfrm>
                <a:off x="8015022" y="4373184"/>
                <a:ext cx="901566" cy="772221"/>
              </a:xfrm>
              <a:custGeom>
                <a:avLst/>
                <a:gdLst>
                  <a:gd name="T0" fmla="*/ 2147483647 w 715"/>
                  <a:gd name="T1" fmla="*/ 2147483647 h 686"/>
                  <a:gd name="T2" fmla="*/ 0 w 715"/>
                  <a:gd name="T3" fmla="*/ 2147483647 h 686"/>
                  <a:gd name="T4" fmla="*/ 0 w 715"/>
                  <a:gd name="T5" fmla="*/ 2147483647 h 686"/>
                  <a:gd name="T6" fmla="*/ 0 w 715"/>
                  <a:gd name="T7" fmla="*/ 2147483647 h 686"/>
                  <a:gd name="T8" fmla="*/ 2147483647 w 715"/>
                  <a:gd name="T9" fmla="*/ 0 h 686"/>
                  <a:gd name="T10" fmla="*/ 2147483647 w 715"/>
                  <a:gd name="T11" fmla="*/ 0 h 686"/>
                  <a:gd name="T12" fmla="*/ 2147483647 w 715"/>
                  <a:gd name="T13" fmla="*/ 0 h 686"/>
                  <a:gd name="T14" fmla="*/ 2147483647 w 715"/>
                  <a:gd name="T15" fmla="*/ 2147483647 h 686"/>
                  <a:gd name="T16" fmla="*/ 2147483647 w 715"/>
                  <a:gd name="T17" fmla="*/ 2147483647 h 686"/>
                  <a:gd name="T18" fmla="*/ 2147483647 w 715"/>
                  <a:gd name="T19" fmla="*/ 2147483647 h 686"/>
                  <a:gd name="T20" fmla="*/ 2147483647 w 715"/>
                  <a:gd name="T21" fmla="*/ 2147483647 h 686"/>
                  <a:gd name="T22" fmla="*/ 2147483647 w 715"/>
                  <a:gd name="T23" fmla="*/ 2147483647 h 686"/>
                  <a:gd name="T24" fmla="*/ 2147483647 w 715"/>
                  <a:gd name="T25" fmla="*/ 2147483647 h 686"/>
                  <a:gd name="T26" fmla="*/ 2147483647 w 715"/>
                  <a:gd name="T27" fmla="*/ 2147483647 h 686"/>
                  <a:gd name="T28" fmla="*/ 2147483647 w 715"/>
                  <a:gd name="T29" fmla="*/ 2147483647 h 686"/>
                  <a:gd name="T30" fmla="*/ 2147483647 w 715"/>
                  <a:gd name="T31" fmla="*/ 2147483647 h 686"/>
                  <a:gd name="T32" fmla="*/ 2147483647 w 715"/>
                  <a:gd name="T33" fmla="*/ 2147483647 h 686"/>
                  <a:gd name="T34" fmla="*/ 2147483647 w 715"/>
                  <a:gd name="T35" fmla="*/ 2147483647 h 686"/>
                  <a:gd name="T36" fmla="*/ 2147483647 w 715"/>
                  <a:gd name="T37" fmla="*/ 2147483647 h 686"/>
                  <a:gd name="T38" fmla="*/ 2147483647 w 715"/>
                  <a:gd name="T39" fmla="*/ 2147483647 h 686"/>
                  <a:gd name="T40" fmla="*/ 2147483647 w 715"/>
                  <a:gd name="T41" fmla="*/ 2147483647 h 686"/>
                  <a:gd name="T42" fmla="*/ 2147483647 w 715"/>
                  <a:gd name="T43" fmla="*/ 2147483647 h 686"/>
                  <a:gd name="T44" fmla="*/ 2147483647 w 715"/>
                  <a:gd name="T45" fmla="*/ 2147483647 h 686"/>
                  <a:gd name="T46" fmla="*/ 2147483647 w 715"/>
                  <a:gd name="T47" fmla="*/ 2147483647 h 686"/>
                  <a:gd name="T48" fmla="*/ 2147483647 w 715"/>
                  <a:gd name="T49" fmla="*/ 2147483647 h 686"/>
                  <a:gd name="T50" fmla="*/ 2147483647 w 715"/>
                  <a:gd name="T51" fmla="*/ 2147483647 h 686"/>
                  <a:gd name="T52" fmla="*/ 2147483647 w 715"/>
                  <a:gd name="T53" fmla="*/ 2147483647 h 686"/>
                  <a:gd name="T54" fmla="*/ 2147483647 w 715"/>
                  <a:gd name="T55" fmla="*/ 2147483647 h 686"/>
                  <a:gd name="T56" fmla="*/ 2147483647 w 715"/>
                  <a:gd name="T57" fmla="*/ 2147483647 h 686"/>
                  <a:gd name="T58" fmla="*/ 2147483647 w 715"/>
                  <a:gd name="T59" fmla="*/ 2147483647 h 686"/>
                  <a:gd name="T60" fmla="*/ 2147483647 w 715"/>
                  <a:gd name="T61" fmla="*/ 2147483647 h 686"/>
                  <a:gd name="T62" fmla="*/ 2147483647 w 715"/>
                  <a:gd name="T63" fmla="*/ 2147483647 h 686"/>
                  <a:gd name="T64" fmla="*/ 2147483647 w 715"/>
                  <a:gd name="T65" fmla="*/ 2147483647 h 686"/>
                  <a:gd name="T66" fmla="*/ 2147483647 w 715"/>
                  <a:gd name="T67" fmla="*/ 2147483647 h 686"/>
                  <a:gd name="T68" fmla="*/ 2147483647 w 715"/>
                  <a:gd name="T69" fmla="*/ 2147483647 h 6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15" h="686">
                    <a:moveTo>
                      <a:pt x="31" y="686"/>
                    </a:moveTo>
                    <a:cubicBezTo>
                      <a:pt x="14" y="686"/>
                      <a:pt x="0" y="672"/>
                      <a:pt x="0" y="655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85" y="0"/>
                      <a:pt x="685" y="0"/>
                      <a:pt x="685" y="0"/>
                    </a:cubicBezTo>
                    <a:cubicBezTo>
                      <a:pt x="702" y="0"/>
                      <a:pt x="715" y="14"/>
                      <a:pt x="715" y="31"/>
                    </a:cubicBezTo>
                    <a:cubicBezTo>
                      <a:pt x="715" y="31"/>
                      <a:pt x="715" y="31"/>
                      <a:pt x="715" y="31"/>
                    </a:cubicBezTo>
                    <a:cubicBezTo>
                      <a:pt x="715" y="53"/>
                      <a:pt x="715" y="53"/>
                      <a:pt x="715" y="53"/>
                    </a:cubicBezTo>
                    <a:cubicBezTo>
                      <a:pt x="715" y="57"/>
                      <a:pt x="712" y="61"/>
                      <a:pt x="707" y="61"/>
                    </a:cubicBezTo>
                    <a:cubicBezTo>
                      <a:pt x="707" y="61"/>
                      <a:pt x="707" y="61"/>
                      <a:pt x="707" y="61"/>
                    </a:cubicBezTo>
                    <a:cubicBezTo>
                      <a:pt x="703" y="61"/>
                      <a:pt x="699" y="57"/>
                      <a:pt x="699" y="53"/>
                    </a:cubicBezTo>
                    <a:cubicBezTo>
                      <a:pt x="699" y="53"/>
                      <a:pt x="699" y="53"/>
                      <a:pt x="699" y="53"/>
                    </a:cubicBezTo>
                    <a:cubicBezTo>
                      <a:pt x="699" y="31"/>
                      <a:pt x="699" y="31"/>
                      <a:pt x="699" y="31"/>
                    </a:cubicBezTo>
                    <a:cubicBezTo>
                      <a:pt x="699" y="23"/>
                      <a:pt x="693" y="16"/>
                      <a:pt x="685" y="16"/>
                    </a:cubicBezTo>
                    <a:cubicBezTo>
                      <a:pt x="685" y="16"/>
                      <a:pt x="685" y="16"/>
                      <a:pt x="685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3" y="16"/>
                      <a:pt x="16" y="23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655"/>
                      <a:pt x="16" y="655"/>
                      <a:pt x="16" y="655"/>
                    </a:cubicBezTo>
                    <a:cubicBezTo>
                      <a:pt x="16" y="663"/>
                      <a:pt x="23" y="670"/>
                      <a:pt x="31" y="670"/>
                    </a:cubicBezTo>
                    <a:cubicBezTo>
                      <a:pt x="31" y="670"/>
                      <a:pt x="31" y="670"/>
                      <a:pt x="31" y="670"/>
                    </a:cubicBezTo>
                    <a:cubicBezTo>
                      <a:pt x="685" y="670"/>
                      <a:pt x="685" y="670"/>
                      <a:pt x="685" y="670"/>
                    </a:cubicBezTo>
                    <a:cubicBezTo>
                      <a:pt x="693" y="670"/>
                      <a:pt x="699" y="663"/>
                      <a:pt x="699" y="655"/>
                    </a:cubicBezTo>
                    <a:cubicBezTo>
                      <a:pt x="699" y="655"/>
                      <a:pt x="699" y="655"/>
                      <a:pt x="699" y="655"/>
                    </a:cubicBezTo>
                    <a:cubicBezTo>
                      <a:pt x="699" y="82"/>
                      <a:pt x="699" y="82"/>
                      <a:pt x="699" y="82"/>
                    </a:cubicBezTo>
                    <a:cubicBezTo>
                      <a:pt x="699" y="78"/>
                      <a:pt x="703" y="74"/>
                      <a:pt x="707" y="74"/>
                    </a:cubicBezTo>
                    <a:cubicBezTo>
                      <a:pt x="707" y="74"/>
                      <a:pt x="707" y="74"/>
                      <a:pt x="707" y="74"/>
                    </a:cubicBezTo>
                    <a:cubicBezTo>
                      <a:pt x="712" y="74"/>
                      <a:pt x="715" y="78"/>
                      <a:pt x="715" y="82"/>
                    </a:cubicBezTo>
                    <a:cubicBezTo>
                      <a:pt x="715" y="82"/>
                      <a:pt x="715" y="82"/>
                      <a:pt x="715" y="82"/>
                    </a:cubicBezTo>
                    <a:cubicBezTo>
                      <a:pt x="715" y="655"/>
                      <a:pt x="715" y="655"/>
                      <a:pt x="715" y="655"/>
                    </a:cubicBezTo>
                    <a:cubicBezTo>
                      <a:pt x="715" y="672"/>
                      <a:pt x="702" y="686"/>
                      <a:pt x="685" y="686"/>
                    </a:cubicBezTo>
                    <a:cubicBezTo>
                      <a:pt x="685" y="686"/>
                      <a:pt x="685" y="686"/>
                      <a:pt x="685" y="686"/>
                    </a:cubicBezTo>
                    <a:cubicBezTo>
                      <a:pt x="31" y="686"/>
                      <a:pt x="31" y="686"/>
                      <a:pt x="31" y="686"/>
                    </a:cubicBez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44" name="Freeform 3"/>
              <p:cNvSpPr>
                <a:spLocks noChangeAspect="1" noEditPoints="1"/>
              </p:cNvSpPr>
              <p:nvPr/>
            </p:nvSpPr>
            <p:spPr bwMode="auto">
              <a:xfrm>
                <a:off x="8344463" y="4738822"/>
                <a:ext cx="197669" cy="213275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45" name="Text Box 19"/>
              <p:cNvSpPr txBox="1">
                <a:spLocks noChangeArrowheads="1"/>
              </p:cNvSpPr>
              <p:nvPr/>
            </p:nvSpPr>
            <p:spPr bwMode="auto">
              <a:xfrm>
                <a:off x="7972668" y="4377623"/>
                <a:ext cx="986168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050" dirty="0">
                    <a:solidFill>
                      <a:srgbClr val="00A9D4"/>
                    </a:solidFill>
                  </a:rPr>
                  <a:t>Base station</a:t>
                </a:r>
                <a:br>
                  <a:rPr lang="en-US" sz="1050" dirty="0">
                    <a:solidFill>
                      <a:srgbClr val="00A9D4"/>
                    </a:solidFill>
                  </a:rPr>
                </a:br>
                <a:r>
                  <a:rPr lang="en-US" sz="1050" dirty="0">
                    <a:solidFill>
                      <a:srgbClr val="00A9D4"/>
                    </a:solidFill>
                  </a:rPr>
                  <a:t> site</a:t>
                </a:r>
              </a:p>
            </p:txBody>
          </p:sp>
          <p:sp>
            <p:nvSpPr>
              <p:cNvPr id="46" name="Text Box 14"/>
              <p:cNvSpPr txBox="1">
                <a:spLocks noChangeArrowheads="1"/>
              </p:cNvSpPr>
              <p:nvPr/>
            </p:nvSpPr>
            <p:spPr bwMode="auto">
              <a:xfrm>
                <a:off x="8195652" y="4911156"/>
                <a:ext cx="484428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100" dirty="0">
                    <a:solidFill>
                      <a:srgbClr val="00A9D4"/>
                    </a:solidFill>
                  </a:rPr>
                  <a:t>REC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979731" y="3087082"/>
              <a:ext cx="630023" cy="574590"/>
              <a:chOff x="5293516" y="2219678"/>
              <a:chExt cx="630023" cy="57459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293516" y="2219678"/>
                <a:ext cx="629254" cy="574590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40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41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8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42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5141759" y="3771342"/>
              <a:ext cx="32573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…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7772861" y="3629398"/>
              <a:ext cx="986168" cy="799582"/>
              <a:chOff x="7972668" y="4373184"/>
              <a:chExt cx="986168" cy="799582"/>
            </a:xfrm>
          </p:grpSpPr>
          <p:sp>
            <p:nvSpPr>
              <p:cNvPr id="34" name="Freeform 10"/>
              <p:cNvSpPr>
                <a:spLocks noChangeAspect="1"/>
              </p:cNvSpPr>
              <p:nvPr/>
            </p:nvSpPr>
            <p:spPr bwMode="auto">
              <a:xfrm>
                <a:off x="8015022" y="4373184"/>
                <a:ext cx="901566" cy="772221"/>
              </a:xfrm>
              <a:custGeom>
                <a:avLst/>
                <a:gdLst>
                  <a:gd name="T0" fmla="*/ 2147483647 w 715"/>
                  <a:gd name="T1" fmla="*/ 2147483647 h 686"/>
                  <a:gd name="T2" fmla="*/ 0 w 715"/>
                  <a:gd name="T3" fmla="*/ 2147483647 h 686"/>
                  <a:gd name="T4" fmla="*/ 0 w 715"/>
                  <a:gd name="T5" fmla="*/ 2147483647 h 686"/>
                  <a:gd name="T6" fmla="*/ 0 w 715"/>
                  <a:gd name="T7" fmla="*/ 2147483647 h 686"/>
                  <a:gd name="T8" fmla="*/ 2147483647 w 715"/>
                  <a:gd name="T9" fmla="*/ 0 h 686"/>
                  <a:gd name="T10" fmla="*/ 2147483647 w 715"/>
                  <a:gd name="T11" fmla="*/ 0 h 686"/>
                  <a:gd name="T12" fmla="*/ 2147483647 w 715"/>
                  <a:gd name="T13" fmla="*/ 0 h 686"/>
                  <a:gd name="T14" fmla="*/ 2147483647 w 715"/>
                  <a:gd name="T15" fmla="*/ 2147483647 h 686"/>
                  <a:gd name="T16" fmla="*/ 2147483647 w 715"/>
                  <a:gd name="T17" fmla="*/ 2147483647 h 686"/>
                  <a:gd name="T18" fmla="*/ 2147483647 w 715"/>
                  <a:gd name="T19" fmla="*/ 2147483647 h 686"/>
                  <a:gd name="T20" fmla="*/ 2147483647 w 715"/>
                  <a:gd name="T21" fmla="*/ 2147483647 h 686"/>
                  <a:gd name="T22" fmla="*/ 2147483647 w 715"/>
                  <a:gd name="T23" fmla="*/ 2147483647 h 686"/>
                  <a:gd name="T24" fmla="*/ 2147483647 w 715"/>
                  <a:gd name="T25" fmla="*/ 2147483647 h 686"/>
                  <a:gd name="T26" fmla="*/ 2147483647 w 715"/>
                  <a:gd name="T27" fmla="*/ 2147483647 h 686"/>
                  <a:gd name="T28" fmla="*/ 2147483647 w 715"/>
                  <a:gd name="T29" fmla="*/ 2147483647 h 686"/>
                  <a:gd name="T30" fmla="*/ 2147483647 w 715"/>
                  <a:gd name="T31" fmla="*/ 2147483647 h 686"/>
                  <a:gd name="T32" fmla="*/ 2147483647 w 715"/>
                  <a:gd name="T33" fmla="*/ 2147483647 h 686"/>
                  <a:gd name="T34" fmla="*/ 2147483647 w 715"/>
                  <a:gd name="T35" fmla="*/ 2147483647 h 686"/>
                  <a:gd name="T36" fmla="*/ 2147483647 w 715"/>
                  <a:gd name="T37" fmla="*/ 2147483647 h 686"/>
                  <a:gd name="T38" fmla="*/ 2147483647 w 715"/>
                  <a:gd name="T39" fmla="*/ 2147483647 h 686"/>
                  <a:gd name="T40" fmla="*/ 2147483647 w 715"/>
                  <a:gd name="T41" fmla="*/ 2147483647 h 686"/>
                  <a:gd name="T42" fmla="*/ 2147483647 w 715"/>
                  <a:gd name="T43" fmla="*/ 2147483647 h 686"/>
                  <a:gd name="T44" fmla="*/ 2147483647 w 715"/>
                  <a:gd name="T45" fmla="*/ 2147483647 h 686"/>
                  <a:gd name="T46" fmla="*/ 2147483647 w 715"/>
                  <a:gd name="T47" fmla="*/ 2147483647 h 686"/>
                  <a:gd name="T48" fmla="*/ 2147483647 w 715"/>
                  <a:gd name="T49" fmla="*/ 2147483647 h 686"/>
                  <a:gd name="T50" fmla="*/ 2147483647 w 715"/>
                  <a:gd name="T51" fmla="*/ 2147483647 h 686"/>
                  <a:gd name="T52" fmla="*/ 2147483647 w 715"/>
                  <a:gd name="T53" fmla="*/ 2147483647 h 686"/>
                  <a:gd name="T54" fmla="*/ 2147483647 w 715"/>
                  <a:gd name="T55" fmla="*/ 2147483647 h 686"/>
                  <a:gd name="T56" fmla="*/ 2147483647 w 715"/>
                  <a:gd name="T57" fmla="*/ 2147483647 h 686"/>
                  <a:gd name="T58" fmla="*/ 2147483647 w 715"/>
                  <a:gd name="T59" fmla="*/ 2147483647 h 686"/>
                  <a:gd name="T60" fmla="*/ 2147483647 w 715"/>
                  <a:gd name="T61" fmla="*/ 2147483647 h 686"/>
                  <a:gd name="T62" fmla="*/ 2147483647 w 715"/>
                  <a:gd name="T63" fmla="*/ 2147483647 h 686"/>
                  <a:gd name="T64" fmla="*/ 2147483647 w 715"/>
                  <a:gd name="T65" fmla="*/ 2147483647 h 686"/>
                  <a:gd name="T66" fmla="*/ 2147483647 w 715"/>
                  <a:gd name="T67" fmla="*/ 2147483647 h 686"/>
                  <a:gd name="T68" fmla="*/ 2147483647 w 715"/>
                  <a:gd name="T69" fmla="*/ 2147483647 h 6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15" h="686">
                    <a:moveTo>
                      <a:pt x="31" y="686"/>
                    </a:moveTo>
                    <a:cubicBezTo>
                      <a:pt x="14" y="686"/>
                      <a:pt x="0" y="672"/>
                      <a:pt x="0" y="655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85" y="0"/>
                      <a:pt x="685" y="0"/>
                      <a:pt x="685" y="0"/>
                    </a:cubicBezTo>
                    <a:cubicBezTo>
                      <a:pt x="702" y="0"/>
                      <a:pt x="715" y="14"/>
                      <a:pt x="715" y="31"/>
                    </a:cubicBezTo>
                    <a:cubicBezTo>
                      <a:pt x="715" y="31"/>
                      <a:pt x="715" y="31"/>
                      <a:pt x="715" y="31"/>
                    </a:cubicBezTo>
                    <a:cubicBezTo>
                      <a:pt x="715" y="53"/>
                      <a:pt x="715" y="53"/>
                      <a:pt x="715" y="53"/>
                    </a:cubicBezTo>
                    <a:cubicBezTo>
                      <a:pt x="715" y="57"/>
                      <a:pt x="712" y="61"/>
                      <a:pt x="707" y="61"/>
                    </a:cubicBezTo>
                    <a:cubicBezTo>
                      <a:pt x="707" y="61"/>
                      <a:pt x="707" y="61"/>
                      <a:pt x="707" y="61"/>
                    </a:cubicBezTo>
                    <a:cubicBezTo>
                      <a:pt x="703" y="61"/>
                      <a:pt x="699" y="57"/>
                      <a:pt x="699" y="53"/>
                    </a:cubicBezTo>
                    <a:cubicBezTo>
                      <a:pt x="699" y="53"/>
                      <a:pt x="699" y="53"/>
                      <a:pt x="699" y="53"/>
                    </a:cubicBezTo>
                    <a:cubicBezTo>
                      <a:pt x="699" y="31"/>
                      <a:pt x="699" y="31"/>
                      <a:pt x="699" y="31"/>
                    </a:cubicBezTo>
                    <a:cubicBezTo>
                      <a:pt x="699" y="23"/>
                      <a:pt x="693" y="16"/>
                      <a:pt x="685" y="16"/>
                    </a:cubicBezTo>
                    <a:cubicBezTo>
                      <a:pt x="685" y="16"/>
                      <a:pt x="685" y="16"/>
                      <a:pt x="685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3" y="16"/>
                      <a:pt x="16" y="23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655"/>
                      <a:pt x="16" y="655"/>
                      <a:pt x="16" y="655"/>
                    </a:cubicBezTo>
                    <a:cubicBezTo>
                      <a:pt x="16" y="663"/>
                      <a:pt x="23" y="670"/>
                      <a:pt x="31" y="670"/>
                    </a:cubicBezTo>
                    <a:cubicBezTo>
                      <a:pt x="31" y="670"/>
                      <a:pt x="31" y="670"/>
                      <a:pt x="31" y="670"/>
                    </a:cubicBezTo>
                    <a:cubicBezTo>
                      <a:pt x="685" y="670"/>
                      <a:pt x="685" y="670"/>
                      <a:pt x="685" y="670"/>
                    </a:cubicBezTo>
                    <a:cubicBezTo>
                      <a:pt x="693" y="670"/>
                      <a:pt x="699" y="663"/>
                      <a:pt x="699" y="655"/>
                    </a:cubicBezTo>
                    <a:cubicBezTo>
                      <a:pt x="699" y="655"/>
                      <a:pt x="699" y="655"/>
                      <a:pt x="699" y="655"/>
                    </a:cubicBezTo>
                    <a:cubicBezTo>
                      <a:pt x="699" y="82"/>
                      <a:pt x="699" y="82"/>
                      <a:pt x="699" y="82"/>
                    </a:cubicBezTo>
                    <a:cubicBezTo>
                      <a:pt x="699" y="78"/>
                      <a:pt x="703" y="74"/>
                      <a:pt x="707" y="74"/>
                    </a:cubicBezTo>
                    <a:cubicBezTo>
                      <a:pt x="707" y="74"/>
                      <a:pt x="707" y="74"/>
                      <a:pt x="707" y="74"/>
                    </a:cubicBezTo>
                    <a:cubicBezTo>
                      <a:pt x="712" y="74"/>
                      <a:pt x="715" y="78"/>
                      <a:pt x="715" y="82"/>
                    </a:cubicBezTo>
                    <a:cubicBezTo>
                      <a:pt x="715" y="82"/>
                      <a:pt x="715" y="82"/>
                      <a:pt x="715" y="82"/>
                    </a:cubicBezTo>
                    <a:cubicBezTo>
                      <a:pt x="715" y="655"/>
                      <a:pt x="715" y="655"/>
                      <a:pt x="715" y="655"/>
                    </a:cubicBezTo>
                    <a:cubicBezTo>
                      <a:pt x="715" y="672"/>
                      <a:pt x="702" y="686"/>
                      <a:pt x="685" y="686"/>
                    </a:cubicBezTo>
                    <a:cubicBezTo>
                      <a:pt x="685" y="686"/>
                      <a:pt x="685" y="686"/>
                      <a:pt x="685" y="686"/>
                    </a:cubicBezTo>
                    <a:cubicBezTo>
                      <a:pt x="31" y="686"/>
                      <a:pt x="31" y="686"/>
                      <a:pt x="31" y="686"/>
                    </a:cubicBez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35" name="Freeform 3"/>
              <p:cNvSpPr>
                <a:spLocks noChangeAspect="1" noEditPoints="1"/>
              </p:cNvSpPr>
              <p:nvPr/>
            </p:nvSpPr>
            <p:spPr bwMode="auto">
              <a:xfrm>
                <a:off x="8344463" y="4738822"/>
                <a:ext cx="197669" cy="213275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36" name="Text Box 19"/>
              <p:cNvSpPr txBox="1">
                <a:spLocks noChangeArrowheads="1"/>
              </p:cNvSpPr>
              <p:nvPr/>
            </p:nvSpPr>
            <p:spPr bwMode="auto">
              <a:xfrm>
                <a:off x="7972668" y="4377623"/>
                <a:ext cx="986168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050" dirty="0">
                    <a:solidFill>
                      <a:srgbClr val="00A9D4"/>
                    </a:solidFill>
                  </a:rPr>
                  <a:t>Base station</a:t>
                </a:r>
                <a:br>
                  <a:rPr lang="en-US" sz="1050" dirty="0">
                    <a:solidFill>
                      <a:srgbClr val="00A9D4"/>
                    </a:solidFill>
                  </a:rPr>
                </a:br>
                <a:r>
                  <a:rPr lang="en-US" sz="1050" dirty="0">
                    <a:solidFill>
                      <a:srgbClr val="00A9D4"/>
                    </a:solidFill>
                  </a:rPr>
                  <a:t> site</a:t>
                </a: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8195651" y="4911156"/>
                <a:ext cx="484428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100" dirty="0">
                    <a:solidFill>
                      <a:srgbClr val="00A9D4"/>
                    </a:solidFill>
                  </a:rPr>
                  <a:t>REC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132131" y="3239476"/>
              <a:ext cx="630023" cy="574589"/>
              <a:chOff x="5293516" y="2219672"/>
              <a:chExt cx="630023" cy="574589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31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32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33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23" name="Group 22"/>
            <p:cNvGrpSpPr/>
            <p:nvPr/>
          </p:nvGrpSpPr>
          <p:grpSpPr>
            <a:xfrm>
              <a:off x="5436931" y="3544276"/>
              <a:ext cx="630023" cy="574589"/>
              <a:chOff x="5293516" y="2219672"/>
              <a:chExt cx="630023" cy="574589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26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27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28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</p:grpSp>
      <p:grpSp>
        <p:nvGrpSpPr>
          <p:cNvPr id="47" name="Group 46"/>
          <p:cNvGrpSpPr/>
          <p:nvPr/>
        </p:nvGrpSpPr>
        <p:grpSpPr>
          <a:xfrm>
            <a:off x="4946605" y="4501781"/>
            <a:ext cx="3666870" cy="2392728"/>
            <a:chOff x="4946605" y="4501781"/>
            <a:chExt cx="3666870" cy="2392728"/>
          </a:xfrm>
        </p:grpSpPr>
        <p:sp>
          <p:nvSpPr>
            <p:cNvPr id="48" name="Freeform 47"/>
            <p:cNvSpPr>
              <a:spLocks noChangeAspect="1"/>
            </p:cNvSpPr>
            <p:nvPr/>
          </p:nvSpPr>
          <p:spPr bwMode="auto">
            <a:xfrm>
              <a:off x="6060778" y="5054981"/>
              <a:ext cx="1503920" cy="1091027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49" name="Text Box 17"/>
            <p:cNvSpPr txBox="1">
              <a:spLocks noChangeArrowheads="1"/>
            </p:cNvSpPr>
            <p:nvPr/>
          </p:nvSpPr>
          <p:spPr bwMode="auto">
            <a:xfrm>
              <a:off x="6351095" y="5479583"/>
              <a:ext cx="8964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200" dirty="0" err="1">
                  <a:solidFill>
                    <a:srgbClr val="00A9D4"/>
                  </a:solidFill>
                </a:rPr>
                <a:t>Fronthaul</a:t>
              </a:r>
              <a:endParaRPr lang="en-US" sz="1200" dirty="0">
                <a:solidFill>
                  <a:srgbClr val="00A9D4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7767786" y="5219297"/>
              <a:ext cx="845689" cy="799582"/>
              <a:chOff x="8015022" y="4373184"/>
              <a:chExt cx="845689" cy="799582"/>
            </a:xfrm>
          </p:grpSpPr>
          <p:sp>
            <p:nvSpPr>
              <p:cNvPr id="92" name="Freeform 10"/>
              <p:cNvSpPr>
                <a:spLocks noChangeAspect="1"/>
              </p:cNvSpPr>
              <p:nvPr/>
            </p:nvSpPr>
            <p:spPr bwMode="auto">
              <a:xfrm>
                <a:off x="8015022" y="4373184"/>
                <a:ext cx="845689" cy="772221"/>
              </a:xfrm>
              <a:custGeom>
                <a:avLst/>
                <a:gdLst>
                  <a:gd name="T0" fmla="*/ 2147483647 w 715"/>
                  <a:gd name="T1" fmla="*/ 2147483647 h 686"/>
                  <a:gd name="T2" fmla="*/ 0 w 715"/>
                  <a:gd name="T3" fmla="*/ 2147483647 h 686"/>
                  <a:gd name="T4" fmla="*/ 0 w 715"/>
                  <a:gd name="T5" fmla="*/ 2147483647 h 686"/>
                  <a:gd name="T6" fmla="*/ 0 w 715"/>
                  <a:gd name="T7" fmla="*/ 2147483647 h 686"/>
                  <a:gd name="T8" fmla="*/ 2147483647 w 715"/>
                  <a:gd name="T9" fmla="*/ 0 h 686"/>
                  <a:gd name="T10" fmla="*/ 2147483647 w 715"/>
                  <a:gd name="T11" fmla="*/ 0 h 686"/>
                  <a:gd name="T12" fmla="*/ 2147483647 w 715"/>
                  <a:gd name="T13" fmla="*/ 0 h 686"/>
                  <a:gd name="T14" fmla="*/ 2147483647 w 715"/>
                  <a:gd name="T15" fmla="*/ 2147483647 h 686"/>
                  <a:gd name="T16" fmla="*/ 2147483647 w 715"/>
                  <a:gd name="T17" fmla="*/ 2147483647 h 686"/>
                  <a:gd name="T18" fmla="*/ 2147483647 w 715"/>
                  <a:gd name="T19" fmla="*/ 2147483647 h 686"/>
                  <a:gd name="T20" fmla="*/ 2147483647 w 715"/>
                  <a:gd name="T21" fmla="*/ 2147483647 h 686"/>
                  <a:gd name="T22" fmla="*/ 2147483647 w 715"/>
                  <a:gd name="T23" fmla="*/ 2147483647 h 686"/>
                  <a:gd name="T24" fmla="*/ 2147483647 w 715"/>
                  <a:gd name="T25" fmla="*/ 2147483647 h 686"/>
                  <a:gd name="T26" fmla="*/ 2147483647 w 715"/>
                  <a:gd name="T27" fmla="*/ 2147483647 h 686"/>
                  <a:gd name="T28" fmla="*/ 2147483647 w 715"/>
                  <a:gd name="T29" fmla="*/ 2147483647 h 686"/>
                  <a:gd name="T30" fmla="*/ 2147483647 w 715"/>
                  <a:gd name="T31" fmla="*/ 2147483647 h 686"/>
                  <a:gd name="T32" fmla="*/ 2147483647 w 715"/>
                  <a:gd name="T33" fmla="*/ 2147483647 h 686"/>
                  <a:gd name="T34" fmla="*/ 2147483647 w 715"/>
                  <a:gd name="T35" fmla="*/ 2147483647 h 686"/>
                  <a:gd name="T36" fmla="*/ 2147483647 w 715"/>
                  <a:gd name="T37" fmla="*/ 2147483647 h 686"/>
                  <a:gd name="T38" fmla="*/ 2147483647 w 715"/>
                  <a:gd name="T39" fmla="*/ 2147483647 h 686"/>
                  <a:gd name="T40" fmla="*/ 2147483647 w 715"/>
                  <a:gd name="T41" fmla="*/ 2147483647 h 686"/>
                  <a:gd name="T42" fmla="*/ 2147483647 w 715"/>
                  <a:gd name="T43" fmla="*/ 2147483647 h 686"/>
                  <a:gd name="T44" fmla="*/ 2147483647 w 715"/>
                  <a:gd name="T45" fmla="*/ 2147483647 h 686"/>
                  <a:gd name="T46" fmla="*/ 2147483647 w 715"/>
                  <a:gd name="T47" fmla="*/ 2147483647 h 686"/>
                  <a:gd name="T48" fmla="*/ 2147483647 w 715"/>
                  <a:gd name="T49" fmla="*/ 2147483647 h 686"/>
                  <a:gd name="T50" fmla="*/ 2147483647 w 715"/>
                  <a:gd name="T51" fmla="*/ 2147483647 h 686"/>
                  <a:gd name="T52" fmla="*/ 2147483647 w 715"/>
                  <a:gd name="T53" fmla="*/ 2147483647 h 686"/>
                  <a:gd name="T54" fmla="*/ 2147483647 w 715"/>
                  <a:gd name="T55" fmla="*/ 2147483647 h 686"/>
                  <a:gd name="T56" fmla="*/ 2147483647 w 715"/>
                  <a:gd name="T57" fmla="*/ 2147483647 h 686"/>
                  <a:gd name="T58" fmla="*/ 2147483647 w 715"/>
                  <a:gd name="T59" fmla="*/ 2147483647 h 686"/>
                  <a:gd name="T60" fmla="*/ 2147483647 w 715"/>
                  <a:gd name="T61" fmla="*/ 2147483647 h 686"/>
                  <a:gd name="T62" fmla="*/ 2147483647 w 715"/>
                  <a:gd name="T63" fmla="*/ 2147483647 h 686"/>
                  <a:gd name="T64" fmla="*/ 2147483647 w 715"/>
                  <a:gd name="T65" fmla="*/ 2147483647 h 686"/>
                  <a:gd name="T66" fmla="*/ 2147483647 w 715"/>
                  <a:gd name="T67" fmla="*/ 2147483647 h 686"/>
                  <a:gd name="T68" fmla="*/ 2147483647 w 715"/>
                  <a:gd name="T69" fmla="*/ 2147483647 h 6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15" h="686">
                    <a:moveTo>
                      <a:pt x="31" y="686"/>
                    </a:moveTo>
                    <a:cubicBezTo>
                      <a:pt x="14" y="686"/>
                      <a:pt x="0" y="672"/>
                      <a:pt x="0" y="655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85" y="0"/>
                      <a:pt x="685" y="0"/>
                      <a:pt x="685" y="0"/>
                    </a:cubicBezTo>
                    <a:cubicBezTo>
                      <a:pt x="702" y="0"/>
                      <a:pt x="715" y="14"/>
                      <a:pt x="715" y="31"/>
                    </a:cubicBezTo>
                    <a:cubicBezTo>
                      <a:pt x="715" y="31"/>
                      <a:pt x="715" y="31"/>
                      <a:pt x="715" y="31"/>
                    </a:cubicBezTo>
                    <a:cubicBezTo>
                      <a:pt x="715" y="53"/>
                      <a:pt x="715" y="53"/>
                      <a:pt x="715" y="53"/>
                    </a:cubicBezTo>
                    <a:cubicBezTo>
                      <a:pt x="715" y="57"/>
                      <a:pt x="712" y="61"/>
                      <a:pt x="707" y="61"/>
                    </a:cubicBezTo>
                    <a:cubicBezTo>
                      <a:pt x="707" y="61"/>
                      <a:pt x="707" y="61"/>
                      <a:pt x="707" y="61"/>
                    </a:cubicBezTo>
                    <a:cubicBezTo>
                      <a:pt x="703" y="61"/>
                      <a:pt x="699" y="57"/>
                      <a:pt x="699" y="53"/>
                    </a:cubicBezTo>
                    <a:cubicBezTo>
                      <a:pt x="699" y="53"/>
                      <a:pt x="699" y="53"/>
                      <a:pt x="699" y="53"/>
                    </a:cubicBezTo>
                    <a:cubicBezTo>
                      <a:pt x="699" y="31"/>
                      <a:pt x="699" y="31"/>
                      <a:pt x="699" y="31"/>
                    </a:cubicBezTo>
                    <a:cubicBezTo>
                      <a:pt x="699" y="23"/>
                      <a:pt x="693" y="16"/>
                      <a:pt x="685" y="16"/>
                    </a:cubicBezTo>
                    <a:cubicBezTo>
                      <a:pt x="685" y="16"/>
                      <a:pt x="685" y="16"/>
                      <a:pt x="685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3" y="16"/>
                      <a:pt x="16" y="23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655"/>
                      <a:pt x="16" y="655"/>
                      <a:pt x="16" y="655"/>
                    </a:cubicBezTo>
                    <a:cubicBezTo>
                      <a:pt x="16" y="663"/>
                      <a:pt x="23" y="670"/>
                      <a:pt x="31" y="670"/>
                    </a:cubicBezTo>
                    <a:cubicBezTo>
                      <a:pt x="31" y="670"/>
                      <a:pt x="31" y="670"/>
                      <a:pt x="31" y="670"/>
                    </a:cubicBezTo>
                    <a:cubicBezTo>
                      <a:pt x="685" y="670"/>
                      <a:pt x="685" y="670"/>
                      <a:pt x="685" y="670"/>
                    </a:cubicBezTo>
                    <a:cubicBezTo>
                      <a:pt x="693" y="670"/>
                      <a:pt x="699" y="663"/>
                      <a:pt x="699" y="655"/>
                    </a:cubicBezTo>
                    <a:cubicBezTo>
                      <a:pt x="699" y="655"/>
                      <a:pt x="699" y="655"/>
                      <a:pt x="699" y="655"/>
                    </a:cubicBezTo>
                    <a:cubicBezTo>
                      <a:pt x="699" y="82"/>
                      <a:pt x="699" y="82"/>
                      <a:pt x="699" y="82"/>
                    </a:cubicBezTo>
                    <a:cubicBezTo>
                      <a:pt x="699" y="78"/>
                      <a:pt x="703" y="74"/>
                      <a:pt x="707" y="74"/>
                    </a:cubicBezTo>
                    <a:cubicBezTo>
                      <a:pt x="707" y="74"/>
                      <a:pt x="707" y="74"/>
                      <a:pt x="707" y="74"/>
                    </a:cubicBezTo>
                    <a:cubicBezTo>
                      <a:pt x="712" y="74"/>
                      <a:pt x="715" y="78"/>
                      <a:pt x="715" y="82"/>
                    </a:cubicBezTo>
                    <a:cubicBezTo>
                      <a:pt x="715" y="82"/>
                      <a:pt x="715" y="82"/>
                      <a:pt x="715" y="82"/>
                    </a:cubicBezTo>
                    <a:cubicBezTo>
                      <a:pt x="715" y="655"/>
                      <a:pt x="715" y="655"/>
                      <a:pt x="715" y="655"/>
                    </a:cubicBezTo>
                    <a:cubicBezTo>
                      <a:pt x="715" y="672"/>
                      <a:pt x="702" y="686"/>
                      <a:pt x="685" y="686"/>
                    </a:cubicBezTo>
                    <a:cubicBezTo>
                      <a:pt x="685" y="686"/>
                      <a:pt x="685" y="686"/>
                      <a:pt x="685" y="686"/>
                    </a:cubicBezTo>
                    <a:cubicBezTo>
                      <a:pt x="31" y="686"/>
                      <a:pt x="31" y="686"/>
                      <a:pt x="31" y="686"/>
                    </a:cubicBez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93" name="Text Box 19"/>
              <p:cNvSpPr txBox="1">
                <a:spLocks noChangeArrowheads="1"/>
              </p:cNvSpPr>
              <p:nvPr/>
            </p:nvSpPr>
            <p:spPr bwMode="auto">
              <a:xfrm>
                <a:off x="8107286" y="4377623"/>
                <a:ext cx="620683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050" dirty="0">
                    <a:solidFill>
                      <a:srgbClr val="00A9D4"/>
                    </a:solidFill>
                  </a:rPr>
                  <a:t>C-RAN</a:t>
                </a:r>
                <a:br>
                  <a:rPr lang="en-US" sz="1050" dirty="0">
                    <a:solidFill>
                      <a:srgbClr val="00A9D4"/>
                    </a:solidFill>
                  </a:rPr>
                </a:br>
                <a:r>
                  <a:rPr lang="en-US" sz="1050" dirty="0">
                    <a:solidFill>
                      <a:srgbClr val="00A9D4"/>
                    </a:solidFill>
                  </a:rPr>
                  <a:t> site</a:t>
                </a:r>
              </a:p>
            </p:txBody>
          </p:sp>
          <p:sp>
            <p:nvSpPr>
              <p:cNvPr id="94" name="Text Box 14"/>
              <p:cNvSpPr txBox="1">
                <a:spLocks noChangeArrowheads="1"/>
              </p:cNvSpPr>
              <p:nvPr/>
            </p:nvSpPr>
            <p:spPr bwMode="auto">
              <a:xfrm>
                <a:off x="8195651" y="4911156"/>
                <a:ext cx="484428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100" dirty="0">
                    <a:solidFill>
                      <a:srgbClr val="00A9D4"/>
                    </a:solidFill>
                  </a:rPr>
                  <a:t>REC</a:t>
                </a:r>
              </a:p>
            </p:txBody>
          </p:sp>
        </p:grp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5229140" y="6448324"/>
              <a:ext cx="32573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…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5043409" y="5612428"/>
              <a:ext cx="845689" cy="814301"/>
              <a:chOff x="6817943" y="2889946"/>
              <a:chExt cx="845689" cy="814301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6838951" y="2912270"/>
                <a:ext cx="824681" cy="7498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87" name="Group 86"/>
              <p:cNvGrpSpPr/>
              <p:nvPr/>
            </p:nvGrpSpPr>
            <p:grpSpPr>
              <a:xfrm>
                <a:off x="6817943" y="2889946"/>
                <a:ext cx="845689" cy="814301"/>
                <a:chOff x="5552514" y="4344847"/>
                <a:chExt cx="845689" cy="814301"/>
              </a:xfrm>
            </p:grpSpPr>
            <p:sp>
              <p:nvSpPr>
                <p:cNvPr id="88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8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781803" y="4918697"/>
                  <a:ext cx="442495" cy="2404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r>
                    <a:rPr lang="en-US" sz="1100" dirty="0">
                      <a:solidFill>
                        <a:srgbClr val="00A9D4"/>
                      </a:solidFill>
                    </a:rPr>
                    <a:t>RRU</a:t>
                  </a:r>
                </a:p>
              </p:txBody>
            </p:sp>
            <p:sp>
              <p:nvSpPr>
                <p:cNvPr id="90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420664"/>
                  <a:ext cx="845689" cy="2970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Remote radio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site</a:t>
                  </a:r>
                </a:p>
              </p:txBody>
            </p:sp>
            <p:sp>
              <p:nvSpPr>
                <p:cNvPr id="91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4" y="4738822"/>
                  <a:ext cx="197669" cy="213275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3" name="Group 52"/>
            <p:cNvGrpSpPr/>
            <p:nvPr/>
          </p:nvGrpSpPr>
          <p:grpSpPr>
            <a:xfrm>
              <a:off x="5195809" y="5764828"/>
              <a:ext cx="845689" cy="814301"/>
              <a:chOff x="6817943" y="2889946"/>
              <a:chExt cx="845689" cy="814301"/>
            </a:xfrm>
          </p:grpSpPr>
          <p:sp>
            <p:nvSpPr>
              <p:cNvPr id="80" name="Rectangle 79"/>
              <p:cNvSpPr/>
              <p:nvPr/>
            </p:nvSpPr>
            <p:spPr bwMode="auto">
              <a:xfrm>
                <a:off x="6838951" y="2912270"/>
                <a:ext cx="824681" cy="7498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81" name="Group 80"/>
              <p:cNvGrpSpPr/>
              <p:nvPr/>
            </p:nvGrpSpPr>
            <p:grpSpPr>
              <a:xfrm>
                <a:off x="6817943" y="2889946"/>
                <a:ext cx="845689" cy="814301"/>
                <a:chOff x="5552514" y="4344847"/>
                <a:chExt cx="845689" cy="814301"/>
              </a:xfrm>
            </p:grpSpPr>
            <p:sp>
              <p:nvSpPr>
                <p:cNvPr id="82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8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781803" y="4918697"/>
                  <a:ext cx="442495" cy="2404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r>
                    <a:rPr lang="en-US" sz="1100" dirty="0">
                      <a:solidFill>
                        <a:srgbClr val="00A9D4"/>
                      </a:solidFill>
                    </a:rPr>
                    <a:t>RRU</a:t>
                  </a:r>
                </a:p>
              </p:txBody>
            </p:sp>
            <p:sp>
              <p:nvSpPr>
                <p:cNvPr id="84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420664"/>
                  <a:ext cx="845689" cy="2970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Remote radio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site</a:t>
                  </a:r>
                </a:p>
              </p:txBody>
            </p:sp>
            <p:sp>
              <p:nvSpPr>
                <p:cNvPr id="85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4" y="4738822"/>
                  <a:ext cx="197669" cy="213275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4" name="Group 53"/>
            <p:cNvGrpSpPr/>
            <p:nvPr/>
          </p:nvGrpSpPr>
          <p:grpSpPr>
            <a:xfrm>
              <a:off x="5500609" y="6069628"/>
              <a:ext cx="845689" cy="824881"/>
              <a:chOff x="6817943" y="2889946"/>
              <a:chExt cx="845689" cy="824881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6838951" y="2912270"/>
                <a:ext cx="824681" cy="7498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75" name="Group 74"/>
              <p:cNvGrpSpPr/>
              <p:nvPr/>
            </p:nvGrpSpPr>
            <p:grpSpPr>
              <a:xfrm>
                <a:off x="6817943" y="2889946"/>
                <a:ext cx="845689" cy="824881"/>
                <a:chOff x="5552514" y="4344847"/>
                <a:chExt cx="845689" cy="824881"/>
              </a:xfrm>
            </p:grpSpPr>
            <p:sp>
              <p:nvSpPr>
                <p:cNvPr id="76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7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812132" y="4908118"/>
                  <a:ext cx="381836" cy="2616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r>
                    <a:rPr lang="en-US" sz="1100" dirty="0">
                      <a:solidFill>
                        <a:srgbClr val="00A9D4"/>
                      </a:solidFill>
                    </a:rPr>
                    <a:t>RE</a:t>
                  </a:r>
                </a:p>
              </p:txBody>
            </p:sp>
            <p:sp>
              <p:nvSpPr>
                <p:cNvPr id="78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407596"/>
                  <a:ext cx="845689" cy="323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Remote radio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site</a:t>
                  </a:r>
                </a:p>
              </p:txBody>
            </p:sp>
            <p:sp>
              <p:nvSpPr>
                <p:cNvPr id="79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4" y="4738822"/>
                  <a:ext cx="197669" cy="213275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5" name="Group 54"/>
            <p:cNvGrpSpPr/>
            <p:nvPr/>
          </p:nvGrpSpPr>
          <p:grpSpPr>
            <a:xfrm>
              <a:off x="4946605" y="4501781"/>
              <a:ext cx="630023" cy="574589"/>
              <a:chOff x="5293516" y="2219672"/>
              <a:chExt cx="630023" cy="574589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71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72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73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sp>
          <p:nvSpPr>
            <p:cNvPr id="56" name="Text Box 14"/>
            <p:cNvSpPr txBox="1">
              <a:spLocks noChangeArrowheads="1"/>
            </p:cNvSpPr>
            <p:nvPr/>
          </p:nvSpPr>
          <p:spPr bwMode="auto">
            <a:xfrm>
              <a:off x="5108633" y="5186047"/>
              <a:ext cx="32573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…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099005" y="4654181"/>
              <a:ext cx="630023" cy="574589"/>
              <a:chOff x="5293516" y="2219672"/>
              <a:chExt cx="630023" cy="574589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66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67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68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8" name="Group 57"/>
            <p:cNvGrpSpPr/>
            <p:nvPr/>
          </p:nvGrpSpPr>
          <p:grpSpPr>
            <a:xfrm>
              <a:off x="5403805" y="4958981"/>
              <a:ext cx="630023" cy="574589"/>
              <a:chOff x="5293516" y="2219672"/>
              <a:chExt cx="630023" cy="574589"/>
            </a:xfrm>
          </p:grpSpPr>
          <p:sp>
            <p:nvSpPr>
              <p:cNvPr id="59" name="Rectangle 58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61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62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63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</p:grpSp>
      <p:grpSp>
        <p:nvGrpSpPr>
          <p:cNvPr id="95" name="Group 94"/>
          <p:cNvGrpSpPr/>
          <p:nvPr/>
        </p:nvGrpSpPr>
        <p:grpSpPr>
          <a:xfrm>
            <a:off x="5108661" y="1195690"/>
            <a:ext cx="3681623" cy="1232821"/>
            <a:chOff x="5196501" y="1195690"/>
            <a:chExt cx="3681623" cy="1232821"/>
          </a:xfrm>
        </p:grpSpPr>
        <p:sp>
          <p:nvSpPr>
            <p:cNvPr id="96" name="Freeform 10"/>
            <p:cNvSpPr>
              <a:spLocks noChangeAspect="1"/>
            </p:cNvSpPr>
            <p:nvPr/>
          </p:nvSpPr>
          <p:spPr bwMode="auto">
            <a:xfrm>
              <a:off x="7936975" y="1570079"/>
              <a:ext cx="941149" cy="840174"/>
            </a:xfrm>
            <a:custGeom>
              <a:avLst/>
              <a:gdLst>
                <a:gd name="T0" fmla="*/ 2147483647 w 715"/>
                <a:gd name="T1" fmla="*/ 2147483647 h 686"/>
                <a:gd name="T2" fmla="*/ 0 w 715"/>
                <a:gd name="T3" fmla="*/ 2147483647 h 686"/>
                <a:gd name="T4" fmla="*/ 0 w 715"/>
                <a:gd name="T5" fmla="*/ 2147483647 h 686"/>
                <a:gd name="T6" fmla="*/ 0 w 715"/>
                <a:gd name="T7" fmla="*/ 2147483647 h 686"/>
                <a:gd name="T8" fmla="*/ 2147483647 w 715"/>
                <a:gd name="T9" fmla="*/ 0 h 686"/>
                <a:gd name="T10" fmla="*/ 2147483647 w 715"/>
                <a:gd name="T11" fmla="*/ 0 h 686"/>
                <a:gd name="T12" fmla="*/ 2147483647 w 715"/>
                <a:gd name="T13" fmla="*/ 0 h 686"/>
                <a:gd name="T14" fmla="*/ 2147483647 w 715"/>
                <a:gd name="T15" fmla="*/ 2147483647 h 686"/>
                <a:gd name="T16" fmla="*/ 2147483647 w 715"/>
                <a:gd name="T17" fmla="*/ 2147483647 h 686"/>
                <a:gd name="T18" fmla="*/ 2147483647 w 715"/>
                <a:gd name="T19" fmla="*/ 2147483647 h 686"/>
                <a:gd name="T20" fmla="*/ 2147483647 w 715"/>
                <a:gd name="T21" fmla="*/ 2147483647 h 686"/>
                <a:gd name="T22" fmla="*/ 2147483647 w 715"/>
                <a:gd name="T23" fmla="*/ 2147483647 h 686"/>
                <a:gd name="T24" fmla="*/ 2147483647 w 715"/>
                <a:gd name="T25" fmla="*/ 2147483647 h 686"/>
                <a:gd name="T26" fmla="*/ 2147483647 w 715"/>
                <a:gd name="T27" fmla="*/ 2147483647 h 686"/>
                <a:gd name="T28" fmla="*/ 2147483647 w 715"/>
                <a:gd name="T29" fmla="*/ 2147483647 h 686"/>
                <a:gd name="T30" fmla="*/ 2147483647 w 715"/>
                <a:gd name="T31" fmla="*/ 2147483647 h 686"/>
                <a:gd name="T32" fmla="*/ 2147483647 w 715"/>
                <a:gd name="T33" fmla="*/ 2147483647 h 686"/>
                <a:gd name="T34" fmla="*/ 2147483647 w 715"/>
                <a:gd name="T35" fmla="*/ 2147483647 h 686"/>
                <a:gd name="T36" fmla="*/ 2147483647 w 715"/>
                <a:gd name="T37" fmla="*/ 2147483647 h 686"/>
                <a:gd name="T38" fmla="*/ 2147483647 w 715"/>
                <a:gd name="T39" fmla="*/ 2147483647 h 686"/>
                <a:gd name="T40" fmla="*/ 2147483647 w 715"/>
                <a:gd name="T41" fmla="*/ 2147483647 h 686"/>
                <a:gd name="T42" fmla="*/ 2147483647 w 715"/>
                <a:gd name="T43" fmla="*/ 2147483647 h 686"/>
                <a:gd name="T44" fmla="*/ 2147483647 w 715"/>
                <a:gd name="T45" fmla="*/ 2147483647 h 686"/>
                <a:gd name="T46" fmla="*/ 2147483647 w 715"/>
                <a:gd name="T47" fmla="*/ 2147483647 h 686"/>
                <a:gd name="T48" fmla="*/ 2147483647 w 715"/>
                <a:gd name="T49" fmla="*/ 2147483647 h 686"/>
                <a:gd name="T50" fmla="*/ 2147483647 w 715"/>
                <a:gd name="T51" fmla="*/ 2147483647 h 686"/>
                <a:gd name="T52" fmla="*/ 2147483647 w 715"/>
                <a:gd name="T53" fmla="*/ 2147483647 h 686"/>
                <a:gd name="T54" fmla="*/ 2147483647 w 715"/>
                <a:gd name="T55" fmla="*/ 2147483647 h 686"/>
                <a:gd name="T56" fmla="*/ 2147483647 w 715"/>
                <a:gd name="T57" fmla="*/ 2147483647 h 686"/>
                <a:gd name="T58" fmla="*/ 2147483647 w 715"/>
                <a:gd name="T59" fmla="*/ 2147483647 h 686"/>
                <a:gd name="T60" fmla="*/ 2147483647 w 715"/>
                <a:gd name="T61" fmla="*/ 2147483647 h 686"/>
                <a:gd name="T62" fmla="*/ 2147483647 w 715"/>
                <a:gd name="T63" fmla="*/ 2147483647 h 686"/>
                <a:gd name="T64" fmla="*/ 2147483647 w 715"/>
                <a:gd name="T65" fmla="*/ 2147483647 h 686"/>
                <a:gd name="T66" fmla="*/ 2147483647 w 715"/>
                <a:gd name="T67" fmla="*/ 2147483647 h 686"/>
                <a:gd name="T68" fmla="*/ 2147483647 w 715"/>
                <a:gd name="T69" fmla="*/ 2147483647 h 68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5" h="686">
                  <a:moveTo>
                    <a:pt x="31" y="686"/>
                  </a:moveTo>
                  <a:cubicBezTo>
                    <a:pt x="14" y="686"/>
                    <a:pt x="0" y="672"/>
                    <a:pt x="0" y="655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685" y="0"/>
                    <a:pt x="685" y="0"/>
                    <a:pt x="685" y="0"/>
                  </a:cubicBezTo>
                  <a:cubicBezTo>
                    <a:pt x="702" y="0"/>
                    <a:pt x="715" y="14"/>
                    <a:pt x="715" y="31"/>
                  </a:cubicBezTo>
                  <a:cubicBezTo>
                    <a:pt x="715" y="31"/>
                    <a:pt x="715" y="31"/>
                    <a:pt x="715" y="31"/>
                  </a:cubicBezTo>
                  <a:cubicBezTo>
                    <a:pt x="715" y="53"/>
                    <a:pt x="715" y="53"/>
                    <a:pt x="715" y="53"/>
                  </a:cubicBezTo>
                  <a:cubicBezTo>
                    <a:pt x="715" y="57"/>
                    <a:pt x="712" y="61"/>
                    <a:pt x="707" y="61"/>
                  </a:cubicBezTo>
                  <a:cubicBezTo>
                    <a:pt x="707" y="61"/>
                    <a:pt x="707" y="61"/>
                    <a:pt x="707" y="61"/>
                  </a:cubicBezTo>
                  <a:cubicBezTo>
                    <a:pt x="703" y="61"/>
                    <a:pt x="699" y="57"/>
                    <a:pt x="699" y="53"/>
                  </a:cubicBezTo>
                  <a:cubicBezTo>
                    <a:pt x="699" y="53"/>
                    <a:pt x="699" y="53"/>
                    <a:pt x="699" y="53"/>
                  </a:cubicBezTo>
                  <a:cubicBezTo>
                    <a:pt x="699" y="31"/>
                    <a:pt x="699" y="31"/>
                    <a:pt x="699" y="31"/>
                  </a:cubicBezTo>
                  <a:cubicBezTo>
                    <a:pt x="699" y="23"/>
                    <a:pt x="693" y="16"/>
                    <a:pt x="685" y="16"/>
                  </a:cubicBezTo>
                  <a:cubicBezTo>
                    <a:pt x="685" y="16"/>
                    <a:pt x="685" y="16"/>
                    <a:pt x="685" y="16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23" y="16"/>
                    <a:pt x="16" y="23"/>
                    <a:pt x="16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655"/>
                    <a:pt x="16" y="655"/>
                    <a:pt x="16" y="655"/>
                  </a:cubicBezTo>
                  <a:cubicBezTo>
                    <a:pt x="16" y="663"/>
                    <a:pt x="23" y="670"/>
                    <a:pt x="31" y="670"/>
                  </a:cubicBezTo>
                  <a:cubicBezTo>
                    <a:pt x="31" y="670"/>
                    <a:pt x="31" y="670"/>
                    <a:pt x="31" y="670"/>
                  </a:cubicBezTo>
                  <a:cubicBezTo>
                    <a:pt x="685" y="670"/>
                    <a:pt x="685" y="670"/>
                    <a:pt x="685" y="670"/>
                  </a:cubicBezTo>
                  <a:cubicBezTo>
                    <a:pt x="693" y="670"/>
                    <a:pt x="699" y="663"/>
                    <a:pt x="699" y="655"/>
                  </a:cubicBezTo>
                  <a:cubicBezTo>
                    <a:pt x="699" y="655"/>
                    <a:pt x="699" y="655"/>
                    <a:pt x="699" y="655"/>
                  </a:cubicBezTo>
                  <a:cubicBezTo>
                    <a:pt x="699" y="82"/>
                    <a:pt x="699" y="82"/>
                    <a:pt x="699" y="82"/>
                  </a:cubicBezTo>
                  <a:cubicBezTo>
                    <a:pt x="699" y="78"/>
                    <a:pt x="703" y="74"/>
                    <a:pt x="707" y="74"/>
                  </a:cubicBezTo>
                  <a:cubicBezTo>
                    <a:pt x="707" y="74"/>
                    <a:pt x="707" y="74"/>
                    <a:pt x="707" y="74"/>
                  </a:cubicBezTo>
                  <a:cubicBezTo>
                    <a:pt x="712" y="74"/>
                    <a:pt x="715" y="78"/>
                    <a:pt x="715" y="82"/>
                  </a:cubicBezTo>
                  <a:cubicBezTo>
                    <a:pt x="715" y="82"/>
                    <a:pt x="715" y="82"/>
                    <a:pt x="715" y="82"/>
                  </a:cubicBezTo>
                  <a:cubicBezTo>
                    <a:pt x="715" y="655"/>
                    <a:pt x="715" y="655"/>
                    <a:pt x="715" y="655"/>
                  </a:cubicBezTo>
                  <a:cubicBezTo>
                    <a:pt x="715" y="672"/>
                    <a:pt x="702" y="686"/>
                    <a:pt x="685" y="686"/>
                  </a:cubicBezTo>
                  <a:cubicBezTo>
                    <a:pt x="685" y="686"/>
                    <a:pt x="685" y="686"/>
                    <a:pt x="685" y="686"/>
                  </a:cubicBezTo>
                  <a:cubicBezTo>
                    <a:pt x="31" y="686"/>
                    <a:pt x="31" y="686"/>
                    <a:pt x="31" y="686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97" name="Freeform 3"/>
            <p:cNvSpPr>
              <a:spLocks noChangeAspect="1" noEditPoints="1"/>
            </p:cNvSpPr>
            <p:nvPr/>
          </p:nvSpPr>
          <p:spPr bwMode="auto">
            <a:xfrm>
              <a:off x="8303602" y="1967892"/>
              <a:ext cx="219982" cy="232042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98" name="Text Box 14"/>
            <p:cNvSpPr txBox="1">
              <a:spLocks noChangeArrowheads="1"/>
            </p:cNvSpPr>
            <p:nvPr/>
          </p:nvSpPr>
          <p:spPr bwMode="auto">
            <a:xfrm>
              <a:off x="5506975" y="2163596"/>
              <a:ext cx="381836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RE</a:t>
              </a:r>
            </a:p>
          </p:txBody>
        </p:sp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7892743" y="1585495"/>
              <a:ext cx="98456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50" dirty="0">
                  <a:solidFill>
                    <a:srgbClr val="00A9D4"/>
                  </a:solidFill>
                </a:rPr>
                <a:t>Base station</a:t>
              </a:r>
              <a:br>
                <a:rPr lang="en-US" sz="1050" dirty="0">
                  <a:solidFill>
                    <a:srgbClr val="00A9D4"/>
                  </a:solidFill>
                </a:rPr>
              </a:br>
              <a:r>
                <a:rPr lang="en-US" sz="1050" dirty="0">
                  <a:solidFill>
                    <a:srgbClr val="00A9D4"/>
                  </a:solidFill>
                </a:rPr>
                <a:t> site</a:t>
              </a:r>
            </a:p>
          </p:txBody>
        </p:sp>
        <p:sp>
          <p:nvSpPr>
            <p:cNvPr id="100" name="Freeform 99"/>
            <p:cNvSpPr>
              <a:spLocks noChangeAspect="1"/>
            </p:cNvSpPr>
            <p:nvPr/>
          </p:nvSpPr>
          <p:spPr bwMode="auto">
            <a:xfrm>
              <a:off x="6170839" y="1195690"/>
              <a:ext cx="1673681" cy="1187034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101" name="Text Box 17"/>
            <p:cNvSpPr txBox="1">
              <a:spLocks noChangeArrowheads="1"/>
            </p:cNvSpPr>
            <p:nvPr/>
          </p:nvSpPr>
          <p:spPr bwMode="auto">
            <a:xfrm>
              <a:off x="6544518" y="1597300"/>
              <a:ext cx="89639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200" dirty="0" err="1">
                  <a:solidFill>
                    <a:srgbClr val="00A9D4"/>
                  </a:solidFill>
                </a:rPr>
                <a:t>Fronthaul</a:t>
              </a:r>
              <a:endParaRPr lang="en-US" sz="1200" dirty="0">
                <a:solidFill>
                  <a:srgbClr val="00A9D4"/>
                </a:solidFill>
              </a:endParaRPr>
            </a:p>
          </p:txBody>
        </p:sp>
        <p:sp>
          <p:nvSpPr>
            <p:cNvPr id="102" name="Text Box 14"/>
            <p:cNvSpPr txBox="1">
              <a:spLocks noChangeArrowheads="1"/>
            </p:cNvSpPr>
            <p:nvPr/>
          </p:nvSpPr>
          <p:spPr bwMode="auto">
            <a:xfrm>
              <a:off x="8165335" y="2166901"/>
              <a:ext cx="484428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REC</a:t>
              </a:r>
            </a:p>
          </p:txBody>
        </p:sp>
        <p:sp>
          <p:nvSpPr>
            <p:cNvPr id="103" name="Freeform 10"/>
            <p:cNvSpPr>
              <a:spLocks noChangeAspect="1"/>
            </p:cNvSpPr>
            <p:nvPr/>
          </p:nvSpPr>
          <p:spPr bwMode="auto">
            <a:xfrm>
              <a:off x="5196501" y="1539249"/>
              <a:ext cx="941149" cy="840175"/>
            </a:xfrm>
            <a:custGeom>
              <a:avLst/>
              <a:gdLst>
                <a:gd name="T0" fmla="*/ 2147483647 w 715"/>
                <a:gd name="T1" fmla="*/ 2147483647 h 686"/>
                <a:gd name="T2" fmla="*/ 0 w 715"/>
                <a:gd name="T3" fmla="*/ 2147483647 h 686"/>
                <a:gd name="T4" fmla="*/ 0 w 715"/>
                <a:gd name="T5" fmla="*/ 2147483647 h 686"/>
                <a:gd name="T6" fmla="*/ 0 w 715"/>
                <a:gd name="T7" fmla="*/ 2147483647 h 686"/>
                <a:gd name="T8" fmla="*/ 2147483647 w 715"/>
                <a:gd name="T9" fmla="*/ 0 h 686"/>
                <a:gd name="T10" fmla="*/ 2147483647 w 715"/>
                <a:gd name="T11" fmla="*/ 0 h 686"/>
                <a:gd name="T12" fmla="*/ 2147483647 w 715"/>
                <a:gd name="T13" fmla="*/ 0 h 686"/>
                <a:gd name="T14" fmla="*/ 2147483647 w 715"/>
                <a:gd name="T15" fmla="*/ 2147483647 h 686"/>
                <a:gd name="T16" fmla="*/ 2147483647 w 715"/>
                <a:gd name="T17" fmla="*/ 2147483647 h 686"/>
                <a:gd name="T18" fmla="*/ 2147483647 w 715"/>
                <a:gd name="T19" fmla="*/ 2147483647 h 686"/>
                <a:gd name="T20" fmla="*/ 2147483647 w 715"/>
                <a:gd name="T21" fmla="*/ 2147483647 h 686"/>
                <a:gd name="T22" fmla="*/ 2147483647 w 715"/>
                <a:gd name="T23" fmla="*/ 2147483647 h 686"/>
                <a:gd name="T24" fmla="*/ 2147483647 w 715"/>
                <a:gd name="T25" fmla="*/ 2147483647 h 686"/>
                <a:gd name="T26" fmla="*/ 2147483647 w 715"/>
                <a:gd name="T27" fmla="*/ 2147483647 h 686"/>
                <a:gd name="T28" fmla="*/ 2147483647 w 715"/>
                <a:gd name="T29" fmla="*/ 2147483647 h 686"/>
                <a:gd name="T30" fmla="*/ 2147483647 w 715"/>
                <a:gd name="T31" fmla="*/ 2147483647 h 686"/>
                <a:gd name="T32" fmla="*/ 2147483647 w 715"/>
                <a:gd name="T33" fmla="*/ 2147483647 h 686"/>
                <a:gd name="T34" fmla="*/ 2147483647 w 715"/>
                <a:gd name="T35" fmla="*/ 2147483647 h 686"/>
                <a:gd name="T36" fmla="*/ 2147483647 w 715"/>
                <a:gd name="T37" fmla="*/ 2147483647 h 686"/>
                <a:gd name="T38" fmla="*/ 2147483647 w 715"/>
                <a:gd name="T39" fmla="*/ 2147483647 h 686"/>
                <a:gd name="T40" fmla="*/ 2147483647 w 715"/>
                <a:gd name="T41" fmla="*/ 2147483647 h 686"/>
                <a:gd name="T42" fmla="*/ 2147483647 w 715"/>
                <a:gd name="T43" fmla="*/ 2147483647 h 686"/>
                <a:gd name="T44" fmla="*/ 2147483647 w 715"/>
                <a:gd name="T45" fmla="*/ 2147483647 h 686"/>
                <a:gd name="T46" fmla="*/ 2147483647 w 715"/>
                <a:gd name="T47" fmla="*/ 2147483647 h 686"/>
                <a:gd name="T48" fmla="*/ 2147483647 w 715"/>
                <a:gd name="T49" fmla="*/ 2147483647 h 686"/>
                <a:gd name="T50" fmla="*/ 2147483647 w 715"/>
                <a:gd name="T51" fmla="*/ 2147483647 h 686"/>
                <a:gd name="T52" fmla="*/ 2147483647 w 715"/>
                <a:gd name="T53" fmla="*/ 2147483647 h 686"/>
                <a:gd name="T54" fmla="*/ 2147483647 w 715"/>
                <a:gd name="T55" fmla="*/ 2147483647 h 686"/>
                <a:gd name="T56" fmla="*/ 2147483647 w 715"/>
                <a:gd name="T57" fmla="*/ 2147483647 h 686"/>
                <a:gd name="T58" fmla="*/ 2147483647 w 715"/>
                <a:gd name="T59" fmla="*/ 2147483647 h 686"/>
                <a:gd name="T60" fmla="*/ 2147483647 w 715"/>
                <a:gd name="T61" fmla="*/ 2147483647 h 686"/>
                <a:gd name="T62" fmla="*/ 2147483647 w 715"/>
                <a:gd name="T63" fmla="*/ 2147483647 h 686"/>
                <a:gd name="T64" fmla="*/ 2147483647 w 715"/>
                <a:gd name="T65" fmla="*/ 2147483647 h 686"/>
                <a:gd name="T66" fmla="*/ 2147483647 w 715"/>
                <a:gd name="T67" fmla="*/ 2147483647 h 686"/>
                <a:gd name="T68" fmla="*/ 2147483647 w 715"/>
                <a:gd name="T69" fmla="*/ 2147483647 h 68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5" h="686">
                  <a:moveTo>
                    <a:pt x="31" y="686"/>
                  </a:moveTo>
                  <a:cubicBezTo>
                    <a:pt x="14" y="686"/>
                    <a:pt x="0" y="672"/>
                    <a:pt x="0" y="655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685" y="0"/>
                    <a:pt x="685" y="0"/>
                    <a:pt x="685" y="0"/>
                  </a:cubicBezTo>
                  <a:cubicBezTo>
                    <a:pt x="702" y="0"/>
                    <a:pt x="715" y="14"/>
                    <a:pt x="715" y="31"/>
                  </a:cubicBezTo>
                  <a:cubicBezTo>
                    <a:pt x="715" y="31"/>
                    <a:pt x="715" y="31"/>
                    <a:pt x="715" y="31"/>
                  </a:cubicBezTo>
                  <a:cubicBezTo>
                    <a:pt x="715" y="53"/>
                    <a:pt x="715" y="53"/>
                    <a:pt x="715" y="53"/>
                  </a:cubicBezTo>
                  <a:cubicBezTo>
                    <a:pt x="715" y="57"/>
                    <a:pt x="712" y="61"/>
                    <a:pt x="707" y="61"/>
                  </a:cubicBezTo>
                  <a:cubicBezTo>
                    <a:pt x="707" y="61"/>
                    <a:pt x="707" y="61"/>
                    <a:pt x="707" y="61"/>
                  </a:cubicBezTo>
                  <a:cubicBezTo>
                    <a:pt x="703" y="61"/>
                    <a:pt x="699" y="57"/>
                    <a:pt x="699" y="53"/>
                  </a:cubicBezTo>
                  <a:cubicBezTo>
                    <a:pt x="699" y="53"/>
                    <a:pt x="699" y="53"/>
                    <a:pt x="699" y="53"/>
                  </a:cubicBezTo>
                  <a:cubicBezTo>
                    <a:pt x="699" y="31"/>
                    <a:pt x="699" y="31"/>
                    <a:pt x="699" y="31"/>
                  </a:cubicBezTo>
                  <a:cubicBezTo>
                    <a:pt x="699" y="23"/>
                    <a:pt x="693" y="16"/>
                    <a:pt x="685" y="16"/>
                  </a:cubicBezTo>
                  <a:cubicBezTo>
                    <a:pt x="685" y="16"/>
                    <a:pt x="685" y="16"/>
                    <a:pt x="685" y="16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23" y="16"/>
                    <a:pt x="16" y="23"/>
                    <a:pt x="16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655"/>
                    <a:pt x="16" y="655"/>
                    <a:pt x="16" y="655"/>
                  </a:cubicBezTo>
                  <a:cubicBezTo>
                    <a:pt x="16" y="663"/>
                    <a:pt x="23" y="670"/>
                    <a:pt x="31" y="670"/>
                  </a:cubicBezTo>
                  <a:cubicBezTo>
                    <a:pt x="31" y="670"/>
                    <a:pt x="31" y="670"/>
                    <a:pt x="31" y="670"/>
                  </a:cubicBezTo>
                  <a:cubicBezTo>
                    <a:pt x="685" y="670"/>
                    <a:pt x="685" y="670"/>
                    <a:pt x="685" y="670"/>
                  </a:cubicBezTo>
                  <a:cubicBezTo>
                    <a:pt x="693" y="670"/>
                    <a:pt x="699" y="663"/>
                    <a:pt x="699" y="655"/>
                  </a:cubicBezTo>
                  <a:cubicBezTo>
                    <a:pt x="699" y="655"/>
                    <a:pt x="699" y="655"/>
                    <a:pt x="699" y="655"/>
                  </a:cubicBezTo>
                  <a:cubicBezTo>
                    <a:pt x="699" y="82"/>
                    <a:pt x="699" y="82"/>
                    <a:pt x="699" y="82"/>
                  </a:cubicBezTo>
                  <a:cubicBezTo>
                    <a:pt x="699" y="78"/>
                    <a:pt x="703" y="74"/>
                    <a:pt x="707" y="74"/>
                  </a:cubicBezTo>
                  <a:cubicBezTo>
                    <a:pt x="707" y="74"/>
                    <a:pt x="707" y="74"/>
                    <a:pt x="707" y="74"/>
                  </a:cubicBezTo>
                  <a:cubicBezTo>
                    <a:pt x="712" y="74"/>
                    <a:pt x="715" y="78"/>
                    <a:pt x="715" y="82"/>
                  </a:cubicBezTo>
                  <a:cubicBezTo>
                    <a:pt x="715" y="82"/>
                    <a:pt x="715" y="82"/>
                    <a:pt x="715" y="82"/>
                  </a:cubicBezTo>
                  <a:cubicBezTo>
                    <a:pt x="715" y="655"/>
                    <a:pt x="715" y="655"/>
                    <a:pt x="715" y="655"/>
                  </a:cubicBezTo>
                  <a:cubicBezTo>
                    <a:pt x="715" y="672"/>
                    <a:pt x="702" y="686"/>
                    <a:pt x="685" y="686"/>
                  </a:cubicBezTo>
                  <a:cubicBezTo>
                    <a:pt x="685" y="686"/>
                    <a:pt x="685" y="686"/>
                    <a:pt x="685" y="686"/>
                  </a:cubicBezTo>
                  <a:cubicBezTo>
                    <a:pt x="31" y="686"/>
                    <a:pt x="31" y="686"/>
                    <a:pt x="31" y="686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104" name="Rectangle 28"/>
            <p:cNvSpPr>
              <a:spLocks noChangeArrowheads="1"/>
            </p:cNvSpPr>
            <p:nvPr/>
          </p:nvSpPr>
          <p:spPr bwMode="auto">
            <a:xfrm>
              <a:off x="5196501" y="1621738"/>
              <a:ext cx="941149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956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0" hangingPunct="0"/>
              <a:r>
                <a:rPr lang="en-US" sz="1050" dirty="0">
                  <a:solidFill>
                    <a:srgbClr val="00A9D4"/>
                  </a:solidFill>
                </a:rPr>
                <a:t>Remote radio</a:t>
              </a:r>
              <a:br>
                <a:rPr lang="en-US" sz="1050" dirty="0">
                  <a:solidFill>
                    <a:srgbClr val="00A9D4"/>
                  </a:solidFill>
                </a:rPr>
              </a:br>
              <a:r>
                <a:rPr lang="en-US" sz="1050" dirty="0">
                  <a:solidFill>
                    <a:srgbClr val="00A9D4"/>
                  </a:solidFill>
                </a:rPr>
                <a:t>site</a:t>
              </a:r>
            </a:p>
          </p:txBody>
        </p:sp>
        <p:sp>
          <p:nvSpPr>
            <p:cNvPr id="105" name="Freeform 3"/>
            <p:cNvSpPr>
              <a:spLocks noChangeAspect="1" noEditPoints="1"/>
            </p:cNvSpPr>
            <p:nvPr/>
          </p:nvSpPr>
          <p:spPr bwMode="auto">
            <a:xfrm>
              <a:off x="5569927" y="1967892"/>
              <a:ext cx="219982" cy="232042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912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TSN for </a:t>
            </a:r>
            <a:r>
              <a:rPr lang="en-US" dirty="0" err="1"/>
              <a:t>Fronthaul</a:t>
            </a:r>
            <a:r>
              <a:rPr lang="en-US" dirty="0"/>
              <a:t> Project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3721842"/>
            <a:ext cx="8839200" cy="27831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 standard TSN profiles for </a:t>
            </a:r>
            <a:r>
              <a:rPr lang="en-US" dirty="0" err="1"/>
              <a:t>Fronthaul</a:t>
            </a:r>
            <a:r>
              <a:rPr lang="en-US" dirty="0"/>
              <a:t> in order to enable the transport of </a:t>
            </a:r>
            <a:r>
              <a:rPr lang="en-US" dirty="0" err="1"/>
              <a:t>Fronthaul</a:t>
            </a:r>
            <a:r>
              <a:rPr lang="en-US" dirty="0"/>
              <a:t> streams in a bridged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Profile is a set of feature and option selections that specifies aspects of bridge and end station operation, and states the conformance requirements for support of  a specific class of user applications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e.g., 802.1BA Audio Video Bridging Systems; also provides architecture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57951" y="1600238"/>
            <a:ext cx="4811909" cy="2139387"/>
            <a:chOff x="2157951" y="1590613"/>
            <a:chExt cx="4811909" cy="2139387"/>
          </a:xfrm>
        </p:grpSpPr>
        <p:sp>
          <p:nvSpPr>
            <p:cNvPr id="54" name="Freeform 53"/>
            <p:cNvSpPr>
              <a:spLocks noChangeAspect="1" noEditPoints="1"/>
            </p:cNvSpPr>
            <p:nvPr/>
          </p:nvSpPr>
          <p:spPr bwMode="auto">
            <a:xfrm>
              <a:off x="2804219" y="1590613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55" name="Text Box 14"/>
            <p:cNvSpPr txBox="1">
              <a:spLocks noChangeArrowheads="1"/>
            </p:cNvSpPr>
            <p:nvPr/>
          </p:nvSpPr>
          <p:spPr bwMode="auto">
            <a:xfrm>
              <a:off x="2746676" y="1995467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1</a:t>
              </a:r>
            </a:p>
          </p:txBody>
        </p:sp>
        <p:sp>
          <p:nvSpPr>
            <p:cNvPr id="56" name="Text Box 19"/>
            <p:cNvSpPr txBox="1">
              <a:spLocks noChangeArrowheads="1"/>
            </p:cNvSpPr>
            <p:nvPr/>
          </p:nvSpPr>
          <p:spPr bwMode="auto">
            <a:xfrm>
              <a:off x="6735500" y="1878635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57" name="Freeform 8"/>
            <p:cNvSpPr>
              <a:spLocks noChangeAspect="1"/>
            </p:cNvSpPr>
            <p:nvPr/>
          </p:nvSpPr>
          <p:spPr bwMode="auto">
            <a:xfrm>
              <a:off x="3459296" y="1698696"/>
              <a:ext cx="2241706" cy="1711501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3839400" y="2146490"/>
              <a:ext cx="1441420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Bridged</a:t>
              </a:r>
              <a:b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</a:b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network for</a:t>
              </a:r>
              <a:b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</a:br>
              <a:r>
                <a:rPr kumimoji="0" lang="en-US" sz="18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Fronthaul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endParaRPr>
            </a:p>
          </p:txBody>
        </p:sp>
        <p:sp>
          <p:nvSpPr>
            <p:cNvPr id="59" name="Text Box 14"/>
            <p:cNvSpPr txBox="1">
              <a:spLocks noChangeArrowheads="1"/>
            </p:cNvSpPr>
            <p:nvPr/>
          </p:nvSpPr>
          <p:spPr bwMode="auto">
            <a:xfrm>
              <a:off x="6191853" y="2312752"/>
              <a:ext cx="69121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REC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1</a:t>
              </a:r>
            </a:p>
          </p:txBody>
        </p:sp>
        <p:sp>
          <p:nvSpPr>
            <p:cNvPr id="60" name="Freeform 3"/>
            <p:cNvSpPr>
              <a:spLocks noChangeAspect="1" noEditPoints="1"/>
            </p:cNvSpPr>
            <p:nvPr/>
          </p:nvSpPr>
          <p:spPr bwMode="auto">
            <a:xfrm>
              <a:off x="6128732" y="1718294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grpSp>
          <p:nvGrpSpPr>
            <p:cNvPr id="61" name="Group 46"/>
            <p:cNvGrpSpPr>
              <a:grpSpLocks noChangeAspect="1"/>
            </p:cNvGrpSpPr>
            <p:nvPr/>
          </p:nvGrpSpPr>
          <p:grpSpPr bwMode="auto">
            <a:xfrm>
              <a:off x="5428942" y="2143261"/>
              <a:ext cx="384572" cy="552450"/>
              <a:chOff x="2362" y="2478"/>
              <a:chExt cx="969" cy="1392"/>
            </a:xfrm>
          </p:grpSpPr>
          <p:grpSp>
            <p:nvGrpSpPr>
              <p:cNvPr id="92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94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5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6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3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62" name="Group 46"/>
            <p:cNvGrpSpPr>
              <a:grpSpLocks noChangeAspect="1"/>
            </p:cNvGrpSpPr>
            <p:nvPr/>
          </p:nvGrpSpPr>
          <p:grpSpPr bwMode="auto">
            <a:xfrm>
              <a:off x="5316430" y="2793595"/>
              <a:ext cx="384572" cy="552450"/>
              <a:chOff x="2362" y="2478"/>
              <a:chExt cx="969" cy="1392"/>
            </a:xfrm>
          </p:grpSpPr>
          <p:grpSp>
            <p:nvGrpSpPr>
              <p:cNvPr id="87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89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0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1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88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6637138" y="2957329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6093491" y="3391446"/>
              <a:ext cx="69121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REC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2</a:t>
              </a:r>
            </a:p>
          </p:txBody>
        </p:sp>
        <p:sp>
          <p:nvSpPr>
            <p:cNvPr id="65" name="Freeform 3"/>
            <p:cNvSpPr>
              <a:spLocks noChangeAspect="1" noEditPoints="1"/>
            </p:cNvSpPr>
            <p:nvPr/>
          </p:nvSpPr>
          <p:spPr bwMode="auto">
            <a:xfrm>
              <a:off x="6030370" y="2796988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grpSp>
          <p:nvGrpSpPr>
            <p:cNvPr id="66" name="Group 46"/>
            <p:cNvGrpSpPr>
              <a:grpSpLocks noChangeAspect="1"/>
            </p:cNvGrpSpPr>
            <p:nvPr/>
          </p:nvGrpSpPr>
          <p:grpSpPr bwMode="auto">
            <a:xfrm>
              <a:off x="3454828" y="1925068"/>
              <a:ext cx="384572" cy="552450"/>
              <a:chOff x="2362" y="2478"/>
              <a:chExt cx="969" cy="1392"/>
            </a:xfrm>
          </p:grpSpPr>
          <p:grpSp>
            <p:nvGrpSpPr>
              <p:cNvPr id="82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84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5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6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83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67" name="Freeform 66"/>
            <p:cNvSpPr>
              <a:spLocks noChangeAspect="1" noEditPoints="1"/>
            </p:cNvSpPr>
            <p:nvPr/>
          </p:nvSpPr>
          <p:spPr bwMode="auto">
            <a:xfrm>
              <a:off x="2215494" y="2272388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68" name="Text Box 14"/>
            <p:cNvSpPr txBox="1">
              <a:spLocks noChangeArrowheads="1"/>
            </p:cNvSpPr>
            <p:nvPr/>
          </p:nvSpPr>
          <p:spPr bwMode="auto">
            <a:xfrm>
              <a:off x="2157951" y="2677242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2</a:t>
              </a:r>
            </a:p>
          </p:txBody>
        </p:sp>
        <p:sp>
          <p:nvSpPr>
            <p:cNvPr id="69" name="Freeform 68"/>
            <p:cNvSpPr>
              <a:spLocks noChangeAspect="1" noEditPoints="1"/>
            </p:cNvSpPr>
            <p:nvPr/>
          </p:nvSpPr>
          <p:spPr bwMode="auto">
            <a:xfrm>
              <a:off x="2831494" y="2907638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70" name="Text Box 14"/>
            <p:cNvSpPr txBox="1">
              <a:spLocks noChangeArrowheads="1"/>
            </p:cNvSpPr>
            <p:nvPr/>
          </p:nvSpPr>
          <p:spPr bwMode="auto">
            <a:xfrm>
              <a:off x="2773951" y="3312492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3</a:t>
              </a:r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>
              <a:off x="3202709" y="1925068"/>
              <a:ext cx="252119" cy="276225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H="1">
              <a:off x="2613985" y="2361108"/>
              <a:ext cx="842034" cy="213952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>
              <a:endCxn id="81" idx="1"/>
            </p:cNvCxnSpPr>
            <p:nvPr/>
          </p:nvCxnSpPr>
          <p:spPr bwMode="auto">
            <a:xfrm flipV="1">
              <a:off x="3191630" y="3131440"/>
              <a:ext cx="208943" cy="133642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4" name="Group 46"/>
            <p:cNvGrpSpPr>
              <a:grpSpLocks noChangeAspect="1"/>
            </p:cNvGrpSpPr>
            <p:nvPr/>
          </p:nvGrpSpPr>
          <p:grpSpPr bwMode="auto">
            <a:xfrm>
              <a:off x="3377157" y="2699640"/>
              <a:ext cx="384572" cy="552450"/>
              <a:chOff x="2362" y="2478"/>
              <a:chExt cx="969" cy="1392"/>
            </a:xfrm>
          </p:grpSpPr>
          <p:grpSp>
            <p:nvGrpSpPr>
              <p:cNvPr id="77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79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0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1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78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75" name="Straight Connector 74"/>
            <p:cNvCxnSpPr>
              <a:stCxn id="93" idx="3"/>
            </p:cNvCxnSpPr>
            <p:nvPr/>
          </p:nvCxnSpPr>
          <p:spPr bwMode="auto">
            <a:xfrm flipV="1">
              <a:off x="5813514" y="2077468"/>
              <a:ext cx="378339" cy="342018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>
              <a:stCxn id="88" idx="3"/>
            </p:cNvCxnSpPr>
            <p:nvPr/>
          </p:nvCxnSpPr>
          <p:spPr bwMode="auto">
            <a:xfrm>
              <a:off x="5701002" y="3069820"/>
              <a:ext cx="392489" cy="101307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2979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TSN for </a:t>
            </a:r>
            <a:r>
              <a:rPr lang="en-US" dirty="0" err="1"/>
              <a:t>Fronthaul</a:t>
            </a:r>
            <a:r>
              <a:rPr lang="en-US" dirty="0"/>
              <a:t>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645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Collects requirements for </a:t>
            </a:r>
            <a:r>
              <a:rPr lang="en-US" dirty="0" err="1"/>
              <a:t>Fronthaul</a:t>
            </a:r>
            <a:r>
              <a:rPr lang="en-US" dirty="0"/>
              <a:t> networks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CPRI functional decomposition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different CPRI information flows are supported separate from each other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CPRI “as is” over Ethernet is </a:t>
            </a:r>
            <a:r>
              <a:rPr lang="en-US" b="1" dirty="0"/>
              <a:t>NOT</a:t>
            </a:r>
            <a:r>
              <a:rPr lang="en-US" dirty="0"/>
              <a:t> in scope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Placeholder for further </a:t>
            </a:r>
            <a:r>
              <a:rPr lang="en-US" dirty="0" err="1">
                <a:solidFill>
                  <a:schemeClr val="bg2"/>
                </a:solidFill>
              </a:rPr>
              <a:t>Fronthaul</a:t>
            </a:r>
            <a:r>
              <a:rPr lang="en-US" dirty="0">
                <a:solidFill>
                  <a:schemeClr val="bg2"/>
                </a:solidFill>
              </a:rPr>
              <a:t>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guidance for meeting </a:t>
            </a:r>
            <a:r>
              <a:rPr lang="en-US" dirty="0" err="1"/>
              <a:t>Fronthaul</a:t>
            </a:r>
            <a:r>
              <a:rPr lang="en-US" dirty="0"/>
              <a:t> requirements, which includes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Selects features, e.g. 802.1 TSN features, in order to build networks capable of transmitting </a:t>
            </a:r>
            <a:r>
              <a:rPr lang="en-US" dirty="0" err="1"/>
              <a:t>Fronthaul</a:t>
            </a:r>
            <a:r>
              <a:rPr lang="en-US" dirty="0"/>
              <a:t> streams, e.g.,  the requirements of the CPRI information flows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Describes how the selected features and components can be combined, configured and used in order to meet </a:t>
            </a:r>
            <a:r>
              <a:rPr lang="en-US" dirty="0" err="1"/>
              <a:t>Fronthaul</a:t>
            </a:r>
            <a:r>
              <a:rPr lang="en-US" dirty="0"/>
              <a:t>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55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Base Station 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focus of P802.1CM is the functional split</a:t>
            </a:r>
            <a:br>
              <a:rPr lang="en-US" dirty="0"/>
            </a:br>
            <a:r>
              <a:rPr lang="en-US" dirty="0"/>
              <a:t>specified by CPRI 7.0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in scope of 802.1CM to define profile(s) for further split(s)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91" name="Rectangle 90"/>
          <p:cNvSpPr/>
          <p:nvPr/>
        </p:nvSpPr>
        <p:spPr bwMode="auto">
          <a:xfrm>
            <a:off x="5282741" y="3017422"/>
            <a:ext cx="3698448" cy="2469643"/>
          </a:xfrm>
          <a:prstGeom prst="rect">
            <a:avLst/>
          </a:prstGeom>
          <a:solidFill>
            <a:srgbClr val="89BA17">
              <a:lumMod val="40000"/>
              <a:lumOff val="60000"/>
            </a:srgbClr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621933" y="3474700"/>
            <a:ext cx="1020062" cy="183807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7771284" y="3476852"/>
            <a:ext cx="1020062" cy="183807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5472584" y="3476852"/>
            <a:ext cx="1020062" cy="183807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2086281" y="2554063"/>
            <a:ext cx="1388979" cy="2933002"/>
            <a:chOff x="6417122" y="1810785"/>
            <a:chExt cx="2010521" cy="3075903"/>
          </a:xfrm>
        </p:grpSpPr>
        <p:sp>
          <p:nvSpPr>
            <p:cNvPr id="96" name="Rectangle 95"/>
            <p:cNvSpPr/>
            <p:nvPr/>
          </p:nvSpPr>
          <p:spPr bwMode="auto">
            <a:xfrm>
              <a:off x="6417122" y="1811323"/>
              <a:ext cx="2010521" cy="307536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solidFill>
                <a:srgbClr val="00285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97" name="Rounded Rectangle 96"/>
            <p:cNvSpPr/>
            <p:nvPr/>
          </p:nvSpPr>
          <p:spPr bwMode="auto">
            <a:xfrm>
              <a:off x="6417122" y="1810785"/>
              <a:ext cx="2010521" cy="369690"/>
            </a:xfrm>
            <a:prstGeom prst="roundRect">
              <a:avLst/>
            </a:prstGeom>
            <a:solidFill>
              <a:srgbClr val="D97D00">
                <a:lumMod val="75000"/>
              </a:srgbClr>
            </a:solidFill>
            <a:ln w="12700" cap="flat" cmpd="sng" algn="ctr">
              <a:solidFill>
                <a:srgbClr val="D97D00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</a:rPr>
                <a:t>Current split</a:t>
              </a:r>
            </a:p>
          </p:txBody>
        </p:sp>
      </p:grpSp>
      <p:sp>
        <p:nvSpPr>
          <p:cNvPr id="98" name="Rounded Rectangle 97"/>
          <p:cNvSpPr/>
          <p:nvPr/>
        </p:nvSpPr>
        <p:spPr bwMode="auto">
          <a:xfrm>
            <a:off x="2334493" y="3474700"/>
            <a:ext cx="892557" cy="1220451"/>
          </a:xfrm>
          <a:prstGeom prst="roundRect">
            <a:avLst/>
          </a:prstGeom>
          <a:solidFill>
            <a:srgbClr val="00285E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2408032" y="3532454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PDCP</a:t>
            </a:r>
          </a:p>
        </p:txBody>
      </p:sp>
      <p:sp>
        <p:nvSpPr>
          <p:cNvPr id="100" name="Rounded Rectangle 99"/>
          <p:cNvSpPr/>
          <p:nvPr/>
        </p:nvSpPr>
        <p:spPr bwMode="auto">
          <a:xfrm>
            <a:off x="2408032" y="3805169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RLC</a:t>
            </a: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2408032" y="4081093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MAC</a:t>
            </a: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2408032" y="4358409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PHY</a:t>
            </a: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2334493" y="5000143"/>
            <a:ext cx="892557" cy="369690"/>
          </a:xfrm>
          <a:prstGeom prst="roundRect">
            <a:avLst/>
          </a:prstGeom>
          <a:solidFill>
            <a:srgbClr val="00285E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2412605" y="5055048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05" name="TextBox 8"/>
          <p:cNvSpPr txBox="1">
            <a:spLocks noChangeArrowheads="1"/>
          </p:cNvSpPr>
          <p:nvPr/>
        </p:nvSpPr>
        <p:spPr bwMode="auto">
          <a:xfrm>
            <a:off x="3478381" y="3500736"/>
            <a:ext cx="1905639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PDCP: Packet Data   </a:t>
            </a:r>
            <a:b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</a:br>
            <a: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           Convergence Protocol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RLC: Radio Link Controller</a:t>
            </a: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981491" y="4855706"/>
            <a:ext cx="1617044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D97D00">
                <a:lumMod val="75000"/>
              </a:srgb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381000" y="2556214"/>
            <a:ext cx="1388979" cy="2930851"/>
            <a:chOff x="6417122" y="1810785"/>
            <a:chExt cx="2010521" cy="3075903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6417122" y="1811323"/>
              <a:ext cx="2010521" cy="307536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solidFill>
                <a:srgbClr val="00285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109" name="Rounded Rectangle 108"/>
            <p:cNvSpPr/>
            <p:nvPr/>
          </p:nvSpPr>
          <p:spPr bwMode="auto">
            <a:xfrm>
              <a:off x="6417122" y="1810785"/>
              <a:ext cx="2010521" cy="369690"/>
            </a:xfrm>
            <a:prstGeom prst="roundRect">
              <a:avLst/>
            </a:prstGeom>
            <a:solidFill>
              <a:srgbClr val="00285E"/>
            </a:solidFill>
            <a:ln w="12700" cap="flat" cmpd="sng" algn="ctr">
              <a:solidFill>
                <a:srgbClr val="00285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</a:rPr>
                <a:t>No split</a:t>
              </a:r>
            </a:p>
          </p:txBody>
        </p:sp>
      </p:grpSp>
      <p:sp>
        <p:nvSpPr>
          <p:cNvPr id="110" name="Rounded Rectangle 109"/>
          <p:cNvSpPr/>
          <p:nvPr/>
        </p:nvSpPr>
        <p:spPr bwMode="auto">
          <a:xfrm>
            <a:off x="629212" y="3476852"/>
            <a:ext cx="892557" cy="1469258"/>
          </a:xfrm>
          <a:prstGeom prst="roundRect">
            <a:avLst/>
          </a:prstGeom>
          <a:solidFill>
            <a:srgbClr val="00285E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702751" y="3534606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PDCP</a:t>
            </a:r>
          </a:p>
        </p:txBody>
      </p:sp>
      <p:sp>
        <p:nvSpPr>
          <p:cNvPr id="112" name="Rounded Rectangle 111"/>
          <p:cNvSpPr/>
          <p:nvPr/>
        </p:nvSpPr>
        <p:spPr bwMode="auto">
          <a:xfrm>
            <a:off x="702751" y="3807321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RLC</a:t>
            </a:r>
          </a:p>
        </p:txBody>
      </p:sp>
      <p:sp>
        <p:nvSpPr>
          <p:cNvPr id="113" name="Rounded Rectangle 112"/>
          <p:cNvSpPr/>
          <p:nvPr/>
        </p:nvSpPr>
        <p:spPr bwMode="auto">
          <a:xfrm>
            <a:off x="702751" y="4083245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MAC</a:t>
            </a:r>
          </a:p>
        </p:txBody>
      </p:sp>
      <p:sp>
        <p:nvSpPr>
          <p:cNvPr id="114" name="Rounded Rectangle 113"/>
          <p:cNvSpPr/>
          <p:nvPr/>
        </p:nvSpPr>
        <p:spPr bwMode="auto">
          <a:xfrm>
            <a:off x="702751" y="4360561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PHY</a:t>
            </a: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02751" y="4636124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16" name="Content Placeholder 1"/>
          <p:cNvSpPr txBox="1">
            <a:spLocks/>
          </p:cNvSpPr>
          <p:nvPr/>
        </p:nvSpPr>
        <p:spPr bwMode="auto">
          <a:xfrm>
            <a:off x="5231431" y="2441110"/>
            <a:ext cx="3546948" cy="45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SzTx/>
              <a:buNone/>
            </a:pPr>
            <a:r>
              <a:rPr lang="en-US" b="1" dirty="0">
                <a:solidFill>
                  <a:srgbClr val="000000"/>
                </a:solidFill>
              </a:rPr>
              <a:t>Further splits are possible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282741" y="3007032"/>
            <a:ext cx="3698448" cy="369332"/>
          </a:xfrm>
          <a:prstGeom prst="rect">
            <a:avLst/>
          </a:prstGeom>
          <a:solidFill>
            <a:srgbClr val="89BA17">
              <a:lumMod val="75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</a:rPr>
              <a:t>Possible splits – any combinations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6703641" y="356348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3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6703641" y="401227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2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6703641" y="446106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1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6703641" y="4909497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7852991" y="356348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3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852991" y="401227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7852991" y="446106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1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7852991" y="4909497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5554291" y="356348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3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5554291" y="401227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2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5554291" y="446106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1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554291" y="4909497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cxnSp>
        <p:nvCxnSpPr>
          <p:cNvPr id="130" name="Straight Connector 129"/>
          <p:cNvCxnSpPr/>
          <p:nvPr/>
        </p:nvCxnSpPr>
        <p:spPr bwMode="auto">
          <a:xfrm>
            <a:off x="5384020" y="4602937"/>
            <a:ext cx="1157093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6553418" y="4159637"/>
            <a:ext cx="1157093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/>
        </p:nvCxnSpPr>
        <p:spPr bwMode="auto">
          <a:xfrm>
            <a:off x="7702768" y="3705357"/>
            <a:ext cx="1157093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9332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</TotalTime>
  <Words>637</Words>
  <Application>Microsoft Office PowerPoint</Application>
  <PresentationFormat>On-screen Show (4:3)</PresentationFormat>
  <Paragraphs>196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Microsoft Word 97 - 2003 Document</vt:lpstr>
      <vt:lpstr>P802.1CM Time-Sensitive Networking for Fronthaul</vt:lpstr>
      <vt:lpstr>Agenda</vt:lpstr>
      <vt:lpstr>Simplified 5G Architecture</vt:lpstr>
      <vt:lpstr>Simplified 5G Architecture with Fronthaul</vt:lpstr>
      <vt:lpstr>Fronthaul</vt:lpstr>
      <vt:lpstr>Use Cases, e.g.,</vt:lpstr>
      <vt:lpstr>P802.1CM TSN for Fronthaul Project</vt:lpstr>
      <vt:lpstr>P802.1CM TSN for Fronthaul Document</vt:lpstr>
      <vt:lpstr>Radio Base Station Split</vt:lpstr>
      <vt:lpstr>P802.1CM – Current Status</vt:lpstr>
      <vt:lpstr>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Janos Farkas</dc:creator>
  <cp:lastModifiedBy>Janos Farkas</cp:lastModifiedBy>
  <cp:revision>22</cp:revision>
  <cp:lastPrinted>1601-01-01T00:00:00Z</cp:lastPrinted>
  <dcterms:created xsi:type="dcterms:W3CDTF">2016-07-26T03:00:14Z</dcterms:created>
  <dcterms:modified xsi:type="dcterms:W3CDTF">2016-07-26T04:30:19Z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