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69" r:id="rId2"/>
    <p:sldId id="328" r:id="rId3"/>
    <p:sldId id="352" r:id="rId4"/>
    <p:sldId id="337" r:id="rId5"/>
    <p:sldId id="338" r:id="rId6"/>
    <p:sldId id="335" r:id="rId7"/>
    <p:sldId id="336" r:id="rId8"/>
    <p:sldId id="339" r:id="rId9"/>
    <p:sldId id="340" r:id="rId10"/>
    <p:sldId id="341" r:id="rId11"/>
    <p:sldId id="343" r:id="rId12"/>
    <p:sldId id="344" r:id="rId13"/>
    <p:sldId id="345" r:id="rId14"/>
    <p:sldId id="346" r:id="rId15"/>
    <p:sldId id="347" r:id="rId16"/>
    <p:sldId id="349" r:id="rId17"/>
    <p:sldId id="348" r:id="rId18"/>
    <p:sldId id="350" r:id="rId19"/>
    <p:sldId id="353" r:id="rId20"/>
    <p:sldId id="351" r:id="rId21"/>
    <p:sldId id="354" r:id="rId22"/>
    <p:sldId id="355" r:id="rId23"/>
    <p:sldId id="356" r:id="rId24"/>
    <p:sldId id="357" r:id="rId25"/>
    <p:sldId id="358" r:id="rId26"/>
    <p:sldId id="359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33" r:id="rId4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July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66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802.11-16/0994r0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July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EDMG STF and CEF Design 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83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2016-07-27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27584" y="24208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925900"/>
              </p:ext>
            </p:extLst>
          </p:nvPr>
        </p:nvGraphicFramePr>
        <p:xfrm>
          <a:off x="752475" y="2857500"/>
          <a:ext cx="786765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" name="Document" r:id="rId4" imgW="8525690" imgH="4250194" progId="Word.Document.8">
                  <p:embed/>
                </p:oleObj>
              </mc:Choice>
              <mc:Fallback>
                <p:oleObj name="Document" r:id="rId4" imgW="8525690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2857500"/>
                        <a:ext cx="786765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</a:t>
            </a:r>
            <a:r>
              <a:rPr lang="en-US" dirty="0"/>
              <a:t>Design for </a:t>
            </a:r>
            <a:r>
              <a:rPr lang="en-US" dirty="0" smtClean="0"/>
              <a:t>2 Streams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748408"/>
          </a:xfrm>
        </p:spPr>
        <p:txBody>
          <a:bodyPr/>
          <a:lstStyle/>
          <a:p>
            <a:pPr algn="just"/>
            <a:r>
              <a:rPr lang="en-US" sz="2000" dirty="0"/>
              <a:t>The design of the CEF for 2x2 MIMO case is based on the </a:t>
            </a:r>
            <a:r>
              <a:rPr lang="en-US" sz="2000" dirty="0" smtClean="0"/>
              <a:t>Zero Cross Correlation (ZCC) property </a:t>
            </a:r>
            <a:r>
              <a:rPr lang="en-US" sz="2000" dirty="0"/>
              <a:t>of the Golay sequences.</a:t>
            </a:r>
          </a:p>
          <a:p>
            <a:pPr algn="just"/>
            <a:r>
              <a:rPr lang="en-US" sz="2000" dirty="0"/>
              <a:t>It can be shown that 2 complementary pairs of Golay sequences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have </a:t>
            </a:r>
            <a:r>
              <a:rPr lang="en-US" sz="2000" dirty="0" smtClean="0"/>
              <a:t>ZCC if the following property is satisfied: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377303"/>
              </p:ext>
            </p:extLst>
          </p:nvPr>
        </p:nvGraphicFramePr>
        <p:xfrm>
          <a:off x="1617663" y="3497188"/>
          <a:ext cx="28765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Equation" r:id="rId3" imgW="1917360" imgH="482400" progId="Equation.3">
                  <p:embed/>
                </p:oleObj>
              </mc:Choice>
              <mc:Fallback>
                <p:oleObj name="Equation" r:id="rId3" imgW="1917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3497188"/>
                        <a:ext cx="28765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767595"/>
              </p:ext>
            </p:extLst>
          </p:nvPr>
        </p:nvGraphicFramePr>
        <p:xfrm>
          <a:off x="4659313" y="3497188"/>
          <a:ext cx="2933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Equation" r:id="rId5" imgW="1955520" imgH="482400" progId="Equation.3">
                  <p:embed/>
                </p:oleObj>
              </mc:Choice>
              <mc:Fallback>
                <p:oleObj name="Equation" r:id="rId5" imgW="19555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3497188"/>
                        <a:ext cx="2933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365104"/>
            <a:ext cx="77724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sequences have identical elements for even values of the index n and elements with inverse polarity for the odd values of index n.</a:t>
            </a:r>
          </a:p>
          <a:p>
            <a:pPr algn="just"/>
            <a:r>
              <a:rPr lang="en-US" sz="2000" kern="0" dirty="0" smtClean="0"/>
              <a:t>The ZCC property can be written as follows:</a:t>
            </a:r>
            <a:endParaRPr lang="ru-RU" sz="2000" kern="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659215"/>
              </p:ext>
            </p:extLst>
          </p:nvPr>
        </p:nvGraphicFramePr>
        <p:xfrm>
          <a:off x="236984" y="5592020"/>
          <a:ext cx="4191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Equation" r:id="rId7" imgW="2793960" imgH="241200" progId="Equation.3">
                  <p:embed/>
                </p:oleObj>
              </mc:Choice>
              <mc:Fallback>
                <p:oleObj name="Equation" r:id="rId7" imgW="2793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84" y="5592020"/>
                        <a:ext cx="41910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411897"/>
              </p:ext>
            </p:extLst>
          </p:nvPr>
        </p:nvGraphicFramePr>
        <p:xfrm>
          <a:off x="4716016" y="5589240"/>
          <a:ext cx="4191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Equation" r:id="rId9" imgW="2793960" imgH="241200" progId="Equation.3">
                  <p:embed/>
                </p:oleObj>
              </mc:Choice>
              <mc:Fallback>
                <p:oleObj name="Equation" r:id="rId9" imgW="2793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589240"/>
                        <a:ext cx="41910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9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EDMG-CEF Design for 2 </a:t>
            </a:r>
            <a:r>
              <a:rPr lang="en-US" dirty="0" smtClean="0"/>
              <a:t>Streams (</a:t>
            </a:r>
            <a:r>
              <a:rPr lang="en-US" dirty="0"/>
              <a:t>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83904"/>
          </a:xfrm>
        </p:spPr>
        <p:txBody>
          <a:bodyPr/>
          <a:lstStyle/>
          <a:p>
            <a:pPr algn="just"/>
            <a:r>
              <a:rPr lang="en-US" sz="2000" dirty="0" smtClean="0"/>
              <a:t>The EDMG-CEF design for 2x2 MIMO case is shown in figure below:</a:t>
            </a:r>
          </a:p>
          <a:p>
            <a:pPr lvl="1" algn="just"/>
            <a:r>
              <a:rPr lang="en-US" sz="1800" dirty="0" smtClean="0"/>
              <a:t>Gu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and Gv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are composed of Ga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/Gb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 Golay sequences;</a:t>
            </a:r>
          </a:p>
          <a:p>
            <a:pPr lvl="1" algn="just"/>
            <a:r>
              <a:rPr lang="en-US" sz="1800" dirty="0" smtClean="0"/>
              <a:t>Gu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and Gv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are composed of Ga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/Gb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 Golay sequences;</a:t>
            </a:r>
          </a:p>
          <a:p>
            <a:pPr lvl="1" algn="just"/>
            <a:r>
              <a:rPr lang="en-US" sz="1800" dirty="0" smtClean="0"/>
              <a:t>CEFs for spatial streams #1 and #2 have the same structure as a legacy CEF;</a:t>
            </a:r>
            <a:endParaRPr lang="ru-RU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399" y="4159325"/>
            <a:ext cx="5005201" cy="126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for </a:t>
            </a:r>
            <a:r>
              <a:rPr lang="en-US" dirty="0" smtClean="0"/>
              <a:t>2 Streams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79848"/>
          </a:xfrm>
        </p:spPr>
        <p:txBody>
          <a:bodyPr/>
          <a:lstStyle/>
          <a:p>
            <a:pPr algn="just"/>
            <a:r>
              <a:rPr lang="en-US" sz="2000" dirty="0"/>
              <a:t>The channel estimation can be done in time and frequency domain. For the </a:t>
            </a:r>
            <a:r>
              <a:rPr lang="en-US" sz="2000" dirty="0" smtClean="0"/>
              <a:t>sake of </a:t>
            </a:r>
            <a:r>
              <a:rPr lang="en-US" sz="2000" dirty="0"/>
              <a:t>algorithm explanation the channel estimation is considered in frequency domain.</a:t>
            </a:r>
          </a:p>
          <a:p>
            <a:pPr algn="just"/>
            <a:r>
              <a:rPr lang="en-US" sz="2000" dirty="0"/>
              <a:t>Let’s introduce </a:t>
            </a:r>
            <a:r>
              <a:rPr lang="en-US" sz="2000" dirty="0" smtClean="0"/>
              <a:t>U</a:t>
            </a:r>
            <a:r>
              <a:rPr lang="en-US" sz="2000" baseline="30000" dirty="0" smtClean="0"/>
              <a:t>i</a:t>
            </a:r>
            <a:r>
              <a:rPr lang="en-US" sz="2000" baseline="-25000" dirty="0" smtClean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smtClean="0"/>
              <a:t>V</a:t>
            </a:r>
            <a:r>
              <a:rPr lang="en-US" sz="2000" baseline="30000" dirty="0" smtClean="0"/>
              <a:t>i</a:t>
            </a:r>
            <a:r>
              <a:rPr lang="en-US" sz="2000" baseline="-25000" dirty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vector definitions as a DFT of the corresponding time domain signals </a:t>
            </a:r>
            <a:r>
              <a:rPr lang="en-US" sz="2000" dirty="0" smtClean="0"/>
              <a:t>Gu</a:t>
            </a:r>
            <a:r>
              <a:rPr lang="en-US" sz="2000" baseline="30000" dirty="0" smtClean="0"/>
              <a:t>i</a:t>
            </a:r>
            <a:r>
              <a:rPr lang="en-US" sz="2000" baseline="-25000" dirty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smtClean="0"/>
              <a:t>Gv</a:t>
            </a:r>
            <a:r>
              <a:rPr lang="en-US" sz="2000" baseline="30000" dirty="0" smtClean="0"/>
              <a:t>i</a:t>
            </a:r>
            <a:r>
              <a:rPr lang="en-US" sz="2000" baseline="-25000" dirty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as </a:t>
            </a:r>
            <a:r>
              <a:rPr lang="en-US" sz="2000" dirty="0" smtClean="0"/>
              <a:t>follows (the length 4N is skipped for simplicity):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605480"/>
              </p:ext>
            </p:extLst>
          </p:nvPr>
        </p:nvGraphicFramePr>
        <p:xfrm>
          <a:off x="2998788" y="4122738"/>
          <a:ext cx="3143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0" name="Equation" r:id="rId3" imgW="2095200" imgH="253800" progId="Equation.3">
                  <p:embed/>
                </p:oleObj>
              </mc:Choice>
              <mc:Fallback>
                <p:oleObj name="Equation" r:id="rId3" imgW="2095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4122738"/>
                        <a:ext cx="31432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4509120"/>
            <a:ext cx="7772400" cy="79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receive vectors at the first RX antenna in frequency domain can be defined as follows:</a:t>
            </a:r>
            <a:endParaRPr lang="ru-RU" sz="2000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39713"/>
              </p:ext>
            </p:extLst>
          </p:nvPr>
        </p:nvGraphicFramePr>
        <p:xfrm>
          <a:off x="1800225" y="5229200"/>
          <a:ext cx="2514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1" name="Equation" r:id="rId5" imgW="1676160" imgH="228600" progId="Equation.3">
                  <p:embed/>
                </p:oleObj>
              </mc:Choice>
              <mc:Fallback>
                <p:oleObj name="Equation" r:id="rId5" imgW="1676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5229200"/>
                        <a:ext cx="25146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875138"/>
              </p:ext>
            </p:extLst>
          </p:nvPr>
        </p:nvGraphicFramePr>
        <p:xfrm>
          <a:off x="4446588" y="5230788"/>
          <a:ext cx="24749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2" name="Equation" r:id="rId7" imgW="1650960" imgH="228600" progId="Equation.3">
                  <p:embed/>
                </p:oleObj>
              </mc:Choice>
              <mc:Fallback>
                <p:oleObj name="Equation" r:id="rId7" imgW="1650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8" y="5230788"/>
                        <a:ext cx="2474912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5661248"/>
            <a:ext cx="7772400" cy="79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H</a:t>
            </a:r>
            <a:r>
              <a:rPr lang="en-US" sz="2000" kern="0" baseline="-25000" dirty="0" smtClean="0"/>
              <a:t>11</a:t>
            </a:r>
            <a:r>
              <a:rPr lang="en-US" sz="2000" kern="0" dirty="0" smtClean="0"/>
              <a:t> and H</a:t>
            </a:r>
            <a:r>
              <a:rPr lang="en-US" sz="2000" kern="0" baseline="-25000" dirty="0" smtClean="0"/>
              <a:t>12</a:t>
            </a:r>
            <a:r>
              <a:rPr lang="en-US" sz="2000" kern="0" dirty="0" smtClean="0"/>
              <a:t> are target channel coefficients to be estimated, Z</a:t>
            </a:r>
            <a:r>
              <a:rPr lang="en-US" sz="2000" kern="0" baseline="30000" dirty="0" smtClean="0"/>
              <a:t>1</a:t>
            </a:r>
            <a:r>
              <a:rPr lang="en-US" sz="2000" kern="0" dirty="0" smtClean="0"/>
              <a:t> and Z</a:t>
            </a:r>
            <a:r>
              <a:rPr lang="en-US" sz="2000" kern="0" baseline="30000" dirty="0" smtClean="0"/>
              <a:t>2</a:t>
            </a:r>
            <a:r>
              <a:rPr lang="en-US" sz="2000" kern="0" dirty="0" smtClean="0"/>
              <a:t> are additive noise vectors.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28984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for </a:t>
            </a:r>
            <a:r>
              <a:rPr lang="en-US" dirty="0" smtClean="0"/>
              <a:t>2 Streams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for H</a:t>
            </a:r>
            <a:r>
              <a:rPr lang="en-US" sz="2000" baseline="-25000" dirty="0" smtClean="0"/>
              <a:t>11</a:t>
            </a:r>
            <a:r>
              <a:rPr lang="en-US" sz="2000" dirty="0" smtClean="0"/>
              <a:t> coefficient can be found by application of matched filter solution to vectors U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and V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as follows:</a:t>
            </a:r>
            <a:endParaRPr lang="ru-RU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958550"/>
              </p:ext>
            </p:extLst>
          </p:nvPr>
        </p:nvGraphicFramePr>
        <p:xfrm>
          <a:off x="846138" y="2706688"/>
          <a:ext cx="75819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4" name="Equation" r:id="rId3" imgW="5054400" imgH="495000" progId="Equation.3">
                  <p:embed/>
                </p:oleObj>
              </mc:Choice>
              <mc:Fallback>
                <p:oleObj name="Equation" r:id="rId3" imgW="50544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706688"/>
                        <a:ext cx="75819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573016"/>
            <a:ext cx="777240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Note that the inter-stream interference term is cancelled out due to the ZCC property of the sequences.</a:t>
            </a:r>
          </a:p>
          <a:p>
            <a:pPr algn="just"/>
            <a:r>
              <a:rPr lang="en-US" sz="2000" kern="0" dirty="0" smtClean="0"/>
              <a:t>Similar the channel estimation for H</a:t>
            </a:r>
            <a:r>
              <a:rPr lang="en-US" sz="2000" kern="0" baseline="-25000" dirty="0" smtClean="0"/>
              <a:t>12</a:t>
            </a:r>
            <a:r>
              <a:rPr lang="en-US" sz="2000" kern="0" dirty="0" smtClean="0"/>
              <a:t> coefficient can be found as follows:</a:t>
            </a:r>
            <a:endParaRPr lang="ru-RU" sz="2000" kern="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19452"/>
              </p:ext>
            </p:extLst>
          </p:nvPr>
        </p:nvGraphicFramePr>
        <p:xfrm>
          <a:off x="723900" y="4960938"/>
          <a:ext cx="77914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5" name="Equation" r:id="rId5" imgW="5194080" imgH="495000" progId="Equation.3">
                  <p:embed/>
                </p:oleObj>
              </mc:Choice>
              <mc:Fallback>
                <p:oleObj name="Equation" r:id="rId5" imgW="51940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4960938"/>
                        <a:ext cx="77914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5733256"/>
            <a:ext cx="7772400" cy="72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Here matched filtering is done for vectors U</a:t>
            </a:r>
            <a:r>
              <a:rPr lang="en-US" sz="2000" kern="0" baseline="30000" dirty="0" smtClean="0"/>
              <a:t>2</a:t>
            </a:r>
            <a:r>
              <a:rPr lang="en-US" sz="2000" kern="0" dirty="0" smtClean="0"/>
              <a:t> and V</a:t>
            </a:r>
            <a:r>
              <a:rPr lang="en-US" sz="2000" kern="0" baseline="30000" dirty="0" smtClean="0"/>
              <a:t>2</a:t>
            </a:r>
            <a:r>
              <a:rPr lang="en-US" sz="2000" kern="0" dirty="0" smtClean="0"/>
              <a:t>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39965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Design for 4 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just"/>
            <a:r>
              <a:rPr lang="en-US" sz="2000" dirty="0" smtClean="0"/>
              <a:t>The proposed method for the EDMG-CEF construction can be generalized for the high order MIMO. Let’s consider an example of 4x4 MIMO.</a:t>
            </a:r>
          </a:p>
          <a:p>
            <a:pPr algn="just"/>
            <a:r>
              <a:rPr lang="en-US" sz="2000" dirty="0" smtClean="0"/>
              <a:t>The original complementary Golay pairs (Ga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/>
              <a:t>1</a:t>
            </a:r>
            <a:r>
              <a:rPr lang="en-US" sz="2000" baseline="-25000" dirty="0"/>
              <a:t>N</a:t>
            </a:r>
            <a:r>
              <a:rPr lang="en-US" sz="2000" dirty="0" smtClean="0"/>
              <a:t>) and (Ga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are supplemented with the two additional pairs </a:t>
            </a:r>
            <a:r>
              <a:rPr lang="en-US" sz="2000" dirty="0"/>
              <a:t>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).</a:t>
            </a:r>
          </a:p>
          <a:p>
            <a:pPr algn="just"/>
            <a:r>
              <a:rPr lang="en-US" sz="2000" dirty="0" smtClean="0"/>
              <a:t>Note that </a:t>
            </a:r>
            <a:r>
              <a:rPr lang="en-US" sz="2000" dirty="0"/>
              <a:t>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have ZCC similar to the pairs </a:t>
            </a:r>
            <a:r>
              <a:rPr lang="en-US" sz="2000" dirty="0"/>
              <a:t>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).</a:t>
            </a:r>
          </a:p>
          <a:p>
            <a:pPr algn="just"/>
            <a:r>
              <a:rPr lang="en-US" sz="2000" dirty="0" smtClean="0"/>
              <a:t>Additionally, all Golay sequences utilized in the design are orthogonal to each other.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1913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EDMG-CEF Design for </a:t>
            </a:r>
            <a:r>
              <a:rPr lang="en-US" dirty="0" smtClean="0"/>
              <a:t>4 Streams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6704"/>
          </a:xfrm>
        </p:spPr>
        <p:txBody>
          <a:bodyPr/>
          <a:lstStyle/>
          <a:p>
            <a:pPr algn="just"/>
            <a:r>
              <a:rPr lang="en-US" sz="2000" dirty="0" smtClean="0"/>
              <a:t>4 streams are transmitted during 2 time intervals as shown below.</a:t>
            </a:r>
          </a:p>
          <a:p>
            <a:pPr algn="just"/>
            <a:r>
              <a:rPr lang="en-US" sz="2000" dirty="0" smtClean="0"/>
              <a:t>Sequences for streams #3 and #4 have inverse sign for T2.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24" y="2952361"/>
            <a:ext cx="8662351" cy="34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Estimation for 4 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87760"/>
          </a:xfrm>
        </p:spPr>
        <p:txBody>
          <a:bodyPr/>
          <a:lstStyle/>
          <a:p>
            <a:pPr algn="just"/>
            <a:r>
              <a:rPr lang="en-US" sz="2000" dirty="0" smtClean="0"/>
              <a:t>Let’s consider channel estimation for the first RX antenna in frequency domain. The received vectors in frequency domain during time intervals 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T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:</a:t>
            </a:r>
            <a:endParaRPr lang="ru-RU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4141440"/>
            <a:ext cx="7772400" cy="4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Channel estimation for H</a:t>
            </a:r>
            <a:r>
              <a:rPr lang="en-US" sz="2000" kern="0" baseline="-25000" dirty="0" smtClean="0"/>
              <a:t>11</a:t>
            </a:r>
            <a:r>
              <a:rPr lang="en-US" sz="2000" kern="0" dirty="0" smtClean="0"/>
              <a:t> coefficient can be written as follows:</a:t>
            </a:r>
            <a:endParaRPr lang="ru-RU" sz="2000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807403"/>
              </p:ext>
            </p:extLst>
          </p:nvPr>
        </p:nvGraphicFramePr>
        <p:xfrm>
          <a:off x="2106613" y="4683125"/>
          <a:ext cx="4476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0" name="Equation" r:id="rId3" imgW="2984400" imgH="393480" progId="Equation.3">
                  <p:embed/>
                </p:oleObj>
              </mc:Choice>
              <mc:Fallback>
                <p:oleObj name="Equation" r:id="rId3" imgW="298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4683125"/>
                        <a:ext cx="44767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381376"/>
            <a:ext cx="7772400" cy="9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Summation with the signal from the second time interval cancels out the inter-stream interference from streams #3 and #4.</a:t>
            </a:r>
            <a:endParaRPr lang="ru-RU" sz="2000" kern="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334791"/>
              </p:ext>
            </p:extLst>
          </p:nvPr>
        </p:nvGraphicFramePr>
        <p:xfrm>
          <a:off x="631825" y="3187700"/>
          <a:ext cx="36814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1" name="Equation" r:id="rId5" imgW="2831760" imgH="253800" progId="Equation.3">
                  <p:embed/>
                </p:oleObj>
              </mc:Choice>
              <mc:Fallback>
                <p:oleObj name="Equation" r:id="rId5" imgW="28317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187700"/>
                        <a:ext cx="3681413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024123"/>
              </p:ext>
            </p:extLst>
          </p:nvPr>
        </p:nvGraphicFramePr>
        <p:xfrm>
          <a:off x="763588" y="3603625"/>
          <a:ext cx="3584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2" name="Equation" r:id="rId7" imgW="2755800" imgH="253800" progId="Equation.3">
                  <p:embed/>
                </p:oleObj>
              </mc:Choice>
              <mc:Fallback>
                <p:oleObj name="Equation" r:id="rId7" imgW="2755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3603625"/>
                        <a:ext cx="3584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75320"/>
              </p:ext>
            </p:extLst>
          </p:nvPr>
        </p:nvGraphicFramePr>
        <p:xfrm>
          <a:off x="4460875" y="3187700"/>
          <a:ext cx="37147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3" name="Equation" r:id="rId9" imgW="2857320" imgH="253800" progId="Equation.3">
                  <p:embed/>
                </p:oleObj>
              </mc:Choice>
              <mc:Fallback>
                <p:oleObj name="Equation" r:id="rId9" imgW="2857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3187700"/>
                        <a:ext cx="371475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040477"/>
              </p:ext>
            </p:extLst>
          </p:nvPr>
        </p:nvGraphicFramePr>
        <p:xfrm>
          <a:off x="4552950" y="3627438"/>
          <a:ext cx="36147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4" name="Equation" r:id="rId11" imgW="2781000" imgH="253800" progId="Equation.3">
                  <p:embed/>
                </p:oleObj>
              </mc:Choice>
              <mc:Fallback>
                <p:oleObj name="Equation" r:id="rId11" imgW="2781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627438"/>
                        <a:ext cx="36147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1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for </a:t>
            </a:r>
            <a:r>
              <a:rPr lang="en-US" dirty="0" smtClean="0"/>
              <a:t>4 Streams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83704"/>
          </a:xfrm>
        </p:spPr>
        <p:txBody>
          <a:bodyPr/>
          <a:lstStyle/>
          <a:p>
            <a:pPr algn="just"/>
            <a:r>
              <a:rPr lang="en-US" sz="2000" dirty="0"/>
              <a:t>Channel estimation for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coefficient:</a:t>
            </a:r>
            <a:endParaRPr lang="ru-RU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53663"/>
              </p:ext>
            </p:extLst>
          </p:nvPr>
        </p:nvGraphicFramePr>
        <p:xfrm>
          <a:off x="2109788" y="2468563"/>
          <a:ext cx="45910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3" name="Equation" r:id="rId3" imgW="3060360" imgH="393480" progId="Equation.3">
                  <p:embed/>
                </p:oleObj>
              </mc:Choice>
              <mc:Fallback>
                <p:oleObj name="Equation" r:id="rId3" imgW="306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2468563"/>
                        <a:ext cx="45910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061320"/>
            <a:ext cx="7772400" cy="5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Channel estimation for H</a:t>
            </a:r>
            <a:r>
              <a:rPr lang="en-US" sz="2000" kern="0" baseline="-25000" dirty="0" smtClean="0"/>
              <a:t>13</a:t>
            </a:r>
            <a:r>
              <a:rPr lang="en-US" sz="2000" kern="0" dirty="0" smtClean="0"/>
              <a:t> coefficient:</a:t>
            </a:r>
            <a:endParaRPr lang="ru-RU" sz="2000" kern="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532249"/>
              </p:ext>
            </p:extLst>
          </p:nvPr>
        </p:nvGraphicFramePr>
        <p:xfrm>
          <a:off x="2152650" y="3633788"/>
          <a:ext cx="45339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4" name="Equation" r:id="rId5" imgW="3022560" imgH="393480" progId="Equation.3">
                  <p:embed/>
                </p:oleObj>
              </mc:Choice>
              <mc:Fallback>
                <p:oleObj name="Equation" r:id="rId5" imgW="3022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633788"/>
                        <a:ext cx="45339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4285456"/>
            <a:ext cx="7772400" cy="5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Channel estimation for H</a:t>
            </a:r>
            <a:r>
              <a:rPr lang="en-US" sz="2000" kern="0" baseline="-25000" dirty="0" smtClean="0"/>
              <a:t>14</a:t>
            </a:r>
            <a:r>
              <a:rPr lang="en-US" sz="2000" kern="0" dirty="0" smtClean="0"/>
              <a:t> coefficient:</a:t>
            </a:r>
            <a:endParaRPr lang="ru-RU" sz="2000" kern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627902"/>
              </p:ext>
            </p:extLst>
          </p:nvPr>
        </p:nvGraphicFramePr>
        <p:xfrm>
          <a:off x="2133600" y="4856163"/>
          <a:ext cx="45720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5" name="Equation" r:id="rId7" imgW="3047760" imgH="393480" progId="Equation.3">
                  <p:embed/>
                </p:oleObj>
              </mc:Choice>
              <mc:Fallback>
                <p:oleObj name="Equation" r:id="rId7" imgW="304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56163"/>
                        <a:ext cx="45720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3568" y="5581600"/>
            <a:ext cx="7772400" cy="5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Similar channel estimations can be applied for other RX antennas.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13162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EDMG-CEF Design for </a:t>
            </a:r>
            <a:r>
              <a:rPr lang="en-US" dirty="0" smtClean="0"/>
              <a:t>8 </a:t>
            </a:r>
            <a:r>
              <a:rPr lang="en-US" dirty="0"/>
              <a:t>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717247" y="3768409"/>
            <a:ext cx="3133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en-US" b="1" dirty="0" smtClean="0"/>
              <a:t>P </a:t>
            </a:r>
            <a:r>
              <a:rPr lang="en-US" dirty="0" smtClean="0"/>
              <a:t>=               T1   T2  T3  T4</a:t>
            </a:r>
          </a:p>
          <a:p>
            <a:r>
              <a:rPr lang="en-US" dirty="0"/>
              <a:t> </a:t>
            </a:r>
            <a:r>
              <a:rPr lang="en-US" dirty="0" smtClean="0"/>
              <a:t>       row #1: [</a:t>
            </a:r>
            <a:r>
              <a:rPr lang="ru-RU" dirty="0" smtClean="0"/>
              <a:t>1     </a:t>
            </a:r>
            <a:r>
              <a:rPr lang="ru-RU" dirty="0"/>
              <a:t>1     1     1</a:t>
            </a:r>
          </a:p>
          <a:p>
            <a:r>
              <a:rPr lang="ru-RU" dirty="0"/>
              <a:t> </a:t>
            </a:r>
            <a:r>
              <a:rPr lang="en-US" dirty="0" smtClean="0"/>
              <a:t>       row #2:  </a:t>
            </a:r>
            <a:r>
              <a:rPr lang="ru-RU" dirty="0" smtClean="0"/>
              <a:t>1    </a:t>
            </a:r>
            <a:r>
              <a:rPr lang="ru-RU" dirty="0"/>
              <a:t>-1     1    -1</a:t>
            </a:r>
          </a:p>
          <a:p>
            <a:r>
              <a:rPr lang="en-US" dirty="0" smtClean="0"/>
              <a:t>       </a:t>
            </a:r>
            <a:r>
              <a:rPr lang="ru-RU" dirty="0" smtClean="0"/>
              <a:t> </a:t>
            </a:r>
            <a:r>
              <a:rPr lang="en-US" dirty="0"/>
              <a:t>row </a:t>
            </a:r>
            <a:r>
              <a:rPr lang="en-US" dirty="0" smtClean="0"/>
              <a:t>#3:  </a:t>
            </a:r>
            <a:r>
              <a:rPr lang="ru-RU" dirty="0" smtClean="0"/>
              <a:t>1     </a:t>
            </a:r>
            <a:r>
              <a:rPr lang="ru-RU" dirty="0"/>
              <a:t>1    -1    -1</a:t>
            </a:r>
          </a:p>
          <a:p>
            <a:r>
              <a:rPr lang="ru-RU" dirty="0"/>
              <a:t> </a:t>
            </a:r>
            <a:r>
              <a:rPr lang="en-US" dirty="0" smtClean="0"/>
              <a:t>       row #4:  </a:t>
            </a:r>
            <a:r>
              <a:rPr lang="ru-RU" dirty="0" smtClean="0"/>
              <a:t>1    </a:t>
            </a:r>
            <a:r>
              <a:rPr lang="ru-RU" dirty="0"/>
              <a:t>-1    -1     </a:t>
            </a:r>
            <a:r>
              <a:rPr lang="ru-RU" dirty="0" smtClean="0"/>
              <a:t>1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457047" y="4869160"/>
            <a:ext cx="3507441" cy="143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Duration of CEF:</a:t>
            </a:r>
          </a:p>
          <a:p>
            <a:pPr lvl="1" algn="just"/>
            <a:r>
              <a:rPr lang="en-US" sz="1400" kern="0" dirty="0" smtClean="0"/>
              <a:t>2 streams: T = T1;</a:t>
            </a:r>
          </a:p>
          <a:p>
            <a:pPr lvl="1" algn="just"/>
            <a:r>
              <a:rPr lang="en-US" sz="1400" kern="0" dirty="0" smtClean="0"/>
              <a:t>Starting from 3 and up to 4 streams: T = T1 + T2;</a:t>
            </a:r>
          </a:p>
          <a:p>
            <a:pPr lvl="1" algn="just"/>
            <a:r>
              <a:rPr lang="en-US" sz="1400" kern="0" dirty="0" smtClean="0"/>
              <a:t>Starting from 5 and up to 8 streams: T = T1 + T2 + T3 + T4;</a:t>
            </a:r>
            <a:endParaRPr lang="ru-RU" sz="1400" kern="0" dirty="0"/>
          </a:p>
        </p:txBody>
      </p:sp>
      <p:sp>
        <p:nvSpPr>
          <p:cNvPr id="10" name="Rectangle 9"/>
          <p:cNvSpPr/>
          <p:nvPr/>
        </p:nvSpPr>
        <p:spPr>
          <a:xfrm>
            <a:off x="5718834" y="3356992"/>
            <a:ext cx="2739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kern="0" dirty="0" smtClean="0"/>
              <a:t>Sign matrix P definition:</a:t>
            </a:r>
            <a:endParaRPr lang="en-US" sz="1800" b="1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58" y="2438428"/>
            <a:ext cx="5377950" cy="39185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792" y="1910446"/>
            <a:ext cx="4005450" cy="101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07496"/>
          </a:xfrm>
        </p:spPr>
        <p:txBody>
          <a:bodyPr/>
          <a:lstStyle/>
          <a:p>
            <a:r>
              <a:rPr lang="en-US" dirty="0" smtClean="0"/>
              <a:t>Golay Sequences Definition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7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EDMG-STF and CEF fields design of EDMG portion of preamble for SC PHY defined in the SFD, [1].</a:t>
            </a:r>
          </a:p>
          <a:p>
            <a:pPr algn="just"/>
            <a:r>
              <a:rPr lang="en-US" sz="2000" dirty="0" smtClean="0"/>
              <a:t>First, the general structure of the EDMG-STF and CEF fields utilizing the Golay complementary sequences is proposed and then exact definition of the Golay sequences is provided.</a:t>
            </a:r>
          </a:p>
          <a:p>
            <a:pPr algn="just"/>
            <a:r>
              <a:rPr lang="en-US" sz="2000" dirty="0" smtClean="0"/>
              <a:t>The EDMG-STF and CEF fields are </a:t>
            </a:r>
            <a:r>
              <a:rPr lang="en-US" sz="2000" dirty="0"/>
              <a:t>d</a:t>
            </a:r>
            <a:r>
              <a:rPr lang="en-US" sz="2000" dirty="0" smtClean="0"/>
              <a:t>efined for SISO and MIMO transmission and channel bonding of 2 and 4 channels.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Sequence Set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EDMG-STF and CEF fields use the Golay complementary pairs in their definition of length N = 128, 256, and 512 for the CB = 1, 2, and 4 accordingly.</a:t>
            </a:r>
          </a:p>
          <a:p>
            <a:pPr algn="just"/>
            <a:r>
              <a:rPr lang="en-US" sz="2000" dirty="0" smtClean="0"/>
              <a:t>For the MIMO case a Golay Sequence Set (GSS) is introduced to defined the (</a:t>
            </a:r>
            <a:r>
              <a:rPr lang="en-US" sz="2000" dirty="0" err="1" smtClean="0"/>
              <a:t>Ga</a:t>
            </a:r>
            <a:r>
              <a:rPr lang="en-US" sz="2000" baseline="30000" dirty="0" err="1" smtClean="0"/>
              <a:t>i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, </a:t>
            </a:r>
            <a:r>
              <a:rPr lang="en-US" sz="2000" dirty="0" err="1" smtClean="0"/>
              <a:t>Gb</a:t>
            </a:r>
            <a:r>
              <a:rPr lang="en-US" sz="2000" baseline="30000" dirty="0" err="1" smtClean="0"/>
              <a:t>i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) where “</a:t>
            </a:r>
            <a:r>
              <a:rPr lang="en-US" sz="2000" dirty="0" err="1" smtClean="0"/>
              <a:t>i</a:t>
            </a:r>
            <a:r>
              <a:rPr lang="en-US" sz="2000" dirty="0" smtClean="0"/>
              <a:t>” is an index of the spatial stream, </a:t>
            </a:r>
            <a:r>
              <a:rPr lang="en-US" sz="2000" dirty="0" err="1" smtClean="0"/>
              <a:t>i</a:t>
            </a:r>
            <a:r>
              <a:rPr lang="en-US" sz="2000" dirty="0" smtClean="0"/>
              <a:t> = 1:M.</a:t>
            </a:r>
          </a:p>
          <a:p>
            <a:pPr algn="just"/>
            <a:r>
              <a:rPr lang="en-US" sz="2000" dirty="0" smtClean="0"/>
              <a:t>The maximum number of spatial streams currently defined in the SFD is equal to M = 8, [1].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5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Rules &amp; Requirements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sz="2000" dirty="0"/>
              <a:t>Requirements:</a:t>
            </a:r>
          </a:p>
          <a:p>
            <a:pPr lvl="1" algn="just"/>
            <a:r>
              <a:rPr lang="en-US" sz="1800" dirty="0"/>
              <a:t>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is a complementary Golay pair, for </a:t>
            </a:r>
            <a:r>
              <a:rPr lang="en-US" sz="1800" dirty="0" err="1"/>
              <a:t>i</a:t>
            </a:r>
            <a:r>
              <a:rPr lang="en-US" sz="1800" dirty="0"/>
              <a:t> = 1:M (trivial);</a:t>
            </a:r>
          </a:p>
          <a:p>
            <a:pPr lvl="1" algn="just"/>
            <a:r>
              <a:rPr lang="en-US" sz="1800" dirty="0"/>
              <a:t>All sequences are orthogonal to each other, i.e. the scalar products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= 0, (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= 0,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= 0 for any </a:t>
            </a:r>
            <a:r>
              <a:rPr lang="en-US" sz="1800" dirty="0" err="1"/>
              <a:t>i</a:t>
            </a:r>
            <a:r>
              <a:rPr lang="en-US" sz="1800" dirty="0"/>
              <a:t> ≠ j;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11ac makes circular shift of the symbols in time domain to avoid signals </a:t>
            </a:r>
            <a:r>
              <a:rPr lang="en-US" sz="1600" dirty="0" smtClean="0"/>
              <a:t>coherent transmission;</a:t>
            </a:r>
          </a:p>
          <a:p>
            <a:pPr lvl="1" algn="just"/>
            <a:r>
              <a:rPr lang="en-US" sz="1800" dirty="0" smtClean="0"/>
              <a:t>Each complementary pair in the set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has its Zero Cross Correlation (ZCC) counterpart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), i.e. 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err="1" smtClean="0"/>
              <a:t>×Ga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 +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err="1" smtClean="0"/>
              <a:t>×Gb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 = 0, where </a:t>
            </a:r>
            <a:r>
              <a:rPr lang="en-US" sz="1800" dirty="0" err="1" smtClean="0"/>
              <a:t>i</a:t>
            </a:r>
            <a:r>
              <a:rPr lang="en-US" sz="1800" dirty="0" smtClean="0"/>
              <a:t> ≠ j;</a:t>
            </a:r>
          </a:p>
          <a:p>
            <a:pPr lvl="2" algn="just"/>
            <a:r>
              <a:rPr lang="en-US" sz="1600" u="sng" dirty="0" smtClean="0"/>
              <a:t>Comment</a:t>
            </a:r>
            <a:r>
              <a:rPr lang="en-US" sz="1600" u="sng" dirty="0"/>
              <a:t>:</a:t>
            </a:r>
            <a:r>
              <a:rPr lang="en-US" sz="1600" dirty="0"/>
              <a:t> this property is required for </a:t>
            </a:r>
            <a:r>
              <a:rPr lang="en-US" sz="1600" dirty="0" smtClean="0"/>
              <a:t>EDMG-CEF design;</a:t>
            </a:r>
            <a:endParaRPr lang="en-US" sz="1600" dirty="0"/>
          </a:p>
          <a:p>
            <a:pPr lvl="1" algn="just"/>
            <a:r>
              <a:rPr lang="en-US" sz="1800" dirty="0"/>
              <a:t>The original Golay pair of length </a:t>
            </a:r>
            <a:r>
              <a:rPr lang="en-US" sz="1800" dirty="0" smtClean="0"/>
              <a:t>N = 128 </a:t>
            </a:r>
            <a:r>
              <a:rPr lang="en-US" sz="1800" dirty="0"/>
              <a:t>defined in the legacy 11ad standard should be a part of the designed set, it is defined as a core pair in the GSS;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this is required to make the MIMO design consistent to the SISO case;</a:t>
            </a:r>
          </a:p>
          <a:p>
            <a:pPr algn="just"/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3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Rules &amp; </a:t>
            </a:r>
            <a:r>
              <a:rPr lang="en-US" dirty="0" smtClean="0"/>
              <a:t>Requirements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Requirements (cont’d):</a:t>
            </a:r>
          </a:p>
          <a:p>
            <a:pPr lvl="1" algn="just"/>
            <a:r>
              <a:rPr lang="en-US" sz="1800" dirty="0"/>
              <a:t>The GSS uses the same delay vector as defined in the 11ad standard, for example, in case of N = 128, D = [1,8,2,4,16,32,64] and different weight vectors W to construct the </a:t>
            </a:r>
            <a:r>
              <a:rPr lang="en-US" sz="1800" dirty="0" smtClean="0"/>
              <a:t>set, [2];</a:t>
            </a:r>
            <a:endParaRPr lang="en-US" sz="1800" dirty="0"/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it provides the same implementation complexity of correlator as in the legacy case except of the weights W and reuse of the HW, the characteristics of generated signals in the GSS are very similar, </a:t>
            </a:r>
            <a:r>
              <a:rPr lang="en-US" sz="1600" dirty="0" smtClean="0"/>
              <a:t>and this </a:t>
            </a:r>
            <a:r>
              <a:rPr lang="en-US" sz="1600" dirty="0"/>
              <a:t>creates a “homogeneous” signals set;</a:t>
            </a:r>
          </a:p>
          <a:p>
            <a:pPr lvl="1" algn="just"/>
            <a:r>
              <a:rPr lang="en-US" sz="1800" dirty="0"/>
              <a:t>The number of +1/-1 should be the same as in the original Golay sequences Ga and Gb defined in the legacy 11ad standard or core pair of sequences;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it keeps the same level of DC as in the legacy devices, also it provides other very similar characteristics including PAPR;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2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Rules &amp; Requirements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Requirements (cont’d):</a:t>
            </a:r>
          </a:p>
          <a:p>
            <a:pPr lvl="1" algn="just"/>
            <a:r>
              <a:rPr lang="en-US" sz="1800" dirty="0"/>
              <a:t>Each complementary pair in the designed Golay set should have similar characteristics including autocorrelation, PAPR at the output of shape filter and others;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this is related to the requirement to have the same delay vector D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800" dirty="0" smtClean="0"/>
              <a:t>The </a:t>
            </a:r>
            <a:r>
              <a:rPr lang="en-US" sz="1800" dirty="0"/>
              <a:t>Golay sets should be designed for the sequence lengths N = 128 and N = 256, N = 512 </a:t>
            </a:r>
            <a:r>
              <a:rPr lang="en-US" sz="1800" dirty="0" smtClean="0"/>
              <a:t>for CB = 1, 2, and 4 accordingly;</a:t>
            </a:r>
            <a:endParaRPr lang="en-US" sz="1800" dirty="0"/>
          </a:p>
          <a:p>
            <a:pPr lvl="2" algn="just"/>
            <a:r>
              <a:rPr lang="en-US" sz="1600" u="sng" dirty="0" smtClean="0"/>
              <a:t>Comment:</a:t>
            </a:r>
            <a:r>
              <a:rPr lang="en-US" sz="1600" dirty="0" smtClean="0"/>
              <a:t> the delay vectors for N = 256 and N = 512 are obtained by the direct extension of D vector for the N = 128;</a:t>
            </a:r>
          </a:p>
          <a:p>
            <a:pPr lvl="2" algn="just"/>
            <a:r>
              <a:rPr lang="en-US" sz="1600" dirty="0" smtClean="0"/>
              <a:t>N = 256: D = </a:t>
            </a:r>
            <a:r>
              <a:rPr lang="en-US" sz="1600" dirty="0"/>
              <a:t>[</a:t>
            </a:r>
            <a:r>
              <a:rPr lang="en-US" sz="1600" dirty="0" smtClean="0"/>
              <a:t>1,8,2,4,16,32,64,128];</a:t>
            </a:r>
          </a:p>
          <a:p>
            <a:pPr lvl="2" algn="just"/>
            <a:r>
              <a:rPr lang="en-US" sz="1600" dirty="0" smtClean="0"/>
              <a:t>N = 512: D = [1,8,2,4,16,32,64,128,256];</a:t>
            </a:r>
            <a:endParaRPr lang="en-US" sz="1600" dirty="0"/>
          </a:p>
          <a:p>
            <a:pPr lvl="2" algn="just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64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GSS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0768"/>
            <a:ext cx="7772400" cy="736144"/>
          </a:xfrm>
        </p:spPr>
        <p:txBody>
          <a:bodyPr/>
          <a:lstStyle/>
          <a:p>
            <a:pPr algn="just"/>
            <a:r>
              <a:rPr lang="en-US" sz="1800" dirty="0" smtClean="0"/>
              <a:t>The delay vector D is constant for fixed length N. The weight vectors set is provided in the Table 1 below.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44643108"/>
                  </p:ext>
                </p:extLst>
              </p:nvPr>
            </p:nvGraphicFramePr>
            <p:xfrm>
              <a:off x="395536" y="3043768"/>
              <a:ext cx="8393916" cy="3337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4803"/>
                    <a:gridCol w="2107775"/>
                    <a:gridCol w="2175669"/>
                    <a:gridCol w="217566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i="0" dirty="0" smtClean="0"/>
                            <a:t>Stream</a:t>
                          </a:r>
                          <a:r>
                            <a:rPr lang="en-US" sz="1600" b="1" i="0" baseline="0" dirty="0" smtClean="0"/>
                            <a:t> #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𝟏𝟐𝟖</m:t>
                              </m:r>
                            </m:oMath>
                          </a14:m>
                          <a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a:t> 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𝟐𝟓𝟔</m:t>
                              </m:r>
                            </m:oMath>
                          </a14:m>
                          <a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a:t> 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0" smtClean="0">
                                    <a:latin typeface="Cambria Math" panose="02040503050406030204" pitchFamily="18" charset="0"/>
                                  </a:rPr>
                                  <m:t>𝐍</m:t>
                                </m:r>
                                <m:r>
                                  <a:rPr lang="en-US" sz="1600" b="1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600" b="1" i="0" smtClean="0">
                                    <a:latin typeface="Cambria Math" panose="02040503050406030204" pitchFamily="18" charset="0"/>
                                  </a:rPr>
                                  <m:t>𝟓𝟏𝟐</m:t>
                                </m:r>
                              </m:oMath>
                            </m:oMathPara>
                          </a14:m>
                          <a:endParaRPr lang="ru-RU" sz="1600" b="1" i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1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[-1,-1,-1,+1,-1,-1,+1]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4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1,-1,-1,+1,-1,-1,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5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[-1,-1,-1,+1,-1,+1,+1]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6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1,-1,-1,+1,-1,+1,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7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1,-1,-1,+1,+1,+1,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44643108"/>
                  </p:ext>
                </p:extLst>
              </p:nvPr>
            </p:nvGraphicFramePr>
            <p:xfrm>
              <a:off x="395536" y="3043768"/>
              <a:ext cx="8393916" cy="3337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4803"/>
                    <a:gridCol w="2107775"/>
                    <a:gridCol w="2175669"/>
                    <a:gridCol w="217566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i="0" dirty="0" smtClean="0"/>
                            <a:t>Stream</a:t>
                          </a:r>
                          <a:r>
                            <a:rPr lang="en-US" sz="1600" b="1" i="0" baseline="0" dirty="0" smtClean="0"/>
                            <a:t> #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2197" t="-4918" r="-207803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86275" t="-4918" r="-101401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86275" t="-4918" r="-1401" b="-80163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1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[-1,-1,-1,+1,-1,-1,+1]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4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1,-1,-1,+1,-1,-1,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5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[-1,-1,-1,+1,-1,+1,+1]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6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1,-1,-1,+1,-1,+1,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7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1,-1,-1,+1,+1,+1,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95536" y="2708920"/>
            <a:ext cx="777240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1: Golay sequences set weight </a:t>
            </a:r>
            <a:r>
              <a:rPr lang="en-US" sz="1400" kern="0" dirty="0"/>
              <a:t>v</a:t>
            </a:r>
            <a:r>
              <a:rPr lang="en-US" sz="1400" kern="0" dirty="0" smtClean="0"/>
              <a:t>ectors definition.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214089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Analysis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To analyze the properties of the designed set the following signal characteristics were estimated:</a:t>
            </a:r>
          </a:p>
          <a:p>
            <a:pPr lvl="1" algn="just"/>
            <a:r>
              <a:rPr lang="en-US" sz="1600" dirty="0" smtClean="0"/>
              <a:t>Peak to Average Power Ratio (PAPR) after pulse shaping;</a:t>
            </a:r>
          </a:p>
          <a:p>
            <a:pPr lvl="1" algn="just"/>
            <a:r>
              <a:rPr lang="en-US" sz="1600" dirty="0" smtClean="0"/>
              <a:t>Peak to Total Power Ratio (PTPR) at the output of Matched Filter (MF);</a:t>
            </a:r>
          </a:p>
          <a:p>
            <a:pPr lvl="1" algn="just"/>
            <a:r>
              <a:rPr lang="en-US" sz="1600" dirty="0" smtClean="0"/>
              <a:t>The ratio of the power of main tap and the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most significant tap at the output of MF;</a:t>
            </a:r>
          </a:p>
          <a:p>
            <a:pPr lvl="1" algn="just"/>
            <a:r>
              <a:rPr lang="en-US" sz="1600" dirty="0" smtClean="0"/>
              <a:t>K-factor, the ratio of the power of the main tap and the total power of the rest of taps at the output of MF;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6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Filter Definition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1656184"/>
          </a:xfrm>
        </p:spPr>
        <p:txBody>
          <a:bodyPr/>
          <a:lstStyle/>
          <a:p>
            <a:pPr algn="just"/>
            <a:r>
              <a:rPr lang="en-US" sz="2000" dirty="0" smtClean="0"/>
              <a:t>The shape filter uses impulse response defined at the 3*1.76 GHz = 5.28 GHz sample rate. The resampling procedure is applied with 1.5x sample rate conversion as defined in the legacy 11ad standard, [2].</a:t>
            </a:r>
          </a:p>
          <a:p>
            <a:pPr algn="just"/>
            <a:r>
              <a:rPr lang="en-US" sz="2000" dirty="0" smtClean="0"/>
              <a:t>Its impulse response and frequency response are shown below.</a:t>
            </a:r>
            <a:endParaRPr lang="ru-RU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73016"/>
            <a:ext cx="3733800" cy="28003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616" y="3573016"/>
            <a:ext cx="37338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256" y="3252936"/>
            <a:ext cx="4267200" cy="3200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20" y="3231413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Set Properties Analysis N = 128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45753"/>
          </a:xfrm>
        </p:spPr>
        <p:txBody>
          <a:bodyPr/>
          <a:lstStyle/>
          <a:p>
            <a:pPr algn="just"/>
            <a:r>
              <a:rPr lang="en-US" sz="180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dirty="0" smtClean="0"/>
              <a:t>Graphs are shown after application of Matlab FFT shift function.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254298" y="304921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303818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5559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</a:t>
            </a:r>
            <a:r>
              <a:rPr lang="en-US" dirty="0" smtClean="0"/>
              <a:t>Analysis N = 128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91816"/>
          </a:xfrm>
        </p:spPr>
        <p:txBody>
          <a:bodyPr/>
          <a:lstStyle/>
          <a:p>
            <a:pPr algn="just"/>
            <a:r>
              <a:rPr lang="en-US" sz="1800" dirty="0" smtClean="0"/>
              <a:t>Table 2 below summarizes the measured characteristics of the designed Golay set with </a:t>
            </a:r>
            <a:r>
              <a:rPr lang="en-US" sz="1800" dirty="0"/>
              <a:t>N = 128 and D = [1,8,2,4,16,32,64].</a:t>
            </a:r>
            <a:endParaRPr lang="ru-RU" sz="1800" dirty="0"/>
          </a:p>
          <a:p>
            <a:pPr algn="just"/>
            <a:r>
              <a:rPr lang="en-US" sz="1800" dirty="0" smtClean="0"/>
              <a:t>The sequences comprising the GSS have very similar characteristics.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46548" y="3691840"/>
          <a:ext cx="74888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Golay seq.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second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rest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-2.7254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6.9065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0.5899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-2.7248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6.9092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0.5911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46548" y="3356992"/>
            <a:ext cx="760942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2: Golay set measured characteristics with N = 128 and D = [</a:t>
            </a:r>
            <a:r>
              <a:rPr lang="en-US" sz="1400" dirty="0"/>
              <a:t>1,8,2,4,16,32,64</a:t>
            </a:r>
            <a:r>
              <a:rPr lang="en-US" sz="1400" kern="0" dirty="0" smtClean="0"/>
              <a:t>].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40937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24" y="3210071"/>
            <a:ext cx="4267200" cy="320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3192070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Set Properties Analysis N = 256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45753"/>
          </a:xfrm>
        </p:spPr>
        <p:txBody>
          <a:bodyPr/>
          <a:lstStyle/>
          <a:p>
            <a:pPr algn="just"/>
            <a:r>
              <a:rPr lang="en-US" sz="180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dirty="0" smtClean="0"/>
              <a:t>Graphs are shown after application of Matlab FFT shift function.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254298" y="304921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303818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0389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07496"/>
          </a:xfrm>
        </p:spPr>
        <p:txBody>
          <a:bodyPr/>
          <a:lstStyle/>
          <a:p>
            <a:r>
              <a:rPr lang="en-US" dirty="0" smtClean="0"/>
              <a:t>EDMG-STF &amp; CEF Structure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1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</a:t>
            </a:r>
            <a:r>
              <a:rPr lang="en-US" dirty="0" smtClean="0"/>
              <a:t>Analysis N = 256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15752"/>
          </a:xfrm>
        </p:spPr>
        <p:txBody>
          <a:bodyPr/>
          <a:lstStyle/>
          <a:p>
            <a:pPr algn="just"/>
            <a:r>
              <a:rPr lang="en-US" sz="1800" dirty="0" smtClean="0"/>
              <a:t>Table 3 below summarizes the measured characteristics of the designed Golay set with </a:t>
            </a:r>
            <a:r>
              <a:rPr lang="en-US" sz="1800" dirty="0"/>
              <a:t>N = </a:t>
            </a:r>
            <a:r>
              <a:rPr lang="en-US" sz="1800" dirty="0" smtClean="0"/>
              <a:t>256 and </a:t>
            </a:r>
            <a:r>
              <a:rPr lang="en-US" sz="1800" dirty="0"/>
              <a:t>D = [</a:t>
            </a:r>
            <a:r>
              <a:rPr lang="en-US" sz="1800" dirty="0" smtClean="0"/>
              <a:t>1,8,2,4,16,32,64,128].</a:t>
            </a:r>
            <a:endParaRPr lang="ru-RU" sz="1800" dirty="0"/>
          </a:p>
          <a:p>
            <a:pPr algn="just"/>
            <a:r>
              <a:rPr lang="en-US" sz="1800" dirty="0" smtClean="0"/>
              <a:t>The sequences comprising the GSS have very similar characteristics.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46548" y="3691840"/>
          <a:ext cx="74888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Golay seq.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second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rest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-2.9953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6.9092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0.0300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-2.9956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6.9079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0.0294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46548" y="3356992"/>
            <a:ext cx="760942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3: Golay set measured characteristics with N = 256 and D = [</a:t>
            </a:r>
            <a:r>
              <a:rPr lang="en-US" sz="1400" dirty="0" smtClean="0"/>
              <a:t>1,8,2,4,16,32,64,128</a:t>
            </a:r>
            <a:r>
              <a:rPr lang="en-US" sz="1400" kern="0" dirty="0" smtClean="0"/>
              <a:t>].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4101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85" y="3217963"/>
            <a:ext cx="4267200" cy="320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256" y="3212976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Set Properties Analysis N = 512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45753"/>
          </a:xfrm>
        </p:spPr>
        <p:txBody>
          <a:bodyPr/>
          <a:lstStyle/>
          <a:p>
            <a:pPr algn="just"/>
            <a:r>
              <a:rPr lang="en-US" sz="180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dirty="0" smtClean="0"/>
              <a:t>Graphs are shown after application of Matlab FFT shift function.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254298" y="304921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303818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8035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</a:t>
            </a:r>
            <a:r>
              <a:rPr lang="en-US" dirty="0" smtClean="0"/>
              <a:t>Analysis N = 512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15752"/>
          </a:xfrm>
        </p:spPr>
        <p:txBody>
          <a:bodyPr/>
          <a:lstStyle/>
          <a:p>
            <a:pPr algn="just"/>
            <a:r>
              <a:rPr lang="en-US" sz="1800" dirty="0" smtClean="0"/>
              <a:t>Table 4 below summarizes the measured characteristics of the designed Golay set with </a:t>
            </a:r>
            <a:r>
              <a:rPr lang="en-US" sz="1800" dirty="0"/>
              <a:t>N = </a:t>
            </a:r>
            <a:r>
              <a:rPr lang="en-US" sz="1800" dirty="0" smtClean="0"/>
              <a:t>512 and </a:t>
            </a:r>
            <a:r>
              <a:rPr lang="en-US" sz="1800" dirty="0"/>
              <a:t>D = [</a:t>
            </a:r>
            <a:r>
              <a:rPr lang="en-US" sz="1800" dirty="0" smtClean="0"/>
              <a:t>1,8,2,4,16,32,64,128,256].</a:t>
            </a:r>
            <a:endParaRPr lang="ru-RU" sz="1800" dirty="0"/>
          </a:p>
          <a:p>
            <a:pPr algn="just"/>
            <a:r>
              <a:rPr lang="en-US" sz="1800" dirty="0" smtClean="0"/>
              <a:t>The sequences comprising the GSS have very similar characteristics.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46548" y="3691840"/>
          <a:ext cx="74888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Golay seq.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second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rest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-2.8621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6.9085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0.3017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-2.8619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6.9092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0.3020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46548" y="3356992"/>
            <a:ext cx="760942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4: Golay set measured characteristics with N = 512 and D = [</a:t>
            </a:r>
            <a:r>
              <a:rPr lang="en-US" sz="1400" dirty="0" smtClean="0"/>
              <a:t>1,8,2,4,16,32,64,128,256</a:t>
            </a:r>
            <a:r>
              <a:rPr lang="en-US" sz="1400" kern="0" dirty="0" smtClean="0"/>
              <a:t>].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30506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07496"/>
          </a:xfrm>
        </p:spPr>
        <p:txBody>
          <a:bodyPr/>
          <a:lstStyle/>
          <a:p>
            <a:r>
              <a:rPr lang="en-US" dirty="0" smtClean="0"/>
              <a:t>Channel Estimation Performance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3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92" y="2915770"/>
            <a:ext cx="3733800" cy="280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248" y="2968910"/>
            <a:ext cx="3733800" cy="2800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SISO Simulation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/>
              <a:t>Estimation time interval </a:t>
            </a:r>
            <a:r>
              <a:rPr lang="en-US" sz="1600" b="1" dirty="0"/>
              <a:t>T = </a:t>
            </a:r>
            <a:r>
              <a:rPr lang="en-US" sz="1600" b="1" dirty="0" smtClean="0"/>
              <a:t>T1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flat</a:t>
            </a:r>
            <a:endParaRPr lang="ru-RU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~0.3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~0.5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~0.4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~0.9 dB</a:t>
            </a:r>
            <a:endParaRPr lang="ru-RU" sz="1600" b="1" kern="0" dirty="0"/>
          </a:p>
        </p:txBody>
      </p:sp>
    </p:spTree>
    <p:extLst>
      <p:ext uri="{BB962C8B-B14F-4D97-AF65-F5344CB8AC3E}">
        <p14:creationId xmlns:p14="http://schemas.microsoft.com/office/powerpoint/2010/main" val="8167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Simulation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 smtClean="0"/>
              <a:t>Estimation time interval </a:t>
            </a:r>
            <a:r>
              <a:rPr lang="en-US" sz="1600" b="1" dirty="0" smtClean="0"/>
              <a:t>T = T1 is used only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932906"/>
            <a:ext cx="3733800" cy="280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029" y="2932906"/>
            <a:ext cx="3733800" cy="28003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</a:t>
            </a:r>
            <a:r>
              <a:rPr lang="el-GR" sz="1400" b="1" dirty="0" smtClean="0"/>
              <a:t>α</a:t>
            </a:r>
            <a:r>
              <a:rPr lang="en-US" sz="1400" b="1" dirty="0" smtClean="0"/>
              <a:t> = -10 dB</a:t>
            </a:r>
            <a:endParaRPr lang="ru-RU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~0.6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~1.1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~0.7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~1.5 dB</a:t>
            </a:r>
            <a:endParaRPr lang="ru-RU" sz="1600" b="1" kern="0" dirty="0"/>
          </a:p>
        </p:txBody>
      </p:sp>
    </p:spTree>
    <p:extLst>
      <p:ext uri="{BB962C8B-B14F-4D97-AF65-F5344CB8AC3E}">
        <p14:creationId xmlns:p14="http://schemas.microsoft.com/office/powerpoint/2010/main" val="195073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932906"/>
            <a:ext cx="3733800" cy="2800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Simulation Results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 smtClean="0"/>
              <a:t>Estimation time interval </a:t>
            </a:r>
            <a:r>
              <a:rPr lang="en-US" sz="1600" b="1" dirty="0" smtClean="0"/>
              <a:t>T = T1 + T2 is used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~0.3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~0.6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~0.3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~0.8 dB</a:t>
            </a:r>
            <a:endParaRPr lang="ru-RU" sz="1600" b="1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616" y="2932906"/>
            <a:ext cx="3733800" cy="280035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</a:t>
            </a:r>
            <a:r>
              <a:rPr lang="el-GR" sz="1400" b="1" dirty="0" smtClean="0"/>
              <a:t>α</a:t>
            </a:r>
            <a:r>
              <a:rPr lang="en-US" sz="1400" b="1" dirty="0" smtClean="0"/>
              <a:t> = -10 dB</a:t>
            </a:r>
            <a:endParaRPr lang="ru-RU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1976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Summary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395536" y="1537047"/>
            <a:ext cx="8062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5: Sensitivity SNR (PER = 10</a:t>
            </a:r>
            <a:r>
              <a:rPr lang="en-US" sz="1400" b="1" baseline="30000" dirty="0" smtClean="0"/>
              <a:t>-2</a:t>
            </a:r>
            <a:r>
              <a:rPr lang="en-US" sz="1400" b="1" dirty="0" smtClean="0"/>
              <a:t>) degradation due to channel estimation in frequency domain.</a:t>
            </a:r>
            <a:endParaRPr lang="ru-RU" sz="1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95536" y="1844824"/>
          <a:ext cx="820890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01"/>
                <a:gridCol w="1172701"/>
                <a:gridCol w="1172701"/>
                <a:gridCol w="1172701"/>
                <a:gridCol w="1172701"/>
                <a:gridCol w="1172701"/>
                <a:gridCol w="1172701"/>
              </a:tblGrid>
              <a:tr h="5232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SISO Time interval: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 = T1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MIMO Time interval: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 = T1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MIMO Time interval: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 = T1 + T2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29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</a:t>
                      </a:r>
                      <a:r>
                        <a:rPr lang="en-US" sz="1400" baseline="0" dirty="0" smtClean="0"/>
                        <a:t>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5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This presentation proposes EDMG-STF and CEF fields design of EDMG portion of preamble for SC </a:t>
            </a:r>
            <a:r>
              <a:rPr lang="en-US" sz="2000" dirty="0" smtClean="0"/>
              <a:t>PHY.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1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2400" b="1" dirty="0"/>
              <a:t>Do you agree to add the following to the SFD document:”</a:t>
            </a:r>
          </a:p>
          <a:p>
            <a:pPr lvl="1" algn="just"/>
            <a:r>
              <a:rPr lang="en-US" dirty="0"/>
              <a:t>An EDMG STA shall use for SC </a:t>
            </a:r>
            <a:r>
              <a:rPr lang="en-US" dirty="0" smtClean="0"/>
              <a:t>PHY the </a:t>
            </a:r>
            <a:r>
              <a:rPr lang="en-US" dirty="0"/>
              <a:t>Golay sequences and STF and CEF fields definition for SISO, MIMO and channel bonding CB = 1, 2, 4 as defined in the 11-16-0994-00-00ay.”</a:t>
            </a:r>
          </a:p>
          <a:p>
            <a:pPr marL="457200" lvl="1" indent="0" algn="just">
              <a:buNone/>
            </a:pPr>
            <a:r>
              <a:rPr lang="en-US" dirty="0"/>
              <a:t>“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3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DMG-STF in 11ad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9928"/>
          </a:xfrm>
        </p:spPr>
        <p:txBody>
          <a:bodyPr/>
          <a:lstStyle/>
          <a:p>
            <a:pPr algn="just"/>
            <a:r>
              <a:rPr lang="en-US" sz="2000" dirty="0" smtClean="0"/>
              <a:t>The legacy DMG-STF is defined using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Golay sequence of length 128 chips and consists of 16 repetitions of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and the sequence with inverse sign -Ga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at the end, [2].</a:t>
            </a:r>
          </a:p>
          <a:p>
            <a:pPr algn="just"/>
            <a:r>
              <a:rPr lang="en-US" sz="2000" dirty="0" smtClean="0"/>
              <a:t>The DMG-STF field is used for:</a:t>
            </a:r>
          </a:p>
          <a:p>
            <a:pPr lvl="1" algn="just"/>
            <a:r>
              <a:rPr lang="en-US" sz="1600" dirty="0" smtClean="0"/>
              <a:t>Frame detection;</a:t>
            </a:r>
          </a:p>
          <a:p>
            <a:pPr lvl="1" algn="just"/>
            <a:r>
              <a:rPr lang="en-US" sz="1600" dirty="0" smtClean="0"/>
              <a:t>Initial acquisition and sync;</a:t>
            </a:r>
          </a:p>
          <a:p>
            <a:pPr lvl="1" algn="just"/>
            <a:r>
              <a:rPr lang="en-US" sz="1600" dirty="0" smtClean="0"/>
              <a:t>AGC setup;</a:t>
            </a:r>
          </a:p>
          <a:p>
            <a:pPr lvl="1" algn="just"/>
            <a:r>
              <a:rPr lang="en-US" sz="1600" dirty="0" smtClean="0"/>
              <a:t>Carrier frequency offset estimation;</a:t>
            </a:r>
          </a:p>
          <a:p>
            <a:pPr lvl="1" algn="just"/>
            <a:r>
              <a:rPr lang="en-US" sz="1600" dirty="0" smtClean="0"/>
              <a:t>Other possible estimations, including noise power measurement, etc.;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450" y="5066445"/>
            <a:ext cx="3857100" cy="117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3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11-15-1358-04-00ay-specification-framework-for-tgay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Draft </a:t>
            </a:r>
            <a:r>
              <a:rPr lang="en-US" sz="2000" dirty="0"/>
              <a:t>P802.11REVmc_D5.4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4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EDMG-STF in 11ay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EDMG-STF field is present in the frame transmitted over the number of contiguous 2.16 GHz channels and/or several spatial streams in MIMO case.</a:t>
            </a:r>
          </a:p>
          <a:p>
            <a:pPr algn="just"/>
            <a:r>
              <a:rPr lang="en-US" sz="2000" dirty="0" smtClean="0"/>
              <a:t>The proposed EDMG-STF field also uses Ga Golay sequence in their definition, however introduces additional lengths of 256 and 512 for the CB = 2 and 4 accordingly.</a:t>
            </a:r>
          </a:p>
          <a:p>
            <a:pPr algn="just"/>
            <a:r>
              <a:rPr lang="en-US" sz="2000" dirty="0" smtClean="0"/>
              <a:t>The primary purpose of the EDMG-STF:</a:t>
            </a:r>
          </a:p>
          <a:p>
            <a:pPr lvl="1" algn="just"/>
            <a:r>
              <a:rPr lang="en-US" sz="1600" dirty="0" smtClean="0"/>
              <a:t>AGC setup;</a:t>
            </a:r>
          </a:p>
          <a:p>
            <a:pPr lvl="1" algn="just"/>
            <a:r>
              <a:rPr lang="en-US" sz="1600" dirty="0" smtClean="0"/>
              <a:t>Possibly a refinement of the sync operating at the higher sampling rate;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3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EDMG-STF Structure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4989" y="1828800"/>
            <a:ext cx="4198936" cy="4267200"/>
          </a:xfrm>
        </p:spPr>
        <p:txBody>
          <a:bodyPr/>
          <a:lstStyle/>
          <a:p>
            <a:pPr algn="just"/>
            <a:r>
              <a:rPr lang="en-US" sz="2000" dirty="0" smtClean="0"/>
              <a:t>The EDMG-STF field for spatial stream “</a:t>
            </a:r>
            <a:r>
              <a:rPr lang="en-US" sz="2000" dirty="0" err="1" smtClean="0"/>
              <a:t>i</a:t>
            </a:r>
            <a:r>
              <a:rPr lang="en-US" sz="2000" dirty="0" smtClean="0"/>
              <a:t>” is built of the multiple repetitions of the </a:t>
            </a:r>
            <a:r>
              <a:rPr lang="en-US" sz="2000" dirty="0" err="1" smtClean="0"/>
              <a:t>Gw</a:t>
            </a:r>
            <a:r>
              <a:rPr lang="en-US" sz="2000" baseline="30000" dirty="0" err="1" smtClean="0"/>
              <a:t>i</a:t>
            </a:r>
            <a:r>
              <a:rPr lang="en-US" sz="2000" dirty="0" smtClean="0"/>
              <a:t> sequence defined as follows:</a:t>
            </a:r>
          </a:p>
          <a:p>
            <a:pPr lvl="1" algn="just"/>
            <a:r>
              <a:rPr lang="en-US" sz="1600" dirty="0" err="1" smtClean="0"/>
              <a:t>Gw</a:t>
            </a:r>
            <a:r>
              <a:rPr lang="en-US" sz="1600" baseline="30000" dirty="0" err="1" smtClean="0"/>
              <a:t>i</a:t>
            </a:r>
            <a:r>
              <a:rPr lang="en-US" sz="1600" dirty="0" smtClean="0"/>
              <a:t> = [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 err="1" smtClean="0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, -</a:t>
            </a:r>
            <a:r>
              <a:rPr lang="en-US" sz="1600" dirty="0" err="1" smtClean="0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];</a:t>
            </a:r>
          </a:p>
          <a:p>
            <a:pPr lvl="1" algn="just"/>
            <a:r>
              <a:rPr lang="en-US" sz="1600" dirty="0" smtClean="0"/>
              <a:t>The number of </a:t>
            </a:r>
            <a:r>
              <a:rPr lang="en-US" sz="1600" dirty="0" err="1"/>
              <a:t>Gw</a:t>
            </a:r>
            <a:r>
              <a:rPr lang="en-US" sz="1600" baseline="30000" dirty="0" err="1"/>
              <a:t>i</a:t>
            </a:r>
            <a:r>
              <a:rPr lang="en-US" sz="1600" dirty="0" smtClean="0"/>
              <a:t> sequences in the EDMG-STF field is </a:t>
            </a:r>
            <a:r>
              <a:rPr lang="en-US" sz="1600" dirty="0" smtClean="0">
                <a:solidFill>
                  <a:srgbClr val="FF0000"/>
                </a:solidFill>
              </a:rPr>
              <a:t>TBD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is a Golay sequence of length N;</a:t>
            </a:r>
          </a:p>
          <a:p>
            <a:pPr lvl="1" algn="just"/>
            <a:r>
              <a:rPr lang="en-US" sz="1600" dirty="0" smtClean="0"/>
              <a:t>N is a sequence length, equal to 128, 256, and 512 for the CB = 1, 2, and 4 accordingly;</a:t>
            </a:r>
          </a:p>
          <a:p>
            <a:pPr lvl="1" algn="just"/>
            <a:r>
              <a:rPr lang="en-US" sz="1600" dirty="0" smtClean="0"/>
              <a:t>NOTE: regardless of the CB type (or BW) the EDMG-STF has the same time duration;</a:t>
            </a:r>
          </a:p>
          <a:p>
            <a:pPr lvl="1" algn="just"/>
            <a:r>
              <a:rPr lang="en-US" sz="1600" dirty="0" smtClean="0"/>
              <a:t>Chip duration: Tc = 0.57 ns;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56" y="1752600"/>
            <a:ext cx="4321500" cy="396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DMG-CEF in 11ad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75992"/>
          </a:xfrm>
        </p:spPr>
        <p:txBody>
          <a:bodyPr/>
          <a:lstStyle/>
          <a:p>
            <a:pPr algn="just"/>
            <a:r>
              <a:rPr lang="en-US" sz="2000" dirty="0" smtClean="0"/>
              <a:t>The legacy DMG-CEF is defined using Golay pair of complementary sequences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and 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of length 128 chips, [2].</a:t>
            </a:r>
          </a:p>
          <a:p>
            <a:pPr algn="just"/>
            <a:r>
              <a:rPr lang="en-US" sz="2000" dirty="0" smtClean="0"/>
              <a:t>The primary purpose of DMG-CEF field:</a:t>
            </a:r>
          </a:p>
          <a:p>
            <a:pPr lvl="1" algn="just"/>
            <a:r>
              <a:rPr lang="en-US" sz="1600" dirty="0" smtClean="0"/>
              <a:t>Channel estimation in time and frequency domain;</a:t>
            </a:r>
          </a:p>
          <a:p>
            <a:pPr algn="just"/>
            <a:r>
              <a:rPr lang="en-US" sz="2000" dirty="0" smtClean="0"/>
              <a:t>The CEF field is composed of Gu</a:t>
            </a:r>
            <a:r>
              <a:rPr lang="en-US" sz="2000" baseline="-25000" dirty="0" smtClean="0"/>
              <a:t>512</a:t>
            </a:r>
            <a:r>
              <a:rPr lang="en-US" sz="2000" dirty="0" smtClean="0"/>
              <a:t> and Gv</a:t>
            </a:r>
            <a:r>
              <a:rPr lang="en-US" sz="2000" baseline="-25000" dirty="0" smtClean="0"/>
              <a:t>512</a:t>
            </a:r>
            <a:r>
              <a:rPr lang="en-US" sz="2000" dirty="0" smtClean="0"/>
              <a:t> sequences:</a:t>
            </a:r>
          </a:p>
          <a:p>
            <a:pPr lvl="1" algn="just"/>
            <a:r>
              <a:rPr lang="en-US" sz="1600" dirty="0" smtClean="0"/>
              <a:t>Gu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= [-Gb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+Gb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];</a:t>
            </a:r>
          </a:p>
          <a:p>
            <a:pPr lvl="1" algn="just"/>
            <a:r>
              <a:rPr lang="en-US" sz="1600" dirty="0" smtClean="0"/>
              <a:t>Gv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=  [-Gb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+Ga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];</a:t>
            </a:r>
          </a:p>
          <a:p>
            <a:pPr algn="just"/>
            <a:r>
              <a:rPr lang="en-US" sz="2000" dirty="0" smtClean="0"/>
              <a:t>Appended with the -Gb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sequence at the end.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869160"/>
            <a:ext cx="8275351" cy="114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 Estimation in Time Domain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pPr algn="just"/>
            <a:r>
              <a:rPr lang="en-US" sz="2000" dirty="0" smtClean="0"/>
              <a:t>The Channel Impulse Response (CIR) estimation is based on the complementary property of the Ga and Gb sequences.</a:t>
            </a:r>
          </a:p>
          <a:p>
            <a:pPr algn="just"/>
            <a:r>
              <a:rPr lang="en-US" sz="2000" dirty="0" smtClean="0"/>
              <a:t>The sum of autocorrelation function for </a:t>
            </a:r>
            <a:r>
              <a:rPr lang="en-US" sz="2000" dirty="0" err="1" smtClean="0"/>
              <a:t>Ga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 and </a:t>
            </a:r>
            <a:r>
              <a:rPr lang="en-US" sz="2000" dirty="0" err="1" smtClean="0"/>
              <a:t>Gb</a:t>
            </a:r>
            <a:r>
              <a:rPr lang="en-US" sz="2000" baseline="-25000" dirty="0" err="1"/>
              <a:t>N</a:t>
            </a:r>
            <a:r>
              <a:rPr lang="en-US" sz="2000" dirty="0" smtClean="0"/>
              <a:t> of length N is a delta Dirac function: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810311"/>
              </p:ext>
            </p:extLst>
          </p:nvPr>
        </p:nvGraphicFramePr>
        <p:xfrm>
          <a:off x="2332038" y="3448050"/>
          <a:ext cx="4476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" name="Equation" r:id="rId3" imgW="2984400" imgH="228600" progId="Equation.3">
                  <p:embed/>
                </p:oleObj>
              </mc:Choice>
              <mc:Fallback>
                <p:oleObj name="Equation" r:id="rId3" imgW="298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038" y="3448050"/>
                        <a:ext cx="44767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997424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/>
              <a:t>where symbol × denotes circular convolution, -n index defines the inverse order of samples in the </a:t>
            </a:r>
            <a:r>
              <a:rPr lang="en-US" sz="2000" kern="0" dirty="0" err="1" smtClean="0"/>
              <a:t>Ga</a:t>
            </a:r>
            <a:r>
              <a:rPr lang="en-US" sz="2000" kern="0" baseline="-25000" dirty="0" err="1" smtClean="0"/>
              <a:t>N</a:t>
            </a:r>
            <a:r>
              <a:rPr lang="en-US" sz="2000" kern="0" dirty="0" smtClean="0"/>
              <a:t>/</a:t>
            </a:r>
            <a:r>
              <a:rPr lang="en-US" sz="2000" kern="0" dirty="0" err="1" smtClean="0"/>
              <a:t>Gb</a:t>
            </a:r>
            <a:r>
              <a:rPr lang="en-US" sz="2000" kern="0" baseline="-25000" dirty="0" err="1" smtClean="0"/>
              <a:t>N</a:t>
            </a:r>
            <a:r>
              <a:rPr lang="en-US" sz="2000" kern="0" dirty="0" smtClean="0"/>
              <a:t> sequence.</a:t>
            </a:r>
          </a:p>
          <a:p>
            <a:pPr algn="just"/>
            <a:r>
              <a:rPr lang="en-US" sz="2000" kern="0" dirty="0" smtClean="0"/>
              <a:t>Applying that property the CIR estimation h(n) can be simply realized as follows:</a:t>
            </a:r>
            <a:endParaRPr lang="ru-RU" sz="2000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613383"/>
              </p:ext>
            </p:extLst>
          </p:nvPr>
        </p:nvGraphicFramePr>
        <p:xfrm>
          <a:off x="1081088" y="5499100"/>
          <a:ext cx="69770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" name="Equation" r:id="rId5" imgW="4660560" imgH="228600" progId="Equation.3">
                  <p:embed/>
                </p:oleObj>
              </mc:Choice>
              <mc:Fallback>
                <p:oleObj name="Equation" r:id="rId5" imgW="466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5499100"/>
                        <a:ext cx="6977062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1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EDMG-CEF in 11ay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proposed EDMG-CEF design meets the following requirements:</a:t>
            </a:r>
          </a:p>
          <a:p>
            <a:pPr lvl="1" algn="just"/>
            <a:r>
              <a:rPr lang="en-US" sz="1600" dirty="0" smtClean="0"/>
              <a:t>Reuses the legacy DMG-CEF structure based on the Golay sequences;</a:t>
            </a:r>
          </a:p>
          <a:p>
            <a:pPr lvl="1" algn="just"/>
            <a:r>
              <a:rPr lang="en-US" sz="1600" dirty="0" smtClean="0"/>
              <a:t>Allows channel estimation in time and frequency domain;</a:t>
            </a:r>
          </a:p>
          <a:p>
            <a:pPr lvl="1" algn="just"/>
            <a:r>
              <a:rPr lang="en-US" sz="1600" dirty="0" smtClean="0"/>
              <a:t>Provides channel estimation for channel bonding of several frequency channels;</a:t>
            </a:r>
          </a:p>
          <a:p>
            <a:pPr lvl="1" algn="just"/>
            <a:r>
              <a:rPr lang="en-US" sz="1600" dirty="0" smtClean="0"/>
              <a:t>Supports MIMO channel estimation;</a:t>
            </a:r>
          </a:p>
          <a:p>
            <a:pPr lvl="1" algn="just"/>
            <a:r>
              <a:rPr lang="en-US" sz="1600" dirty="0" smtClean="0"/>
              <a:t>The design should be extendable for an arbitrary number of spatial streams;</a:t>
            </a:r>
          </a:p>
          <a:p>
            <a:pPr algn="just"/>
            <a:r>
              <a:rPr lang="en-US" sz="2000" dirty="0" smtClean="0"/>
              <a:t>Similar to the EDMG-STF field for the channel bonding of 2 and 4, the </a:t>
            </a:r>
            <a:r>
              <a:rPr lang="en-US" sz="2000" dirty="0"/>
              <a:t>G</a:t>
            </a:r>
            <a:r>
              <a:rPr lang="en-US" sz="2000" dirty="0" smtClean="0"/>
              <a:t>olay sequences of length N = 256 and 512 are used accordingly.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9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11579</TotalTime>
  <Words>3710</Words>
  <Application>Microsoft Office PowerPoint</Application>
  <PresentationFormat>On-screen Show (4:3)</PresentationFormat>
  <Paragraphs>508</Paragraphs>
  <Slides>40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Cambria Math</vt:lpstr>
      <vt:lpstr>Times New Roman</vt:lpstr>
      <vt:lpstr>802-11-Submission</vt:lpstr>
      <vt:lpstr>Document</vt:lpstr>
      <vt:lpstr>Equation</vt:lpstr>
      <vt:lpstr>EDMG STF and CEF Design for SC PHY in 11ay</vt:lpstr>
      <vt:lpstr>Introduction</vt:lpstr>
      <vt:lpstr>EDMG-STF &amp; CEF Structure</vt:lpstr>
      <vt:lpstr>Legacy DMG-STF in 11ad</vt:lpstr>
      <vt:lpstr>Proposed EDMG-STF in 11ay</vt:lpstr>
      <vt:lpstr>Proposed EDMG-STF Structure (Cont’d)</vt:lpstr>
      <vt:lpstr>Legacy DMG-CEF in 11ad</vt:lpstr>
      <vt:lpstr>CIR Estimation in Time Domain</vt:lpstr>
      <vt:lpstr>Requirements for EDMG-CEF in 11ay</vt:lpstr>
      <vt:lpstr>EDMG-CEF Design for 2 Streams</vt:lpstr>
      <vt:lpstr>EDMG-CEF Design for 2 Streams (Cont’d)</vt:lpstr>
      <vt:lpstr>Channel Estimation for 2 Streams</vt:lpstr>
      <vt:lpstr>Channel Estimation for 2 Streams (Cont’d)</vt:lpstr>
      <vt:lpstr>EDMG-CEF Design for 4 Streams</vt:lpstr>
      <vt:lpstr>EDMG-CEF Design for 4 Streams (Cont’d)</vt:lpstr>
      <vt:lpstr>Channel Estimation for 4 Streams</vt:lpstr>
      <vt:lpstr>Channel Estimation for 4 Streams (Cont’d)</vt:lpstr>
      <vt:lpstr>EDMG-CEF Design for 8 Streams</vt:lpstr>
      <vt:lpstr>Golay Sequences Definition</vt:lpstr>
      <vt:lpstr>Golay Sequence Set</vt:lpstr>
      <vt:lpstr>Design Rules &amp; Requirements</vt:lpstr>
      <vt:lpstr>Design Rules &amp; Requirements (Cont’d)</vt:lpstr>
      <vt:lpstr>Design Rules &amp; Requirements (Cont’d)</vt:lpstr>
      <vt:lpstr>Proposed GSS</vt:lpstr>
      <vt:lpstr>Characteristics Analysis</vt:lpstr>
      <vt:lpstr>Shape Filter Definition</vt:lpstr>
      <vt:lpstr>Golay Set Properties Analysis N = 128</vt:lpstr>
      <vt:lpstr>Golay Set Properties Analysis N = 128 (Cont’d)</vt:lpstr>
      <vt:lpstr>Golay Set Properties Analysis N = 256</vt:lpstr>
      <vt:lpstr>Golay Set Properties Analysis N = 256 (Cont’d)</vt:lpstr>
      <vt:lpstr>Golay Set Properties Analysis N = 512</vt:lpstr>
      <vt:lpstr>Golay Set Properties Analysis N = 512 (Cont’d)</vt:lpstr>
      <vt:lpstr>Channel Estimation Performance</vt:lpstr>
      <vt:lpstr>SISO Simulation Results</vt:lpstr>
      <vt:lpstr>MIMO Simulation Results</vt:lpstr>
      <vt:lpstr>MIMO Simulation Results (Cont’d)</vt:lpstr>
      <vt:lpstr>Simulation Results Summary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7424</cp:revision>
  <cp:lastPrinted>1998-02-10T13:28:06Z</cp:lastPrinted>
  <dcterms:created xsi:type="dcterms:W3CDTF">2015-03-24T14:22:58Z</dcterms:created>
  <dcterms:modified xsi:type="dcterms:W3CDTF">2016-07-27T19:04:21Z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