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28" r:id="rId3"/>
    <p:sldId id="331" r:id="rId4"/>
    <p:sldId id="329" r:id="rId5"/>
    <p:sldId id="330" r:id="rId6"/>
    <p:sldId id="332" r:id="rId7"/>
    <p:sldId id="334" r:id="rId8"/>
    <p:sldId id="335" r:id="rId9"/>
    <p:sldId id="337" r:id="rId10"/>
    <p:sldId id="336" r:id="rId11"/>
    <p:sldId id="338" r:id="rId12"/>
    <p:sldId id="339" r:id="rId13"/>
    <p:sldId id="333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July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802.11-16/0989r0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July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EDMG Header-B Encoding and Modulation</a:t>
            </a:r>
            <a:br>
              <a:rPr lang="en-US" altLang="en-US" sz="2800" dirty="0" smtClean="0"/>
            </a:br>
            <a:r>
              <a:rPr lang="en-US" altLang="en-US" sz="2800" dirty="0" smtClean="0"/>
              <a:t>for SC PHY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2016-07-25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50100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" y="4078933"/>
            <a:ext cx="78581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defines the EDMG Header-B encoding and modulation for SC PHY.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1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</a:t>
            </a:r>
            <a:r>
              <a:rPr lang="en-US" dirty="0" smtClean="0"/>
              <a:t>the </a:t>
            </a:r>
            <a:r>
              <a:rPr lang="en-US" dirty="0"/>
              <a:t>SFD:”</a:t>
            </a:r>
          </a:p>
          <a:p>
            <a:pPr lvl="1" algn="just"/>
            <a:r>
              <a:rPr lang="en-US" dirty="0" smtClean="0"/>
              <a:t>The 11ay specification shall define first 7 bits of EDMG-Header-B for scrambler seed value and define the total number of bits to 64 as in the legacy 11ad header.</a:t>
            </a:r>
          </a:p>
          <a:p>
            <a:pPr lvl="1" algn="just"/>
            <a:r>
              <a:rPr lang="en-US" dirty="0" smtClean="0"/>
              <a:t>“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1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</a:t>
            </a:r>
            <a:r>
              <a:rPr lang="en-US" dirty="0" smtClean="0"/>
              <a:t>the </a:t>
            </a:r>
            <a:r>
              <a:rPr lang="en-US" dirty="0"/>
              <a:t>SFD:”</a:t>
            </a:r>
          </a:p>
          <a:p>
            <a:pPr lvl="1" algn="just"/>
            <a:r>
              <a:rPr lang="en-US" dirty="0" smtClean="0"/>
              <a:t>The 11ay specification shall define encoding and </a:t>
            </a:r>
            <a:r>
              <a:rPr lang="en-US" dirty="0" smtClean="0"/>
              <a:t>modulation </a:t>
            </a:r>
            <a:r>
              <a:rPr lang="en-US" dirty="0" smtClean="0"/>
              <a:t>method for EDMG-Header-B </a:t>
            </a:r>
            <a:r>
              <a:rPr lang="en-US" dirty="0"/>
              <a:t>as described in the </a:t>
            </a:r>
            <a:r>
              <a:rPr lang="en-US" dirty="0" smtClean="0"/>
              <a:t>11-16-0989-00-00ay.</a:t>
            </a:r>
            <a:endParaRPr lang="en-US" dirty="0"/>
          </a:p>
          <a:p>
            <a:pPr lvl="1" algn="just"/>
            <a:r>
              <a:rPr lang="en-US" dirty="0" smtClean="0"/>
              <a:t>“</a:t>
            </a:r>
            <a:endParaRPr lang="ru-RU" sz="1800" dirty="0" smtClean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2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11-15-1358-04-00ay-specification-framework-for-tgay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Draft </a:t>
            </a:r>
            <a:r>
              <a:rPr lang="en-US" sz="2000" dirty="0"/>
              <a:t>P802.11REVmc_D5.4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8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This presentation defines the EDMG Header-B encoding and modulation for SC </a:t>
            </a:r>
            <a:r>
              <a:rPr lang="en-US" sz="2000" dirty="0" smtClean="0"/>
              <a:t>PHY MU-MIMO transmission, [1].</a:t>
            </a:r>
          </a:p>
          <a:p>
            <a:pPr algn="just"/>
            <a:r>
              <a:rPr lang="en-US" sz="2000" dirty="0"/>
              <a:t>The proposed method is based on the encoding and modulation defined for the legacy SC PHY in 11ad standard, [2</a:t>
            </a:r>
            <a:r>
              <a:rPr lang="en-US" sz="2000" dirty="0" smtClean="0"/>
              <a:t>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4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</a:t>
            </a:r>
            <a:r>
              <a:rPr lang="en-US" dirty="0" smtClean="0"/>
              <a:t>Header-B Format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Proposed Header-B bit content:</a:t>
            </a:r>
          </a:p>
          <a:p>
            <a:pPr lvl="1" algn="just"/>
            <a:r>
              <a:rPr lang="en-US" sz="1800" dirty="0" smtClean="0"/>
              <a:t>The exact bit content of Header-B is not defined yet;</a:t>
            </a:r>
          </a:p>
          <a:p>
            <a:pPr lvl="1" algn="just"/>
            <a:r>
              <a:rPr lang="en-US" sz="1800" dirty="0" smtClean="0"/>
              <a:t>It is proposed:</a:t>
            </a:r>
            <a:endParaRPr lang="en-US" sz="1800" dirty="0"/>
          </a:p>
          <a:p>
            <a:pPr lvl="2" algn="just"/>
            <a:r>
              <a:rPr lang="en-US" dirty="0" smtClean="0"/>
              <a:t>First 7 bits (b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b</a:t>
            </a:r>
            <a:r>
              <a:rPr lang="en-US" baseline="-25000" dirty="0" smtClean="0"/>
              <a:t>7</a:t>
            </a:r>
            <a:r>
              <a:rPr lang="en-US" dirty="0" smtClean="0"/>
              <a:t>) – define scrambler seed per user (or STA);</a:t>
            </a:r>
          </a:p>
          <a:p>
            <a:pPr lvl="2" algn="just"/>
            <a:r>
              <a:rPr lang="en-US" dirty="0"/>
              <a:t>The total header size it is proposed to limit by 64 </a:t>
            </a:r>
            <a:r>
              <a:rPr lang="en-US" dirty="0" smtClean="0"/>
              <a:t>bits;</a:t>
            </a:r>
          </a:p>
          <a:p>
            <a:pPr lvl="1" algn="just"/>
            <a:r>
              <a:rPr lang="en-US" sz="1800" dirty="0" smtClean="0"/>
              <a:t>The rest of bits may define the PSDU length in bytes per user;</a:t>
            </a:r>
          </a:p>
          <a:p>
            <a:pPr lvl="1" algn="just"/>
            <a:r>
              <a:rPr lang="en-US" sz="1800" dirty="0" smtClean="0"/>
              <a:t>EDMG-MCS per user;</a:t>
            </a:r>
          </a:p>
          <a:p>
            <a:pPr lvl="1" algn="just"/>
            <a:r>
              <a:rPr lang="en-US" sz="1800" dirty="0" smtClean="0"/>
              <a:t>Other parameters;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8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EDMG Header-B Encoding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752528"/>
          </a:xfrm>
        </p:spPr>
        <p:txBody>
          <a:bodyPr/>
          <a:lstStyle/>
          <a:p>
            <a:pPr algn="just"/>
            <a:r>
              <a:rPr lang="en-US" dirty="0" smtClean="0"/>
              <a:t>EDMG Header-B encoding steps, [2]:</a:t>
            </a:r>
          </a:p>
          <a:p>
            <a:pPr lvl="1" algn="just"/>
            <a:r>
              <a:rPr lang="en-US" b="1" dirty="0" smtClean="0"/>
              <a:t>Data scrambling:</a:t>
            </a:r>
          </a:p>
          <a:p>
            <a:pPr lvl="2" algn="just"/>
            <a:r>
              <a:rPr lang="en-US" b="1" dirty="0" smtClean="0"/>
              <a:t>b</a:t>
            </a:r>
            <a:r>
              <a:rPr lang="en-US" dirty="0" smtClean="0"/>
              <a:t> = (b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b</a:t>
            </a:r>
            <a:r>
              <a:rPr lang="en-US" baseline="-25000" dirty="0" smtClean="0"/>
              <a:t>64</a:t>
            </a:r>
            <a:r>
              <a:rPr lang="en-US" dirty="0" smtClean="0"/>
              <a:t>) – input bits of Header-B;</a:t>
            </a:r>
          </a:p>
          <a:p>
            <a:pPr lvl="2" algn="just"/>
            <a:r>
              <a:rPr lang="en-US" b="1" dirty="0" smtClean="0"/>
              <a:t>s</a:t>
            </a:r>
            <a:r>
              <a:rPr lang="en-US" dirty="0" smtClean="0"/>
              <a:t> = (0</a:t>
            </a:r>
            <a:r>
              <a:rPr lang="en-US" baseline="-25000" dirty="0" smtClean="0"/>
              <a:t>1</a:t>
            </a:r>
            <a:r>
              <a:rPr lang="en-US" dirty="0" smtClean="0"/>
              <a:t>, 0</a:t>
            </a:r>
            <a:r>
              <a:rPr lang="en-US" baseline="-25000" dirty="0" smtClean="0"/>
              <a:t>2</a:t>
            </a:r>
            <a:r>
              <a:rPr lang="en-US" dirty="0" smtClean="0"/>
              <a:t>, 0</a:t>
            </a:r>
            <a:r>
              <a:rPr lang="en-US" baseline="-25000" dirty="0" smtClean="0"/>
              <a:t>7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s</a:t>
            </a:r>
            <a:r>
              <a:rPr lang="en-US" baseline="-25000" dirty="0" smtClean="0"/>
              <a:t>57</a:t>
            </a:r>
            <a:r>
              <a:rPr lang="en-US" dirty="0" smtClean="0"/>
              <a:t>) –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s</a:t>
            </a:r>
            <a:r>
              <a:rPr lang="en-US" baseline="-25000" dirty="0" smtClean="0"/>
              <a:t>57</a:t>
            </a:r>
            <a:r>
              <a:rPr lang="en-US" dirty="0" smtClean="0"/>
              <a:t> are first 57 bits at the output of scrambler with initial seed value (b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b</a:t>
            </a:r>
            <a:r>
              <a:rPr lang="en-US" baseline="-25000" dirty="0" smtClean="0"/>
              <a:t>7</a:t>
            </a:r>
            <a:r>
              <a:rPr lang="en-US" dirty="0" smtClean="0"/>
              <a:t>);</a:t>
            </a:r>
            <a:endParaRPr lang="ru-RU" dirty="0" smtClean="0"/>
          </a:p>
          <a:p>
            <a:pPr lvl="2" algn="just"/>
            <a:r>
              <a:rPr lang="en-US" b="1" dirty="0" err="1" smtClean="0"/>
              <a:t>bs</a:t>
            </a:r>
            <a:r>
              <a:rPr lang="en-US" dirty="0" smtClean="0"/>
              <a:t> = </a:t>
            </a:r>
            <a:r>
              <a:rPr lang="en-US" b="1" dirty="0" smtClean="0"/>
              <a:t>b</a:t>
            </a:r>
            <a:r>
              <a:rPr lang="en-US" dirty="0" smtClean="0"/>
              <a:t> × </a:t>
            </a:r>
            <a:r>
              <a:rPr lang="en-US" b="1" dirty="0" smtClean="0"/>
              <a:t>s</a:t>
            </a:r>
            <a:r>
              <a:rPr lang="en-US" dirty="0" smtClean="0"/>
              <a:t>; × - defines bitwise XOR of two vectors;</a:t>
            </a:r>
          </a:p>
          <a:p>
            <a:pPr lvl="1" algn="just"/>
            <a:r>
              <a:rPr lang="en-US" b="1" dirty="0" smtClean="0"/>
              <a:t>Data encoding:</a:t>
            </a:r>
          </a:p>
          <a:p>
            <a:pPr lvl="2" algn="just"/>
            <a:r>
              <a:rPr lang="en-US" b="1" dirty="0" smtClean="0"/>
              <a:t>c</a:t>
            </a:r>
            <a:r>
              <a:rPr lang="en-US" dirty="0" smtClean="0"/>
              <a:t> = (bs</a:t>
            </a:r>
            <a:r>
              <a:rPr lang="en-US" baseline="-25000" dirty="0" smtClean="0"/>
              <a:t>1</a:t>
            </a:r>
            <a:r>
              <a:rPr lang="en-US" dirty="0" smtClean="0"/>
              <a:t>, bs</a:t>
            </a:r>
            <a:r>
              <a:rPr lang="en-US" baseline="-25000" dirty="0" smtClean="0"/>
              <a:t>2</a:t>
            </a:r>
            <a:r>
              <a:rPr lang="en-US" dirty="0" smtClean="0"/>
              <a:t>, …, bs</a:t>
            </a:r>
            <a:r>
              <a:rPr lang="en-US" baseline="-25000" dirty="0" smtClean="0"/>
              <a:t>64</a:t>
            </a:r>
            <a:r>
              <a:rPr lang="en-US" dirty="0" smtClean="0"/>
              <a:t>, 0</a:t>
            </a:r>
            <a:r>
              <a:rPr lang="en-US" baseline="-25000" dirty="0" smtClean="0"/>
              <a:t>1</a:t>
            </a:r>
            <a:r>
              <a:rPr lang="en-US" dirty="0" smtClean="0"/>
              <a:t>, 0</a:t>
            </a:r>
            <a:r>
              <a:rPr lang="en-US" baseline="-25000" dirty="0" smtClean="0"/>
              <a:t>2</a:t>
            </a:r>
            <a:r>
              <a:rPr lang="en-US" dirty="0" smtClean="0"/>
              <a:t>, …, 0</a:t>
            </a:r>
            <a:r>
              <a:rPr lang="en-US" baseline="-25000" dirty="0" smtClean="0"/>
              <a:t>440</a:t>
            </a:r>
            <a:r>
              <a:rPr lang="en-US" dirty="0" smtClean="0"/>
              <a:t>,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…, p</a:t>
            </a:r>
            <a:r>
              <a:rPr lang="en-US" baseline="-25000" dirty="0" smtClean="0"/>
              <a:t>168</a:t>
            </a:r>
            <a:r>
              <a:rPr lang="en-US" dirty="0" smtClean="0"/>
              <a:t>) – LDPC codeword;</a:t>
            </a:r>
          </a:p>
          <a:p>
            <a:pPr lvl="2" algn="just"/>
            <a:r>
              <a:rPr lang="en-US" b="1" dirty="0" err="1" smtClean="0"/>
              <a:t>Hc</a:t>
            </a:r>
            <a:r>
              <a:rPr lang="en-US" b="1" baseline="30000" dirty="0" err="1" smtClean="0"/>
              <a:t>T</a:t>
            </a:r>
            <a:r>
              <a:rPr lang="en-US" dirty="0" smtClean="0"/>
              <a:t> = </a:t>
            </a:r>
            <a:r>
              <a:rPr lang="en-US" b="1" dirty="0" smtClean="0"/>
              <a:t>0</a:t>
            </a:r>
            <a:r>
              <a:rPr lang="en-US" dirty="0" smtClean="0"/>
              <a:t> – encoding, </a:t>
            </a:r>
            <a:r>
              <a:rPr lang="en-US" b="1" dirty="0" smtClean="0"/>
              <a:t>H</a:t>
            </a:r>
            <a:r>
              <a:rPr lang="en-US" dirty="0" smtClean="0"/>
              <a:t> is a 168 x 672 LDPC ¾ parity check matrix;</a:t>
            </a:r>
          </a:p>
          <a:p>
            <a:pPr lvl="2" algn="just"/>
            <a:r>
              <a:rPr lang="en-US" b="1" dirty="0" smtClean="0"/>
              <a:t>c1</a:t>
            </a:r>
            <a:r>
              <a:rPr lang="en-US" dirty="0" smtClean="0"/>
              <a:t> = (bs</a:t>
            </a:r>
            <a:r>
              <a:rPr lang="en-US" baseline="-25000" dirty="0" smtClean="0"/>
              <a:t>1</a:t>
            </a:r>
            <a:r>
              <a:rPr lang="en-US" dirty="0" smtClean="0"/>
              <a:t>, bs</a:t>
            </a:r>
            <a:r>
              <a:rPr lang="en-US" baseline="-25000" dirty="0" smtClean="0"/>
              <a:t>2</a:t>
            </a:r>
            <a:r>
              <a:rPr lang="en-US" dirty="0" smtClean="0"/>
              <a:t>, …, bs</a:t>
            </a:r>
            <a:r>
              <a:rPr lang="en-US" baseline="-25000" dirty="0" smtClean="0"/>
              <a:t>64</a:t>
            </a:r>
            <a:r>
              <a:rPr lang="en-US" dirty="0" smtClean="0"/>
              <a:t>,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…, p</a:t>
            </a:r>
            <a:r>
              <a:rPr lang="en-US" baseline="-25000" dirty="0" smtClean="0"/>
              <a:t>160</a:t>
            </a:r>
            <a:r>
              <a:rPr lang="en-US" dirty="0" smtClean="0"/>
              <a:t>) – codeword #1, shortening of zero bits, puncturing of tail parity bits;</a:t>
            </a:r>
          </a:p>
          <a:p>
            <a:pPr lvl="2" algn="just"/>
            <a:r>
              <a:rPr lang="en-US" b="1" dirty="0" smtClean="0"/>
              <a:t>c2</a:t>
            </a:r>
            <a:r>
              <a:rPr lang="en-US" dirty="0" smtClean="0"/>
              <a:t> = (bs</a:t>
            </a:r>
            <a:r>
              <a:rPr lang="en-US" baseline="-25000" dirty="0" smtClean="0"/>
              <a:t>1</a:t>
            </a:r>
            <a:r>
              <a:rPr lang="en-US" dirty="0" smtClean="0"/>
              <a:t>, bs</a:t>
            </a:r>
            <a:r>
              <a:rPr lang="en-US" baseline="-25000" dirty="0" smtClean="0"/>
              <a:t>2</a:t>
            </a:r>
            <a:r>
              <a:rPr lang="en-US" dirty="0" smtClean="0"/>
              <a:t>, …, bs</a:t>
            </a:r>
            <a:r>
              <a:rPr lang="en-US" baseline="-25000" dirty="0" smtClean="0"/>
              <a:t>64</a:t>
            </a:r>
            <a:r>
              <a:rPr lang="en-US" dirty="0" smtClean="0"/>
              <a:t>, p</a:t>
            </a:r>
            <a:r>
              <a:rPr lang="en-US" baseline="-25000" dirty="0" smtClean="0"/>
              <a:t>1</a:t>
            </a:r>
            <a:r>
              <a:rPr lang="en-US" dirty="0" smtClean="0"/>
              <a:t>, p</a:t>
            </a:r>
            <a:r>
              <a:rPr lang="en-US" baseline="-25000" dirty="0" smtClean="0"/>
              <a:t>2</a:t>
            </a:r>
            <a:r>
              <a:rPr lang="en-US" dirty="0" smtClean="0"/>
              <a:t>, …, p</a:t>
            </a:r>
            <a:r>
              <a:rPr lang="en-US" baseline="-25000" dirty="0" smtClean="0"/>
              <a:t>152</a:t>
            </a:r>
            <a:r>
              <a:rPr lang="en-US" dirty="0" smtClean="0"/>
              <a:t>, p</a:t>
            </a:r>
            <a:r>
              <a:rPr lang="en-US" baseline="-25000" dirty="0" smtClean="0"/>
              <a:t>161</a:t>
            </a:r>
            <a:r>
              <a:rPr lang="en-US" dirty="0" smtClean="0"/>
              <a:t>, p</a:t>
            </a:r>
            <a:r>
              <a:rPr lang="en-US" baseline="-25000" dirty="0" smtClean="0"/>
              <a:t>162</a:t>
            </a:r>
            <a:r>
              <a:rPr lang="en-US" dirty="0" smtClean="0"/>
              <a:t>, …, p</a:t>
            </a:r>
            <a:r>
              <a:rPr lang="en-US" baseline="-25000" dirty="0" smtClean="0"/>
              <a:t>168</a:t>
            </a:r>
            <a:r>
              <a:rPr lang="en-US" dirty="0" smtClean="0"/>
              <a:t>) – codeword #2, shortening of zero bits, puncturing of middle parity bits;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72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EDMG Header-B </a:t>
            </a:r>
            <a:r>
              <a:rPr lang="en-US" dirty="0" smtClean="0"/>
              <a:t>Encoding (Cont’d)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392488"/>
          </a:xfrm>
        </p:spPr>
        <p:txBody>
          <a:bodyPr/>
          <a:lstStyle/>
          <a:p>
            <a:pPr algn="just"/>
            <a:r>
              <a:rPr lang="en-US" dirty="0" smtClean="0"/>
              <a:t>EDMG Header-B encoding steps (cont’d):</a:t>
            </a:r>
          </a:p>
          <a:p>
            <a:pPr lvl="1" algn="just"/>
            <a:r>
              <a:rPr lang="en-US" b="1" dirty="0" smtClean="0"/>
              <a:t>Resulting codeword:</a:t>
            </a:r>
          </a:p>
          <a:p>
            <a:pPr lvl="2" algn="just"/>
            <a:r>
              <a:rPr lang="en-US" b="1" dirty="0" smtClean="0"/>
              <a:t>c = (c1, c2)</a:t>
            </a:r>
            <a:r>
              <a:rPr lang="en-US" dirty="0" smtClean="0"/>
              <a:t> – codeword of length 448 bits</a:t>
            </a:r>
            <a:r>
              <a:rPr lang="en-US" b="1" dirty="0" smtClean="0"/>
              <a:t>;</a:t>
            </a:r>
          </a:p>
          <a:p>
            <a:pPr lvl="1" algn="just"/>
            <a:r>
              <a:rPr lang="en-US" b="1" dirty="0" smtClean="0"/>
              <a:t>Codeword scrambling:</a:t>
            </a:r>
          </a:p>
          <a:p>
            <a:pPr lvl="2" algn="just"/>
            <a:r>
              <a:rPr lang="en-US" b="1" dirty="0" smtClean="0"/>
              <a:t>s</a:t>
            </a:r>
            <a:r>
              <a:rPr lang="en-US" dirty="0" smtClean="0"/>
              <a:t> = (0</a:t>
            </a:r>
            <a:r>
              <a:rPr lang="en-US" baseline="-25000" dirty="0" smtClean="0"/>
              <a:t>1</a:t>
            </a:r>
            <a:r>
              <a:rPr lang="en-US" dirty="0" smtClean="0"/>
              <a:t>, 0</a:t>
            </a:r>
            <a:r>
              <a:rPr lang="en-US" baseline="-25000" dirty="0" smtClean="0"/>
              <a:t>2</a:t>
            </a:r>
            <a:r>
              <a:rPr lang="en-US" dirty="0" smtClean="0"/>
              <a:t>, …, 0</a:t>
            </a:r>
            <a:r>
              <a:rPr lang="en-US" baseline="-25000" dirty="0" smtClean="0"/>
              <a:t>224</a:t>
            </a:r>
            <a:r>
              <a:rPr lang="en-US" dirty="0" smtClean="0"/>
              <a:t>,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s</a:t>
            </a:r>
            <a:r>
              <a:rPr lang="en-US" baseline="-25000" dirty="0" smtClean="0"/>
              <a:t>224</a:t>
            </a:r>
            <a:r>
              <a:rPr lang="en-US" dirty="0" smtClean="0"/>
              <a:t>) </a:t>
            </a:r>
            <a:r>
              <a:rPr lang="en-US" dirty="0"/>
              <a:t>-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smtClean="0"/>
              <a:t>s</a:t>
            </a:r>
            <a:r>
              <a:rPr lang="en-US" baseline="-25000" dirty="0" smtClean="0"/>
              <a:t>224</a:t>
            </a:r>
            <a:r>
              <a:rPr lang="en-US" dirty="0" smtClean="0"/>
              <a:t> </a:t>
            </a:r>
            <a:r>
              <a:rPr lang="en-US" dirty="0"/>
              <a:t>are first </a:t>
            </a:r>
            <a:r>
              <a:rPr lang="en-US" dirty="0" smtClean="0"/>
              <a:t>224 </a:t>
            </a:r>
            <a:r>
              <a:rPr lang="en-US" dirty="0"/>
              <a:t>bits at the output of scrambler with initial seed </a:t>
            </a:r>
            <a:r>
              <a:rPr lang="en-US" dirty="0" smtClean="0"/>
              <a:t>value (1</a:t>
            </a:r>
            <a:r>
              <a:rPr lang="en-US" baseline="-25000" dirty="0" smtClean="0"/>
              <a:t>1</a:t>
            </a:r>
            <a:r>
              <a:rPr lang="en-US" dirty="0" smtClean="0"/>
              <a:t>, 1</a:t>
            </a:r>
            <a:r>
              <a:rPr lang="en-US" baseline="-25000" dirty="0" smtClean="0"/>
              <a:t>2</a:t>
            </a:r>
            <a:r>
              <a:rPr lang="en-US" dirty="0" smtClean="0"/>
              <a:t>, …, 1</a:t>
            </a:r>
            <a:r>
              <a:rPr lang="en-US" baseline="-25000" dirty="0" smtClean="0"/>
              <a:t>7</a:t>
            </a:r>
            <a:r>
              <a:rPr lang="en-US" dirty="0" smtClean="0"/>
              <a:t>);</a:t>
            </a:r>
          </a:p>
          <a:p>
            <a:pPr lvl="2" algn="just"/>
            <a:r>
              <a:rPr lang="en-US" b="1" dirty="0" err="1" smtClean="0"/>
              <a:t>cs</a:t>
            </a:r>
            <a:r>
              <a:rPr lang="en-US" b="1" dirty="0" smtClean="0"/>
              <a:t> = c × s - </a:t>
            </a:r>
            <a:r>
              <a:rPr lang="en-US" dirty="0"/>
              <a:t>bitwise </a:t>
            </a:r>
            <a:r>
              <a:rPr lang="en-US" dirty="0" smtClean="0"/>
              <a:t>XOR of </a:t>
            </a:r>
            <a:r>
              <a:rPr lang="en-US" dirty="0"/>
              <a:t>two vectors;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6019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Header-B MU-MIMO Transmission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Access Point (AP) transmits one stream per user:</a:t>
            </a:r>
          </a:p>
          <a:p>
            <a:pPr lvl="1" algn="just"/>
            <a:r>
              <a:rPr lang="en-US" dirty="0" smtClean="0"/>
              <a:t>N</a:t>
            </a:r>
            <a:r>
              <a:rPr lang="en-US" baseline="-25000" dirty="0" smtClean="0"/>
              <a:t>STS</a:t>
            </a:r>
            <a:r>
              <a:rPr lang="en-US" dirty="0" smtClean="0"/>
              <a:t> – total number of space-time streams;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 err="1" smtClean="0"/>
              <a:t>i</a:t>
            </a:r>
            <a:r>
              <a:rPr lang="en-US" dirty="0" smtClean="0"/>
              <a:t>” – space-time stream index, </a:t>
            </a:r>
            <a:r>
              <a:rPr lang="en-US" dirty="0" err="1" smtClean="0"/>
              <a:t>i</a:t>
            </a:r>
            <a:r>
              <a:rPr lang="en-US" dirty="0" smtClean="0"/>
              <a:t>=1:N</a:t>
            </a:r>
            <a:r>
              <a:rPr lang="en-US" baseline="-25000" dirty="0" smtClean="0"/>
              <a:t>STS</a:t>
            </a:r>
            <a:r>
              <a:rPr lang="en-US" dirty="0" smtClean="0"/>
              <a:t>;</a:t>
            </a:r>
          </a:p>
          <a:p>
            <a:pPr lvl="1" algn="just"/>
            <a:r>
              <a:rPr lang="en-US" dirty="0" smtClean="0"/>
              <a:t>During MU-MIMO transmission each user (or STA) has its own scrambler initial seed value </a:t>
            </a:r>
            <a:r>
              <a:rPr lang="en-US" b="1" dirty="0" smtClean="0"/>
              <a:t>b</a:t>
            </a:r>
            <a:r>
              <a:rPr lang="en-US" b="1" baseline="30000" dirty="0" smtClean="0"/>
              <a:t>i</a:t>
            </a:r>
            <a:r>
              <a:rPr lang="en-US" dirty="0" smtClean="0"/>
              <a:t> = (b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…, b</a:t>
            </a:r>
            <a:r>
              <a:rPr lang="en-US" baseline="-25000" dirty="0" smtClean="0"/>
              <a:t>7</a:t>
            </a:r>
            <a:r>
              <a:rPr lang="en-US" dirty="0" smtClean="0"/>
              <a:t>)</a:t>
            </a:r>
            <a:r>
              <a:rPr lang="en-US" baseline="30000" dirty="0" err="1" smtClean="0"/>
              <a:t>i</a:t>
            </a:r>
            <a:r>
              <a:rPr lang="en-US" dirty="0" smtClean="0"/>
              <a:t> depending on the space-time stream index “</a:t>
            </a:r>
            <a:r>
              <a:rPr lang="en-US" dirty="0" err="1" smtClean="0"/>
              <a:t>i</a:t>
            </a:r>
            <a:r>
              <a:rPr lang="en-US" dirty="0" smtClean="0"/>
              <a:t>”;</a:t>
            </a:r>
          </a:p>
          <a:p>
            <a:pPr lvl="1" algn="just"/>
            <a:r>
              <a:rPr lang="en-US" dirty="0" smtClean="0"/>
              <a:t>If each user has single stream, then the initial seed selection guarantees that each user will have its own unique code vector </a:t>
            </a:r>
            <a:r>
              <a:rPr lang="en-US" b="1" dirty="0" err="1" smtClean="0"/>
              <a:t>cs</a:t>
            </a:r>
            <a:r>
              <a:rPr lang="en-US" b="1" baseline="30000" dirty="0" err="1" smtClean="0"/>
              <a:t>i</a:t>
            </a:r>
            <a:r>
              <a:rPr lang="en-US" dirty="0" smtClean="0"/>
              <a:t>;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Header-B MU-MIMO </a:t>
            </a:r>
            <a:r>
              <a:rPr lang="en-US" dirty="0" smtClean="0"/>
              <a:t>Transmission (Cont’d)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dirty="0" smtClean="0"/>
              <a:t>If AP transmits N streams per user:</a:t>
            </a:r>
          </a:p>
          <a:p>
            <a:pPr lvl="1" algn="just"/>
            <a:r>
              <a:rPr lang="en-US" dirty="0" smtClean="0"/>
              <a:t>AP creates more than one codeword per user transmitted in different space-time streams;</a:t>
            </a:r>
          </a:p>
          <a:p>
            <a:pPr lvl="1" algn="just"/>
            <a:r>
              <a:rPr lang="en-US" dirty="0" smtClean="0"/>
              <a:t>N codewords for N streams are obtained by the bitwise XOR operation applied to the original codeword:</a:t>
            </a:r>
          </a:p>
          <a:p>
            <a:pPr lvl="2" algn="just"/>
            <a:r>
              <a:rPr lang="en-US" b="1" dirty="0" smtClean="0"/>
              <a:t>cs</a:t>
            </a:r>
            <a:r>
              <a:rPr lang="en-US" b="1" baseline="30000" dirty="0" smtClean="0"/>
              <a:t>1</a:t>
            </a:r>
            <a:r>
              <a:rPr lang="en-US" b="1" dirty="0" smtClean="0"/>
              <a:t> </a:t>
            </a:r>
            <a:r>
              <a:rPr lang="en-US" b="1" dirty="0"/>
              <a:t>= c × </a:t>
            </a:r>
            <a:r>
              <a:rPr lang="en-US" b="1" dirty="0" smtClean="0"/>
              <a:t>s</a:t>
            </a:r>
            <a:r>
              <a:rPr lang="en-US" b="1" baseline="30000" dirty="0" smtClean="0"/>
              <a:t>1</a:t>
            </a:r>
            <a:r>
              <a:rPr lang="en-US" b="1" dirty="0" smtClean="0"/>
              <a:t>, cs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  <a:r>
              <a:rPr lang="en-US" b="1" dirty="0"/>
              <a:t>= c × </a:t>
            </a:r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r>
              <a:rPr lang="en-US" b="1" dirty="0" smtClean="0"/>
              <a:t>, </a:t>
            </a:r>
            <a:r>
              <a:rPr lang="en-US" dirty="0" smtClean="0"/>
              <a:t>… </a:t>
            </a:r>
            <a:r>
              <a:rPr lang="en-US" b="1" dirty="0" err="1" smtClean="0"/>
              <a:t>cs</a:t>
            </a:r>
            <a:r>
              <a:rPr lang="en-US" b="1" baseline="30000" dirty="0" err="1" smtClean="0"/>
              <a:t>N</a:t>
            </a:r>
            <a:r>
              <a:rPr lang="en-US" b="1" dirty="0" smtClean="0"/>
              <a:t> </a:t>
            </a:r>
            <a:r>
              <a:rPr lang="en-US" b="1" dirty="0"/>
              <a:t>= c × </a:t>
            </a:r>
            <a:r>
              <a:rPr lang="en-US" b="1" dirty="0" err="1" smtClean="0"/>
              <a:t>s</a:t>
            </a:r>
            <a:r>
              <a:rPr lang="en-US" b="1" baseline="30000" dirty="0" err="1" smtClean="0"/>
              <a:t>N</a:t>
            </a:r>
            <a:r>
              <a:rPr lang="en-US" dirty="0" smtClean="0"/>
              <a:t>;</a:t>
            </a:r>
          </a:p>
          <a:p>
            <a:pPr lvl="2" algn="just"/>
            <a:r>
              <a:rPr lang="en-US" b="1" dirty="0" smtClean="0"/>
              <a:t>c</a:t>
            </a:r>
            <a:r>
              <a:rPr lang="en-US" dirty="0" smtClean="0"/>
              <a:t> – original code vector introduced above;</a:t>
            </a:r>
          </a:p>
          <a:p>
            <a:pPr lvl="2" algn="just"/>
            <a:r>
              <a:rPr lang="en-US" b="1" dirty="0" smtClean="0"/>
              <a:t>s</a:t>
            </a:r>
            <a:r>
              <a:rPr lang="en-US" b="1" baseline="30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= (0</a:t>
            </a:r>
            <a:r>
              <a:rPr lang="en-US" baseline="-25000" dirty="0"/>
              <a:t>1</a:t>
            </a:r>
            <a:r>
              <a:rPr lang="en-US" dirty="0"/>
              <a:t>, 0</a:t>
            </a:r>
            <a:r>
              <a:rPr lang="en-US" baseline="-25000" dirty="0"/>
              <a:t>2</a:t>
            </a:r>
            <a:r>
              <a:rPr lang="en-US" dirty="0"/>
              <a:t>, …, 0</a:t>
            </a:r>
            <a:r>
              <a:rPr lang="en-US" baseline="-25000" dirty="0"/>
              <a:t>224</a:t>
            </a:r>
            <a:r>
              <a:rPr lang="en-US" dirty="0"/>
              <a:t>,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…, s</a:t>
            </a:r>
            <a:r>
              <a:rPr lang="en-US" baseline="-25000" dirty="0"/>
              <a:t>224</a:t>
            </a:r>
            <a:r>
              <a:rPr lang="en-US" dirty="0" smtClean="0"/>
              <a:t>) – scrambler vector for stream #1;</a:t>
            </a:r>
          </a:p>
          <a:p>
            <a:pPr lvl="2" algn="just"/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(s</a:t>
            </a:r>
            <a:r>
              <a:rPr lang="en-US" baseline="-25000" dirty="0" smtClean="0"/>
              <a:t>225</a:t>
            </a:r>
            <a:r>
              <a:rPr lang="en-US" dirty="0" smtClean="0"/>
              <a:t>, s</a:t>
            </a:r>
            <a:r>
              <a:rPr lang="en-US" baseline="-25000" dirty="0" smtClean="0"/>
              <a:t>226</a:t>
            </a:r>
            <a:r>
              <a:rPr lang="en-US" dirty="0" smtClean="0"/>
              <a:t>, </a:t>
            </a:r>
            <a:r>
              <a:rPr lang="en-US" dirty="0"/>
              <a:t>…, </a:t>
            </a:r>
            <a:r>
              <a:rPr lang="en-US" dirty="0" smtClean="0"/>
              <a:t>s</a:t>
            </a:r>
            <a:r>
              <a:rPr lang="en-US" baseline="-25000" dirty="0" smtClean="0"/>
              <a:t>672</a:t>
            </a:r>
            <a:r>
              <a:rPr lang="en-US" dirty="0" smtClean="0"/>
              <a:t>) – scrambler vector for stream #2;</a:t>
            </a:r>
            <a:endParaRPr lang="en-US" dirty="0"/>
          </a:p>
          <a:p>
            <a:pPr lvl="2" algn="just"/>
            <a:r>
              <a:rPr lang="en-US" dirty="0" smtClean="0"/>
              <a:t>…</a:t>
            </a:r>
          </a:p>
          <a:p>
            <a:pPr lvl="2" algn="just"/>
            <a:r>
              <a:rPr lang="en-US" b="1" dirty="0" err="1" smtClean="0"/>
              <a:t>s</a:t>
            </a:r>
            <a:r>
              <a:rPr lang="en-US" b="1" baseline="30000" dirty="0" err="1" smtClean="0"/>
              <a:t>N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smtClean="0"/>
              <a:t>s</a:t>
            </a:r>
            <a:r>
              <a:rPr lang="en-US" baseline="-25000" dirty="0" smtClean="0"/>
              <a:t>(N-1)*448-224+1</a:t>
            </a:r>
            <a:r>
              <a:rPr lang="en-US" dirty="0" smtClean="0"/>
              <a:t>, s</a:t>
            </a:r>
            <a:r>
              <a:rPr lang="en-US" baseline="-25000" dirty="0"/>
              <a:t>(N-1)*</a:t>
            </a:r>
            <a:r>
              <a:rPr lang="en-US" baseline="-25000" dirty="0" smtClean="0"/>
              <a:t>448</a:t>
            </a:r>
            <a:r>
              <a:rPr lang="en-US" baseline="-25000" dirty="0"/>
              <a:t>-224</a:t>
            </a:r>
            <a:r>
              <a:rPr lang="en-US" baseline="-25000" dirty="0" smtClean="0"/>
              <a:t>+2</a:t>
            </a:r>
            <a:r>
              <a:rPr lang="en-US" dirty="0" smtClean="0"/>
              <a:t>, </a:t>
            </a:r>
            <a:r>
              <a:rPr lang="en-US" dirty="0"/>
              <a:t>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*448</a:t>
            </a:r>
            <a:r>
              <a:rPr lang="en-US" baseline="-25000" dirty="0"/>
              <a:t>-224</a:t>
            </a:r>
            <a:r>
              <a:rPr lang="en-US" dirty="0" smtClean="0"/>
              <a:t>) </a:t>
            </a:r>
            <a:r>
              <a:rPr lang="en-US" dirty="0"/>
              <a:t>– scrambler vector for stream </a:t>
            </a:r>
            <a:r>
              <a:rPr lang="en-US" dirty="0" smtClean="0"/>
              <a:t>#N;</a:t>
            </a:r>
          </a:p>
          <a:p>
            <a:pPr lvl="2" algn="just"/>
            <a:r>
              <a:rPr lang="en-US" dirty="0" smtClean="0"/>
              <a:t>All bits: 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*448-224</a:t>
            </a:r>
            <a:r>
              <a:rPr lang="en-US" dirty="0" smtClean="0"/>
              <a:t> are obtained from the output of scrambler with initial seed </a:t>
            </a:r>
            <a:r>
              <a:rPr lang="en-US" dirty="0"/>
              <a:t>(1</a:t>
            </a:r>
            <a:r>
              <a:rPr lang="en-US" baseline="-25000" dirty="0"/>
              <a:t>1</a:t>
            </a:r>
            <a:r>
              <a:rPr lang="en-US" dirty="0"/>
              <a:t>, 1</a:t>
            </a:r>
            <a:r>
              <a:rPr lang="en-US" baseline="-25000" dirty="0"/>
              <a:t>2</a:t>
            </a:r>
            <a:r>
              <a:rPr lang="en-US" dirty="0"/>
              <a:t>, …, 1</a:t>
            </a:r>
            <a:r>
              <a:rPr lang="en-US" baseline="-25000" dirty="0"/>
              <a:t>7</a:t>
            </a:r>
            <a:r>
              <a:rPr lang="en-US" dirty="0" smtClean="0"/>
              <a:t>);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Header-B Modulation &amp; Symbol Blocking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Header-B modulation:</a:t>
            </a:r>
          </a:p>
          <a:p>
            <a:pPr lvl="1" algn="just"/>
            <a:r>
              <a:rPr lang="en-US" dirty="0" smtClean="0"/>
              <a:t>Each codeword </a:t>
            </a:r>
            <a:r>
              <a:rPr lang="en-US" b="1" dirty="0" err="1" smtClean="0"/>
              <a:t>cs</a:t>
            </a:r>
            <a:r>
              <a:rPr lang="en-US" b="1" baseline="30000" dirty="0" err="1" smtClean="0"/>
              <a:t>i</a:t>
            </a:r>
            <a:r>
              <a:rPr lang="en-US" dirty="0" smtClean="0"/>
              <a:t> for space-time stream with index “</a:t>
            </a:r>
            <a:r>
              <a:rPr lang="en-US" dirty="0" err="1" smtClean="0"/>
              <a:t>i</a:t>
            </a:r>
            <a:r>
              <a:rPr lang="en-US" dirty="0" smtClean="0"/>
              <a:t>” is modulated using </a:t>
            </a:r>
            <a:r>
              <a:rPr lang="el-GR" dirty="0" smtClean="0"/>
              <a:t>π</a:t>
            </a:r>
            <a:r>
              <a:rPr lang="en-US" dirty="0" smtClean="0"/>
              <a:t>/2-BPSK modulation;</a:t>
            </a:r>
          </a:p>
          <a:p>
            <a:pPr lvl="1" algn="just"/>
            <a:r>
              <a:rPr lang="en-US" dirty="0" smtClean="0"/>
              <a:t>It provides a SC symbol block </a:t>
            </a:r>
            <a:r>
              <a:rPr lang="en-US" b="1" dirty="0" err="1" smtClean="0"/>
              <a:t>blk</a:t>
            </a:r>
            <a:r>
              <a:rPr lang="en-US" b="1" baseline="30000" dirty="0" err="1" smtClean="0"/>
              <a:t>i</a:t>
            </a:r>
            <a:r>
              <a:rPr lang="en-US" dirty="0" smtClean="0"/>
              <a:t> of length 448 chips for the </a:t>
            </a:r>
            <a:r>
              <a:rPr lang="en-US" dirty="0" err="1" smtClean="0"/>
              <a:t>i-th</a:t>
            </a:r>
            <a:r>
              <a:rPr lang="en-US" dirty="0" smtClean="0"/>
              <a:t> stream;</a:t>
            </a:r>
          </a:p>
          <a:p>
            <a:pPr lvl="1" algn="just"/>
            <a:r>
              <a:rPr lang="en-US" dirty="0" smtClean="0"/>
              <a:t>Each block </a:t>
            </a:r>
            <a:r>
              <a:rPr lang="en-US" b="1" dirty="0" err="1" smtClean="0"/>
              <a:t>blk</a:t>
            </a:r>
            <a:r>
              <a:rPr lang="en-US" b="1" baseline="30000" dirty="0" err="1" smtClean="0"/>
              <a:t>i</a:t>
            </a:r>
            <a:r>
              <a:rPr lang="en-US" dirty="0" smtClean="0"/>
              <a:t> is prepended with Guard Interval (GI) which is a Golay </a:t>
            </a:r>
            <a:r>
              <a:rPr lang="en-US" b="1" dirty="0" smtClean="0"/>
              <a:t>Ga</a:t>
            </a:r>
            <a:r>
              <a:rPr lang="en-US" b="1" baseline="30000" dirty="0" smtClean="0"/>
              <a:t>i</a:t>
            </a:r>
            <a:r>
              <a:rPr lang="en-US" b="1" baseline="-25000" dirty="0" smtClean="0"/>
              <a:t>64</a:t>
            </a:r>
            <a:r>
              <a:rPr lang="en-US" dirty="0" smtClean="0"/>
              <a:t> sequence of length 64 chips;</a:t>
            </a:r>
          </a:p>
          <a:p>
            <a:pPr lvl="1" algn="just"/>
            <a:r>
              <a:rPr lang="en-US" dirty="0" smtClean="0"/>
              <a:t>{Ga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64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=1:N</a:t>
            </a:r>
            <a:r>
              <a:rPr lang="en-US" baseline="-25000" dirty="0" smtClean="0"/>
              <a:t>STS</a:t>
            </a:r>
            <a:r>
              <a:rPr lang="en-US" dirty="0" smtClean="0"/>
              <a:t>} – comprises the set of mutually orthogonal Ga Golay sequences;</a:t>
            </a:r>
          </a:p>
          <a:p>
            <a:pPr lvl="1" algn="just"/>
            <a:r>
              <a:rPr lang="en-US" dirty="0" smtClean="0"/>
              <a:t>This provides a regular SC symbol blocking for the </a:t>
            </a:r>
            <a:r>
              <a:rPr lang="en-US" dirty="0" err="1" smtClean="0"/>
              <a:t>i-th</a:t>
            </a:r>
            <a:r>
              <a:rPr lang="en-US" dirty="0" smtClean="0"/>
              <a:t> space-time stream as follows:</a:t>
            </a:r>
          </a:p>
          <a:p>
            <a:pPr lvl="2" algn="just"/>
            <a:r>
              <a:rPr lang="en-US" dirty="0" smtClean="0"/>
              <a:t>[</a:t>
            </a:r>
            <a:r>
              <a:rPr lang="en-US" b="1" dirty="0" smtClean="0"/>
              <a:t>Ga</a:t>
            </a:r>
            <a:r>
              <a:rPr lang="en-US" b="1" baseline="30000" dirty="0" smtClean="0"/>
              <a:t>i</a:t>
            </a:r>
            <a:r>
              <a:rPr lang="en-US" b="1" baseline="-25000" dirty="0" smtClean="0"/>
              <a:t>64</a:t>
            </a:r>
            <a:r>
              <a:rPr lang="en-US" dirty="0" smtClean="0"/>
              <a:t>, </a:t>
            </a:r>
            <a:r>
              <a:rPr lang="en-US" b="1" dirty="0" err="1" smtClean="0"/>
              <a:t>blk</a:t>
            </a:r>
            <a:r>
              <a:rPr lang="en-US" b="1" baseline="30000" dirty="0" err="1" smtClean="0"/>
              <a:t>i</a:t>
            </a:r>
            <a:r>
              <a:rPr lang="en-US" dirty="0" smtClean="0"/>
              <a:t>];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8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Blocking for Channel Bonding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Symbol blocking in case of channel bonding:</a:t>
            </a:r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= 2, 3, 4 – channel bonding factor;</a:t>
            </a:r>
          </a:p>
          <a:p>
            <a:pPr lvl="1" algn="just"/>
            <a:r>
              <a:rPr lang="en-US" sz="1800" dirty="0" smtClean="0"/>
              <a:t>N</a:t>
            </a:r>
            <a:r>
              <a:rPr lang="en-US" sz="1800" baseline="-25000" dirty="0" smtClean="0"/>
              <a:t>GI CB</a:t>
            </a:r>
            <a:r>
              <a:rPr lang="en-US" sz="1800" dirty="0" smtClean="0"/>
              <a:t> = 64 *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= 128, 192, 256 – Guard Interval (GI) length in case of channel bonding;</a:t>
            </a:r>
          </a:p>
          <a:p>
            <a:pPr lvl="1" algn="just"/>
            <a:r>
              <a:rPr lang="en-US" sz="1800" dirty="0" smtClean="0"/>
              <a:t>The symbol block </a:t>
            </a:r>
            <a:r>
              <a:rPr lang="en-US" sz="1800" b="1" dirty="0" err="1" smtClean="0"/>
              <a:t>blk</a:t>
            </a:r>
            <a:r>
              <a:rPr lang="en-US" sz="1800" b="1" baseline="30000" dirty="0" err="1" smtClean="0"/>
              <a:t>i</a:t>
            </a:r>
            <a:r>
              <a:rPr lang="en-US" sz="1800" dirty="0" smtClean="0"/>
              <a:t> is repeated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number of times to support different channel bonding factors:</a:t>
            </a:r>
          </a:p>
          <a:p>
            <a:pPr lvl="2" algn="just"/>
            <a:r>
              <a:rPr lang="en-US" sz="1600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 = 2: </a:t>
            </a:r>
            <a:r>
              <a:rPr lang="en-US" sz="1600" dirty="0"/>
              <a:t>[</a:t>
            </a:r>
            <a:r>
              <a:rPr lang="en-US" sz="1600" b="1" dirty="0" smtClean="0"/>
              <a:t>Ga</a:t>
            </a:r>
            <a:r>
              <a:rPr lang="en-US" sz="1600" b="1" baseline="30000" dirty="0" smtClean="0"/>
              <a:t>i</a:t>
            </a:r>
            <a:r>
              <a:rPr lang="en-US" sz="1600" b="1" baseline="-25000" dirty="0" smtClean="0"/>
              <a:t>128</a:t>
            </a:r>
            <a:r>
              <a:rPr lang="en-US" sz="1600" dirty="0" smtClean="0"/>
              <a:t>, </a:t>
            </a:r>
            <a:r>
              <a:rPr lang="en-US" sz="1600" b="1" dirty="0" err="1" smtClean="0"/>
              <a:t>blk</a:t>
            </a:r>
            <a:r>
              <a:rPr lang="en-US" sz="1600" b="1" baseline="30000" dirty="0" err="1" smtClean="0"/>
              <a:t>i</a:t>
            </a:r>
            <a:r>
              <a:rPr lang="en-US" sz="1600" dirty="0" smtClean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 smtClean="0"/>
              <a:t>];</a:t>
            </a:r>
            <a:endParaRPr lang="ru-RU" sz="1600" dirty="0"/>
          </a:p>
          <a:p>
            <a:pPr lvl="2" algn="just"/>
            <a:r>
              <a:rPr lang="en-US" sz="1600" dirty="0"/>
              <a:t>N</a:t>
            </a:r>
            <a:r>
              <a:rPr lang="en-US" sz="1600" baseline="-25000" dirty="0"/>
              <a:t>CB</a:t>
            </a:r>
            <a:r>
              <a:rPr lang="en-US" sz="1600" dirty="0"/>
              <a:t> = </a:t>
            </a:r>
            <a:r>
              <a:rPr lang="en-US" sz="1600" dirty="0" smtClean="0"/>
              <a:t>3: </a:t>
            </a:r>
            <a:r>
              <a:rPr lang="en-US" sz="1600" dirty="0"/>
              <a:t>[</a:t>
            </a:r>
            <a:r>
              <a:rPr lang="en-US" sz="1600" b="1" dirty="0" smtClean="0"/>
              <a:t>Ga</a:t>
            </a:r>
            <a:r>
              <a:rPr lang="en-US" sz="1600" b="1" baseline="30000" dirty="0" smtClean="0"/>
              <a:t>i</a:t>
            </a:r>
            <a:r>
              <a:rPr lang="en-US" sz="1600" b="1" baseline="-25000" dirty="0" smtClean="0"/>
              <a:t>192</a:t>
            </a:r>
            <a:r>
              <a:rPr lang="en-US" sz="1600" dirty="0" smtClean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/>
              <a:t>, </a:t>
            </a:r>
            <a:r>
              <a:rPr lang="en-US" sz="1600" b="1" dirty="0" err="1" smtClean="0"/>
              <a:t>blk</a:t>
            </a:r>
            <a:r>
              <a:rPr lang="en-US" sz="1600" b="1" baseline="30000" dirty="0" err="1" smtClean="0"/>
              <a:t>i</a:t>
            </a:r>
            <a:r>
              <a:rPr lang="en-US" sz="1600" dirty="0" smtClean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 smtClean="0"/>
              <a:t>];</a:t>
            </a:r>
            <a:endParaRPr lang="ru-RU" sz="1600" dirty="0"/>
          </a:p>
          <a:p>
            <a:pPr lvl="2" algn="just"/>
            <a:r>
              <a:rPr lang="en-US" sz="1600" dirty="0"/>
              <a:t>N</a:t>
            </a:r>
            <a:r>
              <a:rPr lang="en-US" sz="1600" baseline="-25000" dirty="0"/>
              <a:t>CB</a:t>
            </a:r>
            <a:r>
              <a:rPr lang="en-US" sz="1600" dirty="0"/>
              <a:t> = </a:t>
            </a:r>
            <a:r>
              <a:rPr lang="en-US" sz="1600" dirty="0" smtClean="0"/>
              <a:t>4: </a:t>
            </a:r>
            <a:r>
              <a:rPr lang="en-US" sz="1600" dirty="0"/>
              <a:t>[</a:t>
            </a:r>
            <a:r>
              <a:rPr lang="en-US" sz="1600" b="1" dirty="0" smtClean="0"/>
              <a:t>Ga</a:t>
            </a:r>
            <a:r>
              <a:rPr lang="en-US" sz="1600" b="1" baseline="30000" dirty="0" smtClean="0"/>
              <a:t>i</a:t>
            </a:r>
            <a:r>
              <a:rPr lang="en-US" sz="1600" b="1" baseline="-25000" dirty="0" smtClean="0"/>
              <a:t>256</a:t>
            </a:r>
            <a:r>
              <a:rPr lang="en-US" sz="1600" dirty="0" smtClean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/>
              <a:t>, </a:t>
            </a:r>
            <a:r>
              <a:rPr lang="en-US" sz="1600" b="1" dirty="0" err="1" smtClean="0"/>
              <a:t>blk</a:t>
            </a:r>
            <a:r>
              <a:rPr lang="en-US" sz="1600" b="1" baseline="30000" dirty="0" err="1" smtClean="0"/>
              <a:t>i</a:t>
            </a:r>
            <a:r>
              <a:rPr lang="en-US" sz="1600" dirty="0" smtClean="0"/>
              <a:t>, </a:t>
            </a:r>
            <a:r>
              <a:rPr lang="en-US" sz="1600" b="1" dirty="0" err="1"/>
              <a:t>blk</a:t>
            </a:r>
            <a:r>
              <a:rPr lang="en-US" sz="1600" b="1" baseline="30000" dirty="0" err="1"/>
              <a:t>i</a:t>
            </a:r>
            <a:r>
              <a:rPr lang="en-US" sz="1600" dirty="0" smtClean="0"/>
              <a:t>];</a:t>
            </a:r>
            <a:endParaRPr lang="ru-RU" sz="1600" dirty="0"/>
          </a:p>
          <a:p>
            <a:pPr lvl="2" algn="just"/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25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11042</TotalTime>
  <Words>1079</Words>
  <Application>Microsoft Office PowerPoint</Application>
  <PresentationFormat>On-screen Show (4:3)</PresentationFormat>
  <Paragraphs>122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EDMG Header-B Encoding and Modulation for SC PHY in 11ay</vt:lpstr>
      <vt:lpstr>Introduction</vt:lpstr>
      <vt:lpstr>EDMG Header-B Format</vt:lpstr>
      <vt:lpstr>EDMG Header-B Encoding</vt:lpstr>
      <vt:lpstr>EDMG Header-B Encoding (Cont’d)</vt:lpstr>
      <vt:lpstr>Header-B MU-MIMO Transmission</vt:lpstr>
      <vt:lpstr>Header-B MU-MIMO Transmission (Cont’d)</vt:lpstr>
      <vt:lpstr>Header-B Modulation &amp; Symbol Blocking</vt:lpstr>
      <vt:lpstr>Symbol Blocking for Channel Bonding</vt:lpstr>
      <vt:lpstr>Conclusions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7005</cp:revision>
  <cp:lastPrinted>1998-02-10T13:28:06Z</cp:lastPrinted>
  <dcterms:created xsi:type="dcterms:W3CDTF">2015-03-24T14:22:58Z</dcterms:created>
  <dcterms:modified xsi:type="dcterms:W3CDTF">2016-07-25T19:57:24Z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