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304" r:id="rId3"/>
    <p:sldId id="310" r:id="rId4"/>
    <p:sldId id="312" r:id="rId5"/>
    <p:sldId id="313" r:id="rId6"/>
    <p:sldId id="300" r:id="rId7"/>
    <p:sldId id="307" r:id="rId8"/>
    <p:sldId id="308" r:id="rId9"/>
    <p:sldId id="306" r:id="rId10"/>
    <p:sldId id="309" r:id="rId11"/>
    <p:sldId id="301" r:id="rId12"/>
    <p:sldId id="303" r:id="rId13"/>
    <p:sldId id="316" r:id="rId14"/>
    <p:sldId id="311" r:id="rId15"/>
    <p:sldId id="315" r:id="rId16"/>
    <p:sldId id="314" r:id="rId17"/>
    <p:sldId id="317" r:id="rId18"/>
    <p:sldId id="299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308" autoAdjust="0"/>
    <p:restoredTop sz="94660"/>
  </p:normalViewPr>
  <p:slideViewPr>
    <p:cSldViewPr>
      <p:cViewPr varScale="1">
        <p:scale>
          <a:sx n="86" d="100"/>
          <a:sy n="86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400" smtClean="0"/>
              <a:t>July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802.11-16/XXXXr0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802.11-16/0988r1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ru-RU" altLang="en-US" sz="1800" smtClean="0"/>
              <a:t>July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Non-EDMG Part of Preamble for 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2016-07-25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333756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693942"/>
              </p:ext>
            </p:extLst>
          </p:nvPr>
        </p:nvGraphicFramePr>
        <p:xfrm>
          <a:off x="514350" y="3915494"/>
          <a:ext cx="7858125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" r:id="rId5" imgW="8290118" imgH="2749004" progId="Word.Document.8">
                  <p:embed/>
                </p:oleObj>
              </mc:Choice>
              <mc:Fallback>
                <p:oleObj name="Document" r:id="rId5" imgW="8290118" imgH="27490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915494"/>
                        <a:ext cx="7858125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Header Coding &amp; Modulation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1159768"/>
          </a:xfrm>
        </p:spPr>
        <p:txBody>
          <a:bodyPr/>
          <a:lstStyle/>
          <a:p>
            <a:pPr algn="just"/>
            <a:r>
              <a:rPr lang="en-US" sz="1800" dirty="0" smtClean="0"/>
              <a:t>The legacy header has sophisticated encoding process composed of the following steps:</a:t>
            </a:r>
          </a:p>
          <a:p>
            <a:pPr lvl="1" algn="just"/>
            <a:r>
              <a:rPr lang="en-US" sz="1400" dirty="0" smtClean="0"/>
              <a:t>64 header bits (b1,b2, …, b64) is padded with zeros to the length of 504 and encoded with LDPC code with rate ¾:</a:t>
            </a:r>
            <a:endParaRPr lang="ru-R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7734" y="2805423"/>
            <a:ext cx="4464732" cy="415193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3568" y="3337526"/>
            <a:ext cx="7772400" cy="89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400" kern="0" dirty="0" smtClean="0"/>
              <a:t>The output is calculated parity of length 168 bits (p1,p2, …, p168);</a:t>
            </a:r>
          </a:p>
          <a:p>
            <a:pPr lvl="1" algn="just"/>
            <a:r>
              <a:rPr lang="en-US" sz="1400" kern="0" dirty="0" smtClean="0"/>
              <a:t>Then 2 codewords 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 and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 are defined as concatenation of systematic header bits </a:t>
            </a:r>
            <a:r>
              <a:rPr lang="en-US" sz="1400" dirty="0"/>
              <a:t>(b1,b2, …, b64</a:t>
            </a:r>
            <a:r>
              <a:rPr lang="en-US" sz="1400" dirty="0" smtClean="0"/>
              <a:t>) and parity bits with discarded tail and middle parts accordingly:</a:t>
            </a:r>
            <a:endParaRPr lang="ru-RU" sz="1400" kern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88" y="4256561"/>
            <a:ext cx="3561076" cy="4151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7348" y="4257966"/>
            <a:ext cx="3561076" cy="415193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83568" y="4777686"/>
            <a:ext cx="7772400" cy="891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400" kern="0" dirty="0" smtClean="0"/>
              <a:t>Finally, 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 and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 are joined into the codeword </a:t>
            </a:r>
            <a:r>
              <a:rPr lang="en-US" sz="1400" b="1" kern="0" dirty="0" err="1" smtClean="0"/>
              <a:t>cs</a:t>
            </a:r>
            <a:r>
              <a:rPr lang="en-US" sz="1400" kern="0" dirty="0" smtClean="0"/>
              <a:t> = (</a:t>
            </a:r>
            <a:r>
              <a:rPr lang="en-US" sz="1400" b="1" kern="0" dirty="0" smtClean="0"/>
              <a:t>cs1</a:t>
            </a:r>
            <a:r>
              <a:rPr lang="en-US" sz="1400" kern="0" dirty="0" smtClean="0"/>
              <a:t>, </a:t>
            </a:r>
            <a:r>
              <a:rPr lang="en-US" sz="1400" b="1" kern="0" dirty="0" smtClean="0"/>
              <a:t>cs2</a:t>
            </a:r>
            <a:r>
              <a:rPr lang="en-US" sz="1400" kern="0" dirty="0" smtClean="0"/>
              <a:t>);</a:t>
            </a:r>
          </a:p>
          <a:p>
            <a:pPr lvl="1" algn="just"/>
            <a:r>
              <a:rPr lang="en-US" sz="1400" kern="0" dirty="0" smtClean="0"/>
              <a:t>It is modulated using </a:t>
            </a:r>
            <a:r>
              <a:rPr lang="el-GR" sz="1400" kern="0" dirty="0" smtClean="0"/>
              <a:t>π</a:t>
            </a:r>
            <a:r>
              <a:rPr lang="en-US" sz="1400" kern="0" dirty="0" smtClean="0"/>
              <a:t>/2-BPSK modulation and appended with GI, the SC symbol is repeated 2 times.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683568" y="5517232"/>
            <a:ext cx="7772400" cy="814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smtClean="0"/>
              <a:t>The legacy header has a robust encoding and may operate under the “hard” multipath channel condition. However additional justification by simulations is required.</a:t>
            </a:r>
            <a:endParaRPr lang="ru-RU" sz="1400" kern="0" dirty="0"/>
          </a:p>
        </p:txBody>
      </p:sp>
    </p:spTree>
    <p:extLst>
      <p:ext uri="{BB962C8B-B14F-4D97-AF65-F5344CB8AC3E}">
        <p14:creationId xmlns:p14="http://schemas.microsoft.com/office/powerpoint/2010/main" val="15581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#2 Preamble Format for 4x4 MIMO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53136"/>
            <a:ext cx="7772400" cy="1656184"/>
          </a:xfrm>
        </p:spPr>
        <p:txBody>
          <a:bodyPr/>
          <a:lstStyle/>
          <a:p>
            <a:pPr algn="just"/>
            <a:r>
              <a:rPr lang="en-US" sz="1800" dirty="0" smtClean="0"/>
              <a:t>The legacy part of each stream is delayed by a multiple integral of 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time. Legacy part of stream #4 is delayed relative to the stream #1 by 3*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time shift.</a:t>
            </a:r>
          </a:p>
          <a:p>
            <a:pPr algn="just"/>
            <a:r>
              <a:rPr lang="en-US" sz="1800" dirty="0" smtClean="0"/>
              <a:t>For 8 streams the generalization is straightforward, the maximum delay will be 7*</a:t>
            </a:r>
            <a:r>
              <a:rPr lang="en-US" sz="1800" dirty="0" err="1" smtClean="0"/>
              <a:t>T</a:t>
            </a:r>
            <a:r>
              <a:rPr lang="en-US" sz="1800" baseline="-25000" dirty="0" err="1" smtClean="0"/>
              <a:t>shift</a:t>
            </a:r>
            <a:r>
              <a:rPr lang="en-US" sz="1800" dirty="0" smtClean="0"/>
              <a:t> = 24 chips = 15.9 ns. This is less than a half of the GI = 64 chips = 36.3636 ns.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78916"/>
            <a:ext cx="8521145" cy="3174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59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#2 2x2 MIMO &amp; Channel Bonding 2x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/>
          <a:lstStyle/>
          <a:p>
            <a:pPr algn="just"/>
            <a:r>
              <a:rPr lang="en-US" sz="1800" dirty="0" smtClean="0"/>
              <a:t>Figure above shows preamble frame format for combination of 2x2 MIMO and channel bonding 2x.</a:t>
            </a:r>
          </a:p>
          <a:p>
            <a:pPr algn="just"/>
            <a:r>
              <a:rPr lang="en-US" sz="1800" dirty="0" smtClean="0"/>
              <a:t>Similar to the MIMO frames presented at the previous slides padding is done for the legacy part. Padding is identical for all bonded channels pertained to the same stream.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02" y="1598912"/>
            <a:ext cx="8895995" cy="2792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6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L-Header error rate performance is analyzed, 2 options for preamble definition are compared.</a:t>
            </a:r>
          </a:p>
          <a:p>
            <a:pPr algn="just"/>
            <a:r>
              <a:rPr lang="en-US" sz="2000" dirty="0" smtClean="0"/>
              <a:t>Option #1:</a:t>
            </a:r>
          </a:p>
          <a:p>
            <a:pPr lvl="1" algn="just"/>
            <a:r>
              <a:rPr lang="en-US" sz="1600" dirty="0" smtClean="0"/>
              <a:t>Line Of Sight (LOS) channel, transmission is done using single antenna, channel has single tap in time domain and an ideal flat characteristic in frequency domain;</a:t>
            </a:r>
          </a:p>
          <a:p>
            <a:pPr algn="just"/>
            <a:r>
              <a:rPr lang="en-US" sz="2000" dirty="0" smtClean="0"/>
              <a:t>Option #2:</a:t>
            </a:r>
          </a:p>
          <a:p>
            <a:pPr lvl="1" algn="just"/>
            <a:r>
              <a:rPr lang="en-US" sz="1600" dirty="0" smtClean="0"/>
              <a:t>LOS channel, transmission is done using 2 (or 4) antennas, channel has 2 (or 4) rays delayed by the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in time domain and selective characteristic in frequency domain;</a:t>
            </a:r>
          </a:p>
          <a:p>
            <a:pPr lvl="1" algn="just"/>
            <a:r>
              <a:rPr lang="en-US" sz="1600" dirty="0" smtClean="0"/>
              <a:t>In this case one has 2 (or 4) times more power comparing to the option #1, hence it leads to the advantage in 3 dB (or 6 dB) in SNR;</a:t>
            </a:r>
          </a:p>
          <a:p>
            <a:pPr algn="just"/>
            <a:r>
              <a:rPr lang="en-US" sz="2000" dirty="0" smtClean="0"/>
              <a:t>Channel model:</a:t>
            </a:r>
          </a:p>
          <a:p>
            <a:pPr lvl="1" algn="just"/>
            <a:r>
              <a:rPr lang="en-US" sz="1600" dirty="0" smtClean="0"/>
              <a:t>Channel has 1, 2 or 4 rays of equal power, phases of rays are independent random variables in [0, 2</a:t>
            </a:r>
            <a:r>
              <a:rPr lang="el-GR" sz="1600" dirty="0" smtClean="0"/>
              <a:t>π</a:t>
            </a:r>
            <a:r>
              <a:rPr lang="en-US" sz="1600" dirty="0" smtClean="0"/>
              <a:t>], rays are delayed by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time intervals;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4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– 2 Streams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9733" y="2393244"/>
            <a:ext cx="3814192" cy="3916076"/>
          </a:xfrm>
        </p:spPr>
        <p:txBody>
          <a:bodyPr/>
          <a:lstStyle/>
          <a:p>
            <a:pPr algn="just"/>
            <a:r>
              <a:rPr lang="en-US" sz="1800" dirty="0" smtClean="0"/>
              <a:t>Figure compares Header Error Rate performance for 2 options;</a:t>
            </a:r>
          </a:p>
          <a:p>
            <a:pPr algn="just"/>
            <a:r>
              <a:rPr lang="en-US" sz="1800" dirty="0" smtClean="0"/>
              <a:t>Option #1: flat channel (gray curve);</a:t>
            </a:r>
          </a:p>
          <a:p>
            <a:pPr algn="just"/>
            <a:r>
              <a:rPr lang="en-US" sz="1800" dirty="0" smtClean="0"/>
              <a:t>Option #2: 2 ray channel (colored curves), it has 2 times higher power, hence 3 dB advantage in SNR;</a:t>
            </a:r>
          </a:p>
          <a:p>
            <a:pPr algn="just"/>
            <a:r>
              <a:rPr lang="en-US" sz="1800" dirty="0" smtClean="0"/>
              <a:t>The performance changes not dramatically with changing of T </a:t>
            </a:r>
            <a:r>
              <a:rPr lang="en-US" sz="1800" baseline="-25000" dirty="0" smtClean="0"/>
              <a:t>shift</a:t>
            </a:r>
            <a:r>
              <a:rPr lang="en-US" sz="1800" dirty="0" smtClean="0"/>
              <a:t> = 2, 4, 6 chips;</a:t>
            </a:r>
          </a:p>
          <a:p>
            <a:pPr algn="just"/>
            <a:r>
              <a:rPr lang="en-US" sz="1800" dirty="0" smtClean="0"/>
              <a:t>Option #2 has an advantage in ~2.0 dB for HER = 10</a:t>
            </a:r>
            <a:r>
              <a:rPr lang="en-US" sz="1800" baseline="30000" dirty="0" smtClean="0"/>
              <a:t>-3</a:t>
            </a:r>
            <a:r>
              <a:rPr lang="en-US" sz="1800" dirty="0" smtClean="0"/>
              <a:t>;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96" y="2442965"/>
            <a:ext cx="4800600" cy="36004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58912" y="2348880"/>
            <a:ext cx="37690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Header Error Rate (HER) performance comparison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241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13" y="2420888"/>
            <a:ext cx="4800600" cy="3600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– 4 Streams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729733" y="2393244"/>
            <a:ext cx="3814192" cy="3916076"/>
          </a:xfrm>
        </p:spPr>
        <p:txBody>
          <a:bodyPr/>
          <a:lstStyle/>
          <a:p>
            <a:pPr algn="just"/>
            <a:r>
              <a:rPr lang="en-US" sz="1800" dirty="0" smtClean="0"/>
              <a:t>Figure compares Header Error Rate performance for 2 options;</a:t>
            </a:r>
          </a:p>
          <a:p>
            <a:pPr algn="just"/>
            <a:r>
              <a:rPr lang="en-US" sz="1800" dirty="0" smtClean="0"/>
              <a:t>Option #1: flat channel (gray curve);</a:t>
            </a:r>
          </a:p>
          <a:p>
            <a:pPr algn="just"/>
            <a:r>
              <a:rPr lang="en-US" sz="1800" dirty="0" smtClean="0"/>
              <a:t>Option #2: 4 ray channel (colored curves), it has 4 times higher power, hence 6 dB advantage in SNR;</a:t>
            </a:r>
          </a:p>
          <a:p>
            <a:pPr algn="just"/>
            <a:r>
              <a:rPr lang="en-US" sz="1800" dirty="0" smtClean="0"/>
              <a:t>The performance changes not dramatically with changing of T </a:t>
            </a:r>
            <a:r>
              <a:rPr lang="en-US" sz="1800" baseline="-25000" dirty="0" smtClean="0"/>
              <a:t>shift</a:t>
            </a:r>
            <a:r>
              <a:rPr lang="en-US" sz="1800" dirty="0" smtClean="0"/>
              <a:t> = 2, 4, 6 chips;</a:t>
            </a:r>
          </a:p>
          <a:p>
            <a:pPr algn="just"/>
            <a:r>
              <a:rPr lang="en-US" sz="1800" dirty="0" smtClean="0"/>
              <a:t>Option #2 has an advantage in ~</a:t>
            </a:r>
            <a:r>
              <a:rPr lang="en-US" sz="1800" dirty="0"/>
              <a:t>3.8 dB for </a:t>
            </a:r>
            <a:r>
              <a:rPr lang="en-US" sz="1800" dirty="0" smtClean="0"/>
              <a:t>HER = 10</a:t>
            </a:r>
            <a:r>
              <a:rPr lang="en-US" sz="1800" baseline="30000" dirty="0" smtClean="0"/>
              <a:t>-3</a:t>
            </a:r>
            <a:r>
              <a:rPr lang="en-US" sz="1800" dirty="0" smtClean="0"/>
              <a:t>;</a:t>
            </a:r>
            <a:endParaRPr lang="ru-RU" sz="1800" dirty="0"/>
          </a:p>
        </p:txBody>
      </p:sp>
      <p:sp>
        <p:nvSpPr>
          <p:cNvPr id="10" name="Rectangle 9"/>
          <p:cNvSpPr/>
          <p:nvPr/>
        </p:nvSpPr>
        <p:spPr>
          <a:xfrm>
            <a:off x="658912" y="2348880"/>
            <a:ext cx="37690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Header Error Rate (HER) performance comparison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296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a definition of the non-EDMG portion of the preamble for MIMO in 11ay.</a:t>
            </a:r>
          </a:p>
          <a:p>
            <a:pPr algn="just"/>
            <a:r>
              <a:rPr lang="en-US" sz="2000" dirty="0" smtClean="0"/>
              <a:t>Two options for the non-EDMG preamble were considered. It was shown that the option with the cyclic shift has an advantage in terms of SNR required to achieve a reliable header reception.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33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Would you agree to insert the following in section 7 of the SFD:”</a:t>
            </a:r>
          </a:p>
          <a:p>
            <a:pPr lvl="1" algn="just"/>
            <a:r>
              <a:rPr lang="en-US" dirty="0"/>
              <a:t>For SC MIMO transmissions, the 11ay specification shall support a preamble structure with cyclic shift. A cyclic shift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value is </a:t>
            </a:r>
            <a:r>
              <a:rPr lang="en-US" dirty="0"/>
              <a:t>used for the L-STF, L-CEF, L-Header and EDMG-Header-A fields of the PPDU for stream </a:t>
            </a:r>
            <a:r>
              <a:rPr lang="en-US" dirty="0" err="1"/>
              <a:t>i</a:t>
            </a:r>
            <a:r>
              <a:rPr lang="en-US" dirty="0"/>
              <a:t> out of a total of N streams, where 1 ≤ </a:t>
            </a:r>
            <a:r>
              <a:rPr lang="en-US" dirty="0" err="1"/>
              <a:t>i</a:t>
            </a:r>
            <a:r>
              <a:rPr lang="en-US" dirty="0"/>
              <a:t> ≤ N</a:t>
            </a:r>
            <a:r>
              <a:rPr lang="en-US" dirty="0" smtClean="0"/>
              <a:t>.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  is </a:t>
            </a:r>
            <a:r>
              <a:rPr lang="en-US" dirty="0"/>
              <a:t>defined in SC chip units at 1.76 GHz for single channel or multiple channels transmission. </a:t>
            </a:r>
            <a:r>
              <a:rPr lang="en-US" dirty="0" err="1" smtClean="0"/>
              <a:t>T</a:t>
            </a:r>
            <a:r>
              <a:rPr lang="en-US" baseline="30000" dirty="0" err="1" smtClean="0"/>
              <a:t>i</a:t>
            </a:r>
            <a:r>
              <a:rPr lang="en-US" baseline="-25000" dirty="0" err="1" smtClean="0"/>
              <a:t>SC</a:t>
            </a:r>
            <a:r>
              <a:rPr lang="en-US" dirty="0" smtClean="0"/>
              <a:t> shall </a:t>
            </a:r>
            <a:r>
              <a:rPr lang="en-US" dirty="0"/>
              <a:t>be inserted after </a:t>
            </a:r>
            <a:r>
              <a:rPr lang="en-US" dirty="0" smtClean="0"/>
              <a:t>EDMG-Header-A. The particular value </a:t>
            </a:r>
            <a:r>
              <a:rPr lang="en-US" dirty="0"/>
              <a:t>for each configuration is TBD</a:t>
            </a:r>
            <a:r>
              <a:rPr lang="en-US" dirty="0" smtClean="0"/>
              <a:t>.</a:t>
            </a:r>
            <a:endParaRPr lang="en-US" dirty="0"/>
          </a:p>
          <a:p>
            <a:pPr lvl="1" algn="just"/>
            <a:r>
              <a:rPr lang="en-US" dirty="0" smtClean="0"/>
              <a:t>”</a:t>
            </a:r>
            <a:endParaRPr lang="en-US" dirty="0"/>
          </a:p>
          <a:p>
            <a:pPr marL="457200" lvl="1" indent="0" algn="just">
              <a:buNone/>
            </a:pPr>
            <a:r>
              <a:rPr lang="en-US" dirty="0"/>
              <a:t>“</a:t>
            </a:r>
            <a:endParaRPr lang="ru-RU" sz="1800" dirty="0"/>
          </a:p>
          <a:p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2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11-15-1358-04-00ay-specification-framework-for-tgay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159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describes the non-EDMG portion of the preamble for MIMO in 11ay. It is based on the general frame format defined in the SFD, [1].</a:t>
            </a:r>
            <a:endParaRPr lang="ru-RU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29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Frame Format Options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The defined preamble format in [1] includes legacy part, EDMG-Header-A received in the SISO mode. The EDMG-STF and EDMG-CEF are received using MIMO mode.</a:t>
            </a:r>
          </a:p>
          <a:p>
            <a:pPr algn="just"/>
            <a:r>
              <a:rPr lang="en-US" sz="1800" dirty="0" smtClean="0"/>
              <a:t>The legacy part of the preamble can be received and decoded by any device (legacy or EDMG).</a:t>
            </a:r>
          </a:p>
          <a:p>
            <a:pPr algn="just"/>
            <a:r>
              <a:rPr lang="en-US" sz="1800" dirty="0" smtClean="0"/>
              <a:t>The EDMG-Header-A can be received and decoded by EDMG device in SISO mode to extract MIMO parameters.</a:t>
            </a:r>
          </a:p>
          <a:p>
            <a:pPr algn="just"/>
            <a:r>
              <a:rPr lang="en-US" sz="1800" dirty="0" smtClean="0"/>
              <a:t>There are 2 basic options to transmit legacy preamble:</a:t>
            </a:r>
          </a:p>
          <a:p>
            <a:pPr lvl="1" algn="just"/>
            <a:r>
              <a:rPr lang="en-US" sz="1400" b="1" dirty="0" smtClean="0"/>
              <a:t>Option #1:</a:t>
            </a:r>
            <a:r>
              <a:rPr lang="en-US" sz="1400" dirty="0" smtClean="0"/>
              <a:t> transmit the legacy preamble from one of the antennas only, switch on MIMO transmission starting from EDMG-STF;</a:t>
            </a:r>
          </a:p>
          <a:p>
            <a:pPr lvl="1" algn="just"/>
            <a:r>
              <a:rPr lang="en-US" sz="1400" b="1" dirty="0" smtClean="0"/>
              <a:t>Option #2:</a:t>
            </a:r>
            <a:r>
              <a:rPr lang="en-US" sz="1400" dirty="0" smtClean="0"/>
              <a:t> Transmit the legacy preamble from all antennas simultaneously with time delay shift </a:t>
            </a:r>
            <a:r>
              <a:rPr lang="en-US" sz="1400" dirty="0" err="1" smtClean="0"/>
              <a:t>T</a:t>
            </a:r>
            <a:r>
              <a:rPr lang="en-US" sz="1400" baseline="-25000" dirty="0" err="1" smtClean="0"/>
              <a:t>shift</a:t>
            </a:r>
            <a:r>
              <a:rPr lang="en-US" sz="1400" dirty="0" smtClean="0"/>
              <a:t> to avoid coherent signal transmission and unintentional beamforming;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35956"/>
              </p:ext>
            </p:extLst>
          </p:nvPr>
        </p:nvGraphicFramePr>
        <p:xfrm>
          <a:off x="771525" y="5963730"/>
          <a:ext cx="7772400" cy="304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L-STF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L-CEF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L-Header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EDMG-Header-A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EDMG-STF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EDMG-CEF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EDMG-Header-B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AGC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TRN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55576" y="5661248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a typeface="Times New Roman" panose="02020603050405020304" pitchFamily="18" charset="0"/>
              </a:rPr>
              <a:t>EDMG PPDU format, [1]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8560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#1 Preamble Format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7840"/>
          </a:xfrm>
        </p:spPr>
        <p:txBody>
          <a:bodyPr/>
          <a:lstStyle/>
          <a:p>
            <a:pPr algn="just"/>
            <a:r>
              <a:rPr lang="en-US" sz="1800" dirty="0" smtClean="0"/>
              <a:t>The preamble frame format for option #1 assumes the legacy preamble, L-Header, and EDMG-Header-A transmission for one of the streams.</a:t>
            </a:r>
          </a:p>
          <a:p>
            <a:pPr algn="just"/>
            <a:r>
              <a:rPr lang="en-US" sz="1800" dirty="0" smtClean="0"/>
              <a:t>The antenna selection can be done based on the quality of the link, the best beamforming settings.</a:t>
            </a:r>
          </a:p>
          <a:p>
            <a:pPr algn="just"/>
            <a:r>
              <a:rPr lang="en-US" sz="1800" dirty="0" smtClean="0"/>
              <a:t>The frame format for the M streams is shown in figure below.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018" y="3933056"/>
            <a:ext cx="7784832" cy="19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5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#1 Preamble Format with Channel Bonding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799728"/>
          </a:xfrm>
        </p:spPr>
        <p:txBody>
          <a:bodyPr/>
          <a:lstStyle/>
          <a:p>
            <a:pPr algn="just"/>
            <a:r>
              <a:rPr lang="en-US" sz="1800" dirty="0" smtClean="0"/>
              <a:t>The generalization to the channel bonding with K frequency channels and M streams is shown in figure below.</a:t>
            </a:r>
            <a:endParaRPr lang="ru-RU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635489"/>
            <a:ext cx="5232600" cy="375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#2 Preamble Format for 2x2 MIMO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4531769"/>
            <a:ext cx="7772400" cy="1777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– some time delay between the streams, it is defined in the chips units taken @1.76 GHz, should be smaller comparing to the GI length;</a:t>
            </a:r>
            <a:endParaRPr lang="ru-RU" sz="1800" kern="0" dirty="0" smtClean="0"/>
          </a:p>
          <a:p>
            <a:pPr algn="just"/>
            <a:r>
              <a:rPr lang="en-US" sz="1800" kern="0" dirty="0" smtClean="0"/>
              <a:t>The part corresponding to the </a:t>
            </a:r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is used as a padding at the end of the legacy preamble part and inserted after EDMG-Header-A;</a:t>
            </a:r>
          </a:p>
          <a:p>
            <a:pPr algn="just"/>
            <a:r>
              <a:rPr lang="en-US" sz="1800" kern="0" dirty="0" smtClean="0"/>
              <a:t>Hence there is some cyclic shift by </a:t>
            </a:r>
            <a:r>
              <a:rPr lang="en-US" sz="1800" kern="0" dirty="0" err="1" smtClean="0"/>
              <a:t>T</a:t>
            </a:r>
            <a:r>
              <a:rPr lang="en-US" sz="1800" kern="0" baseline="-25000" dirty="0" err="1" smtClean="0"/>
              <a:t>shift</a:t>
            </a:r>
            <a:r>
              <a:rPr lang="en-US" sz="1800" kern="0" dirty="0" smtClean="0"/>
              <a:t> is applied which is an optimization parameter;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648326" cy="304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3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Shift Purpose &amp; Consequences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Time shift purpose:</a:t>
            </a:r>
          </a:p>
          <a:p>
            <a:pPr lvl="1" algn="just"/>
            <a:r>
              <a:rPr lang="en-US" sz="1600" dirty="0" smtClean="0"/>
              <a:t>To prevent interference between the arrays;</a:t>
            </a:r>
          </a:p>
          <a:p>
            <a:pPr lvl="1" algn="just"/>
            <a:r>
              <a:rPr lang="en-US" sz="1600" dirty="0" smtClean="0"/>
              <a:t>The time shift may not be needed for the single antenna array with orthogonal (V/H) polarizations or dual arrays transmitting with different polarizations;</a:t>
            </a:r>
          </a:p>
          <a:p>
            <a:pPr algn="just"/>
            <a:r>
              <a:rPr lang="en-US" sz="2000" dirty="0" smtClean="0"/>
              <a:t>Time shift consequences:</a:t>
            </a:r>
          </a:p>
          <a:p>
            <a:pPr lvl="1" algn="just"/>
            <a:r>
              <a:rPr lang="en-US" sz="1600" dirty="0" smtClean="0"/>
              <a:t>Even for the LOS one gets a multipath channel, hence the interference issue is solved at the expense of the multipath propagation;</a:t>
            </a:r>
          </a:p>
          <a:p>
            <a:pPr lvl="1" algn="just"/>
            <a:r>
              <a:rPr lang="en-US" sz="1600" dirty="0" smtClean="0"/>
              <a:t>This has a significant impact on the frame detection and headers decoding performance;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12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Shift </a:t>
            </a:r>
            <a:r>
              <a:rPr lang="en-US" dirty="0" smtClean="0"/>
              <a:t>Requirements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Time shift requirements:</a:t>
            </a:r>
          </a:p>
          <a:p>
            <a:pPr lvl="1" algn="just"/>
            <a:r>
              <a:rPr lang="en-US" sz="1600" dirty="0" smtClean="0"/>
              <a:t>The total duration of the time shift for the maximum 8 streams transmission should not exceed a half of the GI duration;</a:t>
            </a:r>
          </a:p>
          <a:p>
            <a:pPr lvl="1" algn="just"/>
            <a:r>
              <a:rPr lang="en-US" sz="1600" dirty="0" smtClean="0"/>
              <a:t>The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value should be enough to reduce the impact of the interference;</a:t>
            </a:r>
          </a:p>
          <a:p>
            <a:pPr lvl="1" algn="just"/>
            <a:r>
              <a:rPr lang="en-US" sz="1600" dirty="0" smtClean="0"/>
              <a:t>Channel frequency selectivity issue should be considered to avoid the impact on the packet detection and headers decoding;</a:t>
            </a:r>
            <a:endParaRPr lang="en-US" sz="1600" dirty="0"/>
          </a:p>
          <a:p>
            <a:pPr lvl="1" algn="just"/>
            <a:r>
              <a:rPr lang="en-US" sz="1600" dirty="0" smtClean="0"/>
              <a:t>It should be an even number in order to have an integer number of samples for the OFDM after 1.5x sampling rate conversion;</a:t>
            </a:r>
          </a:p>
          <a:p>
            <a:pPr algn="just"/>
            <a:r>
              <a:rPr lang="en-US" sz="2000" dirty="0" smtClean="0"/>
              <a:t>Proposal:</a:t>
            </a:r>
          </a:p>
          <a:p>
            <a:pPr lvl="1" algn="just"/>
            <a:r>
              <a:rPr lang="en-US" sz="1600" dirty="0" smtClean="0"/>
              <a:t>It is proposed to define </a:t>
            </a:r>
            <a:r>
              <a:rPr lang="en-US" sz="1600" dirty="0" err="1"/>
              <a:t>T</a:t>
            </a:r>
            <a:r>
              <a:rPr lang="en-US" sz="1600" baseline="-25000" dirty="0" err="1"/>
              <a:t>shift</a:t>
            </a:r>
            <a:r>
              <a:rPr lang="en-US" sz="1600" dirty="0"/>
              <a:t> = 4 chips = 2.2727 ns (</a:t>
            </a:r>
            <a:r>
              <a:rPr lang="en-US" sz="1600" dirty="0">
                <a:solidFill>
                  <a:srgbClr val="FF0000"/>
                </a:solidFill>
              </a:rPr>
              <a:t>TBD</a:t>
            </a:r>
            <a:r>
              <a:rPr lang="en-US" sz="1600" dirty="0" smtClean="0"/>
              <a:t>);</a:t>
            </a:r>
          </a:p>
          <a:p>
            <a:pPr lvl="1" algn="just"/>
            <a:r>
              <a:rPr lang="en-US" sz="1600" dirty="0" err="1" smtClean="0"/>
              <a:t>T</a:t>
            </a:r>
            <a:r>
              <a:rPr lang="en-US" sz="1600" baseline="-25000" dirty="0" err="1" smtClean="0"/>
              <a:t>shift</a:t>
            </a:r>
            <a:r>
              <a:rPr lang="en-US" sz="1600" dirty="0" smtClean="0"/>
              <a:t> may be a flexible parameter depending on what type of the antenna is used, since for the orthogonal </a:t>
            </a:r>
            <a:r>
              <a:rPr lang="en-US" sz="1600" smtClean="0"/>
              <a:t>polarizations it is not needed;</a:t>
            </a:r>
            <a:endParaRPr lang="ru-RU" sz="1600" dirty="0"/>
          </a:p>
          <a:p>
            <a:pPr lvl="1" algn="just"/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23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Realizations with 2 Rays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4344659"/>
            <a:ext cx="7772400" cy="1964662"/>
          </a:xfrm>
        </p:spPr>
        <p:txBody>
          <a:bodyPr/>
          <a:lstStyle/>
          <a:p>
            <a:pPr algn="just"/>
            <a:r>
              <a:rPr lang="en-US" sz="1600" dirty="0" smtClean="0"/>
              <a:t>In case of LOS, delaying of the signal corresponding to the second stream produces effective two-ray channel.</a:t>
            </a:r>
          </a:p>
          <a:p>
            <a:pPr algn="just"/>
            <a:r>
              <a:rPr lang="en-US" sz="1600" dirty="0" smtClean="0"/>
              <a:t>Rays have almost equal power, may have different phases, and delayed by a number of chips. In that case channel has “hostile” frequency response with deep notches. The number of notches is equal to the delay in chips.</a:t>
            </a:r>
          </a:p>
          <a:p>
            <a:pPr algn="just"/>
            <a:r>
              <a:rPr lang="en-US" sz="1600" dirty="0" smtClean="0"/>
              <a:t>Figures above show the frequency responses for different time delays 1, 2, and 3 chips. The phase difference between the rays is fixed and equal to </a:t>
            </a:r>
            <a:r>
              <a:rPr lang="el-GR" sz="1600" dirty="0" smtClean="0"/>
              <a:t>Δφ</a:t>
            </a:r>
            <a:r>
              <a:rPr lang="en-US" sz="1600" dirty="0" smtClean="0"/>
              <a:t> = 30</a:t>
            </a:r>
            <a:r>
              <a:rPr lang="en-US" sz="1600" baseline="30000" dirty="0" smtClean="0"/>
              <a:t>0</a:t>
            </a:r>
            <a:r>
              <a:rPr lang="en-US" sz="1600" dirty="0" smtClean="0"/>
              <a:t>.</a:t>
            </a:r>
            <a:endParaRPr lang="ru-RU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altLang="en-US" smtClean="0"/>
              <a:t>July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48504"/>
            <a:ext cx="2667000" cy="20002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4" y="2048504"/>
            <a:ext cx="2667000" cy="20002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2060848"/>
            <a:ext cx="2667000" cy="200025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92489" y="1910004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1 chip </a:t>
            </a:r>
            <a:endParaRPr lang="ru-RU" b="1" dirty="0"/>
          </a:p>
        </p:txBody>
      </p:sp>
      <p:sp>
        <p:nvSpPr>
          <p:cNvPr id="13" name="Rectangle 12"/>
          <p:cNvSpPr/>
          <p:nvPr/>
        </p:nvSpPr>
        <p:spPr>
          <a:xfrm>
            <a:off x="2940761" y="1916832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2 chips </a:t>
            </a:r>
            <a:endParaRPr lang="ru-RU" b="1" dirty="0"/>
          </a:p>
        </p:txBody>
      </p:sp>
      <p:sp>
        <p:nvSpPr>
          <p:cNvPr id="14" name="Rectangle 13"/>
          <p:cNvSpPr/>
          <p:nvPr/>
        </p:nvSpPr>
        <p:spPr>
          <a:xfrm>
            <a:off x="5461041" y="1916832"/>
            <a:ext cx="213529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Delay = 3 chips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382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8587</TotalTime>
  <Words>1601</Words>
  <Application>Microsoft Office PowerPoint</Application>
  <PresentationFormat>On-screen Show (4:3)</PresentationFormat>
  <Paragraphs>161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 New Roman</vt:lpstr>
      <vt:lpstr>802-11-Submission</vt:lpstr>
      <vt:lpstr>Document</vt:lpstr>
      <vt:lpstr>Non-EDMG Part of Preamble for MIMO in 11ay</vt:lpstr>
      <vt:lpstr>Introduction</vt:lpstr>
      <vt:lpstr>Preamble Frame Format Options</vt:lpstr>
      <vt:lpstr>Option #1 Preamble Format</vt:lpstr>
      <vt:lpstr>Option #1 Preamble Format with Channel Bonding</vt:lpstr>
      <vt:lpstr>Option #2 Preamble Format for 2x2 MIMO</vt:lpstr>
      <vt:lpstr>Time Shift Purpose &amp; Consequences</vt:lpstr>
      <vt:lpstr>Time Shift Requirements</vt:lpstr>
      <vt:lpstr>Channel Realizations with 2 Rays</vt:lpstr>
      <vt:lpstr>Legacy Header Coding &amp; Modulation</vt:lpstr>
      <vt:lpstr>Option #2 Preamble Format for 4x4 MIMO</vt:lpstr>
      <vt:lpstr>Option #2 2x2 MIMO &amp; Channel Bonding 2x</vt:lpstr>
      <vt:lpstr>Simulation Assumptions</vt:lpstr>
      <vt:lpstr>Simulation Results – 2 Streams</vt:lpstr>
      <vt:lpstr>Simulation Results – 4 Streams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5657</cp:revision>
  <cp:lastPrinted>1998-02-10T13:28:06Z</cp:lastPrinted>
  <dcterms:created xsi:type="dcterms:W3CDTF">2015-03-24T14:22:58Z</dcterms:created>
  <dcterms:modified xsi:type="dcterms:W3CDTF">2016-07-25T19:41:33Z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