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9" r:id="rId6"/>
    <p:sldId id="271" r:id="rId7"/>
    <p:sldId id="272" r:id="rId8"/>
    <p:sldId id="280" r:id="rId9"/>
    <p:sldId id="27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6349" autoAdjust="0"/>
  </p:normalViewPr>
  <p:slideViewPr>
    <p:cSldViewPr>
      <p:cViewPr varScale="1">
        <p:scale>
          <a:sx n="70" d="100"/>
          <a:sy n="70" d="100"/>
        </p:scale>
        <p:origin x="1236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05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60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</a:t>
            </a:r>
            <a:r>
              <a:rPr lang="en-GB" dirty="0" err="1" smtClean="0"/>
              <a:t>etc</a:t>
            </a:r>
            <a:r>
              <a:rPr lang="en-GB" dirty="0" smtClean="0"/>
              <a:t>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</a:t>
            </a:r>
            <a:r>
              <a:rPr lang="en-GB" dirty="0" err="1" smtClean="0"/>
              <a:t>etc</a:t>
            </a:r>
            <a:r>
              <a:rPr lang="en-GB" dirty="0" smtClean="0"/>
              <a:t>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Wake-Up </a:t>
            </a:r>
            <a:r>
              <a:rPr lang="en-US" dirty="0" smtClean="0"/>
              <a:t>Receiver Usage Scenarios and Applications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2016-07-25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535573"/>
              </p:ext>
            </p:extLst>
          </p:nvPr>
        </p:nvGraphicFramePr>
        <p:xfrm>
          <a:off x="469900" y="3087688"/>
          <a:ext cx="7189788" cy="223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4" name="Document" r:id="rId4" imgW="8248712" imgH="2582430" progId="Word.Document.8">
                  <p:embed/>
                </p:oleObj>
              </mc:Choice>
              <mc:Fallback>
                <p:oleObj name="Document" r:id="rId4" imgW="8248712" imgH="258243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087688"/>
                        <a:ext cx="7189788" cy="223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Abstract</a:t>
            </a:r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</a:t>
            </a:r>
            <a:r>
              <a:rPr lang="en-US" dirty="0" smtClean="0"/>
              <a:t>summarizes applications </a:t>
            </a:r>
            <a:r>
              <a:rPr lang="en-US" dirty="0"/>
              <a:t>and usage scenarios for consideration in the development of requirements in </a:t>
            </a:r>
            <a:r>
              <a:rPr lang="en-US" dirty="0" smtClean="0"/>
              <a:t>WUR </a:t>
            </a:r>
            <a:r>
              <a:rPr lang="en-US" dirty="0"/>
              <a:t>SG.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1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6732"/>
            <a:ext cx="8686800" cy="42976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duty-cycled operation, low power consumption and low latency are conflicting goals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increase battery life, a device needs to sleep </a:t>
            </a:r>
            <a:r>
              <a:rPr lang="en-US" sz="1800" dirty="0" smtClean="0"/>
              <a:t>more </a:t>
            </a:r>
            <a:r>
              <a:rPr lang="en-US" sz="1800" dirty="0" smtClean="0">
                <a:sym typeface="Wingdings" panose="05000000000000000000" pitchFamily="2" charset="2"/>
              </a:rPr>
              <a:t></a:t>
            </a:r>
            <a:r>
              <a:rPr lang="en-US" sz="1800" dirty="0" smtClean="0"/>
              <a:t> </a:t>
            </a:r>
            <a:r>
              <a:rPr lang="en-US" sz="1800" dirty="0"/>
              <a:t>increased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receive data with low latency, a device needs to sleep </a:t>
            </a:r>
            <a:r>
              <a:rPr lang="en-US" sz="1800" dirty="0" smtClean="0"/>
              <a:t>less </a:t>
            </a:r>
            <a:r>
              <a:rPr lang="en-US" sz="1800" dirty="0" smtClean="0">
                <a:sym typeface="Wingdings" panose="05000000000000000000" pitchFamily="2" charset="2"/>
              </a:rPr>
              <a:t></a:t>
            </a:r>
            <a:r>
              <a:rPr lang="en-US" sz="1800" dirty="0" smtClean="0"/>
              <a:t> </a:t>
            </a:r>
            <a:r>
              <a:rPr lang="en-US" sz="1800" dirty="0"/>
              <a:t>shorter battery life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08174" y="4904997"/>
            <a:ext cx="1841157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8" name="Straight Arrow Connector 7"/>
          <p:cNvCxnSpPr/>
          <p:nvPr/>
        </p:nvCxnSpPr>
        <p:spPr>
          <a:xfrm flipV="1">
            <a:off x="4505626" y="4052381"/>
            <a:ext cx="2" cy="17052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5650968" y="4723770"/>
            <a:ext cx="234779" cy="34804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 flipV="1">
            <a:off x="5722376" y="4680104"/>
            <a:ext cx="82379" cy="45719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50968" y="4987842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50968" y="4899286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50968" y="4812326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50968" y="4723770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11386" y="4755548"/>
            <a:ext cx="234779" cy="34804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 flipV="1">
            <a:off x="3287586" y="4703157"/>
            <a:ext cx="82379" cy="5029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11386" y="5019620"/>
            <a:ext cx="234779" cy="88556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44988" y="3657600"/>
            <a:ext cx="321276" cy="369895"/>
            <a:chOff x="4439678" y="2255916"/>
            <a:chExt cx="321276" cy="369895"/>
          </a:xfrm>
        </p:grpSpPr>
        <p:sp>
          <p:nvSpPr>
            <p:cNvPr id="19" name="Oval 18"/>
            <p:cNvSpPr/>
            <p:nvPr/>
          </p:nvSpPr>
          <p:spPr>
            <a:xfrm>
              <a:off x="4439678" y="2301635"/>
              <a:ext cx="321276" cy="324176"/>
            </a:xfrm>
            <a:prstGeom prst="ellipse">
              <a:avLst/>
            </a:prstGeom>
            <a:solidFill>
              <a:srgbClr val="00B050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4557854" y="2255916"/>
              <a:ext cx="82379" cy="45719"/>
            </a:xfrm>
            <a:prstGeom prst="rect">
              <a:avLst/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 rot="2100000" flipV="1">
              <a:off x="4692169" y="2290999"/>
              <a:ext cx="45719" cy="4571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2" name="Pie 21"/>
            <p:cNvSpPr/>
            <p:nvPr/>
          </p:nvSpPr>
          <p:spPr>
            <a:xfrm>
              <a:off x="4442254" y="2306522"/>
              <a:ext cx="318700" cy="319289"/>
            </a:xfrm>
            <a:prstGeom prst="pie">
              <a:avLst>
                <a:gd name="adj1" fmla="val 18363445"/>
                <a:gd name="adj2" fmla="val 16200000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355414" y="5763225"/>
            <a:ext cx="321276" cy="369895"/>
            <a:chOff x="4425590" y="4022126"/>
            <a:chExt cx="321276" cy="369895"/>
          </a:xfrm>
        </p:grpSpPr>
        <p:sp>
          <p:nvSpPr>
            <p:cNvPr id="24" name="Oval 23"/>
            <p:cNvSpPr/>
            <p:nvPr/>
          </p:nvSpPr>
          <p:spPr>
            <a:xfrm>
              <a:off x="4425590" y="4067845"/>
              <a:ext cx="321276" cy="32417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 flipV="1">
              <a:off x="4543766" y="4022126"/>
              <a:ext cx="82379" cy="45719"/>
            </a:xfrm>
            <a:prstGeom prst="rect">
              <a:avLst/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rot="2100000" flipV="1">
              <a:off x="4678081" y="4057209"/>
              <a:ext cx="45719" cy="4571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" name="Pie 26"/>
            <p:cNvSpPr/>
            <p:nvPr/>
          </p:nvSpPr>
          <p:spPr>
            <a:xfrm>
              <a:off x="4428166" y="4072732"/>
              <a:ext cx="318700" cy="319289"/>
            </a:xfrm>
            <a:prstGeom prst="pie">
              <a:avLst>
                <a:gd name="adj1" fmla="val 13450924"/>
                <a:gd name="adj2" fmla="val 16200000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sp>
        <p:nvSpPr>
          <p:cNvPr id="28" name="Isosceles Triangle 27"/>
          <p:cNvSpPr/>
          <p:nvPr/>
        </p:nvSpPr>
        <p:spPr>
          <a:xfrm rot="2400000">
            <a:off x="4528609" y="3711295"/>
            <a:ext cx="45719" cy="177010"/>
          </a:xfrm>
          <a:prstGeom prst="triangle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9" name="Isosceles Triangle 28"/>
          <p:cNvSpPr/>
          <p:nvPr/>
        </p:nvSpPr>
        <p:spPr>
          <a:xfrm rot="18720000">
            <a:off x="4454207" y="5839630"/>
            <a:ext cx="45719" cy="177010"/>
          </a:xfrm>
          <a:prstGeom prst="triangle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91011" y="3882965"/>
            <a:ext cx="1814599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Low latency </a:t>
            </a:r>
          </a:p>
          <a:p>
            <a:pPr algn="r"/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(but short battery life)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65089" y="5235911"/>
            <a:ext cx="1463542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Long battery life </a:t>
            </a:r>
          </a:p>
          <a:p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(but long latency)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3561924" y="4052381"/>
            <a:ext cx="759940" cy="457627"/>
          </a:xfrm>
          <a:prstGeom prst="roundRect">
            <a:avLst/>
          </a:prstGeom>
          <a:solidFill>
            <a:srgbClr val="FFDA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Sleep less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689390" y="5278501"/>
            <a:ext cx="748627" cy="411729"/>
          </a:xfrm>
          <a:prstGeom prst="roundRect">
            <a:avLst/>
          </a:prstGeom>
          <a:solidFill>
            <a:srgbClr val="0071C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Sleep more</a:t>
            </a:r>
          </a:p>
        </p:txBody>
      </p:sp>
      <p:sp>
        <p:nvSpPr>
          <p:cNvPr id="34" name="Oval 33"/>
          <p:cNvSpPr/>
          <p:nvPr/>
        </p:nvSpPr>
        <p:spPr>
          <a:xfrm>
            <a:off x="5003508" y="4052381"/>
            <a:ext cx="336550" cy="323027"/>
          </a:xfrm>
          <a:prstGeom prst="ellipse">
            <a:avLst/>
          </a:prstGeom>
          <a:pattFill prst="dkUpDiag">
            <a:fgClr>
              <a:srgbClr val="00B050"/>
            </a:fgClr>
            <a:bgClr>
              <a:sysClr val="window" lastClr="FFFFFF"/>
            </a:bgClr>
          </a:patt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5219408" y="3960535"/>
            <a:ext cx="641350" cy="228888"/>
          </a:xfrm>
          <a:custGeom>
            <a:avLst/>
            <a:gdLst>
              <a:gd name="connsiteX0" fmla="*/ 0 w 641350"/>
              <a:gd name="connsiteY0" fmla="*/ 196850 h 228888"/>
              <a:gd name="connsiteX1" fmla="*/ 254000 w 641350"/>
              <a:gd name="connsiteY1" fmla="*/ 50800 h 228888"/>
              <a:gd name="connsiteX2" fmla="*/ 285750 w 641350"/>
              <a:gd name="connsiteY2" fmla="*/ 228600 h 228888"/>
              <a:gd name="connsiteX3" fmla="*/ 641350 w 641350"/>
              <a:gd name="connsiteY3" fmla="*/ 0 h 228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1350" h="228888">
                <a:moveTo>
                  <a:pt x="0" y="196850"/>
                </a:moveTo>
                <a:cubicBezTo>
                  <a:pt x="103187" y="121179"/>
                  <a:pt x="206375" y="45508"/>
                  <a:pt x="254000" y="50800"/>
                </a:cubicBezTo>
                <a:cubicBezTo>
                  <a:pt x="301625" y="56092"/>
                  <a:pt x="221192" y="237067"/>
                  <a:pt x="285750" y="228600"/>
                </a:cubicBezTo>
                <a:cubicBezTo>
                  <a:pt x="350308" y="220133"/>
                  <a:pt x="495829" y="110066"/>
                  <a:pt x="64135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85747" y="3823427"/>
            <a:ext cx="45685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1" i="1" dirty="0" smtClean="0">
                <a:solidFill>
                  <a:prstClr val="black"/>
                </a:solidFill>
                <a:cs typeface="Neo Sans Intel"/>
              </a:rPr>
              <a:t>Goal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88501" y="5977710"/>
            <a:ext cx="5886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  <a:latin typeface="Neo Sans Intel"/>
                <a:cs typeface="Neo Sans Intel"/>
              </a:rPr>
              <a:t>latency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6278" y="4689625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  <a:latin typeface="Neo Sans Intel"/>
                <a:cs typeface="Neo Sans Intel"/>
              </a:rPr>
              <a:t>battery</a:t>
            </a:r>
          </a:p>
          <a:p>
            <a:r>
              <a:rPr lang="en-US" sz="1000" dirty="0" smtClean="0">
                <a:solidFill>
                  <a:schemeClr val="tx1"/>
                </a:solidFill>
                <a:latin typeface="Neo Sans Intel"/>
                <a:cs typeface="Neo Sans Intel"/>
              </a:rPr>
              <a:t>life</a:t>
            </a:r>
          </a:p>
        </p:txBody>
      </p:sp>
      <p:sp>
        <p:nvSpPr>
          <p:cNvPr id="39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40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0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 animBg="1"/>
      <p:bldP spid="33" grpId="0" animBg="1"/>
      <p:bldP spid="34" grpId="0" animBg="1"/>
      <p:bldP spid="35" grpId="0" animBg="1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Problem: </a:t>
            </a:r>
            <a:r>
              <a:rPr lang="en-US" sz="2800" dirty="0" smtClean="0"/>
              <a:t>Internet-of-Things (</a:t>
            </a:r>
            <a:r>
              <a:rPr lang="en-US" sz="2800" dirty="0" err="1" smtClean="0"/>
              <a:t>IoT</a:t>
            </a:r>
            <a:r>
              <a:rPr lang="en-US" sz="2800" dirty="0" smtClean="0"/>
              <a:t>) </a:t>
            </a:r>
            <a:r>
              <a:rPr lang="en-US" sz="2800" dirty="0"/>
              <a:t>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868" y="1908175"/>
            <a:ext cx="8610600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 without </a:t>
            </a:r>
            <a:r>
              <a:rPr lang="en-US" dirty="0" smtClean="0"/>
              <a:t>Low Power Wake-up Receiver (WUR)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</a:t>
            </a:r>
            <a:r>
              <a:rPr lang="en-US" dirty="0" smtClean="0"/>
              <a:t>cannot </a:t>
            </a:r>
            <a:r>
              <a:rPr lang="en-US" dirty="0"/>
              <a:t>access </a:t>
            </a:r>
            <a:r>
              <a:rPr lang="en-US" dirty="0" smtClean="0"/>
              <a:t>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</a:t>
            </a:r>
            <a:r>
              <a:rPr lang="en-US" dirty="0" smtClean="0"/>
              <a:t>while 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</a:t>
            </a:r>
            <a:r>
              <a:rPr lang="en-US" dirty="0" smtClean="0"/>
              <a:t>is off to save power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10259" y="5285494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prstClr val="black"/>
                </a:solidFill>
                <a:latin typeface="Intel Clear"/>
              </a:rPr>
              <a:t>IoT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 device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28842">
            <a:off x="1482548" y="4866435"/>
            <a:ext cx="583924" cy="486603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5033887" y="4032313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728168" y="3497185"/>
            <a:ext cx="819097" cy="40331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273978" y="3986915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2082010" y="4263914"/>
            <a:ext cx="429455" cy="58363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690166" y="5378273"/>
            <a:ext cx="2475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Configuration change command</a:t>
            </a:r>
          </a:p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(e.g. collect data every 10 min)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3046439" y="3540398"/>
            <a:ext cx="963719" cy="312913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loud 14"/>
          <p:cNvSpPr/>
          <p:nvPr/>
        </p:nvSpPr>
        <p:spPr>
          <a:xfrm>
            <a:off x="3817646" y="3145810"/>
            <a:ext cx="1108200" cy="523823"/>
          </a:xfrm>
          <a:prstGeom prst="cloud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8767" y="5285494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User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89985" y="4546738"/>
            <a:ext cx="899605" cy="276999"/>
            <a:chOff x="2337622" y="2627148"/>
            <a:chExt cx="899605" cy="276999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371045" y="2673315"/>
              <a:ext cx="866182" cy="184666"/>
            </a:xfrm>
            <a:prstGeom prst="rect">
              <a:avLst/>
            </a:prstGeom>
            <a:solidFill>
              <a:srgbClr val="0071C5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5000"/>
                </a:lnSpc>
                <a:spcBef>
                  <a:spcPct val="30000"/>
                </a:spcBef>
                <a:spcAft>
                  <a:spcPct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l Clear"/>
                <a:cs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37622" y="2627148"/>
              <a:ext cx="8996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tel Clear"/>
                </a:rPr>
                <a:t>command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642681" y="3747705"/>
            <a:ext cx="2465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Waits until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</a:rPr>
              <a:t>IoT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 device wakes up</a:t>
            </a:r>
          </a:p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(worst case = 1 hour)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33558" y="5562493"/>
            <a:ext cx="483277" cy="276999"/>
          </a:xfrm>
          <a:prstGeom prst="rect">
            <a:avLst/>
          </a:prstGeom>
          <a:solidFill>
            <a:srgbClr val="B1BAB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</a:rPr>
              <a:t>OFF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46991" y="5895201"/>
            <a:ext cx="1888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(wakes up every 1 hour)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30445" y="5560344"/>
            <a:ext cx="483277" cy="276999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</a:rPr>
              <a:t>ON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371837" y="4209370"/>
            <a:ext cx="321276" cy="369895"/>
            <a:chOff x="4425590" y="4022126"/>
            <a:chExt cx="321276" cy="369895"/>
          </a:xfrm>
        </p:grpSpPr>
        <p:sp>
          <p:nvSpPr>
            <p:cNvPr id="25" name="Oval 24"/>
            <p:cNvSpPr/>
            <p:nvPr/>
          </p:nvSpPr>
          <p:spPr>
            <a:xfrm>
              <a:off x="4425590" y="4067845"/>
              <a:ext cx="321276" cy="324176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600" kern="0" dirty="0" err="1" smtClean="0">
                <a:solidFill>
                  <a:prstClr val="black"/>
                </a:solidFill>
                <a:latin typeface="Intel Clear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flipV="1">
              <a:off x="4543766" y="4022126"/>
              <a:ext cx="82379" cy="45719"/>
            </a:xfrm>
            <a:prstGeom prst="rect">
              <a:avLst/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600" kern="0" dirty="0" err="1" smtClean="0">
                <a:solidFill>
                  <a:prstClr val="black"/>
                </a:solidFill>
                <a:latin typeface="Intel Clear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 rot="2100000" flipV="1">
              <a:off x="4678081" y="4057209"/>
              <a:ext cx="45719" cy="4571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600" kern="0" dirty="0" err="1" smtClean="0">
                <a:solidFill>
                  <a:prstClr val="black"/>
                </a:solidFill>
                <a:latin typeface="Intel Clear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491734" y="4266114"/>
            <a:ext cx="75895" cy="307500"/>
            <a:chOff x="7351314" y="2553541"/>
            <a:chExt cx="75895" cy="307500"/>
          </a:xfrm>
        </p:grpSpPr>
        <p:sp>
          <p:nvSpPr>
            <p:cNvPr id="29" name="Down Arrow 28"/>
            <p:cNvSpPr/>
            <p:nvPr/>
          </p:nvSpPr>
          <p:spPr bwMode="auto">
            <a:xfrm>
              <a:off x="7351314" y="2705331"/>
              <a:ext cx="75895" cy="155710"/>
            </a:xfrm>
            <a:prstGeom prst="downArrow">
              <a:avLst>
                <a:gd name="adj1" fmla="val 50000"/>
                <a:gd name="adj2" fmla="val 83467"/>
              </a:avLst>
            </a:prstGeom>
            <a:solidFill>
              <a:sysClr val="window" lastClr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5000"/>
                </a:lnSpc>
                <a:spcBef>
                  <a:spcPct val="30000"/>
                </a:spcBef>
                <a:spcAft>
                  <a:spcPct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30" name="Down Arrow 29"/>
            <p:cNvSpPr/>
            <p:nvPr/>
          </p:nvSpPr>
          <p:spPr bwMode="auto">
            <a:xfrm flipV="1">
              <a:off x="7351314" y="2553541"/>
              <a:ext cx="75895" cy="155710"/>
            </a:xfrm>
            <a:prstGeom prst="downArrow">
              <a:avLst>
                <a:gd name="adj1" fmla="val 50000"/>
                <a:gd name="adj2" fmla="val 83467"/>
              </a:avLst>
            </a:prstGeom>
            <a:solidFill>
              <a:sysClr val="windowText" lastClr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5000"/>
                </a:lnSpc>
                <a:spcBef>
                  <a:spcPct val="30000"/>
                </a:spcBef>
                <a:spcAft>
                  <a:spcPct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564475" y="3586243"/>
            <a:ext cx="446036" cy="489064"/>
            <a:chOff x="2424055" y="2110853"/>
            <a:chExt cx="446036" cy="489064"/>
          </a:xfrm>
        </p:grpSpPr>
        <p:cxnSp>
          <p:nvCxnSpPr>
            <p:cNvPr id="32" name="Straight Connector 31"/>
            <p:cNvCxnSpPr/>
            <p:nvPr/>
          </p:nvCxnSpPr>
          <p:spPr bwMode="auto">
            <a:xfrm>
              <a:off x="2598730" y="2110853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2795355" y="2221464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24055" y="2221464"/>
              <a:ext cx="446036" cy="378453"/>
            </a:xfrm>
            <a:prstGeom prst="rect">
              <a:avLst/>
            </a:prstGeom>
          </p:spPr>
        </p:pic>
      </p:grpSp>
      <p:cxnSp>
        <p:nvCxnSpPr>
          <p:cNvPr id="35" name="Straight Connector 34"/>
          <p:cNvCxnSpPr/>
          <p:nvPr/>
        </p:nvCxnSpPr>
        <p:spPr bwMode="auto">
          <a:xfrm>
            <a:off x="5734265" y="3600657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5930890" y="3711268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9590" y="3711268"/>
            <a:ext cx="446036" cy="378453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 bwMode="auto">
          <a:xfrm>
            <a:off x="6230320" y="4343969"/>
            <a:ext cx="412361" cy="40149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0445" y="4958109"/>
            <a:ext cx="483277" cy="288271"/>
          </a:xfrm>
          <a:prstGeom prst="rect">
            <a:avLst/>
          </a:prstGeom>
        </p:spPr>
      </p:pic>
      <p:sp>
        <p:nvSpPr>
          <p:cNvPr id="40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41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13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98 -0.05393 L 0.13386 -0.20856 L 0.3092 -0.32199 L 0.40209 -0.3206 L 0.5467 -0.20185 " pathEditMode="relative" rAng="0" ptsTypes="AAAAA">
                                      <p:cBhvr>
                                        <p:cTn id="1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86" y="-1340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67 -0.20185 L 0.63976 0.0182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10995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44487"/>
          </a:xfrm>
        </p:spPr>
        <p:txBody>
          <a:bodyPr/>
          <a:lstStyle/>
          <a:p>
            <a:r>
              <a:rPr lang="en-US" dirty="0" smtClean="0"/>
              <a:t>WUR Solution: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183" y="121675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scheme using </a:t>
            </a:r>
            <a:r>
              <a:rPr lang="en-US" dirty="0" smtClean="0"/>
              <a:t>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can access </a:t>
            </a:r>
            <a:r>
              <a:rPr lang="en-US" dirty="0" smtClean="0"/>
              <a:t>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with </a:t>
            </a:r>
            <a:r>
              <a:rPr lang="en-US" b="1" dirty="0" smtClean="0"/>
              <a:t>low latency </a:t>
            </a:r>
            <a:r>
              <a:rPr lang="en-US" dirty="0" smtClean="0"/>
              <a:t>and 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can have </a:t>
            </a:r>
            <a:r>
              <a:rPr lang="en-US" b="1" dirty="0"/>
              <a:t>long battery </a:t>
            </a:r>
            <a:r>
              <a:rPr lang="en-US" b="1" dirty="0" smtClean="0"/>
              <a:t>life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WUR has </a:t>
            </a:r>
            <a:r>
              <a:rPr lang="en-US" b="1" dirty="0" smtClean="0"/>
              <a:t>very low power consumption (&lt;</a:t>
            </a:r>
            <a:r>
              <a:rPr lang="en-US" b="1" dirty="0"/>
              <a:t>100 </a:t>
            </a:r>
            <a:r>
              <a:rPr lang="en-US" b="1" dirty="0" smtClean="0"/>
              <a:t>µW). </a:t>
            </a:r>
            <a:r>
              <a:rPr lang="en-US" b="1" dirty="0"/>
              <a:t>It is a companion radio for 802.11, but not used for user data.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603892" y="4333011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IoT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 Device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28842">
            <a:off x="2128879" y="4034744"/>
            <a:ext cx="583924" cy="486603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5331041" y="3477303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025322" y="2942175"/>
            <a:ext cx="819097" cy="40331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571132" y="3431905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2561515" y="3708905"/>
            <a:ext cx="247104" cy="32331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290709" y="4540229"/>
            <a:ext cx="2475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Configuration change command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(e.g. collect data every 10 min)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3343593" y="2985388"/>
            <a:ext cx="963719" cy="312913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loud 14"/>
          <p:cNvSpPr/>
          <p:nvPr/>
        </p:nvSpPr>
        <p:spPr>
          <a:xfrm>
            <a:off x="4114800" y="2590800"/>
            <a:ext cx="1108200" cy="523823"/>
          </a:xfrm>
          <a:prstGeom prst="cloud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63620" y="4263230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User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260439" y="3794710"/>
            <a:ext cx="899605" cy="276999"/>
            <a:chOff x="2337622" y="2627148"/>
            <a:chExt cx="899605" cy="276999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371045" y="2673315"/>
              <a:ext cx="866182" cy="184666"/>
            </a:xfrm>
            <a:prstGeom prst="rect">
              <a:avLst/>
            </a:prstGeom>
            <a:solidFill>
              <a:srgbClr val="0071C5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ct val="30000"/>
                </a:spcBef>
                <a:spcAft>
                  <a:spcPts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+mn-ea"/>
                <a:cs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37622" y="2627148"/>
              <a:ext cx="8996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tel Clear"/>
                  <a:ea typeface="+mn-ea"/>
                </a:rPr>
                <a:t>command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663039" y="3755744"/>
            <a:ext cx="631583" cy="522302"/>
            <a:chOff x="5225465" y="2598181"/>
            <a:chExt cx="631583" cy="522302"/>
          </a:xfrm>
        </p:grpSpPr>
        <p:sp>
          <p:nvSpPr>
            <p:cNvPr id="21" name="Rectangle 20"/>
            <p:cNvSpPr/>
            <p:nvPr/>
          </p:nvSpPr>
          <p:spPr>
            <a:xfrm>
              <a:off x="5498413" y="2598181"/>
              <a:ext cx="313155" cy="143427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Corbel"/>
                <a:ea typeface="+mn-ea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488384" y="259818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Corbel"/>
                <a:ea typeface="+mn-ea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25465" y="2751151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827191" y="4610010"/>
            <a:ext cx="476412" cy="276999"/>
          </a:xfrm>
          <a:prstGeom prst="rect">
            <a:avLst/>
          </a:prstGeom>
          <a:solidFill>
            <a:srgbClr val="B1BAB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27191" y="4610010"/>
            <a:ext cx="483277" cy="276999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844686" y="3037260"/>
            <a:ext cx="446036" cy="489064"/>
            <a:chOff x="2407112" y="1879697"/>
            <a:chExt cx="446036" cy="489064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cxnSp>
        <p:nvCxnSpPr>
          <p:cNvPr id="30" name="Straight Connector 29"/>
          <p:cNvCxnSpPr/>
          <p:nvPr/>
        </p:nvCxnSpPr>
        <p:spPr bwMode="auto">
          <a:xfrm>
            <a:off x="6014476" y="3051674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6211101" y="3162285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9801" y="3162285"/>
            <a:ext cx="446036" cy="378453"/>
          </a:xfrm>
          <a:prstGeom prst="rect">
            <a:avLst/>
          </a:prstGeom>
        </p:spPr>
      </p:pic>
      <p:cxnSp>
        <p:nvCxnSpPr>
          <p:cNvPr id="33" name="Straight Arrow Connector 32"/>
          <p:cNvCxnSpPr/>
          <p:nvPr/>
        </p:nvCxnSpPr>
        <p:spPr bwMode="auto">
          <a:xfrm>
            <a:off x="6336039" y="3503354"/>
            <a:ext cx="535084" cy="528865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0490" y="4103222"/>
            <a:ext cx="483277" cy="288271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6223678" y="4793990"/>
            <a:ext cx="1888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(wakes up every 1 hour)</a:t>
            </a:r>
          </a:p>
        </p:txBody>
      </p:sp>
      <p:sp>
        <p:nvSpPr>
          <p:cNvPr id="39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40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60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98 -0.05401 L 0.13386 -0.20864 L 0.3092 -0.32192 L 0.40226 -0.32068 L 0.54688 -0.20185 " pathEditMode="relative" ptsTypes="AAAAA">
                                      <p:cBhvr>
                                        <p:cTn id="1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19753E-6 L 0.07674 0.1064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7" y="530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67 -0.20185 L 0.63976 0.0123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1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Usage Model </a:t>
            </a:r>
            <a:r>
              <a:rPr lang="en-US" sz="2800" dirty="0" smtClean="0"/>
              <a:t>1: Quick Message/Incoming Call Notification Scenario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742" y="1856453"/>
            <a:ext cx="3886200" cy="4113213"/>
          </a:xfrm>
        </p:spPr>
        <p:txBody>
          <a:bodyPr/>
          <a:lstStyle/>
          <a:p>
            <a:r>
              <a:rPr lang="en-US" dirty="0" smtClean="0"/>
              <a:t>(1) Without WUR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066565" y="3377207"/>
            <a:ext cx="658470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or</a:t>
            </a:r>
          </a:p>
        </p:txBody>
      </p:sp>
      <p:sp>
        <p:nvSpPr>
          <p:cNvPr id="8" name="Rectangle 7"/>
          <p:cNvSpPr/>
          <p:nvPr/>
        </p:nvSpPr>
        <p:spPr>
          <a:xfrm>
            <a:off x="2425649" y="4657311"/>
            <a:ext cx="976893" cy="293773"/>
          </a:xfrm>
          <a:prstGeom prst="rect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Sleep/wake periodically</a:t>
            </a:r>
          </a:p>
        </p:txBody>
      </p:sp>
      <p:sp>
        <p:nvSpPr>
          <p:cNvPr id="9" name="Cloud 8"/>
          <p:cNvSpPr/>
          <p:nvPr/>
        </p:nvSpPr>
        <p:spPr>
          <a:xfrm>
            <a:off x="2425649" y="2743874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Internet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60580" y="3124200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281837" y="3336049"/>
            <a:ext cx="692798" cy="111616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12" name="Freeform 11"/>
          <p:cNvSpPr/>
          <p:nvPr/>
        </p:nvSpPr>
        <p:spPr>
          <a:xfrm>
            <a:off x="276407" y="3223854"/>
            <a:ext cx="712764" cy="241996"/>
          </a:xfrm>
          <a:custGeom>
            <a:avLst/>
            <a:gdLst>
              <a:gd name="connsiteX0" fmla="*/ 0 w 874143"/>
              <a:gd name="connsiteY0" fmla="*/ 0 h 563593"/>
              <a:gd name="connsiteX1" fmla="*/ 0 w 874143"/>
              <a:gd name="connsiteY1" fmla="*/ 557842 h 563593"/>
              <a:gd name="connsiteX2" fmla="*/ 868393 w 874143"/>
              <a:gd name="connsiteY2" fmla="*/ 563593 h 563593"/>
              <a:gd name="connsiteX3" fmla="*/ 874143 w 874143"/>
              <a:gd name="connsiteY3" fmla="*/ 0 h 56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4143" h="563593">
                <a:moveTo>
                  <a:pt x="0" y="0"/>
                </a:moveTo>
                <a:lnTo>
                  <a:pt x="0" y="557842"/>
                </a:lnTo>
                <a:lnTo>
                  <a:pt x="868393" y="563593"/>
                </a:lnTo>
                <a:cubicBezTo>
                  <a:pt x="870310" y="375729"/>
                  <a:pt x="872226" y="187864"/>
                  <a:pt x="874143" y="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4281" y="2898797"/>
            <a:ext cx="1093862" cy="275950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AP buffers data until the client wakes up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97128" y="5428936"/>
            <a:ext cx="254093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100" kern="0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Main radio needs to wake up periodically to receive a notification within a latency requirement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35538" y="4982962"/>
            <a:ext cx="311749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or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612" y="5002675"/>
            <a:ext cx="227380" cy="320821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1975806" y="3331358"/>
            <a:ext cx="692798" cy="153354"/>
          </a:xfrm>
          <a:prstGeom prst="rect">
            <a:avLst/>
          </a:prstGeom>
          <a:solidFill>
            <a:srgbClr val="F3D54E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6563" y="5204148"/>
            <a:ext cx="780133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pic>
        <p:nvPicPr>
          <p:cNvPr id="19" name="Picture 18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5273" y="4960667"/>
            <a:ext cx="270369" cy="437648"/>
          </a:xfrm>
          <a:prstGeom prst="rect">
            <a:avLst/>
          </a:prstGeom>
          <a:effectLst/>
        </p:spPr>
      </p:pic>
      <p:pic>
        <p:nvPicPr>
          <p:cNvPr id="20" name="Picture 19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8143" y="3593106"/>
            <a:ext cx="270369" cy="437648"/>
          </a:xfrm>
          <a:prstGeom prst="rect">
            <a:avLst/>
          </a:prstGeom>
          <a:effectLst/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3674" y="3049772"/>
            <a:ext cx="379671" cy="416078"/>
          </a:xfrm>
          <a:prstGeom prst="rect">
            <a:avLst/>
          </a:prstGeom>
        </p:spPr>
      </p:pic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5418246" y="1825293"/>
            <a:ext cx="38862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 smtClean="0"/>
              <a:t>(2) With WUR</a:t>
            </a:r>
            <a:endParaRPr lang="en-US" kern="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383461" y="3795365"/>
            <a:ext cx="1057687" cy="100284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24" name="Cloud 23"/>
          <p:cNvSpPr/>
          <p:nvPr/>
        </p:nvSpPr>
        <p:spPr>
          <a:xfrm>
            <a:off x="6248531" y="2754416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Internet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383462" y="3134742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26" name="Rectangle 25"/>
          <p:cNvSpPr/>
          <p:nvPr/>
        </p:nvSpPr>
        <p:spPr>
          <a:xfrm>
            <a:off x="5611146" y="3346591"/>
            <a:ext cx="692798" cy="153354"/>
          </a:xfrm>
          <a:prstGeom prst="rect">
            <a:avLst/>
          </a:prstGeom>
          <a:solidFill>
            <a:srgbClr val="F3D54E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03261" y="3881900"/>
            <a:ext cx="692798" cy="149241"/>
          </a:xfrm>
          <a:prstGeom prst="rect">
            <a:avLst/>
          </a:prstGeom>
          <a:solidFill>
            <a:srgbClr val="F3D54E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324426" y="4229474"/>
            <a:ext cx="664108" cy="24267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Wake-up packet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24426" y="3998901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+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367562" y="5025644"/>
            <a:ext cx="311749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or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918918" y="5045082"/>
            <a:ext cx="1967466" cy="320821"/>
          </a:xfrm>
          <a:prstGeom prst="rect">
            <a:avLst/>
          </a:prstGeom>
          <a:solidFill>
            <a:srgbClr val="B1BAB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Sleep until wake-up packet is received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918917" y="5423383"/>
            <a:ext cx="1967467" cy="359938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Wake-up upon reception of wake-up packet and receive message</a:t>
            </a: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636" y="5045357"/>
            <a:ext cx="227380" cy="32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5440023" y="5413500"/>
            <a:ext cx="1180885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802.11+LP-WUR</a:t>
            </a:r>
          </a:p>
        </p:txBody>
      </p:sp>
      <p:pic>
        <p:nvPicPr>
          <p:cNvPr id="35" name="Picture 34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2707" y="3598018"/>
            <a:ext cx="270369" cy="437648"/>
          </a:xfrm>
          <a:prstGeom prst="rect">
            <a:avLst/>
          </a:prstGeom>
          <a:effectLst/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8238" y="3054684"/>
            <a:ext cx="379671" cy="416078"/>
          </a:xfrm>
          <a:prstGeom prst="rect">
            <a:avLst/>
          </a:prstGeom>
        </p:spPr>
      </p:pic>
      <p:pic>
        <p:nvPicPr>
          <p:cNvPr id="37" name="Picture 36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6927" y="4975852"/>
            <a:ext cx="270369" cy="437648"/>
          </a:xfrm>
          <a:prstGeom prst="rect">
            <a:avLst/>
          </a:prstGeom>
          <a:effectLst/>
        </p:spPr>
      </p:pic>
      <p:sp>
        <p:nvSpPr>
          <p:cNvPr id="38" name="Rounded Rectangle 37"/>
          <p:cNvSpPr/>
          <p:nvPr/>
        </p:nvSpPr>
        <p:spPr bwMode="auto">
          <a:xfrm>
            <a:off x="154281" y="2286000"/>
            <a:ext cx="4183780" cy="3962400"/>
          </a:xfrm>
          <a:prstGeom prst="roundRect">
            <a:avLst>
              <a:gd name="adj" fmla="val 71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4776504" y="2265218"/>
            <a:ext cx="4183780" cy="3962400"/>
          </a:xfrm>
          <a:prstGeom prst="roundRect">
            <a:avLst>
              <a:gd name="adj" fmla="val 62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41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7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Usage Model </a:t>
            </a:r>
            <a:r>
              <a:rPr lang="en-US" sz="2800" dirty="0" smtClean="0"/>
              <a:t>2: Quick Status Query/Report</a:t>
            </a:r>
            <a:r>
              <a:rPr lang="en-US" sz="2800" dirty="0"/>
              <a:t>, </a:t>
            </a:r>
            <a:r>
              <a:rPr lang="en-US" sz="2800" dirty="0" smtClean="0"/>
              <a:t>Configuration Change Scenario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6587"/>
            <a:ext cx="3886200" cy="4113213"/>
          </a:xfrm>
        </p:spPr>
        <p:txBody>
          <a:bodyPr/>
          <a:lstStyle/>
          <a:p>
            <a:r>
              <a:rPr lang="en-US" dirty="0" smtClean="0"/>
              <a:t>(1) Without WUR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00600" y="1906587"/>
            <a:ext cx="38862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kern="0" dirty="0" smtClean="0"/>
              <a:t>(2) With WUR</a:t>
            </a:r>
            <a:endParaRPr lang="en-US" kern="0" dirty="0"/>
          </a:p>
        </p:txBody>
      </p:sp>
      <p:sp>
        <p:nvSpPr>
          <p:cNvPr id="8" name="Rectangle 7"/>
          <p:cNvSpPr/>
          <p:nvPr/>
        </p:nvSpPr>
        <p:spPr>
          <a:xfrm>
            <a:off x="1218745" y="3841177"/>
            <a:ext cx="517846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AP</a:t>
            </a:r>
          </a:p>
        </p:txBody>
      </p:sp>
      <p:sp>
        <p:nvSpPr>
          <p:cNvPr id="9" name="Rectangle 8"/>
          <p:cNvSpPr/>
          <p:nvPr/>
        </p:nvSpPr>
        <p:spPr>
          <a:xfrm>
            <a:off x="2515143" y="5050663"/>
            <a:ext cx="976893" cy="293773"/>
          </a:xfrm>
          <a:prstGeom prst="rect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Sleep/wake periodically</a:t>
            </a:r>
          </a:p>
        </p:txBody>
      </p:sp>
      <p:sp>
        <p:nvSpPr>
          <p:cNvPr id="10" name="Cloud 9"/>
          <p:cNvSpPr/>
          <p:nvPr/>
        </p:nvSpPr>
        <p:spPr>
          <a:xfrm>
            <a:off x="2514600" y="3048000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649531" y="3428326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12" name="Rectangle 11"/>
          <p:cNvSpPr/>
          <p:nvPr/>
        </p:nvSpPr>
        <p:spPr>
          <a:xfrm>
            <a:off x="2005501" y="3605929"/>
            <a:ext cx="957055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9296" y="3523415"/>
            <a:ext cx="884872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92788" y="5775854"/>
            <a:ext cx="1021602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IOT device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sp>
        <p:nvSpPr>
          <p:cNvPr id="15" name="Freeform 14"/>
          <p:cNvSpPr/>
          <p:nvPr/>
        </p:nvSpPr>
        <p:spPr>
          <a:xfrm>
            <a:off x="357135" y="3406684"/>
            <a:ext cx="874143" cy="401175"/>
          </a:xfrm>
          <a:custGeom>
            <a:avLst/>
            <a:gdLst>
              <a:gd name="connsiteX0" fmla="*/ 0 w 874143"/>
              <a:gd name="connsiteY0" fmla="*/ 0 h 563593"/>
              <a:gd name="connsiteX1" fmla="*/ 0 w 874143"/>
              <a:gd name="connsiteY1" fmla="*/ 557842 h 563593"/>
              <a:gd name="connsiteX2" fmla="*/ 868393 w 874143"/>
              <a:gd name="connsiteY2" fmla="*/ 563593 h 563593"/>
              <a:gd name="connsiteX3" fmla="*/ 874143 w 874143"/>
              <a:gd name="connsiteY3" fmla="*/ 0 h 56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4143" h="563593">
                <a:moveTo>
                  <a:pt x="0" y="0"/>
                </a:moveTo>
                <a:lnTo>
                  <a:pt x="0" y="557842"/>
                </a:lnTo>
                <a:lnTo>
                  <a:pt x="868393" y="563593"/>
                </a:lnTo>
                <a:cubicBezTo>
                  <a:pt x="870310" y="375729"/>
                  <a:pt x="872226" y="187864"/>
                  <a:pt x="874143" y="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1947" y="3080528"/>
            <a:ext cx="1411687" cy="275950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AP buffers data until the IOT device wakes up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43325" y="3492470"/>
            <a:ext cx="1015066" cy="510772"/>
          </a:xfrm>
          <a:prstGeom prst="rect">
            <a:avLst/>
          </a:prstGeom>
          <a:solidFill>
            <a:srgbClr val="B1BAB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Configuration  change command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39745" y="3613492"/>
            <a:ext cx="316519" cy="227685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722" y="5443969"/>
            <a:ext cx="379873" cy="22659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05" y="3389796"/>
            <a:ext cx="379671" cy="41607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748344" y="5728200"/>
            <a:ext cx="1230701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IOT device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802.11+LP-WUR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512967" y="3672370"/>
            <a:ext cx="517846" cy="179921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AP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97857" y="5035438"/>
            <a:ext cx="550958" cy="223233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Sleep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943752" y="3920142"/>
            <a:ext cx="1057687" cy="100284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27" name="Cloud 26"/>
          <p:cNvSpPr/>
          <p:nvPr/>
        </p:nvSpPr>
        <p:spPr>
          <a:xfrm>
            <a:off x="6808822" y="2879193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943753" y="3259519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grpSp>
        <p:nvGrpSpPr>
          <p:cNvPr id="29" name="Group 28"/>
          <p:cNvGrpSpPr/>
          <p:nvPr/>
        </p:nvGrpSpPr>
        <p:grpSpPr>
          <a:xfrm>
            <a:off x="6808821" y="4494523"/>
            <a:ext cx="1103279" cy="276624"/>
            <a:chOff x="6165795" y="2667939"/>
            <a:chExt cx="1007642" cy="276624"/>
          </a:xfrm>
        </p:grpSpPr>
        <p:sp>
          <p:nvSpPr>
            <p:cNvPr id="30" name="Rectangle 29"/>
            <p:cNvSpPr/>
            <p:nvPr/>
          </p:nvSpPr>
          <p:spPr>
            <a:xfrm>
              <a:off x="6252855" y="2671041"/>
              <a:ext cx="769246" cy="150062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165795" y="2667939"/>
              <a:ext cx="1007642" cy="276624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ntel Clear"/>
                  <a:ea typeface="+mn-ea"/>
                </a:rPr>
                <a:t>Wake-up packet</a:t>
              </a:r>
              <a:b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ntel Clear"/>
                  <a:ea typeface="+mn-ea"/>
                </a:rPr>
              </a:br>
              <a:endPara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6283083" y="3479128"/>
            <a:ext cx="954320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408186" y="4043171"/>
            <a:ext cx="1001293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766353" y="4295543"/>
            <a:ext cx="787581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+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5832558" y="4043172"/>
            <a:ext cx="933795" cy="87981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>
          <a:xfrm>
            <a:off x="5564277" y="4494523"/>
            <a:ext cx="676600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report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491876" y="3389797"/>
            <a:ext cx="1050461" cy="451106"/>
          </a:xfrm>
          <a:prstGeom prst="rect">
            <a:avLst/>
          </a:prstGeom>
          <a:solidFill>
            <a:srgbClr val="B1BAB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Configuration change command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188297" y="3480986"/>
            <a:ext cx="365637" cy="227685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061" y="5385233"/>
            <a:ext cx="379873" cy="22659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2874" y="3275166"/>
            <a:ext cx="379671" cy="416078"/>
          </a:xfrm>
          <a:prstGeom prst="rect">
            <a:avLst/>
          </a:prstGeom>
        </p:spPr>
      </p:pic>
      <p:sp>
        <p:nvSpPr>
          <p:cNvPr id="41" name="Rounded Rectangle 40"/>
          <p:cNvSpPr/>
          <p:nvPr/>
        </p:nvSpPr>
        <p:spPr bwMode="auto">
          <a:xfrm>
            <a:off x="154281" y="2286000"/>
            <a:ext cx="4183780" cy="3962400"/>
          </a:xfrm>
          <a:prstGeom prst="roundRect">
            <a:avLst>
              <a:gd name="adj" fmla="val 71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4776504" y="2265218"/>
            <a:ext cx="4183780" cy="3962400"/>
          </a:xfrm>
          <a:prstGeom prst="roundRect">
            <a:avLst>
              <a:gd name="adj" fmla="val 62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44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3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Usage Model </a:t>
            </a:r>
            <a:r>
              <a:rPr lang="en-US" sz="2800" dirty="0" smtClean="0"/>
              <a:t>3: Quick Emergency/Critical Event Report Scenario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6587"/>
            <a:ext cx="3886200" cy="4113213"/>
          </a:xfrm>
        </p:spPr>
        <p:txBody>
          <a:bodyPr/>
          <a:lstStyle/>
          <a:p>
            <a:r>
              <a:rPr lang="en-US" sz="2000" dirty="0" smtClean="0"/>
              <a:t>(1) Without LP-WUR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00600" y="1906587"/>
            <a:ext cx="38862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sz="2000" kern="0" dirty="0" smtClean="0"/>
              <a:t>(2) With LP-WUR</a:t>
            </a:r>
            <a:endParaRPr lang="en-US" sz="2000" kern="0" dirty="0"/>
          </a:p>
        </p:txBody>
      </p:sp>
      <p:sp>
        <p:nvSpPr>
          <p:cNvPr id="8" name="Rectangle 7"/>
          <p:cNvSpPr/>
          <p:nvPr/>
        </p:nvSpPr>
        <p:spPr>
          <a:xfrm>
            <a:off x="1080246" y="3833306"/>
            <a:ext cx="1295401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Mobile gateway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(battery operated)</a:t>
            </a:r>
          </a:p>
        </p:txBody>
      </p:sp>
      <p:sp>
        <p:nvSpPr>
          <p:cNvPr id="10" name="Cloud 9"/>
          <p:cNvSpPr/>
          <p:nvPr/>
        </p:nvSpPr>
        <p:spPr>
          <a:xfrm>
            <a:off x="2790722" y="2983079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81200" y="5948967"/>
            <a:ext cx="1981200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IOT/sensor device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2069" y="2937236"/>
            <a:ext cx="2081069" cy="465780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Intel Clear"/>
                <a:ea typeface="+mn-ea"/>
              </a:rPr>
              <a:t>Mobile gateway sleeps for a long period of time to save power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0722" y="5625130"/>
            <a:ext cx="379873" cy="226591"/>
          </a:xfrm>
          <a:prstGeom prst="rect">
            <a:avLst/>
          </a:prstGeom>
        </p:spPr>
      </p:pic>
      <p:sp>
        <p:nvSpPr>
          <p:cNvPr id="41" name="Rounded Rectangle 40"/>
          <p:cNvSpPr/>
          <p:nvPr/>
        </p:nvSpPr>
        <p:spPr bwMode="auto">
          <a:xfrm>
            <a:off x="154281" y="2286000"/>
            <a:ext cx="4183780" cy="3962400"/>
          </a:xfrm>
          <a:prstGeom prst="roundRect">
            <a:avLst>
              <a:gd name="adj" fmla="val 71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4776504" y="2265218"/>
            <a:ext cx="4183780" cy="3962400"/>
          </a:xfrm>
          <a:prstGeom prst="roundRect">
            <a:avLst>
              <a:gd name="adj" fmla="val 62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3" name="Picture 42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8271" y="3424825"/>
            <a:ext cx="270369" cy="437648"/>
          </a:xfrm>
          <a:prstGeom prst="rect">
            <a:avLst/>
          </a:prstGeom>
          <a:effectLst/>
        </p:spPr>
      </p:pic>
      <p:sp>
        <p:nvSpPr>
          <p:cNvPr id="44" name="Rectangle 43"/>
          <p:cNvSpPr/>
          <p:nvPr/>
        </p:nvSpPr>
        <p:spPr>
          <a:xfrm>
            <a:off x="2506997" y="4949257"/>
            <a:ext cx="1717011" cy="61334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Intel Clear"/>
                <a:ea typeface="+mn-ea"/>
              </a:rPr>
              <a:t>Emergency event happens but cannot report until the mobile gateway wakes up from the sleep state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7138" y="5520843"/>
            <a:ext cx="358161" cy="480571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3947" y="3424825"/>
            <a:ext cx="379671" cy="416078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>
            <a:off x="1547379" y="3541997"/>
            <a:ext cx="365637" cy="227685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</a:p>
        </p:txBody>
      </p:sp>
      <p:cxnSp>
        <p:nvCxnSpPr>
          <p:cNvPr id="51" name="Straight Connector 50"/>
          <p:cNvCxnSpPr/>
          <p:nvPr/>
        </p:nvCxnSpPr>
        <p:spPr bwMode="auto">
          <a:xfrm flipV="1">
            <a:off x="2208007" y="3424825"/>
            <a:ext cx="561444" cy="2664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51"/>
          <p:cNvSpPr/>
          <p:nvPr/>
        </p:nvSpPr>
        <p:spPr>
          <a:xfrm>
            <a:off x="5460674" y="3839181"/>
            <a:ext cx="1295401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Mobile gateway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(battery operated)</a:t>
            </a:r>
          </a:p>
        </p:txBody>
      </p:sp>
      <p:sp>
        <p:nvSpPr>
          <p:cNvPr id="53" name="Cloud 52"/>
          <p:cNvSpPr/>
          <p:nvPr/>
        </p:nvSpPr>
        <p:spPr>
          <a:xfrm>
            <a:off x="7121609" y="2937236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666039" y="5948967"/>
            <a:ext cx="1876300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IOT/sensor device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932540" y="2819400"/>
            <a:ext cx="2081069" cy="583616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Intel Clear"/>
                <a:ea typeface="+mn-ea"/>
              </a:rPr>
              <a:t>Mobile gateway sleeps for a long period of time until it receives a wakeup packet from the sensor device</a:t>
            </a: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8000" y="5625130"/>
            <a:ext cx="379873" cy="226591"/>
          </a:xfrm>
          <a:prstGeom prst="rect">
            <a:avLst/>
          </a:prstGeom>
        </p:spPr>
      </p:pic>
      <p:pic>
        <p:nvPicPr>
          <p:cNvPr id="57" name="Picture 56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28742" y="3424825"/>
            <a:ext cx="270369" cy="437648"/>
          </a:xfrm>
          <a:prstGeom prst="rect">
            <a:avLst/>
          </a:prstGeom>
          <a:effectLst/>
        </p:spPr>
      </p:pic>
      <p:sp>
        <p:nvSpPr>
          <p:cNvPr id="58" name="Rectangle 57"/>
          <p:cNvSpPr/>
          <p:nvPr/>
        </p:nvSpPr>
        <p:spPr>
          <a:xfrm>
            <a:off x="7166918" y="5025457"/>
            <a:ext cx="1717011" cy="61334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Intel Clear"/>
                <a:ea typeface="+mn-ea"/>
              </a:rPr>
              <a:t>Emergency event happens and reports the event to the mobile gateway with low-latency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3609" y="5543157"/>
            <a:ext cx="358161" cy="480571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4418" y="3424825"/>
            <a:ext cx="379671" cy="416078"/>
          </a:xfrm>
          <a:prstGeom prst="rect">
            <a:avLst/>
          </a:prstGeom>
        </p:spPr>
      </p:pic>
      <p:sp>
        <p:nvSpPr>
          <p:cNvPr id="61" name="Rectangle 60"/>
          <p:cNvSpPr/>
          <p:nvPr/>
        </p:nvSpPr>
        <p:spPr>
          <a:xfrm>
            <a:off x="5927850" y="3541997"/>
            <a:ext cx="365637" cy="227685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6138095" y="4399455"/>
            <a:ext cx="933795" cy="87981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>
          <a:xfrm flipV="1">
            <a:off x="6522086" y="3334713"/>
            <a:ext cx="558042" cy="272720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70" name="Rectangle 69"/>
          <p:cNvSpPr/>
          <p:nvPr/>
        </p:nvSpPr>
        <p:spPr>
          <a:xfrm>
            <a:off x="6666038" y="4675247"/>
            <a:ext cx="920904" cy="131679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Event report</a:t>
            </a:r>
          </a:p>
        </p:txBody>
      </p:sp>
      <p:sp>
        <p:nvSpPr>
          <p:cNvPr id="71" name="Rectangle 70"/>
          <p:cNvSpPr/>
          <p:nvPr/>
        </p:nvSpPr>
        <p:spPr>
          <a:xfrm>
            <a:off x="6604991" y="4370694"/>
            <a:ext cx="1015009" cy="14476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Wakeup packet</a:t>
            </a:r>
          </a:p>
        </p:txBody>
      </p:sp>
      <p:sp>
        <p:nvSpPr>
          <p:cNvPr id="72" name="Rectangle 71"/>
          <p:cNvSpPr/>
          <p:nvPr/>
        </p:nvSpPr>
        <p:spPr>
          <a:xfrm>
            <a:off x="6756075" y="4491574"/>
            <a:ext cx="787581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+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727710" y="3588705"/>
            <a:ext cx="920904" cy="131679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Event report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932942" y="3516665"/>
            <a:ext cx="550958" cy="223233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Sleep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31862" y="3486232"/>
            <a:ext cx="899273" cy="293773"/>
          </a:xfrm>
          <a:prstGeom prst="rect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Sleep/wake periodically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362069" y="4147461"/>
            <a:ext cx="756571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489046" y="4151978"/>
            <a:ext cx="1283616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 + LP-WUR</a:t>
            </a:r>
          </a:p>
        </p:txBody>
      </p:sp>
      <p:sp>
        <p:nvSpPr>
          <p:cNvPr id="4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96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the Next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9327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presented a few use cases for WUR where low power </a:t>
            </a:r>
            <a:r>
              <a:rPr lang="en-US" dirty="0"/>
              <a:t>consumption and </a:t>
            </a:r>
            <a:r>
              <a:rPr lang="en-US" dirty="0" smtClean="0"/>
              <a:t>low latency at the same time are enabled.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Translate </a:t>
            </a:r>
            <a:r>
              <a:rPr lang="en-US" dirty="0"/>
              <a:t>these into requirements that can be captured in the PAR and </a:t>
            </a:r>
            <a:r>
              <a:rPr lang="en-US" dirty="0" smtClean="0"/>
              <a:t>CSD.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8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6860</TotalTime>
  <Words>693</Words>
  <Application>Microsoft Office PowerPoint</Application>
  <PresentationFormat>On-screen Show (4:3)</PresentationFormat>
  <Paragraphs>176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 Unicode MS</vt:lpstr>
      <vt:lpstr>MS Gothic</vt:lpstr>
      <vt:lpstr>Neo Sans Intel</vt:lpstr>
      <vt:lpstr>Arial</vt:lpstr>
      <vt:lpstr>Arial Narrow</vt:lpstr>
      <vt:lpstr>Calibri</vt:lpstr>
      <vt:lpstr>Corbel</vt:lpstr>
      <vt:lpstr>Intel Clear</vt:lpstr>
      <vt:lpstr>Times New Roman</vt:lpstr>
      <vt:lpstr>Wingdings</vt:lpstr>
      <vt:lpstr>Office Theme</vt:lpstr>
      <vt:lpstr>Microsoft Word 97 - 2003 Document</vt:lpstr>
      <vt:lpstr>Wake-Up Receiver Usage Scenarios and Applications</vt:lpstr>
      <vt:lpstr>Abstract</vt:lpstr>
      <vt:lpstr>Background</vt:lpstr>
      <vt:lpstr>Problem: Internet-of-Things (IoT) Use Case</vt:lpstr>
      <vt:lpstr>WUR Solution: IoT Use Case</vt:lpstr>
      <vt:lpstr>Usage Model 1: Quick Message/Incoming Call Notification Scenario</vt:lpstr>
      <vt:lpstr>Usage Model 2: Quick Status Query/Report, Configuration Change Scenario</vt:lpstr>
      <vt:lpstr>Usage Model 3: Quick Emergency/Critical Event Report Scenario</vt:lpstr>
      <vt:lpstr>Summary and the Next Step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Azizi, Shahrnaz</cp:lastModifiedBy>
  <cp:revision>168</cp:revision>
  <cp:lastPrinted>1601-01-01T00:00:00Z</cp:lastPrinted>
  <dcterms:created xsi:type="dcterms:W3CDTF">2015-10-31T00:33:08Z</dcterms:created>
  <dcterms:modified xsi:type="dcterms:W3CDTF">2016-07-25T16:09:34Z</dcterms:modified>
</cp:coreProperties>
</file>