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01" r:id="rId6"/>
  </p:sldMasterIdLst>
  <p:notesMasterIdLst>
    <p:notesMasterId r:id="rId19"/>
  </p:notesMasterIdLst>
  <p:handoutMasterIdLst>
    <p:handoutMasterId r:id="rId20"/>
  </p:handoutMasterIdLst>
  <p:sldIdLst>
    <p:sldId id="256" r:id="rId7"/>
    <p:sldId id="395" r:id="rId8"/>
    <p:sldId id="324" r:id="rId9"/>
    <p:sldId id="409" r:id="rId10"/>
    <p:sldId id="419" r:id="rId11"/>
    <p:sldId id="410" r:id="rId12"/>
    <p:sldId id="416" r:id="rId13"/>
    <p:sldId id="351" r:id="rId14"/>
    <p:sldId id="420" r:id="rId15"/>
    <p:sldId id="402" r:id="rId16"/>
    <p:sldId id="424" r:id="rId17"/>
    <p:sldId id="326" r:id="rId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ng Wang" initials="MW" lastIdx="6" clrIdx="0"/>
  <p:cmAuthor id="1" name="Leif Wilhelmsson R" initials="LWR"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40" autoAdjust="0"/>
    <p:restoredTop sz="78788" autoAdjust="0"/>
  </p:normalViewPr>
  <p:slideViewPr>
    <p:cSldViewPr>
      <p:cViewPr varScale="1">
        <p:scale>
          <a:sx n="72" d="100"/>
          <a:sy n="72" d="100"/>
        </p:scale>
        <p:origin x="654" y="72"/>
      </p:cViewPr>
      <p:guideLst>
        <p:guide orient="horz" pos="2160"/>
        <p:guide pos="2880"/>
      </p:guideLst>
    </p:cSldViewPr>
  </p:slideViewPr>
  <p:outlineViewPr>
    <p:cViewPr varScale="1">
      <p:scale>
        <a:sx n="170" d="200"/>
        <a:sy n="170" d="200"/>
      </p:scale>
      <p:origin x="126" y="61272"/>
    </p:cViewPr>
  </p:outlineViewPr>
  <p:notesTextViewPr>
    <p:cViewPr>
      <p:scale>
        <a:sx n="150" d="100"/>
        <a:sy n="150" d="100"/>
      </p:scale>
      <p:origin x="0" y="0"/>
    </p:cViewPr>
  </p:notesTextViewPr>
  <p:sorterViewPr>
    <p:cViewPr>
      <p:scale>
        <a:sx n="100" d="100"/>
        <a:sy n="100" d="100"/>
      </p:scale>
      <p:origin x="0" y="-4104"/>
    </p:cViewPr>
  </p:sorterViewPr>
  <p:notesViewPr>
    <p:cSldViewPr>
      <p:cViewPr varScale="1">
        <p:scale>
          <a:sx n="55" d="100"/>
          <a:sy n="55" d="100"/>
        </p:scale>
        <p:origin x="-288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theme" Target="theme/theme1.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5908C7E1-35FE-4929-885B-7EEC5661A365}" type="datetime1">
              <a:rPr lang="sv-SE" smtClean="0"/>
              <a:t>2016-07-25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Leif Wilhelmsson, Ericsson</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fld id="{7F945C0D-291A-49DB-86E3-44C9B5637E01}" type="datetime1">
              <a:rPr lang="sv-SE" smtClean="0"/>
              <a:t>2016-07-25</a:t>
            </a:fld>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Leif Wilhelmsson, Ericsson</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fld id="{A33A176B-313F-4004-857D-585842A6405D}" type="datetime1">
              <a:rPr lang="sv-SE" smtClean="0"/>
              <a:t>2016-07-25</a:t>
            </a:fld>
            <a:endParaRPr lang="en-US" dirty="0"/>
          </a:p>
        </p:txBody>
      </p:sp>
      <p:sp>
        <p:nvSpPr>
          <p:cNvPr id="6" name="Rectangle 6"/>
          <p:cNvSpPr>
            <a:spLocks noGrp="1" noChangeArrowheads="1"/>
          </p:cNvSpPr>
          <p:nvPr>
            <p:ph type="ftr"/>
          </p:nvPr>
        </p:nvSpPr>
        <p:spPr>
          <a:ln/>
        </p:spPr>
        <p:txBody>
          <a:bodyPr/>
          <a:lstStyle/>
          <a:p>
            <a:r>
              <a:rPr lang="en-US" dirty="0"/>
              <a:t>Leif Wilhelmsson, Ericsson</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
        <p:nvSpPr>
          <p:cNvPr id="3" name="Header Placeholder 2"/>
          <p:cNvSpPr>
            <a:spLocks noGrp="1"/>
          </p:cNvSpPr>
          <p:nvPr>
            <p:ph type="hdr" idx="10"/>
          </p:nvPr>
        </p:nvSpPr>
        <p:spPr/>
        <p:txBody>
          <a:bodyPr/>
          <a:lstStyle/>
          <a:p>
            <a:r>
              <a:rPr lang="en-US" dirty="0"/>
              <a:t>doc.: ?</a:t>
            </a:r>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a:t>
            </a:r>
          </a:p>
        </p:txBody>
      </p:sp>
      <p:sp>
        <p:nvSpPr>
          <p:cNvPr id="5" name="Date Placeholder 4"/>
          <p:cNvSpPr>
            <a:spLocks noGrp="1"/>
          </p:cNvSpPr>
          <p:nvPr>
            <p:ph type="dt" idx="11"/>
          </p:nvPr>
        </p:nvSpPr>
        <p:spPr/>
        <p:txBody>
          <a:bodyPr/>
          <a:lstStyle/>
          <a:p>
            <a:fld id="{FCCDB72E-C804-48E4-8BA3-96486B865247}" type="datetime1">
              <a:rPr lang="sv-SE" smtClean="0"/>
              <a:t>2016-07-25</a:t>
            </a:fld>
            <a:endParaRPr lang="en-US" dirty="0"/>
          </a:p>
        </p:txBody>
      </p:sp>
      <p:sp>
        <p:nvSpPr>
          <p:cNvPr id="6" name="Footer Placeholder 5"/>
          <p:cNvSpPr>
            <a:spLocks noGrp="1"/>
          </p:cNvSpPr>
          <p:nvPr>
            <p:ph type="ftr" idx="12"/>
          </p:nvPr>
        </p:nvSpPr>
        <p:spPr/>
        <p:txBody>
          <a:bodyPr/>
          <a:lstStyle/>
          <a:p>
            <a:r>
              <a:rPr lang="en-US" dirty="0"/>
              <a:t>Leif Wilhelmsson, Ericsson</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4707521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fld id="{24B864B6-C809-4995-A66A-E216A814D677}" type="datetime1">
              <a:rPr lang="sv-SE" smtClean="0"/>
              <a:t>2016-07-25</a:t>
            </a:fld>
            <a:endParaRPr lang="en-US"/>
          </a:p>
        </p:txBody>
      </p:sp>
      <p:sp>
        <p:nvSpPr>
          <p:cNvPr id="6" name="Rectangle 6"/>
          <p:cNvSpPr>
            <a:spLocks noGrp="1" noChangeArrowheads="1"/>
          </p:cNvSpPr>
          <p:nvPr>
            <p:ph type="ftr"/>
          </p:nvPr>
        </p:nvSpPr>
        <p:spPr>
          <a:ln/>
        </p:spPr>
        <p:txBody>
          <a:bodyPr/>
          <a:lstStyle/>
          <a:p>
            <a:r>
              <a:rPr lang="en-US"/>
              <a:t>Leif Wilhelmsson, Ericsson</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
        <p:nvSpPr>
          <p:cNvPr id="2" name="Header Placeholder 1"/>
          <p:cNvSpPr>
            <a:spLocks noGrp="1"/>
          </p:cNvSpPr>
          <p:nvPr>
            <p:ph type="hdr" idx="10"/>
          </p:nvPr>
        </p:nvSpPr>
        <p:spPr/>
        <p:txBody>
          <a:bodyPr/>
          <a:lstStyle/>
          <a:p>
            <a:r>
              <a:rPr lang="en-US"/>
              <a:t>doc.: ?</a:t>
            </a:r>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
        <p:nvSpPr>
          <p:cNvPr id="4" name="Date Placeholder 3"/>
          <p:cNvSpPr>
            <a:spLocks noGrp="1"/>
          </p:cNvSpPr>
          <p:nvPr>
            <p:ph type="dt" idx="10"/>
          </p:nvPr>
        </p:nvSpPr>
        <p:spPr/>
        <p:txBody>
          <a:bodyPr/>
          <a:lstStyle>
            <a:lvl1pPr>
              <a:defRPr/>
            </a:lvl1pPr>
          </a:lstStyle>
          <a:p>
            <a:r>
              <a:rPr lang="sv-SE"/>
              <a:t>July 2016</a:t>
            </a:r>
            <a:endParaRPr lang="en-GB" dirty="0"/>
          </a:p>
        </p:txBody>
      </p:sp>
      <p:sp>
        <p:nvSpPr>
          <p:cNvPr id="5" name="Footer Placeholder 4"/>
          <p:cNvSpPr>
            <a:spLocks noGrp="1"/>
          </p:cNvSpPr>
          <p:nvPr>
            <p:ph type="ftr" idx="11"/>
          </p:nvPr>
        </p:nvSpPr>
        <p:spPr/>
        <p:txBody>
          <a:bodyPr/>
          <a:lstStyle>
            <a:lvl1pPr>
              <a:defRPr/>
            </a:lvl1pPr>
          </a:lstStyle>
          <a:p>
            <a:r>
              <a:rPr lang="fr-FR" dirty="0"/>
              <a:t>Leif Wilhelmsson, Ericsson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fr-FR"/>
              <a:t>Leif Wilhelmsson, Ericsson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sv-SE"/>
              <a:t>July 2016</a:t>
            </a:r>
            <a:endParaRPr lang="en-GB" dirty="0"/>
          </a:p>
        </p:txBody>
      </p:sp>
      <p:sp>
        <p:nvSpPr>
          <p:cNvPr id="5" name="Content Placeholder 4"/>
          <p:cNvSpPr>
            <a:spLocks noGrp="1"/>
          </p:cNvSpPr>
          <p:nvPr>
            <p:ph sz="quarter" idx="16"/>
          </p:nvPr>
        </p:nvSpPr>
        <p:spPr>
          <a:xfrm>
            <a:off x="7164388" y="6524625"/>
            <a:ext cx="914400" cy="914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19060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fr-FR"/>
              <a:t>Leif Wilhelmsson, Ericsson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sv-SE"/>
              <a:t>July 2016</a:t>
            </a:r>
            <a:endParaRPr lang="en-GB" dirty="0"/>
          </a:p>
        </p:txBody>
      </p:sp>
    </p:spTree>
    <p:extLst>
      <p:ext uri="{BB962C8B-B14F-4D97-AF65-F5344CB8AC3E}">
        <p14:creationId xmlns:p14="http://schemas.microsoft.com/office/powerpoint/2010/main" val="1066391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a:t>Click to edit Master title style</a:t>
            </a:r>
            <a:endParaRPr lang="en-US"/>
          </a:p>
        </p:txBody>
      </p:sp>
      <p:sp>
        <p:nvSpPr>
          <p:cNvPr id="4" name="Date Placeholder 3"/>
          <p:cNvSpPr>
            <a:spLocks noGrp="1"/>
          </p:cNvSpPr>
          <p:nvPr>
            <p:ph type="dt" idx="10"/>
          </p:nvPr>
        </p:nvSpPr>
        <p:spPr/>
        <p:txBody>
          <a:bodyPr/>
          <a:lstStyle/>
          <a:p>
            <a:r>
              <a:rPr lang="sv-SE"/>
              <a:t>July 2016</a:t>
            </a:r>
            <a:endParaRPr lang="en-GB" dirty="0"/>
          </a:p>
        </p:txBody>
      </p:sp>
      <p:sp>
        <p:nvSpPr>
          <p:cNvPr id="5" name="Footer Placeholder 4"/>
          <p:cNvSpPr>
            <a:spLocks noGrp="1"/>
          </p:cNvSpPr>
          <p:nvPr>
            <p:ph type="ftr" idx="11"/>
          </p:nvPr>
        </p:nvSpPr>
        <p:spPr/>
        <p:txBody>
          <a:bodyPr/>
          <a:lstStyle/>
          <a:p>
            <a:r>
              <a:rPr lang="fr-FR"/>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sv-SE"/>
              <a:t>July 2016</a:t>
            </a:r>
            <a:endParaRPr lang="en-GB" dirty="0"/>
          </a:p>
        </p:txBody>
      </p:sp>
      <p:sp>
        <p:nvSpPr>
          <p:cNvPr id="5" name="Footer Placeholder 4"/>
          <p:cNvSpPr>
            <a:spLocks noGrp="1"/>
          </p:cNvSpPr>
          <p:nvPr>
            <p:ph type="ftr" idx="11"/>
          </p:nvPr>
        </p:nvSpPr>
        <p:spPr/>
        <p:txBody>
          <a:bodyPr/>
          <a:lstStyle>
            <a:lvl1pPr>
              <a:defRPr/>
            </a:lvl1pPr>
          </a:lstStyle>
          <a:p>
            <a:r>
              <a:rPr lang="fr-FR" dirty="0"/>
              <a:t>Leif Wilhelmsson, Ericsson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sv-SE"/>
              <a:t>July 2016</a:t>
            </a:r>
            <a:endParaRPr lang="en-US" dirty="0"/>
          </a:p>
        </p:txBody>
      </p:sp>
      <p:sp>
        <p:nvSpPr>
          <p:cNvPr id="6" name="Footer Placeholder 5"/>
          <p:cNvSpPr>
            <a:spLocks noGrp="1"/>
          </p:cNvSpPr>
          <p:nvPr>
            <p:ph type="ftr" idx="11"/>
          </p:nvPr>
        </p:nvSpPr>
        <p:spPr/>
        <p:txBody>
          <a:bodyPr/>
          <a:lstStyle>
            <a:lvl1pPr>
              <a:defRPr/>
            </a:lvl1pPr>
          </a:lstStyle>
          <a:p>
            <a:r>
              <a:rPr lang="fr-FR"/>
              <a:t>Leif Wilhelmsson, Ericsson</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sv-SE"/>
              <a:t>July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fr-FR"/>
              <a:t>Leif Wilhelmsson, Ericsson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Date Placeholder 2"/>
          <p:cNvSpPr>
            <a:spLocks noGrp="1"/>
          </p:cNvSpPr>
          <p:nvPr>
            <p:ph type="dt" idx="10"/>
          </p:nvPr>
        </p:nvSpPr>
        <p:spPr/>
        <p:txBody>
          <a:bodyPr/>
          <a:lstStyle>
            <a:lvl1pPr>
              <a:defRPr/>
            </a:lvl1pPr>
          </a:lstStyle>
          <a:p>
            <a:r>
              <a:rPr lang="sv-SE"/>
              <a:t>July 2016</a:t>
            </a:r>
            <a:endParaRPr lang="en-GB" dirty="0"/>
          </a:p>
        </p:txBody>
      </p:sp>
      <p:sp>
        <p:nvSpPr>
          <p:cNvPr id="4" name="Footer Placeholder 3"/>
          <p:cNvSpPr>
            <a:spLocks noGrp="1"/>
          </p:cNvSpPr>
          <p:nvPr>
            <p:ph type="ftr" idx="11"/>
          </p:nvPr>
        </p:nvSpPr>
        <p:spPr/>
        <p:txBody>
          <a:bodyPr/>
          <a:lstStyle>
            <a:lvl1pPr>
              <a:defRPr/>
            </a:lvl1pPr>
          </a:lstStyle>
          <a:p>
            <a:r>
              <a:rPr lang="fr-FR"/>
              <a:t>Leif Wilhelmsson, Ericsson</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sv-SE"/>
              <a:t>July 2016</a:t>
            </a:r>
            <a:endParaRPr lang="en-GB" dirty="0"/>
          </a:p>
        </p:txBody>
      </p:sp>
      <p:sp>
        <p:nvSpPr>
          <p:cNvPr id="3" name="Footer Placeholder 2"/>
          <p:cNvSpPr>
            <a:spLocks noGrp="1"/>
          </p:cNvSpPr>
          <p:nvPr>
            <p:ph type="ftr" idx="11"/>
          </p:nvPr>
        </p:nvSpPr>
        <p:spPr/>
        <p:txBody>
          <a:bodyPr/>
          <a:lstStyle>
            <a:lvl1pPr>
              <a:defRPr/>
            </a:lvl1pPr>
          </a:lstStyle>
          <a:p>
            <a:r>
              <a:rPr lang="fr-FR"/>
              <a:t>Leif Wilhelmsson, Ericsson</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sv-SE"/>
              <a:t>July 2016</a:t>
            </a:r>
            <a:endParaRPr lang="en-GB" dirty="0"/>
          </a:p>
        </p:txBody>
      </p:sp>
      <p:sp>
        <p:nvSpPr>
          <p:cNvPr id="5" name="Footer Placeholder 4"/>
          <p:cNvSpPr>
            <a:spLocks noGrp="1"/>
          </p:cNvSpPr>
          <p:nvPr>
            <p:ph type="ftr" idx="11"/>
          </p:nvPr>
        </p:nvSpPr>
        <p:spPr/>
        <p:txBody>
          <a:bodyPr/>
          <a:lstStyle>
            <a:lvl1pPr>
              <a:defRPr/>
            </a:lvl1pPr>
          </a:lstStyle>
          <a:p>
            <a:r>
              <a:rPr lang="fr-FR"/>
              <a:t>Leif Wilhelmsson, Ericsson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dirty="0"/>
              <a:t>Click to edit Master title style</a:t>
            </a:r>
            <a:endParaRPr lang="en-GB" dirty="0"/>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sv-SE"/>
              <a:t>July 2016</a:t>
            </a:r>
            <a:endParaRPr lang="en-GB" dirty="0"/>
          </a:p>
        </p:txBody>
      </p:sp>
      <p:sp>
        <p:nvSpPr>
          <p:cNvPr id="5" name="Footer Placeholder 4"/>
          <p:cNvSpPr>
            <a:spLocks noGrp="1"/>
          </p:cNvSpPr>
          <p:nvPr>
            <p:ph type="ftr" idx="11"/>
          </p:nvPr>
        </p:nvSpPr>
        <p:spPr/>
        <p:txBody>
          <a:bodyPr/>
          <a:lstStyle>
            <a:lvl1pPr>
              <a:defRPr/>
            </a:lvl1pPr>
          </a:lstStyle>
          <a:p>
            <a:r>
              <a:rPr lang="fr-FR"/>
              <a:t>Leif Wilhelmsson, Ericsson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sv-SE"/>
              <a:t>July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fr-FR"/>
              <a:t>Leif Wilhelmsson, Ericsson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802.11-16/0968r0</a:t>
            </a:r>
          </a:p>
        </p:txBody>
      </p:sp>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2" r:id="rId10"/>
    <p:sldLayoutId id="2147483714" r:id="rId1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3568" y="1354088"/>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Discussion of Duty-Cycled Wake-Up Receivers</a:t>
            </a:r>
            <a:br>
              <a:rPr lang="en-GB" dirty="0"/>
            </a:br>
            <a:br>
              <a:rPr lang="en-GB" dirty="0"/>
            </a:br>
            <a:r>
              <a:rPr lang="en-GB" dirty="0"/>
              <a:t> </a:t>
            </a:r>
          </a:p>
        </p:txBody>
      </p:sp>
      <p:sp>
        <p:nvSpPr>
          <p:cNvPr id="3074" name="Rectangle 2"/>
          <p:cNvSpPr>
            <a:spLocks noGrp="1" noChangeArrowheads="1"/>
          </p:cNvSpPr>
          <p:nvPr>
            <p:ph idx="1"/>
          </p:nvPr>
        </p:nvSpPr>
        <p:spPr>
          <a:xfrm>
            <a:off x="683568" y="209602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2016-07-25</a:t>
            </a:r>
          </a:p>
        </p:txBody>
      </p:sp>
      <p:sp>
        <p:nvSpPr>
          <p:cNvPr id="8" name="Slide Number Placeholder 5"/>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1"/>
          </p:nvPr>
        </p:nvSpPr>
        <p:spPr>
          <a:xfrm>
            <a:off x="5500694" y="6475413"/>
            <a:ext cx="3041644" cy="180975"/>
          </a:xfrm>
        </p:spPr>
        <p:txBody>
          <a:bodyPr/>
          <a:lstStyle/>
          <a:p>
            <a:r>
              <a:rPr lang="fr-FR" dirty="0"/>
              <a:t>Leif Wilhelmsson, Ericsson</a:t>
            </a:r>
            <a:endParaRPr lang="en-GB" dirty="0"/>
          </a:p>
        </p:txBody>
      </p:sp>
      <p:sp>
        <p:nvSpPr>
          <p:cNvPr id="6" name="Date Placeholder 3"/>
          <p:cNvSpPr>
            <a:spLocks noGrp="1"/>
          </p:cNvSpPr>
          <p:nvPr>
            <p:ph type="dt" idx="10"/>
          </p:nvPr>
        </p:nvSpPr>
        <p:spPr>
          <a:xfrm>
            <a:off x="696912" y="333375"/>
            <a:ext cx="2303451" cy="273050"/>
          </a:xfrm>
        </p:spPr>
        <p:txBody>
          <a:bodyPr/>
          <a:lstStyle/>
          <a:p>
            <a:r>
              <a:rPr lang="sv-SE"/>
              <a:t>July 2016</a:t>
            </a:r>
            <a:endParaRPr lang="en-GB" dirty="0"/>
          </a:p>
        </p:txBody>
      </p:sp>
      <p:sp>
        <p:nvSpPr>
          <p:cNvPr id="3076" name="Rectangle 4"/>
          <p:cNvSpPr>
            <a:spLocks noChangeArrowheads="1"/>
          </p:cNvSpPr>
          <p:nvPr/>
        </p:nvSpPr>
        <p:spPr bwMode="auto">
          <a:xfrm>
            <a:off x="533400" y="254394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Object 1"/>
          <p:cNvGraphicFramePr>
            <a:graphicFrameLocks noChangeAspect="1"/>
          </p:cNvGraphicFramePr>
          <p:nvPr>
            <p:extLst>
              <p:ext uri="{D42A27DB-BD31-4B8C-83A1-F6EECF244321}">
                <p14:modId xmlns:p14="http://schemas.microsoft.com/office/powerpoint/2010/main" val="3822532524"/>
              </p:ext>
            </p:extLst>
          </p:nvPr>
        </p:nvGraphicFramePr>
        <p:xfrm>
          <a:off x="681038" y="3648075"/>
          <a:ext cx="7392987" cy="2528888"/>
        </p:xfrm>
        <a:graphic>
          <a:graphicData uri="http://schemas.openxmlformats.org/presentationml/2006/ole">
            <mc:AlternateContent xmlns:mc="http://schemas.openxmlformats.org/markup-compatibility/2006">
              <mc:Choice xmlns:v="urn:schemas-microsoft-com:vml" Requires="v">
                <p:oleObj spid="_x0000_s3634" name="Document" r:id="rId4" imgW="8123276" imgH="2791676" progId="Word.Document.8">
                  <p:embed/>
                </p:oleObj>
              </mc:Choice>
              <mc:Fallback>
                <p:oleObj name="Document" r:id="rId4" imgW="8123276" imgH="2791676" progId="Word.Document.8">
                  <p:embed/>
                  <p:pic>
                    <p:nvPicPr>
                      <p:cNvPr id="0" name="Object 5"/>
                      <p:cNvPicPr>
                        <a:picLocks noChangeAspect="1" noChangeArrowheads="1"/>
                      </p:cNvPicPr>
                      <p:nvPr/>
                    </p:nvPicPr>
                    <p:blipFill>
                      <a:blip r:embed="rId5"/>
                      <a:srcRect/>
                      <a:stretch>
                        <a:fillRect/>
                      </a:stretch>
                    </p:blipFill>
                    <p:spPr bwMode="auto">
                      <a:xfrm>
                        <a:off x="681038" y="3648075"/>
                        <a:ext cx="7392987" cy="2528888"/>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065213"/>
          </a:xfrm>
        </p:spPr>
        <p:txBody>
          <a:bodyPr/>
          <a:lstStyle/>
          <a:p>
            <a:r>
              <a:rPr lang="en-US" dirty="0"/>
              <a:t>Straw Poll</a:t>
            </a:r>
          </a:p>
        </p:txBody>
      </p:sp>
      <p:sp>
        <p:nvSpPr>
          <p:cNvPr id="4" name="Slide Number Placeholder 3"/>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1"/>
          </p:nvPr>
        </p:nvSpPr>
        <p:spPr>
          <a:xfrm>
            <a:off x="5357818" y="6475413"/>
            <a:ext cx="3184520" cy="180975"/>
          </a:xfrm>
        </p:spPr>
        <p:txBody>
          <a:bodyPr/>
          <a:lstStyle/>
          <a:p>
            <a:r>
              <a:rPr lang="fr-FR" dirty="0"/>
              <a:t>Leif Wilhelmsson, Ericsson</a:t>
            </a:r>
            <a:endParaRPr lang="en-GB" dirty="0"/>
          </a:p>
        </p:txBody>
      </p:sp>
      <p:sp>
        <p:nvSpPr>
          <p:cNvPr id="6" name="Date Placeholder 5"/>
          <p:cNvSpPr>
            <a:spLocks noGrp="1"/>
          </p:cNvSpPr>
          <p:nvPr>
            <p:ph type="dt" idx="10"/>
          </p:nvPr>
        </p:nvSpPr>
        <p:spPr>
          <a:xfrm>
            <a:off x="696912" y="333375"/>
            <a:ext cx="1874823" cy="273050"/>
          </a:xfrm>
        </p:spPr>
        <p:txBody>
          <a:bodyPr/>
          <a:lstStyle/>
          <a:p>
            <a:r>
              <a:rPr lang="sv-SE"/>
              <a:t>July 2016</a:t>
            </a:r>
            <a:endParaRPr lang="en-GB"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dirty="0"/>
              <a:t>Should duty-cycling be considered when specifying the WUR (e.g. in terms of target power consumption, should power consumption relate to the “ON” state for the WUR, or is it OK if this is achieved by duty cycling?)</a:t>
            </a:r>
          </a:p>
          <a:p>
            <a:pPr marL="0" indent="0"/>
            <a:endParaRPr lang="en-US" dirty="0"/>
          </a:p>
          <a:p>
            <a:r>
              <a:rPr lang="en-US" dirty="0"/>
              <a:t>Y/N/A: </a:t>
            </a:r>
          </a:p>
        </p:txBody>
      </p:sp>
    </p:spTree>
    <p:extLst>
      <p:ext uri="{BB962C8B-B14F-4D97-AF65-F5344CB8AC3E}">
        <p14:creationId xmlns:p14="http://schemas.microsoft.com/office/powerpoint/2010/main" val="19608375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065213"/>
          </a:xfrm>
        </p:spPr>
        <p:txBody>
          <a:bodyPr/>
          <a:lstStyle/>
          <a:p>
            <a:r>
              <a:rPr lang="en-US" dirty="0"/>
              <a:t>Straw Poll</a:t>
            </a:r>
          </a:p>
        </p:txBody>
      </p:sp>
      <p:sp>
        <p:nvSpPr>
          <p:cNvPr id="4" name="Slide Number Placeholder 3"/>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1"/>
          </p:nvPr>
        </p:nvSpPr>
        <p:spPr>
          <a:xfrm>
            <a:off x="5357818" y="6475413"/>
            <a:ext cx="3184520" cy="180975"/>
          </a:xfrm>
        </p:spPr>
        <p:txBody>
          <a:bodyPr/>
          <a:lstStyle/>
          <a:p>
            <a:r>
              <a:rPr lang="fr-FR" dirty="0"/>
              <a:t>Leif Wilhelmsson, Ericsson</a:t>
            </a:r>
            <a:endParaRPr lang="en-GB" dirty="0"/>
          </a:p>
        </p:txBody>
      </p:sp>
      <p:sp>
        <p:nvSpPr>
          <p:cNvPr id="6" name="Date Placeholder 5"/>
          <p:cNvSpPr>
            <a:spLocks noGrp="1"/>
          </p:cNvSpPr>
          <p:nvPr>
            <p:ph type="dt" idx="10"/>
          </p:nvPr>
        </p:nvSpPr>
        <p:spPr>
          <a:xfrm>
            <a:off x="696912" y="333375"/>
            <a:ext cx="1874823" cy="273050"/>
          </a:xfrm>
        </p:spPr>
        <p:txBody>
          <a:bodyPr/>
          <a:lstStyle/>
          <a:p>
            <a:r>
              <a:rPr lang="sv-SE"/>
              <a:t>July 2016</a:t>
            </a:r>
            <a:endParaRPr lang="en-GB"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dirty="0"/>
              <a:t>Assuming the wake-up signal is transmitted in-band, do you expect there may be scenarios where the total transmission time for WUSs may have a noticeable impact on the available transmission time for data? </a:t>
            </a:r>
          </a:p>
          <a:p>
            <a:endParaRPr lang="en-US" dirty="0"/>
          </a:p>
          <a:p>
            <a:r>
              <a:rPr lang="en-US" dirty="0"/>
              <a:t>Y/N/A: </a:t>
            </a:r>
          </a:p>
        </p:txBody>
      </p:sp>
    </p:spTree>
    <p:extLst>
      <p:ext uri="{BB962C8B-B14F-4D97-AF65-F5344CB8AC3E}">
        <p14:creationId xmlns:p14="http://schemas.microsoft.com/office/powerpoint/2010/main" val="13272049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755576" y="1700808"/>
            <a:ext cx="7772400" cy="4208463"/>
          </a:xfrm>
          <a:ln/>
        </p:spPr>
        <p:txBody>
          <a:bodyPr>
            <a:normAutofit/>
          </a:bodyPr>
          <a:lstStyle/>
          <a:p>
            <a:pPr marL="457200" indent="-457200">
              <a:buFont typeface="+mj-lt"/>
              <a:buAutoNum type="arabicPeriod"/>
            </a:pPr>
            <a:r>
              <a:rPr lang="en-US" sz="2000" b="0" dirty="0"/>
              <a:t>N. </a:t>
            </a:r>
            <a:r>
              <a:rPr lang="en-US" sz="2000" b="0" dirty="0" err="1"/>
              <a:t>Seyed</a:t>
            </a:r>
            <a:r>
              <a:rPr lang="en-US" sz="2000" b="0" dirty="0"/>
              <a:t> Mazloum and O. Edfors, Performance “Analysis and Energy Optimization of Wake-Up Receiver Schemes for Wireless Low-Power Applications”, IEEE Transactions on Wireless Communications, Vol. 13, No. 12, pp. 7050-7061, 2014.</a:t>
            </a:r>
          </a:p>
          <a:p>
            <a:pPr marL="457200" indent="-457200">
              <a:buFont typeface="+mj-lt"/>
              <a:buAutoNum type="arabicPeriod"/>
            </a:pPr>
            <a:r>
              <a:rPr lang="en-US" sz="2000" b="0" dirty="0"/>
              <a:t>M. Park, S. </a:t>
            </a:r>
            <a:r>
              <a:rPr lang="en-US" sz="2000" b="0" dirty="0" err="1"/>
              <a:t>Azizi</a:t>
            </a:r>
            <a:r>
              <a:rPr lang="en-US" sz="2000" b="0" dirty="0"/>
              <a:t>, R. Stacey, and E. </a:t>
            </a:r>
            <a:r>
              <a:rPr lang="en-US" sz="2000" b="0" dirty="0" err="1"/>
              <a:t>Perahia</a:t>
            </a:r>
            <a:r>
              <a:rPr lang="en-US" sz="2000" b="0" dirty="0"/>
              <a:t>. LP-WUR (Low-Power Wake-Up Receiver): Enabling Low-Power and Low-Latency Capability for 802.11, IEEE 802.11-16/0027r0</a:t>
            </a:r>
            <a:endParaRPr lang="en-GB" sz="2000" b="0" dirty="0"/>
          </a:p>
          <a:p>
            <a:pPr marL="457200" indent="-457200">
              <a:buFont typeface="+mj-lt"/>
              <a:buAutoNum type="arabicPeriod"/>
            </a:pPr>
            <a:r>
              <a:rPr lang="en-GB" sz="2000" b="0" dirty="0"/>
              <a:t>L. Wilhelmsson, T. Olsson, and H. </a:t>
            </a:r>
            <a:r>
              <a:rPr lang="en-GB" sz="2000" b="0" dirty="0" err="1"/>
              <a:t>Sjöland</a:t>
            </a:r>
            <a:r>
              <a:rPr lang="en-GB" sz="2000" b="0" dirty="0"/>
              <a:t>, “Discussion of Wake-Up Receivers for LRLP”, IEEE 802.11-16/0381r0 </a:t>
            </a:r>
            <a:endParaRPr lang="en-US" sz="2000" b="0" dirty="0"/>
          </a:p>
          <a:p>
            <a:pPr marL="457200" indent="-457200">
              <a:buFont typeface="+mj-lt"/>
              <a:buAutoNum type="arabicPeriod"/>
            </a:pPr>
            <a:endParaRPr lang="en-US" altLang="ko-KR" sz="2000" b="0" dirty="0"/>
          </a:p>
          <a:p>
            <a:pPr marL="0" indent="0"/>
            <a:endParaRPr lang="en-GB"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5" name="Footer Placeholder 4"/>
          <p:cNvSpPr>
            <a:spLocks noGrp="1"/>
          </p:cNvSpPr>
          <p:nvPr>
            <p:ph type="ftr" idx="14"/>
          </p:nvPr>
        </p:nvSpPr>
        <p:spPr>
          <a:xfrm>
            <a:off x="6215074" y="6475413"/>
            <a:ext cx="2327264" cy="180975"/>
          </a:xfrm>
        </p:spPr>
        <p:txBody>
          <a:bodyPr/>
          <a:lstStyle/>
          <a:p>
            <a:r>
              <a:rPr lang="fr-FR"/>
              <a:t>Leif Wilhelmsson, Ericsson</a:t>
            </a:r>
            <a:endParaRPr lang="en-GB" dirty="0"/>
          </a:p>
        </p:txBody>
      </p:sp>
      <p:sp>
        <p:nvSpPr>
          <p:cNvPr id="4" name="Date Placeholder 3"/>
          <p:cNvSpPr>
            <a:spLocks noGrp="1"/>
          </p:cNvSpPr>
          <p:nvPr>
            <p:ph type="dt" idx="15"/>
          </p:nvPr>
        </p:nvSpPr>
        <p:spPr>
          <a:xfrm>
            <a:off x="714348" y="347638"/>
            <a:ext cx="2374889" cy="273050"/>
          </a:xfrm>
        </p:spPr>
        <p:txBody>
          <a:bodyPr/>
          <a:lstStyle/>
          <a:p>
            <a:r>
              <a:rPr lang="sv-SE" dirty="0" err="1"/>
              <a:t>July</a:t>
            </a:r>
            <a:r>
              <a:rPr lang="sv-SE" dirty="0"/>
              <a:t> 2016</a:t>
            </a:r>
            <a:endParaRPr lang="en-GB" dirty="0"/>
          </a:p>
        </p:txBody>
      </p:sp>
    </p:spTree>
    <p:extLst>
      <p:ext uri="{BB962C8B-B14F-4D97-AF65-F5344CB8AC3E}">
        <p14:creationId xmlns:p14="http://schemas.microsoft.com/office/powerpoint/2010/main" val="18603397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065213"/>
          </a:xfrm>
        </p:spPr>
        <p:txBody>
          <a:bodyPr/>
          <a:lstStyle/>
          <a:p>
            <a:r>
              <a:rPr lang="en-US" dirty="0"/>
              <a:t>Abstract</a:t>
            </a:r>
          </a:p>
        </p:txBody>
      </p:sp>
      <p:sp>
        <p:nvSpPr>
          <p:cNvPr id="3" name="Content Placeholder 2"/>
          <p:cNvSpPr>
            <a:spLocks noGrp="1"/>
          </p:cNvSpPr>
          <p:nvPr>
            <p:ph idx="1"/>
          </p:nvPr>
        </p:nvSpPr>
        <p:spPr>
          <a:xfrm>
            <a:off x="685800" y="1981200"/>
            <a:ext cx="7770813" cy="4419600"/>
          </a:xfrm>
        </p:spPr>
        <p:txBody>
          <a:bodyPr/>
          <a:lstStyle/>
          <a:p>
            <a:pPr>
              <a:buFont typeface="Arial" panose="020B0604020202020204" pitchFamily="34" charset="0"/>
              <a:buChar char="•"/>
            </a:pPr>
            <a:r>
              <a:rPr lang="en-US" sz="2000" dirty="0"/>
              <a:t>This contribution addresses duty-cycled WURs, in particular different trade-offs. It somewhat builds on [3]  </a:t>
            </a:r>
          </a:p>
          <a:p>
            <a:pPr>
              <a:buFont typeface="Arial" panose="020B0604020202020204" pitchFamily="34" charset="0"/>
              <a:buChar char="•"/>
            </a:pPr>
            <a:endParaRPr lang="en-US" sz="2000" dirty="0"/>
          </a:p>
          <a:p>
            <a:pPr>
              <a:buFont typeface="Arial" panose="020B0604020202020204" pitchFamily="34" charset="0"/>
              <a:buChar char="•"/>
            </a:pPr>
            <a:r>
              <a:rPr lang="en-US" sz="2000" dirty="0"/>
              <a:t>The presentation is in part based on [1], where the total power consumption is the metric used to find suitable parameters for the duty cycle</a:t>
            </a:r>
          </a:p>
          <a:p>
            <a:pPr>
              <a:buFont typeface="Arial" panose="020B0604020202020204" pitchFamily="34" charset="0"/>
              <a:buChar char="•"/>
            </a:pPr>
            <a:endParaRPr lang="en-US" sz="2000" dirty="0"/>
          </a:p>
          <a:p>
            <a:pPr>
              <a:buFont typeface="Arial" panose="020B0604020202020204" pitchFamily="34" charset="0"/>
              <a:buChar char="•"/>
            </a:pPr>
            <a:r>
              <a:rPr lang="en-US" sz="2000" dirty="0"/>
              <a:t>We also discuss the trade-off between low power consumption in the sensor node and spectrum requirements for the wake-up signal (WUS)</a:t>
            </a:r>
          </a:p>
        </p:txBody>
      </p:sp>
      <p:sp>
        <p:nvSpPr>
          <p:cNvPr id="4" name="Slide Number Placeholder 3"/>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1"/>
          </p:nvPr>
        </p:nvSpPr>
        <p:spPr>
          <a:xfrm>
            <a:off x="5357818" y="6475413"/>
            <a:ext cx="3184520" cy="180975"/>
          </a:xfrm>
          <a:prstGeom prst="rect">
            <a:avLst/>
          </a:prstGeom>
        </p:spPr>
        <p:txBody>
          <a:bodyPr/>
          <a:lstStyle/>
          <a:p>
            <a:r>
              <a:rPr lang="en-GB" dirty="0"/>
              <a:t>Leif Wilhelmsson, Ericsson</a:t>
            </a:r>
          </a:p>
        </p:txBody>
      </p:sp>
      <p:sp>
        <p:nvSpPr>
          <p:cNvPr id="6" name="Date Placeholder 5"/>
          <p:cNvSpPr>
            <a:spLocks noGrp="1"/>
          </p:cNvSpPr>
          <p:nvPr>
            <p:ph type="dt" idx="10"/>
          </p:nvPr>
        </p:nvSpPr>
        <p:spPr>
          <a:xfrm>
            <a:off x="696912" y="333375"/>
            <a:ext cx="1874823" cy="273050"/>
          </a:xfrm>
          <a:prstGeom prst="rect">
            <a:avLst/>
          </a:prstGeom>
        </p:spPr>
        <p:txBody>
          <a:bodyPr/>
          <a:lstStyle/>
          <a:p>
            <a:r>
              <a:rPr lang="sv-SE"/>
              <a:t>July 2016</a:t>
            </a:r>
            <a:endParaRPr lang="en-GB" dirty="0"/>
          </a:p>
        </p:txBody>
      </p:sp>
    </p:spTree>
    <p:extLst>
      <p:ext uri="{BB962C8B-B14F-4D97-AF65-F5344CB8AC3E}">
        <p14:creationId xmlns:p14="http://schemas.microsoft.com/office/powerpoint/2010/main" val="1837101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56259"/>
            <a:ext cx="7770813" cy="1065213"/>
          </a:xfrm>
        </p:spPr>
        <p:txBody>
          <a:bodyPr/>
          <a:lstStyle/>
          <a:p>
            <a:r>
              <a:rPr lang="en-US" dirty="0"/>
              <a:t>Outline</a:t>
            </a: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dirty="0"/>
              <a:t>Recap of duty-cycled WURs</a:t>
            </a:r>
          </a:p>
          <a:p>
            <a:pPr>
              <a:buFont typeface="Arial" panose="020B0604020202020204" pitchFamily="34" charset="0"/>
              <a:buChar char="•"/>
            </a:pPr>
            <a:endParaRPr lang="en-US" dirty="0"/>
          </a:p>
          <a:p>
            <a:pPr>
              <a:buFont typeface="Arial" panose="020B0604020202020204" pitchFamily="34" charset="0"/>
              <a:buChar char="•"/>
            </a:pPr>
            <a:r>
              <a:rPr lang="en-US" dirty="0"/>
              <a:t>Designing the duty-cycle based on total power consumption</a:t>
            </a:r>
          </a:p>
          <a:p>
            <a:pPr>
              <a:buFont typeface="Arial" panose="020B0604020202020204" pitchFamily="34" charset="0"/>
              <a:buChar char="•"/>
            </a:pPr>
            <a:endParaRPr lang="en-US" dirty="0"/>
          </a:p>
          <a:p>
            <a:pPr>
              <a:buFont typeface="Arial" panose="020B0604020202020204" pitchFamily="34" charset="0"/>
              <a:buChar char="•"/>
            </a:pPr>
            <a:r>
              <a:rPr lang="en-US" dirty="0"/>
              <a:t>Discussion of the trade-off between power consumption in the duty-cycled WUR and spectrum usage </a:t>
            </a:r>
          </a:p>
          <a:p>
            <a:pPr>
              <a:buFont typeface="Arial" panose="020B0604020202020204" pitchFamily="34" charset="0"/>
              <a:buChar char="•"/>
            </a:pPr>
            <a:endParaRPr lang="en-US" dirty="0"/>
          </a:p>
          <a:p>
            <a:pPr>
              <a:buFont typeface="Arial" panose="020B0604020202020204" pitchFamily="34" charset="0"/>
              <a:buChar char="•"/>
            </a:pPr>
            <a:r>
              <a:rPr lang="en-US" dirty="0"/>
              <a:t>Conclusions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fr-FR" dirty="0"/>
              <a:t>Leif Wilhelmsson, Ericsson</a:t>
            </a:r>
            <a:endParaRPr lang="en-GB" dirty="0"/>
          </a:p>
        </p:txBody>
      </p:sp>
      <p:sp>
        <p:nvSpPr>
          <p:cNvPr id="6" name="Date Placeholder 5"/>
          <p:cNvSpPr>
            <a:spLocks noGrp="1"/>
          </p:cNvSpPr>
          <p:nvPr>
            <p:ph type="dt" idx="15"/>
          </p:nvPr>
        </p:nvSpPr>
        <p:spPr/>
        <p:txBody>
          <a:bodyPr/>
          <a:lstStyle/>
          <a:p>
            <a:r>
              <a:rPr lang="sv-SE"/>
              <a:t>July 2016</a:t>
            </a:r>
            <a:endParaRPr lang="en-GB" dirty="0"/>
          </a:p>
        </p:txBody>
      </p:sp>
    </p:spTree>
    <p:extLst>
      <p:ext uri="{BB962C8B-B14F-4D97-AF65-F5344CB8AC3E}">
        <p14:creationId xmlns:p14="http://schemas.microsoft.com/office/powerpoint/2010/main" val="2711999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Duty-cycled wake-up schemes</a:t>
            </a:r>
          </a:p>
        </p:txBody>
      </p:sp>
      <p:sp>
        <p:nvSpPr>
          <p:cNvPr id="3" name="Date Placeholder 2"/>
          <p:cNvSpPr>
            <a:spLocks noGrp="1"/>
          </p:cNvSpPr>
          <p:nvPr>
            <p:ph type="dt" idx="10"/>
          </p:nvPr>
        </p:nvSpPr>
        <p:spPr/>
        <p:txBody>
          <a:bodyPr/>
          <a:lstStyle/>
          <a:p>
            <a:r>
              <a:rPr lang="sv-SE"/>
              <a:t>July 2016</a:t>
            </a:r>
            <a:endParaRPr lang="en-GB" dirty="0"/>
          </a:p>
        </p:txBody>
      </p:sp>
      <p:sp>
        <p:nvSpPr>
          <p:cNvPr id="4" name="Footer Placeholder 3"/>
          <p:cNvSpPr>
            <a:spLocks noGrp="1"/>
          </p:cNvSpPr>
          <p:nvPr>
            <p:ph type="ftr" idx="11"/>
          </p:nvPr>
        </p:nvSpPr>
        <p:spPr/>
        <p:txBody>
          <a:bodyPr/>
          <a:lstStyle/>
          <a:p>
            <a:r>
              <a:rPr lang="fr-FR"/>
              <a:t>Leif Wilhelmsson, Ericsson</a:t>
            </a:r>
            <a:endParaRPr lang="en-GB"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a:t>
            </a:fld>
            <a:endParaRPr lang="en-GB"/>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34693" y="1759149"/>
            <a:ext cx="3888432" cy="2090628"/>
          </a:xfrm>
          <a:prstGeom prst="rect">
            <a:avLst/>
          </a:prstGeom>
        </p:spPr>
      </p:pic>
      <p:sp>
        <p:nvSpPr>
          <p:cNvPr id="10" name="TextBox 9"/>
          <p:cNvSpPr txBox="1"/>
          <p:nvPr/>
        </p:nvSpPr>
        <p:spPr>
          <a:xfrm>
            <a:off x="696913" y="4466524"/>
            <a:ext cx="7979544" cy="1938992"/>
          </a:xfrm>
          <a:prstGeom prst="rect">
            <a:avLst/>
          </a:prstGeom>
          <a:noFill/>
        </p:spPr>
        <p:txBody>
          <a:bodyPr wrap="square" rtlCol="0">
            <a:spAutoFit/>
          </a:bodyPr>
          <a:lstStyle/>
          <a:p>
            <a:pPr marL="342900" indent="-342900">
              <a:buFont typeface="Arial" panose="020B0604020202020204" pitchFamily="34" charset="0"/>
              <a:buChar char="•"/>
            </a:pPr>
            <a:r>
              <a:rPr lang="en-US" dirty="0">
                <a:solidFill>
                  <a:schemeClr val="tx1"/>
                </a:solidFill>
              </a:rPr>
              <a:t>To further decrease the power consumption of the WUR, it may be duty-cycled, i.e., it is only turned on during certain (periodic) intervals</a:t>
            </a:r>
          </a:p>
          <a:p>
            <a:pPr marL="342900" indent="-342900">
              <a:buFont typeface="Arial" panose="020B0604020202020204" pitchFamily="34" charset="0"/>
              <a:buChar char="•"/>
            </a:pPr>
            <a:r>
              <a:rPr lang="en-US" dirty="0">
                <a:solidFill>
                  <a:schemeClr val="tx1"/>
                </a:solidFill>
              </a:rPr>
              <a:t>Could also be seen as a way to achieve really low power consumption with “non-optimized” WUR</a:t>
            </a:r>
          </a:p>
        </p:txBody>
      </p:sp>
      <p:sp useBgFill="1">
        <p:nvSpPr>
          <p:cNvPr id="6" name="Rectangle 5"/>
          <p:cNvSpPr/>
          <p:nvPr/>
        </p:nvSpPr>
        <p:spPr bwMode="auto">
          <a:xfrm>
            <a:off x="2195736" y="2480976"/>
            <a:ext cx="1512168" cy="725984"/>
          </a:xfrm>
          <a:prstGeom prst="rect">
            <a:avLst/>
          </a:prstGeom>
          <a:ln w="9525" cap="flat" cmpd="sng" algn="ctr">
            <a:noFill/>
            <a:prstDash val="solid"/>
            <a:round/>
            <a:headEnd type="none" w="med" len="med"/>
            <a:tailEnd type="none" w="med" len="med"/>
          </a:ln>
          <a:effectLst>
            <a:softEdge rad="0"/>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6178518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Duty-cycled wake-up schemes</a:t>
            </a:r>
          </a:p>
        </p:txBody>
      </p:sp>
      <p:sp>
        <p:nvSpPr>
          <p:cNvPr id="3" name="Date Placeholder 2"/>
          <p:cNvSpPr>
            <a:spLocks noGrp="1"/>
          </p:cNvSpPr>
          <p:nvPr>
            <p:ph type="dt" idx="10"/>
          </p:nvPr>
        </p:nvSpPr>
        <p:spPr/>
        <p:txBody>
          <a:bodyPr/>
          <a:lstStyle/>
          <a:p>
            <a:r>
              <a:rPr lang="sv-SE"/>
              <a:t>July 2016</a:t>
            </a:r>
            <a:endParaRPr lang="en-GB" dirty="0"/>
          </a:p>
        </p:txBody>
      </p:sp>
      <p:sp>
        <p:nvSpPr>
          <p:cNvPr id="4" name="Footer Placeholder 3"/>
          <p:cNvSpPr>
            <a:spLocks noGrp="1"/>
          </p:cNvSpPr>
          <p:nvPr>
            <p:ph type="ftr" idx="11"/>
          </p:nvPr>
        </p:nvSpPr>
        <p:spPr/>
        <p:txBody>
          <a:bodyPr/>
          <a:lstStyle/>
          <a:p>
            <a:r>
              <a:rPr lang="fr-FR"/>
              <a:t>Leif Wilhelmsson, Ericsson</a:t>
            </a:r>
            <a:endParaRPr lang="en-GB"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a:t>
            </a:fld>
            <a:endParaRPr lang="en-GB"/>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9710" y="1843129"/>
            <a:ext cx="7933455" cy="2476339"/>
          </a:xfrm>
          <a:prstGeom prst="rect">
            <a:avLst/>
          </a:prstGeom>
        </p:spPr>
      </p:pic>
      <p:sp useBgFill="1">
        <p:nvSpPr>
          <p:cNvPr id="10" name="Rectangle 9"/>
          <p:cNvSpPr/>
          <p:nvPr/>
        </p:nvSpPr>
        <p:spPr bwMode="auto">
          <a:xfrm>
            <a:off x="7042167" y="1625848"/>
            <a:ext cx="1512168" cy="725984"/>
          </a:xfrm>
          <a:prstGeom prst="rect">
            <a:avLst/>
          </a:prstGeom>
          <a:ln w="9525" cap="flat" cmpd="sng" algn="ctr">
            <a:noFill/>
            <a:prstDash val="solid"/>
            <a:round/>
            <a:headEnd type="none" w="med" len="med"/>
            <a:tailEnd type="none" w="med" len="med"/>
          </a:ln>
          <a:effectLst>
            <a:softEdge rad="0"/>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TextBox 10"/>
          <p:cNvSpPr txBox="1"/>
          <p:nvPr/>
        </p:nvSpPr>
        <p:spPr>
          <a:xfrm>
            <a:off x="696913" y="4466524"/>
            <a:ext cx="7979544" cy="1569660"/>
          </a:xfrm>
          <a:prstGeom prst="rect">
            <a:avLst/>
          </a:prstGeom>
          <a:noFill/>
        </p:spPr>
        <p:txBody>
          <a:bodyPr wrap="square" rtlCol="0">
            <a:spAutoFit/>
          </a:bodyPr>
          <a:lstStyle/>
          <a:p>
            <a:pPr marL="342900" indent="-342900">
              <a:buFont typeface="Arial" panose="020B0604020202020204" pitchFamily="34" charset="0"/>
              <a:buChar char="•"/>
            </a:pPr>
            <a:r>
              <a:rPr lang="en-US" dirty="0">
                <a:solidFill>
                  <a:schemeClr val="tx1"/>
                </a:solidFill>
              </a:rPr>
              <a:t>To wake up a duty-cycled WUR means that the WUS must be transmitted when the WUR is actually listening</a:t>
            </a:r>
          </a:p>
          <a:p>
            <a:pPr marL="342900" indent="-342900">
              <a:buFont typeface="Arial" panose="020B0604020202020204" pitchFamily="34" charset="0"/>
              <a:buChar char="•"/>
            </a:pPr>
            <a:r>
              <a:rPr lang="en-US" dirty="0">
                <a:solidFill>
                  <a:schemeClr val="tx1"/>
                </a:solidFill>
              </a:rPr>
              <a:t>The reception of the WUS is then acknowledged and the data packet is not sent until an ACK of the WUS is received</a:t>
            </a:r>
          </a:p>
        </p:txBody>
      </p:sp>
    </p:spTree>
    <p:extLst>
      <p:ext uri="{BB962C8B-B14F-4D97-AF65-F5344CB8AC3E}">
        <p14:creationId xmlns:p14="http://schemas.microsoft.com/office/powerpoint/2010/main" val="4170587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select the duty-cycle?</a:t>
            </a:r>
          </a:p>
        </p:txBody>
      </p:sp>
      <p:sp>
        <p:nvSpPr>
          <p:cNvPr id="3" name="Date Placeholder 2"/>
          <p:cNvSpPr>
            <a:spLocks noGrp="1"/>
          </p:cNvSpPr>
          <p:nvPr>
            <p:ph type="dt" idx="10"/>
          </p:nvPr>
        </p:nvSpPr>
        <p:spPr/>
        <p:txBody>
          <a:bodyPr/>
          <a:lstStyle/>
          <a:p>
            <a:r>
              <a:rPr lang="sv-SE"/>
              <a:t>July 2016</a:t>
            </a:r>
            <a:endParaRPr lang="en-GB" dirty="0"/>
          </a:p>
        </p:txBody>
      </p:sp>
      <p:sp>
        <p:nvSpPr>
          <p:cNvPr id="4" name="Footer Placeholder 3"/>
          <p:cNvSpPr>
            <a:spLocks noGrp="1"/>
          </p:cNvSpPr>
          <p:nvPr>
            <p:ph type="ftr" idx="11"/>
          </p:nvPr>
        </p:nvSpPr>
        <p:spPr/>
        <p:txBody>
          <a:bodyPr/>
          <a:lstStyle/>
          <a:p>
            <a:r>
              <a:rPr lang="fr-FR"/>
              <a:t>Leif Wilhelmsson, Ericsson</a:t>
            </a:r>
            <a:endParaRPr lang="en-GB"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6</a:t>
            </a:fld>
            <a:endParaRPr lang="en-GB"/>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1281" y="1630753"/>
            <a:ext cx="6404688" cy="3165194"/>
          </a:xfrm>
          <a:prstGeom prst="rect">
            <a:avLst/>
          </a:prstGeom>
        </p:spPr>
      </p:pic>
      <p:sp>
        <p:nvSpPr>
          <p:cNvPr id="10" name="TextBox 9"/>
          <p:cNvSpPr txBox="1"/>
          <p:nvPr/>
        </p:nvSpPr>
        <p:spPr>
          <a:xfrm>
            <a:off x="1115616" y="5081345"/>
            <a:ext cx="7340997" cy="1200329"/>
          </a:xfrm>
          <a:prstGeom prst="rect">
            <a:avLst/>
          </a:prstGeom>
          <a:noFill/>
        </p:spPr>
        <p:txBody>
          <a:bodyPr wrap="square" rtlCol="0">
            <a:spAutoFit/>
          </a:bodyPr>
          <a:lstStyle/>
          <a:p>
            <a:pPr marL="342900" indent="-342900">
              <a:buFont typeface="Arial" panose="020B0604020202020204" pitchFamily="34" charset="0"/>
              <a:buChar char="•"/>
            </a:pPr>
            <a:r>
              <a:rPr lang="en-US" dirty="0">
                <a:solidFill>
                  <a:schemeClr val="tx1"/>
                </a:solidFill>
              </a:rPr>
              <a:t>Low duty cycle: Higher transmission cost, both energy and channel allocation. In addition to larger delay</a:t>
            </a:r>
          </a:p>
          <a:p>
            <a:pPr marL="342900" indent="-342900">
              <a:buFont typeface="Arial" panose="020B0604020202020204" pitchFamily="34" charset="0"/>
              <a:buChar char="•"/>
            </a:pPr>
            <a:r>
              <a:rPr lang="en-US" dirty="0">
                <a:solidFill>
                  <a:schemeClr val="tx1"/>
                </a:solidFill>
              </a:rPr>
              <a:t>High duty cycle: The gain by using WUR reduced</a:t>
            </a:r>
          </a:p>
        </p:txBody>
      </p:sp>
    </p:spTree>
    <p:extLst>
      <p:ext uri="{BB962C8B-B14F-4D97-AF65-F5344CB8AC3E}">
        <p14:creationId xmlns:p14="http://schemas.microsoft.com/office/powerpoint/2010/main" val="577820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85800"/>
            <a:ext cx="8062664" cy="1065213"/>
          </a:xfrm>
        </p:spPr>
        <p:txBody>
          <a:bodyPr/>
          <a:lstStyle/>
          <a:p>
            <a:r>
              <a:rPr lang="en-US" dirty="0"/>
              <a:t>Design based on total power consumption [1]</a:t>
            </a:r>
          </a:p>
        </p:txBody>
      </p:sp>
      <p:sp>
        <p:nvSpPr>
          <p:cNvPr id="3" name="Date Placeholder 2"/>
          <p:cNvSpPr>
            <a:spLocks noGrp="1"/>
          </p:cNvSpPr>
          <p:nvPr>
            <p:ph type="dt" idx="10"/>
          </p:nvPr>
        </p:nvSpPr>
        <p:spPr/>
        <p:txBody>
          <a:bodyPr/>
          <a:lstStyle/>
          <a:p>
            <a:r>
              <a:rPr lang="sv-SE"/>
              <a:t>July 2016</a:t>
            </a:r>
            <a:endParaRPr lang="en-GB" dirty="0"/>
          </a:p>
        </p:txBody>
      </p:sp>
      <p:sp>
        <p:nvSpPr>
          <p:cNvPr id="4" name="Footer Placeholder 3"/>
          <p:cNvSpPr>
            <a:spLocks noGrp="1"/>
          </p:cNvSpPr>
          <p:nvPr>
            <p:ph type="ftr" idx="11"/>
          </p:nvPr>
        </p:nvSpPr>
        <p:spPr/>
        <p:txBody>
          <a:bodyPr/>
          <a:lstStyle/>
          <a:p>
            <a:r>
              <a:rPr lang="fr-FR"/>
              <a:t>Leif Wilhelmsson, Ericsson</a:t>
            </a:r>
            <a:endParaRPr lang="en-GB"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7</a:t>
            </a:fld>
            <a:endParaRPr lang="en-GB"/>
          </a:p>
        </p:txBody>
      </p:sp>
      <p:sp>
        <p:nvSpPr>
          <p:cNvPr id="10" name="TextBox 9"/>
          <p:cNvSpPr txBox="1"/>
          <p:nvPr/>
        </p:nvSpPr>
        <p:spPr>
          <a:xfrm>
            <a:off x="938807" y="2060848"/>
            <a:ext cx="7340997" cy="4524315"/>
          </a:xfrm>
          <a:prstGeom prst="rect">
            <a:avLst/>
          </a:prstGeom>
          <a:noFill/>
        </p:spPr>
        <p:txBody>
          <a:bodyPr wrap="square" rtlCol="0">
            <a:spAutoFit/>
          </a:bodyPr>
          <a:lstStyle/>
          <a:p>
            <a:pPr marL="342900" indent="-342900">
              <a:buFont typeface="Arial" panose="020B0604020202020204" pitchFamily="34" charset="0"/>
              <a:buChar char="•"/>
            </a:pPr>
            <a:r>
              <a:rPr lang="en-US" dirty="0">
                <a:solidFill>
                  <a:schemeClr val="tx1"/>
                </a:solidFill>
              </a:rPr>
              <a:t>The idea is here to have a model that accounts for </a:t>
            </a:r>
          </a:p>
          <a:p>
            <a:pPr marL="1085850" lvl="1" indent="-342900">
              <a:buFont typeface="Arial" panose="020B0604020202020204" pitchFamily="34" charset="0"/>
              <a:buChar char="•"/>
            </a:pPr>
            <a:r>
              <a:rPr lang="en-US" dirty="0">
                <a:solidFill>
                  <a:schemeClr val="tx1"/>
                </a:solidFill>
              </a:rPr>
              <a:t>Transmit power of WUS at AP</a:t>
            </a:r>
          </a:p>
          <a:p>
            <a:pPr marL="1085850" lvl="1" indent="-342900">
              <a:buFont typeface="Arial" panose="020B0604020202020204" pitchFamily="34" charset="0"/>
              <a:buChar char="•"/>
            </a:pPr>
            <a:r>
              <a:rPr lang="en-US" dirty="0">
                <a:solidFill>
                  <a:schemeClr val="tx1"/>
                </a:solidFill>
              </a:rPr>
              <a:t>Power at the intended WUS</a:t>
            </a:r>
          </a:p>
          <a:p>
            <a:pPr marL="1085850" lvl="1" indent="-342900">
              <a:buFont typeface="Arial" panose="020B0604020202020204" pitchFamily="34" charset="0"/>
              <a:buChar char="•"/>
            </a:pPr>
            <a:r>
              <a:rPr lang="en-US" dirty="0">
                <a:solidFill>
                  <a:schemeClr val="tx1"/>
                </a:solidFill>
              </a:rPr>
              <a:t>Power at all other devices having a WUR</a:t>
            </a:r>
          </a:p>
          <a:p>
            <a:pPr marL="1085850" lvl="1" indent="-342900">
              <a:buFont typeface="Arial" panose="020B0604020202020204" pitchFamily="34" charset="0"/>
              <a:buChar char="•"/>
            </a:pPr>
            <a:endParaRPr lang="en-US" dirty="0">
              <a:solidFill>
                <a:schemeClr val="tx1"/>
              </a:solidFill>
            </a:endParaRPr>
          </a:p>
          <a:p>
            <a:pPr marL="342900" indent="-342900">
              <a:buFont typeface="Arial" panose="020B0604020202020204" pitchFamily="34" charset="0"/>
              <a:buChar char="•"/>
            </a:pPr>
            <a:endParaRPr lang="en-US" dirty="0">
              <a:solidFill>
                <a:schemeClr val="tx1"/>
              </a:solidFill>
            </a:endParaRPr>
          </a:p>
          <a:p>
            <a:pPr marL="342900" indent="-342900">
              <a:buFont typeface="Arial" panose="020B0604020202020204" pitchFamily="34" charset="0"/>
              <a:buChar char="•"/>
            </a:pPr>
            <a:endParaRPr lang="en-US" dirty="0">
              <a:solidFill>
                <a:schemeClr val="tx1"/>
              </a:solidFill>
            </a:endParaRPr>
          </a:p>
          <a:p>
            <a:pPr marL="342900" indent="-342900">
              <a:buFont typeface="Arial" panose="020B0604020202020204" pitchFamily="34" charset="0"/>
              <a:buChar char="•"/>
            </a:pPr>
            <a:endParaRPr lang="en-US" dirty="0">
              <a:solidFill>
                <a:schemeClr val="tx1"/>
              </a:solidFill>
            </a:endParaRPr>
          </a:p>
          <a:p>
            <a:pPr marL="342900" indent="-342900">
              <a:buFont typeface="Arial" panose="020B0604020202020204" pitchFamily="34" charset="0"/>
              <a:buChar char="•"/>
            </a:pPr>
            <a:r>
              <a:rPr lang="en-US" dirty="0">
                <a:solidFill>
                  <a:schemeClr val="tx1"/>
                </a:solidFill>
              </a:rPr>
              <a:t>Considered parameters are</a:t>
            </a:r>
          </a:p>
          <a:p>
            <a:pPr marL="1085850" lvl="1" indent="-342900">
              <a:buFont typeface="Arial" panose="020B0604020202020204" pitchFamily="34" charset="0"/>
              <a:buChar char="•"/>
            </a:pPr>
            <a:r>
              <a:rPr lang="en-US" dirty="0">
                <a:solidFill>
                  <a:schemeClr val="tx1"/>
                </a:solidFill>
              </a:rPr>
              <a:t>WUS length (false alarm vs. miss probability)</a:t>
            </a:r>
          </a:p>
          <a:p>
            <a:pPr marL="1085850" lvl="1" indent="-342900">
              <a:buFont typeface="Arial" panose="020B0604020202020204" pitchFamily="34" charset="0"/>
              <a:buChar char="•"/>
            </a:pPr>
            <a:r>
              <a:rPr lang="en-US" dirty="0">
                <a:solidFill>
                  <a:schemeClr val="tx1"/>
                </a:solidFill>
              </a:rPr>
              <a:t>Impact of sensitivity</a:t>
            </a:r>
          </a:p>
          <a:p>
            <a:pPr marL="1085850" lvl="1" indent="-342900">
              <a:buFont typeface="Arial" panose="020B0604020202020204" pitchFamily="34" charset="0"/>
              <a:buChar char="•"/>
            </a:pPr>
            <a:endParaRPr lang="en-US" dirty="0">
              <a:solidFill>
                <a:schemeClr val="tx1"/>
              </a:solidFill>
            </a:endParaRPr>
          </a:p>
        </p:txBody>
      </p:sp>
      <p:pic>
        <p:nvPicPr>
          <p:cNvPr id="9" name="Picture 8"/>
          <p:cNvPicPr>
            <a:picLocks noChangeAspect="1"/>
          </p:cNvPicPr>
          <p:nvPr/>
        </p:nvPicPr>
        <p:blipFill>
          <a:blip r:embed="rId2"/>
          <a:stretch>
            <a:fillRect/>
          </a:stretch>
        </p:blipFill>
        <p:spPr>
          <a:xfrm>
            <a:off x="1977296" y="3820788"/>
            <a:ext cx="5187820" cy="1231845"/>
          </a:xfrm>
          <a:prstGeom prst="rect">
            <a:avLst/>
          </a:prstGeom>
        </p:spPr>
      </p:pic>
    </p:spTree>
    <p:extLst>
      <p:ext uri="{BB962C8B-B14F-4D97-AF65-F5344CB8AC3E}">
        <p14:creationId xmlns:p14="http://schemas.microsoft.com/office/powerpoint/2010/main" val="11862925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065213"/>
          </a:xfrm>
        </p:spPr>
        <p:txBody>
          <a:bodyPr/>
          <a:lstStyle/>
          <a:p>
            <a:r>
              <a:rPr lang="en-US" dirty="0"/>
              <a:t>WUR energy vs. spectrum efficiency</a:t>
            </a:r>
          </a:p>
        </p:txBody>
      </p:sp>
      <p:sp>
        <p:nvSpPr>
          <p:cNvPr id="4" name="Slide Number Placeholder 3"/>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1"/>
          </p:nvPr>
        </p:nvSpPr>
        <p:spPr>
          <a:xfrm>
            <a:off x="5357818" y="6475413"/>
            <a:ext cx="3184520" cy="180975"/>
          </a:xfrm>
        </p:spPr>
        <p:txBody>
          <a:bodyPr/>
          <a:lstStyle/>
          <a:p>
            <a:r>
              <a:rPr lang="fr-FR" dirty="0"/>
              <a:t>Leif Wilhelmsson, Ericsson</a:t>
            </a:r>
            <a:endParaRPr lang="en-GB" dirty="0"/>
          </a:p>
        </p:txBody>
      </p:sp>
      <p:sp>
        <p:nvSpPr>
          <p:cNvPr id="6" name="Date Placeholder 5"/>
          <p:cNvSpPr>
            <a:spLocks noGrp="1"/>
          </p:cNvSpPr>
          <p:nvPr>
            <p:ph type="dt" idx="10"/>
          </p:nvPr>
        </p:nvSpPr>
        <p:spPr>
          <a:xfrm>
            <a:off x="696912" y="333375"/>
            <a:ext cx="1874823" cy="273050"/>
          </a:xfrm>
        </p:spPr>
        <p:txBody>
          <a:bodyPr/>
          <a:lstStyle/>
          <a:p>
            <a:r>
              <a:rPr lang="sv-SE"/>
              <a:t>July 2016</a:t>
            </a:r>
            <a:endParaRPr lang="en-GB" dirty="0"/>
          </a:p>
        </p:txBody>
      </p:sp>
      <p:sp>
        <p:nvSpPr>
          <p:cNvPr id="7" name="Content Placeholder 6"/>
          <p:cNvSpPr>
            <a:spLocks noGrp="1"/>
          </p:cNvSpPr>
          <p:nvPr>
            <p:ph idx="1"/>
          </p:nvPr>
        </p:nvSpPr>
        <p:spPr/>
        <p:txBody>
          <a:bodyPr/>
          <a:lstStyle/>
          <a:p>
            <a:pPr>
              <a:buFont typeface="Arial" panose="020B0604020202020204" pitchFamily="34" charset="0"/>
              <a:buChar char="•"/>
            </a:pPr>
            <a:r>
              <a:rPr lang="sv-SE" b="0" dirty="0"/>
              <a:t>A </a:t>
            </a:r>
            <a:r>
              <a:rPr lang="sv-SE" b="0" dirty="0" err="1"/>
              <a:t>low</a:t>
            </a:r>
            <a:r>
              <a:rPr lang="sv-SE" b="0" dirty="0"/>
              <a:t> </a:t>
            </a:r>
            <a:r>
              <a:rPr lang="sv-SE" b="0" dirty="0" err="1"/>
              <a:t>duty</a:t>
            </a:r>
            <a:r>
              <a:rPr lang="sv-SE" b="0" dirty="0"/>
              <a:t> </a:t>
            </a:r>
            <a:r>
              <a:rPr lang="sv-SE" b="0" dirty="0" err="1"/>
              <a:t>cycle</a:t>
            </a:r>
            <a:r>
              <a:rPr lang="sv-SE" b="0" dirty="0"/>
              <a:t> </a:t>
            </a:r>
            <a:r>
              <a:rPr lang="sv-SE" b="0" dirty="0" err="1"/>
              <a:t>means</a:t>
            </a:r>
            <a:r>
              <a:rPr lang="sv-SE" b="0" dirty="0"/>
              <a:t> </a:t>
            </a:r>
            <a:r>
              <a:rPr lang="sv-SE" b="0" dirty="0" err="1"/>
              <a:t>lower</a:t>
            </a:r>
            <a:r>
              <a:rPr lang="sv-SE" b="0" dirty="0"/>
              <a:t> </a:t>
            </a:r>
            <a:r>
              <a:rPr lang="sv-SE" b="0" dirty="0" err="1"/>
              <a:t>power</a:t>
            </a:r>
            <a:r>
              <a:rPr lang="sv-SE" b="0" dirty="0"/>
              <a:t> </a:t>
            </a:r>
            <a:r>
              <a:rPr lang="sv-SE" b="0" dirty="0" err="1"/>
              <a:t>consumption</a:t>
            </a:r>
            <a:r>
              <a:rPr lang="sv-SE" b="0" dirty="0"/>
              <a:t> in the WUR, </a:t>
            </a:r>
            <a:r>
              <a:rPr lang="sv-SE" b="0" dirty="0" err="1"/>
              <a:t>but</a:t>
            </a:r>
            <a:r>
              <a:rPr lang="sv-SE" b="0" dirty="0"/>
              <a:t> it </a:t>
            </a:r>
            <a:r>
              <a:rPr lang="sv-SE" b="0" dirty="0" err="1"/>
              <a:t>also</a:t>
            </a:r>
            <a:r>
              <a:rPr lang="sv-SE" b="0" dirty="0"/>
              <a:t> </a:t>
            </a:r>
            <a:r>
              <a:rPr lang="sv-SE" b="0" dirty="0" err="1"/>
              <a:t>means</a:t>
            </a:r>
            <a:r>
              <a:rPr lang="sv-SE" b="0" dirty="0"/>
              <a:t> the </a:t>
            </a:r>
            <a:r>
              <a:rPr lang="sv-SE" b="0" dirty="0" err="1"/>
              <a:t>wake-up</a:t>
            </a:r>
            <a:r>
              <a:rPr lang="sv-SE" b="0" dirty="0"/>
              <a:t> signal </a:t>
            </a:r>
            <a:r>
              <a:rPr lang="sv-SE" b="0" dirty="0" err="1"/>
              <a:t>needs</a:t>
            </a:r>
            <a:r>
              <a:rPr lang="sv-SE" b="0" dirty="0"/>
              <a:t> to be </a:t>
            </a:r>
            <a:r>
              <a:rPr lang="sv-SE" b="0" dirty="0" err="1"/>
              <a:t>transmitted</a:t>
            </a:r>
            <a:r>
              <a:rPr lang="sv-SE" b="0" dirty="0"/>
              <a:t> </a:t>
            </a:r>
            <a:r>
              <a:rPr lang="sv-SE" b="0" dirty="0" err="1"/>
              <a:t>more</a:t>
            </a:r>
            <a:r>
              <a:rPr lang="sv-SE" b="0" dirty="0"/>
              <a:t> </a:t>
            </a:r>
            <a:r>
              <a:rPr lang="sv-SE" b="0" dirty="0" err="1"/>
              <a:t>times</a:t>
            </a:r>
            <a:r>
              <a:rPr lang="sv-SE" b="0" dirty="0"/>
              <a:t> on </a:t>
            </a:r>
            <a:r>
              <a:rPr lang="sv-SE" b="0" dirty="0" err="1"/>
              <a:t>average</a:t>
            </a:r>
            <a:r>
              <a:rPr lang="sv-SE" b="0" dirty="0"/>
              <a:t> to </a:t>
            </a:r>
            <a:r>
              <a:rPr lang="sv-SE" b="0" dirty="0" err="1"/>
              <a:t>wake</a:t>
            </a:r>
            <a:r>
              <a:rPr lang="sv-SE" b="0" dirty="0"/>
              <a:t> </a:t>
            </a:r>
            <a:r>
              <a:rPr lang="sv-SE" b="0" dirty="0" err="1"/>
              <a:t>up</a:t>
            </a:r>
            <a:r>
              <a:rPr lang="sv-SE" b="0" dirty="0"/>
              <a:t> the WUR</a:t>
            </a:r>
          </a:p>
          <a:p>
            <a:pPr>
              <a:buFont typeface="Arial" panose="020B0604020202020204" pitchFamily="34" charset="0"/>
              <a:buChar char="•"/>
            </a:pPr>
            <a:endParaRPr lang="sv-SE" b="0" dirty="0"/>
          </a:p>
          <a:p>
            <a:pPr>
              <a:buFont typeface="Arial" panose="020B0604020202020204" pitchFamily="34" charset="0"/>
              <a:buChar char="•"/>
            </a:pPr>
            <a:r>
              <a:rPr lang="sv-SE" b="0" dirty="0"/>
              <a:t>If the WUS </a:t>
            </a:r>
            <a:r>
              <a:rPr lang="sv-SE" b="0" dirty="0" err="1"/>
              <a:t>requires</a:t>
            </a:r>
            <a:r>
              <a:rPr lang="sv-SE" b="0" dirty="0"/>
              <a:t> </a:t>
            </a:r>
            <a:r>
              <a:rPr lang="sv-SE" b="0" dirty="0" err="1"/>
              <a:t>more</a:t>
            </a:r>
            <a:r>
              <a:rPr lang="sv-SE" b="0" dirty="0"/>
              <a:t> transmission </a:t>
            </a:r>
            <a:r>
              <a:rPr lang="sv-SE" b="0" dirty="0" err="1"/>
              <a:t>time</a:t>
            </a:r>
            <a:r>
              <a:rPr lang="sv-SE" b="0" dirty="0"/>
              <a:t>, it </a:t>
            </a:r>
            <a:r>
              <a:rPr lang="sv-SE" b="0" dirty="0" err="1"/>
              <a:t>may</a:t>
            </a:r>
            <a:r>
              <a:rPr lang="sv-SE" b="0" dirty="0"/>
              <a:t> </a:t>
            </a:r>
            <a:r>
              <a:rPr lang="sv-SE" b="0" dirty="0" err="1"/>
              <a:t>potentially</a:t>
            </a:r>
            <a:r>
              <a:rPr lang="sv-SE" b="0" dirty="0"/>
              <a:t> </a:t>
            </a:r>
            <a:r>
              <a:rPr lang="sv-SE" b="0" dirty="0" err="1"/>
              <a:t>have</a:t>
            </a:r>
            <a:r>
              <a:rPr lang="sv-SE" b="0" dirty="0"/>
              <a:t> an </a:t>
            </a:r>
            <a:r>
              <a:rPr lang="sv-SE" b="0" dirty="0" err="1"/>
              <a:t>impact</a:t>
            </a:r>
            <a:r>
              <a:rPr lang="sv-SE" b="0" dirty="0"/>
              <a:t> on the transmission </a:t>
            </a:r>
            <a:r>
              <a:rPr lang="sv-SE" b="0" dirty="0" err="1"/>
              <a:t>time</a:t>
            </a:r>
            <a:r>
              <a:rPr lang="sv-SE" b="0" dirty="0"/>
              <a:t> </a:t>
            </a:r>
            <a:r>
              <a:rPr lang="sv-SE" b="0" dirty="0" err="1"/>
              <a:t>available</a:t>
            </a:r>
            <a:r>
              <a:rPr lang="sv-SE" b="0" dirty="0"/>
              <a:t> for data </a:t>
            </a:r>
            <a:r>
              <a:rPr lang="sv-SE" b="0" dirty="0" err="1"/>
              <a:t>if</a:t>
            </a:r>
            <a:r>
              <a:rPr lang="sv-SE" b="0" dirty="0"/>
              <a:t> sent in-band. </a:t>
            </a:r>
            <a:r>
              <a:rPr lang="sv-SE" b="0" dirty="0" err="1"/>
              <a:t>Depends</a:t>
            </a:r>
            <a:r>
              <a:rPr lang="sv-SE" b="0" dirty="0"/>
              <a:t> on </a:t>
            </a:r>
            <a:r>
              <a:rPr lang="sv-SE" b="0" dirty="0" err="1"/>
              <a:t>number</a:t>
            </a:r>
            <a:r>
              <a:rPr lang="sv-SE" b="0" dirty="0"/>
              <a:t> </a:t>
            </a:r>
            <a:r>
              <a:rPr lang="sv-SE" b="0" dirty="0" err="1"/>
              <a:t>of</a:t>
            </a:r>
            <a:r>
              <a:rPr lang="sv-SE" b="0" dirty="0"/>
              <a:t> </a:t>
            </a:r>
            <a:r>
              <a:rPr lang="sv-SE" b="0" dirty="0" err="1"/>
              <a:t>WURs</a:t>
            </a:r>
            <a:r>
              <a:rPr lang="sv-SE" b="0" dirty="0"/>
              <a:t>, and </a:t>
            </a:r>
            <a:r>
              <a:rPr lang="sv-SE" b="0" dirty="0" err="1"/>
              <a:t>how</a:t>
            </a:r>
            <a:r>
              <a:rPr lang="sv-SE" b="0" dirty="0"/>
              <a:t> </a:t>
            </a:r>
            <a:r>
              <a:rPr lang="sv-SE" b="0" dirty="0" err="1"/>
              <a:t>often</a:t>
            </a:r>
            <a:r>
              <a:rPr lang="sv-SE" b="0" dirty="0"/>
              <a:t> it </a:t>
            </a:r>
            <a:r>
              <a:rPr lang="sv-SE" b="0" dirty="0" err="1"/>
              <a:t>needs</a:t>
            </a:r>
            <a:r>
              <a:rPr lang="sv-SE" b="0" dirty="0"/>
              <a:t> to be </a:t>
            </a:r>
            <a:r>
              <a:rPr lang="sv-SE" b="0" dirty="0" err="1"/>
              <a:t>used</a:t>
            </a:r>
            <a:r>
              <a:rPr lang="sv-SE" b="0" dirty="0"/>
              <a:t>…  </a:t>
            </a:r>
          </a:p>
        </p:txBody>
      </p:sp>
    </p:spTree>
    <p:extLst>
      <p:ext uri="{BB962C8B-B14F-4D97-AF65-F5344CB8AC3E}">
        <p14:creationId xmlns:p14="http://schemas.microsoft.com/office/powerpoint/2010/main" val="14720440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065213"/>
          </a:xfrm>
        </p:spPr>
        <p:txBody>
          <a:bodyPr/>
          <a:lstStyle/>
          <a:p>
            <a:r>
              <a:rPr lang="en-US" dirty="0"/>
              <a:t>Conclusions</a:t>
            </a:r>
          </a:p>
        </p:txBody>
      </p:sp>
      <p:sp>
        <p:nvSpPr>
          <p:cNvPr id="4" name="Slide Number Placeholder 3"/>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1"/>
          </p:nvPr>
        </p:nvSpPr>
        <p:spPr>
          <a:xfrm>
            <a:off x="5357818" y="6475413"/>
            <a:ext cx="3184520" cy="180975"/>
          </a:xfrm>
        </p:spPr>
        <p:txBody>
          <a:bodyPr/>
          <a:lstStyle/>
          <a:p>
            <a:r>
              <a:rPr lang="fr-FR" dirty="0"/>
              <a:t>Leif Wilhelmsson, Ericsson</a:t>
            </a:r>
            <a:endParaRPr lang="en-GB" dirty="0"/>
          </a:p>
        </p:txBody>
      </p:sp>
      <p:sp>
        <p:nvSpPr>
          <p:cNvPr id="6" name="Date Placeholder 5"/>
          <p:cNvSpPr>
            <a:spLocks noGrp="1"/>
          </p:cNvSpPr>
          <p:nvPr>
            <p:ph type="dt" idx="10"/>
          </p:nvPr>
        </p:nvSpPr>
        <p:spPr>
          <a:xfrm>
            <a:off x="696912" y="333375"/>
            <a:ext cx="1874823" cy="273050"/>
          </a:xfrm>
        </p:spPr>
        <p:txBody>
          <a:bodyPr/>
          <a:lstStyle/>
          <a:p>
            <a:r>
              <a:rPr lang="sv-SE"/>
              <a:t>July 2016</a:t>
            </a:r>
            <a:endParaRPr lang="en-GB" dirty="0"/>
          </a:p>
        </p:txBody>
      </p:sp>
      <p:sp>
        <p:nvSpPr>
          <p:cNvPr id="7" name="Content Placeholder 6"/>
          <p:cNvSpPr>
            <a:spLocks noGrp="1"/>
          </p:cNvSpPr>
          <p:nvPr>
            <p:ph idx="1"/>
          </p:nvPr>
        </p:nvSpPr>
        <p:spPr/>
        <p:txBody>
          <a:bodyPr/>
          <a:lstStyle/>
          <a:p>
            <a:pPr>
              <a:buFont typeface="Arial" panose="020B0604020202020204" pitchFamily="34" charset="0"/>
              <a:buChar char="•"/>
            </a:pPr>
            <a:r>
              <a:rPr lang="sv-SE" b="0" dirty="0" err="1"/>
              <a:t>Duty-cycled</a:t>
            </a:r>
            <a:r>
              <a:rPr lang="sv-SE" b="0" dirty="0"/>
              <a:t> </a:t>
            </a:r>
            <a:r>
              <a:rPr lang="sv-SE" b="0" dirty="0" err="1"/>
              <a:t>WURs</a:t>
            </a:r>
            <a:r>
              <a:rPr lang="sv-SE" b="0" dirty="0"/>
              <a:t> is an </a:t>
            </a:r>
            <a:r>
              <a:rPr lang="sv-SE" b="0" dirty="0" err="1"/>
              <a:t>attractive</a:t>
            </a:r>
            <a:r>
              <a:rPr lang="sv-SE" b="0" dirty="0"/>
              <a:t> </a:t>
            </a:r>
            <a:r>
              <a:rPr lang="sv-SE" b="0" dirty="0" err="1"/>
              <a:t>means</a:t>
            </a:r>
            <a:r>
              <a:rPr lang="sv-SE" b="0" dirty="0"/>
              <a:t> to </a:t>
            </a:r>
            <a:r>
              <a:rPr lang="sv-SE" b="0" dirty="0" err="1"/>
              <a:t>achieve</a:t>
            </a:r>
            <a:r>
              <a:rPr lang="sv-SE" b="0" dirty="0"/>
              <a:t> </a:t>
            </a:r>
            <a:r>
              <a:rPr lang="sv-SE" b="0" dirty="0" err="1"/>
              <a:t>very</a:t>
            </a:r>
            <a:r>
              <a:rPr lang="sv-SE" b="0" dirty="0"/>
              <a:t> </a:t>
            </a:r>
            <a:r>
              <a:rPr lang="sv-SE" b="0" dirty="0" err="1"/>
              <a:t>low</a:t>
            </a:r>
            <a:r>
              <a:rPr lang="sv-SE" b="0" dirty="0"/>
              <a:t> </a:t>
            </a:r>
            <a:r>
              <a:rPr lang="sv-SE" b="0" dirty="0" err="1"/>
              <a:t>energy</a:t>
            </a:r>
            <a:r>
              <a:rPr lang="sv-SE" b="0" dirty="0"/>
              <a:t> </a:t>
            </a:r>
            <a:r>
              <a:rPr lang="sv-SE" b="0" dirty="0" err="1"/>
              <a:t>consumption</a:t>
            </a:r>
            <a:endParaRPr lang="sv-SE" b="0" dirty="0"/>
          </a:p>
          <a:p>
            <a:pPr>
              <a:buFont typeface="Arial" panose="020B0604020202020204" pitchFamily="34" charset="0"/>
              <a:buChar char="•"/>
            </a:pPr>
            <a:r>
              <a:rPr lang="sv-SE" b="0" dirty="0" err="1"/>
              <a:t>Duty-cycled</a:t>
            </a:r>
            <a:r>
              <a:rPr lang="sv-SE" b="0" dirty="0"/>
              <a:t> </a:t>
            </a:r>
            <a:r>
              <a:rPr lang="sv-SE" b="0" dirty="0" err="1"/>
              <a:t>WURs</a:t>
            </a:r>
            <a:r>
              <a:rPr lang="sv-SE" b="0" dirty="0"/>
              <a:t> </a:t>
            </a:r>
            <a:r>
              <a:rPr lang="sv-SE" b="0" dirty="0" err="1"/>
              <a:t>also</a:t>
            </a:r>
            <a:r>
              <a:rPr lang="sv-SE" b="0" dirty="0"/>
              <a:t> </a:t>
            </a:r>
            <a:r>
              <a:rPr lang="sv-SE" b="0" dirty="0" err="1"/>
              <a:t>have</a:t>
            </a:r>
            <a:r>
              <a:rPr lang="sv-SE" b="0" dirty="0"/>
              <a:t> </a:t>
            </a:r>
            <a:r>
              <a:rPr lang="sv-SE" b="0" dirty="0" err="1"/>
              <a:t>some</a:t>
            </a:r>
            <a:r>
              <a:rPr lang="sv-SE" b="0" dirty="0"/>
              <a:t> drawbacks, in terms </a:t>
            </a:r>
            <a:r>
              <a:rPr lang="sv-SE" b="0" dirty="0" err="1"/>
              <a:t>of</a:t>
            </a:r>
            <a:r>
              <a:rPr lang="sv-SE" b="0" dirty="0"/>
              <a:t> </a:t>
            </a:r>
          </a:p>
          <a:p>
            <a:pPr lvl="1">
              <a:buFont typeface="Arial" panose="020B0604020202020204" pitchFamily="34" charset="0"/>
              <a:buChar char="•"/>
            </a:pPr>
            <a:r>
              <a:rPr lang="sv-SE" dirty="0" err="1"/>
              <a:t>Delay</a:t>
            </a:r>
            <a:endParaRPr lang="sv-SE" dirty="0"/>
          </a:p>
          <a:p>
            <a:pPr lvl="1">
              <a:buFont typeface="Arial" panose="020B0604020202020204" pitchFamily="34" charset="0"/>
              <a:buChar char="•"/>
            </a:pPr>
            <a:r>
              <a:rPr lang="sv-SE" b="0" dirty="0" err="1"/>
              <a:t>Spectrum</a:t>
            </a:r>
            <a:r>
              <a:rPr lang="sv-SE" b="0" dirty="0"/>
              <a:t> </a:t>
            </a:r>
            <a:r>
              <a:rPr lang="sv-SE" b="0" dirty="0" err="1"/>
              <a:t>usage</a:t>
            </a:r>
            <a:r>
              <a:rPr lang="sv-SE" b="0" dirty="0"/>
              <a:t> (transmission </a:t>
            </a:r>
            <a:r>
              <a:rPr lang="sv-SE" b="0" dirty="0" err="1"/>
              <a:t>time</a:t>
            </a:r>
            <a:r>
              <a:rPr lang="sv-SE" b="0" dirty="0"/>
              <a:t>) for the WUS</a:t>
            </a:r>
          </a:p>
          <a:p>
            <a:pPr lvl="1">
              <a:buFont typeface="Arial" panose="020B0604020202020204" pitchFamily="34" charset="0"/>
              <a:buChar char="•"/>
            </a:pPr>
            <a:r>
              <a:rPr lang="sv-SE" dirty="0"/>
              <a:t>Power </a:t>
            </a:r>
            <a:r>
              <a:rPr lang="sv-SE" dirty="0" err="1"/>
              <a:t>consumption</a:t>
            </a:r>
            <a:r>
              <a:rPr lang="sv-SE" dirty="0"/>
              <a:t> at the TX </a:t>
            </a:r>
            <a:r>
              <a:rPr lang="sv-SE" dirty="0" err="1"/>
              <a:t>side</a:t>
            </a:r>
            <a:endParaRPr lang="sv-SE" dirty="0"/>
          </a:p>
          <a:p>
            <a:pPr marL="0" indent="0"/>
            <a:endParaRPr lang="sv-SE" b="0" dirty="0"/>
          </a:p>
        </p:txBody>
      </p:sp>
    </p:spTree>
    <p:extLst>
      <p:ext uri="{BB962C8B-B14F-4D97-AF65-F5344CB8AC3E}">
        <p14:creationId xmlns:p14="http://schemas.microsoft.com/office/powerpoint/2010/main" val="2357844661"/>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EriCOLLCategoryTaxHTField0 xmlns="8ebea429-6d6d-4c7c-abb9-61a944d4e928">
      <Terms xmlns="http://schemas.microsoft.com/office/infopath/2007/PartnerControls">
        <TermInfo xmlns="http://schemas.microsoft.com/office/infopath/2007/PartnerControls">
          <TermName xmlns="http://schemas.microsoft.com/office/infopath/2007/PartnerControls">Development</TermName>
          <TermId xmlns="http://schemas.microsoft.com/office/infopath/2007/PartnerControls">053fcc88-ab49-4f69-87df-fc64cb0bf305</TermId>
        </TermInfo>
      </Terms>
    </EriCOLLCategoryTaxHTField0>
    <EriCOLLOrganizationUnitTaxHTField0 xmlns="8ebea429-6d6d-4c7c-abb9-61a944d4e928">
      <Terms xmlns="http://schemas.microsoft.com/office/infopath/2007/PartnerControls">
        <TermInfo xmlns="http://schemas.microsoft.com/office/infopath/2007/PartnerControls">
          <TermName xmlns="http://schemas.microsoft.com/office/infopath/2007/PartnerControls">BNET DURA PDU WCDMA ＆ MS RAN</TermName>
          <TermId xmlns="http://schemas.microsoft.com/office/infopath/2007/PartnerControls">4005b2b9-24ae-465f-85ea-efb8c08bab8a</TermId>
        </TermInfo>
      </Terms>
    </EriCOLLOrganizationUnitTaxHTField0>
    <AbstractOrSummary. xmlns="8ebea429-6d6d-4c7c-abb9-61a944d4e928" xsi:nil="true"/>
    <EriCOLLProcessTaxHTField0 xmlns="8ebea429-6d6d-4c7c-abb9-61a944d4e928">
      <Terms xmlns="http://schemas.microsoft.com/office/infopath/2007/PartnerControls"/>
    </EriCOLLProcessTaxHTField0>
    <EriCOLLCountryTaxHTField0 xmlns="8ebea429-6d6d-4c7c-abb9-61a944d4e928">
      <Terms xmlns="http://schemas.microsoft.com/office/infopath/2007/PartnerControls"/>
    </EriCOLLCountryTaxHTField0>
    <IconOverlay xmlns="http://schemas.microsoft.com/sharepoint/v4" xsi:nil="true"/>
    <TaxCatchAll xmlns="08b2df90-05d3-4030-90d4-c9feeb4a1cd9">
      <Value>2</Value>
      <Value>1</Value>
    </TaxCatchAll>
    <TaxKeywordTaxHTField xmlns="08b2df90-05d3-4030-90d4-c9feeb4a1cd9">
      <Terms xmlns="http://schemas.microsoft.com/office/infopath/2007/PartnerControls"/>
    </TaxKeywordTaxHTField>
    <EriCOLLProjectsTaxHTField0 xmlns="8ebea429-6d6d-4c7c-abb9-61a944d4e928">
      <Terms xmlns="http://schemas.microsoft.com/office/infopath/2007/PartnerControls"/>
    </EriCOLLProjectsTaxHTField0>
    <EriCOLLDate. xmlns="8ebea429-6d6d-4c7c-abb9-61a944d4e928" xsi:nil="true"/>
    <EriCOLLProductsTaxHTField0 xmlns="8ebea429-6d6d-4c7c-abb9-61a944d4e928">
      <Terms xmlns="http://schemas.microsoft.com/office/infopath/2007/PartnerControls"/>
    </EriCOLLProductsTaxHTField0>
    <Prepared. xmlns="8ebea429-6d6d-4c7c-abb9-61a944d4e928" xsi:nil="true"/>
    <EriCOLLCompetenceTaxHTField0 xmlns="8ebea429-6d6d-4c7c-abb9-61a944d4e928">
      <Terms xmlns="http://schemas.microsoft.com/office/infopath/2007/PartnerControls"/>
    </EriCOLLCompetenceTaxHTField0>
    <EriCOLLCustomerTaxHTField0 xmlns="08b2df90-05d3-4030-90d4-c9feeb4a1cd9">
      <Terms xmlns="http://schemas.microsoft.com/office/infopath/2007/PartnerControls"/>
    </EriCOLLCustomerTaxHTField0>
    <_dlc_DocId xmlns="08b2df90-05d3-4030-90d4-c9feeb4a1cd9">YEDTRNYQWVVS-1-715</_dlc_DocId>
    <_dlc_DocIdUrl xmlns="08b2df90-05d3-4030-90d4-c9feeb4a1cd9">
      <Url>https://ericoll.internal.ericsson.com/sites/Wi-Fi_Standardization/_layouts/DocIdRedir.aspx?ID=YEDTRNYQWVVS-1-715</Url>
      <Description>YEDTRNYQWVVS-1-715</Description>
    </_dlc_DocIdUrl>
  </documentManagement>
</p:properties>
</file>

<file path=customXml/item2.xml><?xml version="1.0" encoding="utf-8"?>
<?mso-contentType ?>
<SharedContentType xmlns="Microsoft.SharePoint.Taxonomy.ContentTypeSync" SourceId="0e710d51-58b4-4530-836b-fce5679fe049" ContentTypeId="0x010100BB337192E63E44A7A744CE7393F41F4E" PreviousValue="false"/>
</file>

<file path=customXml/item3.xml><?xml version="1.0" encoding="utf-8"?>
<ct:contentTypeSchema xmlns:ct="http://schemas.microsoft.com/office/2006/metadata/contentType" xmlns:ma="http://schemas.microsoft.com/office/2006/metadata/properties/metaAttributes" ct:_="" ma:_="" ma:contentTypeName="EriCOLL Docs" ma:contentTypeID="0x010100BB337192E63E44A7A744CE7393F41F4E00F757F2A418C8C64986192B3F5011F983" ma:contentTypeVersion="8" ma:contentTypeDescription="EriCOLL Document Content Type" ma:contentTypeScope="" ma:versionID="5a91ce9b5e691e9b62f62bb34010d603">
  <xsd:schema xmlns:xsd="http://www.w3.org/2001/XMLSchema" xmlns:xs="http://www.w3.org/2001/XMLSchema" xmlns:p="http://schemas.microsoft.com/office/2006/metadata/properties" xmlns:ns2="08b2df90-05d3-4030-90d4-c9feeb4a1cd9" xmlns:ns3="8ebea429-6d6d-4c7c-abb9-61a944d4e928" xmlns:ns4="http://schemas.microsoft.com/sharepoint/v4" targetNamespace="http://schemas.microsoft.com/office/2006/metadata/properties" ma:root="true" ma:fieldsID="2e7ab7f62523a5e0a07f48d163e01cf3" ns2:_="" ns3:_="" ns4:_="">
    <xsd:import namespace="08b2df90-05d3-4030-90d4-c9feeb4a1cd9"/>
    <xsd:import namespace="8ebea429-6d6d-4c7c-abb9-61a944d4e928"/>
    <xsd:import namespace="http://schemas.microsoft.com/sharepoint/v4"/>
    <xsd:element name="properties">
      <xsd:complexType>
        <xsd:sequence>
          <xsd:element name="documentManagement">
            <xsd:complexType>
              <xsd:all>
                <xsd:element ref="ns2:_dlc_DocId" minOccurs="0"/>
                <xsd:element ref="ns2:_dlc_DocIdUrl" minOccurs="0"/>
                <xsd:element ref="ns2:_dlc_DocIdPersistId" minOccurs="0"/>
                <xsd:element ref="ns3:Prepared." minOccurs="0"/>
                <xsd:element ref="ns3:EriCOLLDate." minOccurs="0"/>
                <xsd:element ref="ns3:AbstractOrSummary." minOccurs="0"/>
                <xsd:element ref="ns2:TaxKeywordTaxHTField" minOccurs="0"/>
                <xsd:element ref="ns2:TaxCatchAll" minOccurs="0"/>
                <xsd:element ref="ns2:TaxCatchAllLabel" minOccurs="0"/>
                <xsd:element ref="ns3:EriCOLLCategoryTaxHTField0" minOccurs="0"/>
                <xsd:element ref="ns3:EriCOLLOrganizationUnitTaxHTField0" minOccurs="0"/>
                <xsd:element ref="ns3:EriCOLLCompetenceTaxHTField0" minOccurs="0"/>
                <xsd:element ref="ns3:EriCOLLCountryTaxHTField0" minOccurs="0"/>
                <xsd:element ref="ns2:EriCOLLCustomerTaxHTField0" minOccurs="0"/>
                <xsd:element ref="ns3:EriCOLLProcessTaxHTField0" minOccurs="0"/>
                <xsd:element ref="ns3:EriCOLLProductsTaxHTField0" minOccurs="0"/>
                <xsd:element ref="ns3:EriCOLLProjectsTaxHTField0" minOccurs="0"/>
                <xsd:element ref="ns4: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b2df90-05d3-4030-90d4-c9feeb4a1cd9"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KeywordTaxHTField" ma:index="14" nillable="true" ma:taxonomy="true" ma:internalName="TaxKeywordTaxHTField" ma:taxonomyFieldName="TaxKeyword" ma:displayName="Keywords." ma:readOnly="false" ma:fieldId="{23f27201-bee3-471e-b2e7-b64fd8b7ca38}" ma:taxonomyMulti="true" ma:sspId="0e710d51-58b4-4530-836b-fce5679fe049" ma:termSetId="00000000-0000-0000-0000-000000000000" ma:anchorId="00000000-0000-0000-0000-000000000000" ma:open="true" ma:isKeyword="true">
      <xsd:complexType>
        <xsd:sequence>
          <xsd:element ref="pc:Terms" minOccurs="0" maxOccurs="1"/>
        </xsd:sequence>
      </xsd:complexType>
    </xsd:element>
    <xsd:element name="TaxCatchAll" ma:index="15" nillable="true" ma:displayName="Taxonomy Catch All Column" ma:description="" ma:hidden="true" ma:list="{175ad886-c84a-4a7f-aa80-7a98506ac7a4}" ma:internalName="TaxCatchAll" ma:showField="CatchAllData" ma:web="8ebea429-6d6d-4c7c-abb9-61a944d4e928">
      <xsd:complexType>
        <xsd:complexContent>
          <xsd:extension base="dms:MultiChoiceLookup">
            <xsd:sequence>
              <xsd:element name="Value" type="dms:Lookup" maxOccurs="unbounded" minOccurs="0" nillable="true"/>
            </xsd:sequence>
          </xsd:extension>
        </xsd:complexContent>
      </xsd:complexType>
    </xsd:element>
    <xsd:element name="TaxCatchAllLabel" ma:index="16" nillable="true" ma:displayName="Taxonomy Catch All Column1" ma:description="" ma:hidden="true" ma:list="{175ad886-c84a-4a7f-aa80-7a98506ac7a4}" ma:internalName="TaxCatchAllLabel" ma:readOnly="true" ma:showField="CatchAllDataLabel" ma:web="8ebea429-6d6d-4c7c-abb9-61a944d4e928">
      <xsd:complexType>
        <xsd:complexContent>
          <xsd:extension base="dms:MultiChoiceLookup">
            <xsd:sequence>
              <xsd:element name="Value" type="dms:Lookup" maxOccurs="unbounded" minOccurs="0" nillable="true"/>
            </xsd:sequence>
          </xsd:extension>
        </xsd:complexContent>
      </xsd:complexType>
    </xsd:element>
    <xsd:element name="EriCOLLCustomerTaxHTField0" ma:index="26" nillable="true" ma:taxonomy="true" ma:internalName="EriCOLLCustomerTaxHTField0" ma:taxonomyFieldName="EriCOLLCustomer" ma:displayName="Customer." ma:readOnly="false" ma:fieldId="{8480f48b-f8b7-4c77-be55-63d41a1fdb0d}" ma:taxonomyMulti="true" ma:sspId="0e710d51-58b4-4530-836b-fce5679fe049" ma:termSetId="4e0bb0d4-0179-488a-a161-abd655dda2e7"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8ebea429-6d6d-4c7c-abb9-61a944d4e928" elementFormDefault="qualified">
    <xsd:import namespace="http://schemas.microsoft.com/office/2006/documentManagement/types"/>
    <xsd:import namespace="http://schemas.microsoft.com/office/infopath/2007/PartnerControls"/>
    <xsd:element name="Prepared." ma:index="11" nillable="true" ma:displayName="Prepared." ma:internalName="Prepared_x002e_" ma:readOnly="false">
      <xsd:simpleType>
        <xsd:restriction base="dms:Text">
          <xsd:maxLength value="255"/>
        </xsd:restriction>
      </xsd:simpleType>
    </xsd:element>
    <xsd:element name="EriCOLLDate." ma:index="12" nillable="true" ma:displayName="Date." ma:internalName="EriCOLLDate_x002e_" ma:readOnly="false">
      <xsd:simpleType>
        <xsd:restriction base="dms:Text">
          <xsd:maxLength value="255"/>
        </xsd:restriction>
      </xsd:simpleType>
    </xsd:element>
    <xsd:element name="AbstractOrSummary." ma:index="13" nillable="true" ma:displayName="Abstract/Summary." ma:internalName="AbstractOrSummary_x002e_" ma:readOnly="false">
      <xsd:simpleType>
        <xsd:restriction base="dms:Note"/>
      </xsd:simpleType>
    </xsd:element>
    <xsd:element name="EriCOLLCategoryTaxHTField0" ma:index="18" nillable="true" ma:taxonomy="true" ma:internalName="EriCOLLCategoryTaxHTField0" ma:taxonomyFieldName="EriCOLLCategory" ma:displayName="Category." ma:default="1;#Development|053fcc88-ab49-4f69-87df-fc64cb0bf305" ma:fieldId="{e72cc46e-70aa-41d8-b11d-9bbfd769c5eb}" ma:taxonomyMulti="true" ma:sspId="0e710d51-58b4-4530-836b-fce5679fe049" ma:termSetId="f35c1d4c-78ac-4f40-bb38-8d71ec401e64" ma:anchorId="00000000-0000-0000-0000-000000000000" ma:open="false" ma:isKeyword="false">
      <xsd:complexType>
        <xsd:sequence>
          <xsd:element ref="pc:Terms" minOccurs="0" maxOccurs="1"/>
        </xsd:sequence>
      </xsd:complexType>
    </xsd:element>
    <xsd:element name="EriCOLLOrganizationUnitTaxHTField0" ma:index="20" nillable="true" ma:taxonomy="true" ma:internalName="EriCOLLOrganizationUnitTaxHTField0" ma:taxonomyFieldName="EriCOLLOrganizationUnit" ma:displayName="Organization Unit." ma:default="2;#BNET DURA PDU WCDMA ＆ MS RAN|4005b2b9-24ae-465f-85ea-efb8c08bab8a" ma:fieldId="{7588c015-b936-47f7-bb64-663949dc467e}" ma:taxonomyMulti="true" ma:sspId="0e710d51-58b4-4530-836b-fce5679fe049" ma:termSetId="67f5b04f-38bf-47c9-889f-003f3bcd1395" ma:anchorId="00000000-0000-0000-0000-000000000000" ma:open="false" ma:isKeyword="false">
      <xsd:complexType>
        <xsd:sequence>
          <xsd:element ref="pc:Terms" minOccurs="0" maxOccurs="1"/>
        </xsd:sequence>
      </xsd:complexType>
    </xsd:element>
    <xsd:element name="EriCOLLCompetenceTaxHTField0" ma:index="22" nillable="true" ma:taxonomy="true" ma:internalName="EriCOLLCompetenceTaxHTField0" ma:taxonomyFieldName="EriCOLLCompetence" ma:displayName="Competence." ma:default="" ma:fieldId="{ff7cf505-5048-4f7f-991c-4d426a4ce272}" ma:taxonomyMulti="true" ma:sspId="0e710d51-58b4-4530-836b-fce5679fe049" ma:termSetId="3b0c01a2-44af-4012-bd1f-a99c2b798efa" ma:anchorId="00000000-0000-0000-0000-000000000000" ma:open="false" ma:isKeyword="false">
      <xsd:complexType>
        <xsd:sequence>
          <xsd:element ref="pc:Terms" minOccurs="0" maxOccurs="1"/>
        </xsd:sequence>
      </xsd:complexType>
    </xsd:element>
    <xsd:element name="EriCOLLCountryTaxHTField0" ma:index="24" nillable="true" ma:taxonomy="true" ma:internalName="EriCOLLCountryTaxHTField0" ma:taxonomyFieldName="EriCOLLCountry" ma:displayName="Country." ma:default="" ma:fieldId="{a6c34b01-f2c2-4f05-b9ad-d4935bafeeb2}" ma:taxonomyMulti="true" ma:sspId="0e710d51-58b4-4530-836b-fce5679fe049" ma:termSetId="d4bcc4ed-3121-4db4-a523-83f3d1018798" ma:anchorId="00000000-0000-0000-0000-000000000000" ma:open="false" ma:isKeyword="false">
      <xsd:complexType>
        <xsd:sequence>
          <xsd:element ref="pc:Terms" minOccurs="0" maxOccurs="1"/>
        </xsd:sequence>
      </xsd:complexType>
    </xsd:element>
    <xsd:element name="EriCOLLProcessTaxHTField0" ma:index="28" nillable="true" ma:taxonomy="true" ma:internalName="EriCOLLProcessTaxHTField0" ma:taxonomyFieldName="EriCOLLProcess" ma:displayName="Process." ma:default="" ma:fieldId="{69b1f811-b392-4734-aa69-0125c68961bd}" ma:taxonomyMulti="true" ma:sspId="0e710d51-58b4-4530-836b-fce5679fe049" ma:termSetId="3d5773de-e402-4858-b471-2c5969a51f0d" ma:anchorId="00000000-0000-0000-0000-000000000000" ma:open="false" ma:isKeyword="false">
      <xsd:complexType>
        <xsd:sequence>
          <xsd:element ref="pc:Terms" minOccurs="0" maxOccurs="1"/>
        </xsd:sequence>
      </xsd:complexType>
    </xsd:element>
    <xsd:element name="EriCOLLProductsTaxHTField0" ma:index="30" nillable="true" ma:taxonomy="true" ma:internalName="EriCOLLProductsTaxHTField0" ma:taxonomyFieldName="EriCOLLProducts" ma:displayName="Products." ma:default="" ma:fieldId="{e7fe205b-2114-43c4-bcb7-1bbbbd16d461}" ma:taxonomyMulti="true" ma:sspId="0e710d51-58b4-4530-836b-fce5679fe049" ma:termSetId="943c8fbd-8b50-4b6a-b4b8-9342be84b8f7" ma:anchorId="00000000-0000-0000-0000-000000000000" ma:open="false" ma:isKeyword="false">
      <xsd:complexType>
        <xsd:sequence>
          <xsd:element ref="pc:Terms" minOccurs="0" maxOccurs="1"/>
        </xsd:sequence>
      </xsd:complexType>
    </xsd:element>
    <xsd:element name="EriCOLLProjectsTaxHTField0" ma:index="32" nillable="true" ma:taxonomy="true" ma:internalName="EriCOLLProjectsTaxHTField0" ma:taxonomyFieldName="EriCOLLProjects" ma:displayName="Projects." ma:default="" ma:fieldId="{6d690e96-80d8-4550-9bd4-922d740a55ff}" ma:taxonomyMulti="true" ma:sspId="0e710d51-58b4-4530-836b-fce5679fe049" ma:termSetId="66ed0c52-5b15-42c7-a9e7-77fbdfe62b34"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34"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75F01166-D271-4DA5-B5A2-2E6B4BD2E7C1}">
  <ds:schemaRefs>
    <ds:schemaRef ds:uri="http://schemas.microsoft.com/office/2006/documentManagement/types"/>
    <ds:schemaRef ds:uri="8ebea429-6d6d-4c7c-abb9-61a944d4e928"/>
    <ds:schemaRef ds:uri="http://schemas.openxmlformats.org/package/2006/metadata/core-properties"/>
    <ds:schemaRef ds:uri="http://www.w3.org/XML/1998/namespace"/>
    <ds:schemaRef ds:uri="http://schemas.microsoft.com/office/infopath/2007/PartnerControls"/>
    <ds:schemaRef ds:uri="http://purl.org/dc/dcmitype/"/>
    <ds:schemaRef ds:uri="http://purl.org/dc/terms/"/>
    <ds:schemaRef ds:uri="http://schemas.microsoft.com/sharepoint/v4"/>
    <ds:schemaRef ds:uri="08b2df90-05d3-4030-90d4-c9feeb4a1cd9"/>
    <ds:schemaRef ds:uri="http://purl.org/dc/elements/1.1/"/>
    <ds:schemaRef ds:uri="http://schemas.microsoft.com/office/2006/metadata/properties"/>
  </ds:schemaRefs>
</ds:datastoreItem>
</file>

<file path=customXml/itemProps2.xml><?xml version="1.0" encoding="utf-8"?>
<ds:datastoreItem xmlns:ds="http://schemas.openxmlformats.org/officeDocument/2006/customXml" ds:itemID="{AE4A12CD-373C-4822-8C3F-78FC7E160CFA}">
  <ds:schemaRefs>
    <ds:schemaRef ds:uri="Microsoft.SharePoint.Taxonomy.ContentTypeSync"/>
  </ds:schemaRefs>
</ds:datastoreItem>
</file>

<file path=customXml/itemProps3.xml><?xml version="1.0" encoding="utf-8"?>
<ds:datastoreItem xmlns:ds="http://schemas.openxmlformats.org/officeDocument/2006/customXml" ds:itemID="{6466F4A9-33E1-4525-84D2-B2FFB59A36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b2df90-05d3-4030-90d4-c9feeb4a1cd9"/>
    <ds:schemaRef ds:uri="8ebea429-6d6d-4c7c-abb9-61a944d4e928"/>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A8596548-479A-4B67-A247-F90870942D1B}">
  <ds:schemaRefs>
    <ds:schemaRef ds:uri="http://schemas.microsoft.com/sharepoint/v3/contenttype/forms"/>
  </ds:schemaRefs>
</ds:datastoreItem>
</file>

<file path=customXml/itemProps5.xml><?xml version="1.0" encoding="utf-8"?>
<ds:datastoreItem xmlns:ds="http://schemas.openxmlformats.org/officeDocument/2006/customXml" ds:itemID="{838918A6-DB74-4F8E-B32F-934CD4EBB904}">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802-11-Submission</Template>
  <TotalTime>57690</TotalTime>
  <Words>627</Words>
  <Application>Microsoft Office PowerPoint</Application>
  <PresentationFormat>On-screen Show (4:3)</PresentationFormat>
  <Paragraphs>108</Paragraphs>
  <Slides>12</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8" baseType="lpstr">
      <vt:lpstr>Arial Unicode MS</vt:lpstr>
      <vt:lpstr>MS Gothic</vt:lpstr>
      <vt:lpstr>Arial</vt:lpstr>
      <vt:lpstr>Times New Roman</vt:lpstr>
      <vt:lpstr>802-11-Submission</vt:lpstr>
      <vt:lpstr>Document</vt:lpstr>
      <vt:lpstr>Discussion of Duty-Cycled Wake-Up Receivers   </vt:lpstr>
      <vt:lpstr>Abstract</vt:lpstr>
      <vt:lpstr>Outline</vt:lpstr>
      <vt:lpstr>Duty-cycled wake-up schemes</vt:lpstr>
      <vt:lpstr>Duty-cycled wake-up schemes</vt:lpstr>
      <vt:lpstr>How to select the duty-cycle?</vt:lpstr>
      <vt:lpstr>Design based on total power consumption [1]</vt:lpstr>
      <vt:lpstr>WUR energy vs. spectrum efficiency</vt:lpstr>
      <vt:lpstr>Conclusions</vt:lpstr>
      <vt:lpstr>Straw Poll</vt:lpstr>
      <vt:lpstr>Straw Poll</vt:lpstr>
      <vt:lpstr>References</vt:lpstr>
    </vt:vector>
  </TitlesOfParts>
  <Company>Ericsson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ACI</dc:title>
  <dc:creator>leif.r.wilhelmsson@ericsson.com</dc:creator>
  <cp:lastModifiedBy>Leif Wilhelmsson R</cp:lastModifiedBy>
  <cp:revision>596</cp:revision>
  <cp:lastPrinted>1601-01-01T00:00:00Z</cp:lastPrinted>
  <dcterms:created xsi:type="dcterms:W3CDTF">2014-09-04T15:30:18Z</dcterms:created>
  <dcterms:modified xsi:type="dcterms:W3CDTF">2016-07-25T23:03:15Z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pdateProcess">
    <vt:lpwstr>End</vt:lpwstr>
  </property>
  <property fmtid="{D5CDD505-2E9C-101B-9397-08002B2CF9AE}" pid="3" name="ContentTypeId">
    <vt:lpwstr>0x010100BB337192E63E44A7A744CE7393F41F4E00F757F2A418C8C64986192B3F5011F983</vt:lpwstr>
  </property>
  <property fmtid="{D5CDD505-2E9C-101B-9397-08002B2CF9AE}" pid="4" name="_dlc_DocIdItemGuid">
    <vt:lpwstr>e66cf3b4-fbcb-48b6-9f65-1a3ea08aec46</vt:lpwstr>
  </property>
  <property fmtid="{D5CDD505-2E9C-101B-9397-08002B2CF9AE}" pid="5" name="EriCOLLProjects">
    <vt:lpwstr/>
  </property>
  <property fmtid="{D5CDD505-2E9C-101B-9397-08002B2CF9AE}" pid="6" name="EriCOLLCategory">
    <vt:lpwstr>1;#Development|053fcc88-ab49-4f69-87df-fc64cb0bf305</vt:lpwstr>
  </property>
  <property fmtid="{D5CDD505-2E9C-101B-9397-08002B2CF9AE}" pid="7" name="TaxKeyword">
    <vt:lpwstr/>
  </property>
  <property fmtid="{D5CDD505-2E9C-101B-9397-08002B2CF9AE}" pid="8" name="EriCOLLCountry">
    <vt:lpwstr/>
  </property>
  <property fmtid="{D5CDD505-2E9C-101B-9397-08002B2CF9AE}" pid="9" name="EriCOLLCompetence">
    <vt:lpwstr/>
  </property>
  <property fmtid="{D5CDD505-2E9C-101B-9397-08002B2CF9AE}" pid="10" name="EriCOLLProcess">
    <vt:lpwstr/>
  </property>
  <property fmtid="{D5CDD505-2E9C-101B-9397-08002B2CF9AE}" pid="11" name="EriCOLLOrganizationUnit">
    <vt:lpwstr>2;#BNET DURA PDU WCDMA ＆ MS RAN|4005b2b9-24ae-465f-85ea-efb8c08bab8a</vt:lpwstr>
  </property>
  <property fmtid="{D5CDD505-2E9C-101B-9397-08002B2CF9AE}" pid="12" name="EriCOLLCustomer">
    <vt:lpwstr/>
  </property>
  <property fmtid="{D5CDD505-2E9C-101B-9397-08002B2CF9AE}" pid="13" name="EriCOLLProducts">
    <vt:lpwstr/>
  </property>
</Properties>
</file>