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42"/>
  </p:notesMasterIdLst>
  <p:handoutMasterIdLst>
    <p:handoutMasterId r:id="rId43"/>
  </p:handoutMasterIdLst>
  <p:sldIdLst>
    <p:sldId id="256" r:id="rId2"/>
    <p:sldId id="257" r:id="rId3"/>
    <p:sldId id="258" r:id="rId4"/>
    <p:sldId id="259" r:id="rId5"/>
    <p:sldId id="309" r:id="rId6"/>
    <p:sldId id="283" r:id="rId7"/>
    <p:sldId id="280" r:id="rId8"/>
    <p:sldId id="279" r:id="rId9"/>
    <p:sldId id="321" r:id="rId10"/>
    <p:sldId id="323" r:id="rId11"/>
    <p:sldId id="324" r:id="rId12"/>
    <p:sldId id="325" r:id="rId13"/>
    <p:sldId id="326" r:id="rId14"/>
    <p:sldId id="327" r:id="rId15"/>
    <p:sldId id="328" r:id="rId16"/>
    <p:sldId id="329" r:id="rId17"/>
    <p:sldId id="330" r:id="rId18"/>
    <p:sldId id="331" r:id="rId19"/>
    <p:sldId id="332" r:id="rId20"/>
    <p:sldId id="333" r:id="rId21"/>
    <p:sldId id="300" r:id="rId22"/>
    <p:sldId id="301" r:id="rId23"/>
    <p:sldId id="303" r:id="rId24"/>
    <p:sldId id="322" r:id="rId25"/>
    <p:sldId id="281" r:id="rId26"/>
    <p:sldId id="310" r:id="rId27"/>
    <p:sldId id="277" r:id="rId28"/>
    <p:sldId id="275" r:id="rId29"/>
    <p:sldId id="276" r:id="rId30"/>
    <p:sldId id="292" r:id="rId31"/>
    <p:sldId id="311" r:id="rId32"/>
    <p:sldId id="313" r:id="rId33"/>
    <p:sldId id="315" r:id="rId34"/>
    <p:sldId id="314" r:id="rId35"/>
    <p:sldId id="316" r:id="rId36"/>
    <p:sldId id="334" r:id="rId37"/>
    <p:sldId id="335" r:id="rId38"/>
    <p:sldId id="336" r:id="rId39"/>
    <p:sldId id="337" r:id="rId40"/>
    <p:sldId id="338" r:id="rId41"/>
  </p:sldIdLst>
  <p:sldSz cx="9144000" cy="6858000" type="screen4x3"/>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014" autoAdjust="0"/>
    <p:restoredTop sz="94660"/>
  </p:normalViewPr>
  <p:slideViewPr>
    <p:cSldViewPr>
      <p:cViewPr varScale="1">
        <p:scale>
          <a:sx n="89" d="100"/>
          <a:sy n="89" d="100"/>
        </p:scale>
        <p:origin x="-1062" y="-9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537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7/26/2016</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52525" y="701675"/>
            <a:ext cx="4627563"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11</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12</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13</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14</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15</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16</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17</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18</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19</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20</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21</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22</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23</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24</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25</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26</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27</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28</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29</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A25EADA-8DDC-4EE3-B5F1-3BBBDDDD6BEC}" type="slidenum">
              <a:rPr lang="en-US"/>
              <a:pPr/>
              <a:t>3</a:t>
            </a:fld>
            <a:endParaRPr lang="en-US"/>
          </a:p>
        </p:txBody>
      </p:sp>
      <p:sp>
        <p:nvSpPr>
          <p:cNvPr id="1433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433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960606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30</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31</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32</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33</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34</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35</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36</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37</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38</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39</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4</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047729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40</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5</a:t>
            </a:fld>
            <a:endParaRPr lang="en-US"/>
          </a:p>
        </p:txBody>
      </p:sp>
      <p:sp>
        <p:nvSpPr>
          <p:cNvPr id="15361"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04772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6</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7</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8</a:t>
            </a:fld>
            <a:endParaRPr lang="en-US"/>
          </a:p>
        </p:txBody>
      </p:sp>
      <p:sp>
        <p:nvSpPr>
          <p:cNvPr id="20481"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ja-JP" altLang="en-US" smtClean="0"/>
              <a:t>マスター タイトルの書式設定</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en-GB"/>
          </a:p>
        </p:txBody>
      </p:sp>
      <p:sp>
        <p:nvSpPr>
          <p:cNvPr id="4" name="Date Placeholder 3"/>
          <p:cNvSpPr>
            <a:spLocks noGrp="1"/>
          </p:cNvSpPr>
          <p:nvPr>
            <p:ph type="dt" idx="10"/>
          </p:nvPr>
        </p:nvSpPr>
        <p:spPr/>
        <p:txBody>
          <a:bodyPr/>
          <a:lstStyle>
            <a:lvl1pPr>
              <a:defRPr/>
            </a:lvl1pPr>
          </a:lstStyle>
          <a:p>
            <a:r>
              <a:rPr lang="en-US" smtClean="0"/>
              <a:t>Month Year</a:t>
            </a:r>
            <a:endParaRPr lang="en-GB"/>
          </a:p>
        </p:txBody>
      </p:sp>
      <p:sp>
        <p:nvSpPr>
          <p:cNvPr id="5" name="Footer Placeholder 4"/>
          <p:cNvSpPr>
            <a:spLocks noGrp="1"/>
          </p:cNvSpPr>
          <p:nvPr>
            <p:ph type="ftr" idx="11"/>
          </p:nvPr>
        </p:nvSpPr>
        <p:spPr/>
        <p:txBody>
          <a:bodyPr/>
          <a:lstStyle>
            <a:lvl1pPr>
              <a:defRPr/>
            </a:lvl1pPr>
          </a:lstStyle>
          <a:p>
            <a:r>
              <a:rPr lang="en-GB" dirty="0" smtClean="0"/>
              <a:t>John Doe, Panasonic</a:t>
            </a:r>
            <a:endParaRPr lang="en-GB" dirty="0"/>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GB"/>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Xxx </a:t>
            </a:r>
            <a:r>
              <a:rPr lang="en-GB" dirty="0" err="1" smtClean="0"/>
              <a:t>xxx</a:t>
            </a:r>
            <a:r>
              <a:rPr lang="en-GB" dirty="0" smtClean="0"/>
              <a:t>, Panasonic</a:t>
            </a:r>
            <a:endParaRPr lang="en-GB" dirty="0"/>
          </a:p>
        </p:txBody>
      </p:sp>
      <p:sp>
        <p:nvSpPr>
          <p:cNvPr id="12" name="Rectangle 3"/>
          <p:cNvSpPr>
            <a:spLocks noGrp="1" noChangeArrowheads="1"/>
          </p:cNvSpPr>
          <p:nvPr>
            <p:ph type="dt" idx="15"/>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Month Year</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Date Placeholder 3"/>
          <p:cNvSpPr>
            <a:spLocks noGrp="1"/>
          </p:cNvSpPr>
          <p:nvPr>
            <p:ph type="dt" idx="10"/>
          </p:nvPr>
        </p:nvSpPr>
        <p:spPr/>
        <p:txBody>
          <a:bodyPr/>
          <a:lstStyle>
            <a:lvl1pPr>
              <a:defRPr/>
            </a:lvl1pPr>
          </a:lstStyle>
          <a:p>
            <a:r>
              <a:rPr lang="en-US" smtClean="0"/>
              <a:t>Month Year</a:t>
            </a:r>
            <a:endParaRPr lang="en-GB"/>
          </a:p>
        </p:txBody>
      </p:sp>
      <p:sp>
        <p:nvSpPr>
          <p:cNvPr id="5" name="Footer Placeholder 4"/>
          <p:cNvSpPr>
            <a:spLocks noGrp="1"/>
          </p:cNvSpPr>
          <p:nvPr>
            <p:ph type="ftr" idx="11"/>
          </p:nvPr>
        </p:nvSpPr>
        <p:spPr/>
        <p:txBody>
          <a:bodyPr/>
          <a:lstStyle>
            <a:lvl1pPr>
              <a:defRPr/>
            </a:lvl1pPr>
          </a:lstStyle>
          <a:p>
            <a:r>
              <a:rPr lang="en-GB" smtClean="0"/>
              <a:t>John Doe, Some Company</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5" name="Date Placeholder 4"/>
          <p:cNvSpPr>
            <a:spLocks noGrp="1"/>
          </p:cNvSpPr>
          <p:nvPr>
            <p:ph type="dt" idx="10"/>
          </p:nvPr>
        </p:nvSpPr>
        <p:spPr/>
        <p:txBody>
          <a:bodyPr/>
          <a:lstStyle>
            <a:lvl1pPr>
              <a:defRPr/>
            </a:lvl1pPr>
          </a:lstStyle>
          <a:p>
            <a:r>
              <a:rPr lang="en-US" smtClean="0"/>
              <a:t>Month Year</a:t>
            </a:r>
            <a:endParaRPr lang="en-GB"/>
          </a:p>
        </p:txBody>
      </p:sp>
      <p:sp>
        <p:nvSpPr>
          <p:cNvPr id="6" name="Footer Placeholder 5"/>
          <p:cNvSpPr>
            <a:spLocks noGrp="1"/>
          </p:cNvSpPr>
          <p:nvPr>
            <p:ph type="ftr" idx="11"/>
          </p:nvPr>
        </p:nvSpPr>
        <p:spPr/>
        <p:txBody>
          <a:bodyPr/>
          <a:lstStyle>
            <a:lvl1pPr>
              <a:defRPr/>
            </a:lvl1pPr>
          </a:lstStyle>
          <a:p>
            <a:r>
              <a:rPr lang="en-GB" smtClean="0"/>
              <a:t>John Doe, Some Company</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7" name="Date Placeholder 6"/>
          <p:cNvSpPr>
            <a:spLocks noGrp="1"/>
          </p:cNvSpPr>
          <p:nvPr>
            <p:ph type="dt" idx="10"/>
          </p:nvPr>
        </p:nvSpPr>
        <p:spPr/>
        <p:txBody>
          <a:bodyPr/>
          <a:lstStyle>
            <a:lvl1pPr>
              <a:defRPr/>
            </a:lvl1pPr>
          </a:lstStyle>
          <a:p>
            <a:r>
              <a:rPr lang="en-US" smtClean="0"/>
              <a:t>Month Year</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smtClean="0"/>
              <a:t>John Doe, Some Company</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GB"/>
          </a:p>
        </p:txBody>
      </p:sp>
      <p:sp>
        <p:nvSpPr>
          <p:cNvPr id="3" name="Date Placeholder 2"/>
          <p:cNvSpPr>
            <a:spLocks noGrp="1"/>
          </p:cNvSpPr>
          <p:nvPr>
            <p:ph type="dt" idx="10"/>
          </p:nvPr>
        </p:nvSpPr>
        <p:spPr/>
        <p:txBody>
          <a:bodyPr/>
          <a:lstStyle>
            <a:lvl1pPr>
              <a:defRPr/>
            </a:lvl1pPr>
          </a:lstStyle>
          <a:p>
            <a:r>
              <a:rPr lang="en-US" smtClean="0"/>
              <a:t>Month Year</a:t>
            </a:r>
            <a:endParaRPr lang="en-GB"/>
          </a:p>
        </p:txBody>
      </p:sp>
      <p:sp>
        <p:nvSpPr>
          <p:cNvPr id="4" name="Footer Placeholder 3"/>
          <p:cNvSpPr>
            <a:spLocks noGrp="1"/>
          </p:cNvSpPr>
          <p:nvPr>
            <p:ph type="ftr" idx="11"/>
          </p:nvPr>
        </p:nvSpPr>
        <p:spPr/>
        <p:txBody>
          <a:bodyPr/>
          <a:lstStyle>
            <a:lvl1pPr>
              <a:defRPr/>
            </a:lvl1pPr>
          </a:lstStyle>
          <a:p>
            <a:r>
              <a:rPr lang="en-GB" smtClean="0"/>
              <a:t>John Doe, Some Company</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Month Year</a:t>
            </a:r>
            <a:endParaRPr lang="en-GB"/>
          </a:p>
        </p:txBody>
      </p:sp>
      <p:sp>
        <p:nvSpPr>
          <p:cNvPr id="3" name="Footer Placeholder 2"/>
          <p:cNvSpPr>
            <a:spLocks noGrp="1"/>
          </p:cNvSpPr>
          <p:nvPr>
            <p:ph type="ftr" idx="11"/>
          </p:nvPr>
        </p:nvSpPr>
        <p:spPr/>
        <p:txBody>
          <a:bodyPr/>
          <a:lstStyle>
            <a:lvl1pPr>
              <a:defRPr/>
            </a:lvl1pPr>
          </a:lstStyle>
          <a:p>
            <a:r>
              <a:rPr lang="en-GB" smtClean="0"/>
              <a:t>John Doe, Some Company</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GB"/>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Date Placeholder 3"/>
          <p:cNvSpPr>
            <a:spLocks noGrp="1"/>
          </p:cNvSpPr>
          <p:nvPr>
            <p:ph type="dt" idx="10"/>
          </p:nvPr>
        </p:nvSpPr>
        <p:spPr/>
        <p:txBody>
          <a:bodyPr/>
          <a:lstStyle>
            <a:lvl1pPr>
              <a:defRPr/>
            </a:lvl1pPr>
          </a:lstStyle>
          <a:p>
            <a:r>
              <a:rPr lang="en-US" smtClean="0"/>
              <a:t>Month Year</a:t>
            </a:r>
            <a:endParaRPr lang="en-GB"/>
          </a:p>
        </p:txBody>
      </p:sp>
      <p:sp>
        <p:nvSpPr>
          <p:cNvPr id="5" name="Footer Placeholder 4"/>
          <p:cNvSpPr>
            <a:spLocks noGrp="1"/>
          </p:cNvSpPr>
          <p:nvPr>
            <p:ph type="ftr" idx="11"/>
          </p:nvPr>
        </p:nvSpPr>
        <p:spPr/>
        <p:txBody>
          <a:bodyPr/>
          <a:lstStyle>
            <a:lvl1pPr>
              <a:defRPr/>
            </a:lvl1pPr>
          </a:lstStyle>
          <a:p>
            <a:r>
              <a:rPr lang="en-GB" smtClean="0"/>
              <a:t>John Doe, Some Company</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ja-JP" altLang="en-US" smtClean="0"/>
              <a:t>マスター タイトルの書式設定</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GB"/>
          </a:p>
        </p:txBody>
      </p:sp>
      <p:sp>
        <p:nvSpPr>
          <p:cNvPr id="4" name="Date Placeholder 3"/>
          <p:cNvSpPr>
            <a:spLocks noGrp="1"/>
          </p:cNvSpPr>
          <p:nvPr>
            <p:ph type="dt" idx="10"/>
          </p:nvPr>
        </p:nvSpPr>
        <p:spPr/>
        <p:txBody>
          <a:bodyPr/>
          <a:lstStyle>
            <a:lvl1pPr>
              <a:defRPr/>
            </a:lvl1pPr>
          </a:lstStyle>
          <a:p>
            <a:r>
              <a:rPr lang="en-US" smtClean="0"/>
              <a:t>Month Year</a:t>
            </a:r>
            <a:endParaRPr lang="en-GB"/>
          </a:p>
        </p:txBody>
      </p:sp>
      <p:sp>
        <p:nvSpPr>
          <p:cNvPr id="5" name="Footer Placeholder 4"/>
          <p:cNvSpPr>
            <a:spLocks noGrp="1"/>
          </p:cNvSpPr>
          <p:nvPr>
            <p:ph type="ftr" idx="11"/>
          </p:nvPr>
        </p:nvSpPr>
        <p:spPr/>
        <p:txBody>
          <a:bodyPr/>
          <a:lstStyle>
            <a:lvl1pPr>
              <a:defRPr/>
            </a:lvl1pPr>
          </a:lstStyle>
          <a:p>
            <a:r>
              <a:rPr lang="en-GB" smtClean="0"/>
              <a:t>John Doe, Some Company</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696912" y="333375"/>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smtClean="0"/>
              <a:t>July 2016</a:t>
            </a:r>
            <a:endParaRPr lang="en-GB" dirty="0"/>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smtClean="0"/>
              <a:t>Yutaka Murakami, Panasonic</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802.11-16/0959r0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kumimoji="1"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kumimoji="1"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kumimoji="1">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0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2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3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97.png"/><Relationship Id="rId5" Type="http://schemas.openxmlformats.org/officeDocument/2006/relationships/image" Target="../media/image96.png"/><Relationship Id="rId4" Type="http://schemas.openxmlformats.org/officeDocument/2006/relationships/image" Target="../media/image95.png"/></Relationships>
</file>

<file path=ppt/slides/_rels/slide3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3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109.png"/><Relationship Id="rId5" Type="http://schemas.openxmlformats.org/officeDocument/2006/relationships/image" Target="../media/image108.png"/><Relationship Id="rId4" Type="http://schemas.openxmlformats.org/officeDocument/2006/relationships/image" Target="../media/image107.png"/></Relationships>
</file>

<file path=ppt/slides/_rels/slide5.xml.rels><?xml version="1.0" encoding="UTF-8" standalone="yes"?>
<Relationships xmlns="http://schemas.openxmlformats.org/package/2006/relationships"><Relationship Id="rId13" Type="http://schemas.openxmlformats.org/officeDocument/2006/relationships/image" Target="../media/image11.png"/><Relationship Id="rId3" Type="http://schemas.openxmlformats.org/officeDocument/2006/relationships/notesSlide" Target="../notesSlides/notesSlide5.xml"/><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9.png"/><Relationship Id="rId2" Type="http://schemas.openxmlformats.org/officeDocument/2006/relationships/slideLayout" Target="../slideLayouts/slideLayout2.xml"/><Relationship Id="rId16" Type="http://schemas.openxmlformats.org/officeDocument/2006/relationships/image" Target="../media/image8.png"/><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wmf"/><Relationship Id="rId15" Type="http://schemas.openxmlformats.org/officeDocument/2006/relationships/image" Target="../media/image7.png"/><Relationship Id="rId4" Type="http://schemas.openxmlformats.org/officeDocument/2006/relationships/oleObject" Target="../embeddings/oleObject1.bin"/><Relationship Id="rId1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5"/>
            <a:ext cx="2303451" cy="273050"/>
          </a:xfrm>
        </p:spPr>
        <p:txBody>
          <a:bodyPr/>
          <a:lstStyle/>
          <a:p>
            <a:r>
              <a:rPr lang="en-US" dirty="0" smtClean="0"/>
              <a:t>July 2016</a:t>
            </a:r>
            <a:endParaRPr lang="en-GB" dirty="0"/>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ja-JP" dirty="0" smtClean="0">
                <a:latin typeface="Calibri" panose="020F0502020204030204" pitchFamily="34" charset="0"/>
              </a:rPr>
              <a:t>Open </a:t>
            </a:r>
            <a:r>
              <a:rPr lang="en-US" altLang="ja-JP" dirty="0">
                <a:latin typeface="Calibri" panose="020F0502020204030204" pitchFamily="34" charset="0"/>
              </a:rPr>
              <a:t>Loop Spatial Multiplexing </a:t>
            </a:r>
            <a:r>
              <a:rPr lang="en-US" altLang="ja-JP" dirty="0" smtClean="0">
                <a:latin typeface="Calibri" panose="020F0502020204030204" pitchFamily="34" charset="0"/>
              </a:rPr>
              <a:t/>
            </a:r>
            <a:br>
              <a:rPr lang="en-US" altLang="ja-JP" dirty="0" smtClean="0">
                <a:latin typeface="Calibri" panose="020F0502020204030204" pitchFamily="34" charset="0"/>
              </a:rPr>
            </a:br>
            <a:r>
              <a:rPr lang="en-US" altLang="ja-JP" dirty="0" smtClean="0">
                <a:latin typeface="Calibri" panose="020F0502020204030204" pitchFamily="34" charset="0"/>
              </a:rPr>
              <a:t>with Phase Hopping </a:t>
            </a:r>
            <a:r>
              <a:rPr lang="en-US" altLang="ja-JP" smtClean="0">
                <a:latin typeface="Calibri" panose="020F0502020204030204" pitchFamily="34" charset="0"/>
              </a:rPr>
              <a:t>for 11ay</a:t>
            </a:r>
            <a:endParaRPr lang="en-GB" dirty="0"/>
          </a:p>
        </p:txBody>
      </p:sp>
      <p:sp>
        <p:nvSpPr>
          <p:cNvPr id="3074" name="Rectangle 2"/>
          <p:cNvSpPr>
            <a:spLocks noGrp="1" noChangeArrowheads="1"/>
          </p:cNvSpPr>
          <p:nvPr>
            <p:ph type="body" idx="1"/>
          </p:nvPr>
        </p:nvSpPr>
        <p:spPr>
          <a:xfrm>
            <a:off x="0" y="1952005"/>
            <a:ext cx="91440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2016-07-25</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2214641772"/>
              </p:ext>
            </p:extLst>
          </p:nvPr>
        </p:nvGraphicFramePr>
        <p:xfrm>
          <a:off x="590550" y="3133303"/>
          <a:ext cx="8001000" cy="3248025"/>
        </p:xfrm>
        <a:graphic>
          <a:graphicData uri="http://schemas.openxmlformats.org/presentationml/2006/ole">
            <mc:AlternateContent xmlns:mc="http://schemas.openxmlformats.org/markup-compatibility/2006">
              <mc:Choice xmlns:v="urn:schemas-microsoft-com:vml" Requires="v">
                <p:oleObj spid="_x0000_s3374" name="Document" r:id="rId4" imgW="8516348" imgH="3461631" progId="Word.Document.8">
                  <p:embed/>
                </p:oleObj>
              </mc:Choice>
              <mc:Fallback>
                <p:oleObj name="Document" r:id="rId4" imgW="8516348" imgH="3461631" progId="Word.Document.8">
                  <p:embed/>
                  <p:pic>
                    <p:nvPicPr>
                      <p:cNvPr id="0" name="Picture 3"/>
                      <p:cNvPicPr>
                        <a:picLocks noChangeAspect="1" noChangeArrowheads="1"/>
                      </p:cNvPicPr>
                      <p:nvPr/>
                    </p:nvPicPr>
                    <p:blipFill>
                      <a:blip r:embed="rId5"/>
                      <a:srcRect/>
                      <a:stretch>
                        <a:fillRect/>
                      </a:stretch>
                    </p:blipFill>
                    <p:spPr bwMode="auto">
                      <a:xfrm>
                        <a:off x="590550" y="3133303"/>
                        <a:ext cx="8001000" cy="3248025"/>
                      </a:xfrm>
                      <a:prstGeom prst="rect">
                        <a:avLst/>
                      </a:prstGeom>
                      <a:noFill/>
                      <a:extLst/>
                    </p:spPr>
                  </p:pic>
                </p:oleObj>
              </mc:Fallback>
            </mc:AlternateContent>
          </a:graphicData>
        </a:graphic>
      </p:graphicFrame>
      <p:sp>
        <p:nvSpPr>
          <p:cNvPr id="3076" name="Rectangle 4"/>
          <p:cNvSpPr>
            <a:spLocks noChangeArrowheads="1"/>
          </p:cNvSpPr>
          <p:nvPr/>
        </p:nvSpPr>
        <p:spPr bwMode="auto">
          <a:xfrm>
            <a:off x="560058" y="256490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10</a:t>
            </a:fld>
            <a:endParaRPr lang="en-GB"/>
          </a:p>
        </p:txBody>
      </p:sp>
      <p:sp>
        <p:nvSpPr>
          <p:cNvPr id="4097" name="Rectangle 1"/>
          <p:cNvSpPr>
            <a:spLocks noGrp="1" noChangeArrowheads="1"/>
          </p:cNvSpPr>
          <p:nvPr>
            <p:ph type="title"/>
          </p:nvPr>
        </p:nvSpPr>
        <p:spPr>
          <a:xfrm>
            <a:off x="683568" y="836712"/>
            <a:ext cx="7772400" cy="798984"/>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Calibri" panose="020F0502020204030204" pitchFamily="34" charset="0"/>
              </a:rPr>
              <a:t>Vertical and Horizontal MIMO Architecture</a:t>
            </a:r>
            <a:endParaRPr lang="en-GB" dirty="0">
              <a:latin typeface="Calibri" panose="020F0502020204030204" pitchFamily="34" charset="0"/>
            </a:endParaRPr>
          </a:p>
        </p:txBody>
      </p:sp>
      <p:sp>
        <p:nvSpPr>
          <p:cNvPr id="8"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7" name="コンテンツ プレースホルダー 2"/>
          <p:cNvSpPr txBox="1">
            <a:spLocks/>
          </p:cNvSpPr>
          <p:nvPr/>
        </p:nvSpPr>
        <p:spPr>
          <a:xfrm>
            <a:off x="251520" y="1988840"/>
            <a:ext cx="8712968"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2400" dirty="0" smtClean="0">
                <a:latin typeface="Calibri" panose="020F0502020204030204" pitchFamily="34" charset="0"/>
                <a:cs typeface="Calibri" panose="020F0502020204030204" pitchFamily="34" charset="0"/>
              </a:rPr>
              <a:t>The contribution of [3] discussed vertical and horizontal mapping. </a:t>
            </a:r>
          </a:p>
          <a:p>
            <a:pPr marL="0" indent="0">
              <a:buNone/>
            </a:pPr>
            <a:endParaRPr lang="en-US" sz="800" dirty="0">
              <a:latin typeface="Calibri" panose="020F0502020204030204" pitchFamily="34" charset="0"/>
              <a:cs typeface="Calibri" panose="020F0502020204030204"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573721"/>
            <a:ext cx="3960440" cy="919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5257" y="2573868"/>
            <a:ext cx="3993207" cy="927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2"/>
          <p:cNvSpPr txBox="1">
            <a:spLocks noChangeArrowheads="1"/>
          </p:cNvSpPr>
          <p:nvPr/>
        </p:nvSpPr>
        <p:spPr>
          <a:xfrm>
            <a:off x="328153" y="3717032"/>
            <a:ext cx="3991223" cy="1008112"/>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dirty="0" smtClean="0">
                <a:latin typeface="Calibri" panose="020F0502020204030204" pitchFamily="34" charset="0"/>
              </a:rPr>
              <a:t>Vertical encoding</a:t>
            </a:r>
            <a:endParaRPr lang="en-US" altLang="ja-JP" dirty="0">
              <a:latin typeface="Calibri" panose="020F0502020204030204" pitchFamily="34" charset="0"/>
            </a:endParaRPr>
          </a:p>
        </p:txBody>
      </p:sp>
      <p:sp>
        <p:nvSpPr>
          <p:cNvPr id="12" name="Rectangle 2"/>
          <p:cNvSpPr txBox="1">
            <a:spLocks noChangeArrowheads="1"/>
          </p:cNvSpPr>
          <p:nvPr/>
        </p:nvSpPr>
        <p:spPr>
          <a:xfrm>
            <a:off x="4572000" y="3717032"/>
            <a:ext cx="3991223" cy="1008112"/>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dirty="0" smtClean="0">
                <a:latin typeface="Calibri" panose="020F0502020204030204" pitchFamily="34" charset="0"/>
              </a:rPr>
              <a:t>Horizontal encoding</a:t>
            </a:r>
            <a:endParaRPr lang="en-US" altLang="ja-JP" dirty="0">
              <a:latin typeface="Calibri" panose="020F0502020204030204" pitchFamily="34" charset="0"/>
            </a:endParaRPr>
          </a:p>
        </p:txBody>
      </p:sp>
      <p:sp>
        <p:nvSpPr>
          <p:cNvPr id="13" name="Rectangle 2"/>
          <p:cNvSpPr txBox="1">
            <a:spLocks noChangeArrowheads="1"/>
          </p:cNvSpPr>
          <p:nvPr/>
        </p:nvSpPr>
        <p:spPr>
          <a:xfrm>
            <a:off x="349946" y="4165016"/>
            <a:ext cx="3991223" cy="1352216"/>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sz="2000" dirty="0" smtClean="0">
                <a:latin typeface="Calibri" panose="020F0502020204030204" pitchFamily="34" charset="0"/>
              </a:rPr>
              <a:t>- One encoder and one mapper</a:t>
            </a:r>
          </a:p>
          <a:p>
            <a:pPr marL="0" lvl="2" indent="0">
              <a:spcBef>
                <a:spcPts val="0"/>
              </a:spcBef>
              <a:buSzPct val="50000"/>
              <a:buNone/>
            </a:pPr>
            <a:r>
              <a:rPr lang="en-US" altLang="ja-JP" sz="2000" dirty="0" smtClean="0">
                <a:latin typeface="Calibri" panose="020F0502020204030204" pitchFamily="34" charset="0"/>
              </a:rPr>
              <a:t>=&gt;  Setting one MCS is necessary</a:t>
            </a:r>
          </a:p>
          <a:p>
            <a:pPr marL="0" lvl="2" indent="0">
              <a:spcBef>
                <a:spcPts val="0"/>
              </a:spcBef>
              <a:buSzPct val="50000"/>
              <a:buNone/>
            </a:pPr>
            <a:r>
              <a:rPr lang="en-US" altLang="ja-JP" sz="2000" dirty="0" smtClean="0">
                <a:latin typeface="Calibri" panose="020F0502020204030204" pitchFamily="34" charset="0"/>
              </a:rPr>
              <a:t>- High speed encoder/decoder </a:t>
            </a:r>
          </a:p>
        </p:txBody>
      </p:sp>
      <p:sp>
        <p:nvSpPr>
          <p:cNvPr id="14" name="Rectangle 2"/>
          <p:cNvSpPr txBox="1">
            <a:spLocks noChangeArrowheads="1"/>
          </p:cNvSpPr>
          <p:nvPr/>
        </p:nvSpPr>
        <p:spPr>
          <a:xfrm>
            <a:off x="4608587" y="4165016"/>
            <a:ext cx="4535413" cy="1424224"/>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sz="2000" dirty="0" smtClean="0">
                <a:latin typeface="Calibri" panose="020F0502020204030204" pitchFamily="34" charset="0"/>
              </a:rPr>
              <a:t>- Multiple encoder and multiple mapper</a:t>
            </a:r>
          </a:p>
          <a:p>
            <a:pPr marL="0" lvl="2" indent="0">
              <a:spcBef>
                <a:spcPts val="0"/>
              </a:spcBef>
              <a:buSzPct val="50000"/>
              <a:buNone/>
            </a:pPr>
            <a:r>
              <a:rPr lang="en-US" altLang="ja-JP" sz="2000" dirty="0" smtClean="0">
                <a:latin typeface="Calibri" panose="020F0502020204030204" pitchFamily="34" charset="0"/>
              </a:rPr>
              <a:t>=&gt;  Setting multiple MCS is possible</a:t>
            </a:r>
          </a:p>
          <a:p>
            <a:pPr marL="0" lvl="2" indent="0">
              <a:spcBef>
                <a:spcPts val="0"/>
              </a:spcBef>
              <a:buSzPct val="50000"/>
              <a:buNone/>
            </a:pPr>
            <a:r>
              <a:rPr lang="en-US" altLang="ja-JP" sz="2000" dirty="0" smtClean="0">
                <a:latin typeface="Calibri" panose="020F0502020204030204" pitchFamily="34" charset="0"/>
              </a:rPr>
              <a:t>- Encoder/decoder has large complexity</a:t>
            </a:r>
          </a:p>
        </p:txBody>
      </p:sp>
      <p:sp>
        <p:nvSpPr>
          <p:cNvPr id="15" name="コンテンツ プレースホルダー 2"/>
          <p:cNvSpPr txBox="1">
            <a:spLocks/>
          </p:cNvSpPr>
          <p:nvPr/>
        </p:nvSpPr>
        <p:spPr>
          <a:xfrm>
            <a:off x="467544" y="5170115"/>
            <a:ext cx="6963400"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400" dirty="0" smtClean="0">
                <a:solidFill>
                  <a:srgbClr val="000000"/>
                </a:solidFill>
                <a:latin typeface="Calibri" panose="020F0502020204030204" pitchFamily="34" charset="0"/>
                <a:ea typeface="ＭＳ Ｐゴシック"/>
              </a:rPr>
              <a:t>-&gt; </a:t>
            </a:r>
            <a:r>
              <a:rPr lang="en-US" altLang="ja-JP" sz="2400" b="1" i="1" dirty="0" smtClean="0">
                <a:solidFill>
                  <a:srgbClr val="000000"/>
                </a:solidFill>
                <a:latin typeface="Calibri" panose="020F0502020204030204" pitchFamily="34" charset="0"/>
                <a:ea typeface="ＭＳ Ｐゴシック"/>
              </a:rPr>
              <a:t>Performances with </a:t>
            </a:r>
            <a:r>
              <a:rPr lang="en-US" altLang="ja-JP" sz="2400" b="1" i="1" dirty="0" smtClean="0">
                <a:solidFill>
                  <a:srgbClr val="FF0000"/>
                </a:solidFill>
                <a:latin typeface="Calibri" panose="020F0502020204030204" pitchFamily="34" charset="0"/>
                <a:ea typeface="ＭＳ Ｐゴシック"/>
              </a:rPr>
              <a:t>vertical encoding </a:t>
            </a:r>
            <a:r>
              <a:rPr lang="en-US" altLang="ja-JP" sz="2400" b="1" i="1" dirty="0" smtClean="0">
                <a:solidFill>
                  <a:srgbClr val="000000"/>
                </a:solidFill>
                <a:latin typeface="Calibri" panose="020F0502020204030204" pitchFamily="34" charset="0"/>
                <a:ea typeface="ＭＳ Ｐゴシック"/>
              </a:rPr>
              <a:t>are evaluated.</a:t>
            </a:r>
          </a:p>
          <a:p>
            <a:pPr marL="457200" indent="-457200">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dirty="0" smtClean="0">
              <a:solidFill>
                <a:srgbClr val="000000"/>
              </a:solidFill>
              <a:latin typeface="Calibri" panose="020F0502020204030204" pitchFamily="34" charset="0"/>
              <a:ea typeface="ＭＳ Ｐゴシック"/>
            </a:endParaRPr>
          </a:p>
        </p:txBody>
      </p:sp>
    </p:spTree>
    <p:extLst>
      <p:ext uri="{BB962C8B-B14F-4D97-AF65-F5344CB8AC3E}">
        <p14:creationId xmlns:p14="http://schemas.microsoft.com/office/powerpoint/2010/main" val="42274723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11</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676138" y="620688"/>
            <a:ext cx="7772400" cy="86409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UEP(unequal power) Environment</a:t>
            </a:r>
            <a:endParaRPr lang="ja-JP" altLang="en-US" kern="0" dirty="0">
              <a:latin typeface="Calibri" panose="020F0502020204030204" pitchFamily="34" charset="0"/>
            </a:endParaRPr>
          </a:p>
        </p:txBody>
      </p:sp>
      <p:sp>
        <p:nvSpPr>
          <p:cNvPr id="9" name="コンテンツ プレースホルダー 2"/>
          <p:cNvSpPr txBox="1">
            <a:spLocks/>
          </p:cNvSpPr>
          <p:nvPr/>
        </p:nvSpPr>
        <p:spPr>
          <a:xfrm>
            <a:off x="251520" y="1628800"/>
            <a:ext cx="8640960" cy="280831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Bef>
                <a:spcPts val="0"/>
              </a:spcBef>
              <a:spcAft>
                <a:spcPts val="0"/>
              </a:spcAft>
              <a:buClrTx/>
              <a:buSzTx/>
              <a:buNone/>
            </a:pPr>
            <a:r>
              <a:rPr lang="en-US" altLang="ja-JP" sz="3500" smtClean="0">
                <a:solidFill>
                  <a:prstClr val="black"/>
                </a:solidFill>
                <a:latin typeface="Calibri"/>
                <a:ea typeface="ＭＳ Ｐゴシック"/>
              </a:rPr>
              <a:t>Two assumptions </a:t>
            </a:r>
            <a:r>
              <a:rPr lang="en-US" altLang="ja-JP" sz="3500" dirty="0" smtClean="0">
                <a:solidFill>
                  <a:prstClr val="black"/>
                </a:solidFill>
                <a:latin typeface="Calibri"/>
                <a:ea typeface="ＭＳ Ｐゴシック"/>
              </a:rPr>
              <a:t>are considered.</a:t>
            </a:r>
          </a:p>
          <a:p>
            <a:pPr marL="0" indent="0" fontAlgn="auto">
              <a:spcBef>
                <a:spcPts val="0"/>
              </a:spcBef>
              <a:spcAft>
                <a:spcPts val="0"/>
              </a:spcAft>
              <a:buClrTx/>
              <a:buSzTx/>
              <a:buNone/>
            </a:pPr>
            <a:r>
              <a:rPr lang="en-US" altLang="ja-JP" sz="3500" dirty="0" smtClean="0">
                <a:solidFill>
                  <a:prstClr val="black"/>
                </a:solidFill>
                <a:latin typeface="Calibri"/>
                <a:ea typeface="ＭＳ Ｐゴシック"/>
              </a:rPr>
              <a:t>A#1:</a:t>
            </a:r>
          </a:p>
          <a:p>
            <a:pPr marL="0" indent="0" fontAlgn="auto">
              <a:spcBef>
                <a:spcPts val="0"/>
              </a:spcBef>
              <a:spcAft>
                <a:spcPts val="0"/>
              </a:spcAft>
              <a:buClrTx/>
              <a:buSzTx/>
              <a:buNone/>
            </a:pPr>
            <a:r>
              <a:rPr lang="en-US" altLang="ja-JP" sz="3500" dirty="0" smtClean="0">
                <a:solidFill>
                  <a:prstClr val="black"/>
                </a:solidFill>
                <a:latin typeface="Calibri"/>
                <a:ea typeface="ＭＳ Ｐゴシック"/>
              </a:rPr>
              <a:t>Considering individual difference of transmitter difference of antenna gain between 2 transmit antennas exists.</a:t>
            </a:r>
          </a:p>
          <a:p>
            <a:pPr marL="0" indent="0" fontAlgn="auto">
              <a:spcBef>
                <a:spcPts val="0"/>
              </a:spcBef>
              <a:spcAft>
                <a:spcPts val="0"/>
              </a:spcAft>
              <a:buClrTx/>
              <a:buSzTx/>
              <a:buNone/>
            </a:pPr>
            <a:r>
              <a:rPr lang="en-US" altLang="ja-JP" sz="3500" dirty="0" smtClean="0">
                <a:solidFill>
                  <a:prstClr val="black"/>
                </a:solidFill>
                <a:latin typeface="Calibri"/>
                <a:ea typeface="ＭＳ Ｐゴシック"/>
              </a:rPr>
              <a:t>A#2:</a:t>
            </a:r>
          </a:p>
          <a:p>
            <a:pPr marL="0" indent="0" fontAlgn="auto">
              <a:spcBef>
                <a:spcPts val="0"/>
              </a:spcBef>
              <a:spcAft>
                <a:spcPts val="0"/>
              </a:spcAft>
              <a:buClrTx/>
              <a:buSzTx/>
              <a:buNone/>
            </a:pPr>
            <a:r>
              <a:rPr lang="en-US" altLang="ja-JP" sz="3500" dirty="0" smtClean="0">
                <a:solidFill>
                  <a:prstClr val="black"/>
                </a:solidFill>
                <a:latin typeface="Calibri"/>
                <a:ea typeface="ＭＳ Ｐゴシック"/>
              </a:rPr>
              <a:t>Gain difference of two transmission beams exists.</a:t>
            </a:r>
          </a:p>
          <a:p>
            <a:pPr marL="0" indent="0" fontAlgn="auto">
              <a:spcBef>
                <a:spcPts val="0"/>
              </a:spcBef>
              <a:spcAft>
                <a:spcPts val="0"/>
              </a:spcAft>
              <a:buClrTx/>
              <a:buSzTx/>
              <a:buNone/>
            </a:pPr>
            <a:endParaRPr lang="en-US" altLang="ja-JP" sz="3500" dirty="0">
              <a:solidFill>
                <a:prstClr val="black"/>
              </a:solidFill>
              <a:latin typeface="Calibri"/>
              <a:ea typeface="ＭＳ Ｐゴシック"/>
            </a:endParaRPr>
          </a:p>
          <a:p>
            <a:pPr marL="0" indent="0" fontAlgn="auto">
              <a:spcBef>
                <a:spcPts val="0"/>
              </a:spcBef>
              <a:spcAft>
                <a:spcPts val="0"/>
              </a:spcAft>
              <a:buClrTx/>
              <a:buSzTx/>
              <a:buNone/>
            </a:pPr>
            <a:r>
              <a:rPr lang="en-US" altLang="ja-JP" sz="3500" dirty="0" smtClean="0">
                <a:solidFill>
                  <a:prstClr val="black"/>
                </a:solidFill>
                <a:latin typeface="Calibri"/>
                <a:ea typeface="ＭＳ Ｐゴシック"/>
              </a:rPr>
              <a:t>Therefore, when employing MIMO+PH, transmission signals Tx1(</a:t>
            </a:r>
            <a:r>
              <a:rPr lang="en-US" altLang="ja-JP" sz="3500" dirty="0" err="1" smtClean="0">
                <a:solidFill>
                  <a:prstClr val="black"/>
                </a:solidFill>
                <a:latin typeface="Calibri"/>
                <a:ea typeface="ＭＳ Ｐゴシック"/>
              </a:rPr>
              <a:t>i</a:t>
            </a:r>
            <a:r>
              <a:rPr lang="en-US" altLang="ja-JP" sz="3500" dirty="0" smtClean="0">
                <a:solidFill>
                  <a:prstClr val="black"/>
                </a:solidFill>
                <a:latin typeface="Calibri"/>
                <a:ea typeface="ＭＳ Ｐゴシック"/>
              </a:rPr>
              <a:t>) and Tx2(</a:t>
            </a:r>
            <a:r>
              <a:rPr lang="en-US" altLang="ja-JP" sz="3500" dirty="0" err="1" smtClean="0">
                <a:solidFill>
                  <a:prstClr val="black"/>
                </a:solidFill>
                <a:latin typeface="Calibri"/>
                <a:ea typeface="ＭＳ Ｐゴシック"/>
              </a:rPr>
              <a:t>i</a:t>
            </a:r>
            <a:r>
              <a:rPr lang="en-US" altLang="ja-JP" sz="3500" dirty="0" smtClean="0">
                <a:solidFill>
                  <a:prstClr val="black"/>
                </a:solidFill>
                <a:latin typeface="Calibri"/>
                <a:ea typeface="ＭＳ Ｐゴシック"/>
              </a:rPr>
              <a:t>) are expressed as:</a:t>
            </a:r>
          </a:p>
          <a:p>
            <a:pPr marL="857250" lvl="1" indent="-457200" fontAlgn="auto">
              <a:spcAft>
                <a:spcPts val="0"/>
              </a:spcAft>
              <a:buClrTx/>
              <a:buSzTx/>
            </a:pPr>
            <a:endParaRPr lang="en-US" altLang="ja-JP" sz="2400" dirty="0" smtClean="0">
              <a:solidFill>
                <a:prstClr val="black"/>
              </a:solidFill>
              <a:latin typeface="Calibri"/>
              <a:ea typeface="ＭＳ Ｐゴシック"/>
            </a:endParaRPr>
          </a:p>
        </p:txBody>
      </p:sp>
      <p:sp>
        <p:nvSpPr>
          <p:cNvPr id="18" name="コンテンツ プレースホルダー 2"/>
          <p:cNvSpPr txBox="1">
            <a:spLocks/>
          </p:cNvSpPr>
          <p:nvPr/>
        </p:nvSpPr>
        <p:spPr>
          <a:xfrm>
            <a:off x="429660" y="4324765"/>
            <a:ext cx="1907381" cy="456479"/>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2400" dirty="0" smtClean="0">
                <a:solidFill>
                  <a:srgbClr val="000000"/>
                </a:solidFill>
                <a:latin typeface="Calibri" panose="020F0502020204030204" pitchFamily="34" charset="0"/>
                <a:ea typeface="ＭＳ Ｐゴシック"/>
              </a:rPr>
              <a:t>Precoding + PH</a:t>
            </a:r>
          </a:p>
        </p:txBody>
      </p:sp>
      <p:sp>
        <p:nvSpPr>
          <p:cNvPr id="19" name="コンテンツ プレースホルダー 2"/>
          <p:cNvSpPr txBox="1">
            <a:spLocks/>
          </p:cNvSpPr>
          <p:nvPr/>
        </p:nvSpPr>
        <p:spPr>
          <a:xfrm>
            <a:off x="437932" y="5052471"/>
            <a:ext cx="2295984" cy="448854"/>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2400" dirty="0" smtClean="0">
                <a:solidFill>
                  <a:srgbClr val="000000"/>
                </a:solidFill>
                <a:latin typeface="Calibri" panose="020F0502020204030204" pitchFamily="34" charset="0"/>
                <a:ea typeface="ＭＳ Ｐゴシック"/>
              </a:rPr>
              <a:t>No Precoding + PH</a:t>
            </a:r>
          </a:p>
        </p:txBody>
      </p:sp>
      <mc:AlternateContent xmlns:mc="http://schemas.openxmlformats.org/markup-compatibility/2006" xmlns:a14="http://schemas.microsoft.com/office/drawing/2010/main">
        <mc:Choice Requires="a14">
          <p:sp>
            <p:nvSpPr>
              <p:cNvPr id="20" name="正方形/長方形 19"/>
              <p:cNvSpPr/>
              <p:nvPr/>
            </p:nvSpPr>
            <p:spPr>
              <a:xfrm>
                <a:off x="2744752" y="5107402"/>
                <a:ext cx="5451749" cy="639599"/>
              </a:xfrm>
              <a:prstGeom prst="rect">
                <a:avLst/>
              </a:prstGeom>
            </p:spPr>
            <p:txBody>
              <a:bodyPr wrap="none">
                <a:spAutoFit/>
              </a:bodyPr>
              <a:lstStyle/>
              <a:p>
                <a:pPr defTabSz="9144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d>
                        <m:dPr>
                          <m:begChr m:val="["/>
                          <m:endChr m:val="]"/>
                          <m:ctrlPr>
                            <a:rPr kumimoji="1" lang="en-US" altLang="ja-JP" sz="1800" i="1" smtClean="0">
                              <a:solidFill>
                                <a:prstClr val="black"/>
                              </a:solidFill>
                              <a:latin typeface="Cambria Math"/>
                            </a:rPr>
                          </m:ctrlPr>
                        </m:dPr>
                        <m:e>
                          <m:m>
                            <m:mPr>
                              <m:mcs>
                                <m:mc>
                                  <m:mcPr>
                                    <m:count m:val="1"/>
                                    <m:mcJc m:val="center"/>
                                  </m:mcPr>
                                </m:mc>
                              </m:mcs>
                              <m:ctrlPr>
                                <a:rPr kumimoji="1" lang="en-US" altLang="ja-JP" sz="1800" i="1" smtClean="0">
                                  <a:solidFill>
                                    <a:prstClr val="black"/>
                                  </a:solidFill>
                                  <a:latin typeface="Cambria Math"/>
                                </a:rPr>
                              </m:ctrlPr>
                            </m:mPr>
                            <m:mr>
                              <m:e>
                                <m:sSub>
                                  <m:sSubPr>
                                    <m:ctrlPr>
                                      <a:rPr kumimoji="1" lang="en-US" altLang="ja-JP" sz="1800" i="1" smtClean="0">
                                        <a:solidFill>
                                          <a:prstClr val="black"/>
                                        </a:solidFill>
                                        <a:latin typeface="Cambria Math"/>
                                      </a:rPr>
                                    </m:ctrlPr>
                                  </m:sSubPr>
                                  <m:e>
                                    <m:r>
                                      <a:rPr kumimoji="1" lang="en-US" altLang="ja-JP" sz="1800" i="1" smtClean="0">
                                        <a:solidFill>
                                          <a:prstClr val="black"/>
                                        </a:solidFill>
                                        <a:latin typeface="Cambria Math"/>
                                      </a:rPr>
                                      <m:t>𝑇𝑥</m:t>
                                    </m:r>
                                  </m:e>
                                  <m:sub>
                                    <m:r>
                                      <a:rPr kumimoji="1" lang="en-US" altLang="ja-JP" sz="1800" i="1" smtClean="0">
                                        <a:solidFill>
                                          <a:prstClr val="black"/>
                                        </a:solidFill>
                                        <a:latin typeface="Cambria Math"/>
                                      </a:rPr>
                                      <m:t>1</m:t>
                                    </m:r>
                                  </m:sub>
                                </m:sSub>
                                <m:d>
                                  <m:dPr>
                                    <m:ctrlPr>
                                      <a:rPr kumimoji="1" lang="en-US" altLang="ja-JP" sz="1800" i="1" smtClean="0">
                                        <a:solidFill>
                                          <a:prstClr val="black"/>
                                        </a:solidFill>
                                        <a:latin typeface="Cambria Math"/>
                                      </a:rPr>
                                    </m:ctrlPr>
                                  </m:dPr>
                                  <m:e>
                                    <m:r>
                                      <a:rPr kumimoji="1" lang="en-US" altLang="ja-JP" sz="1800" i="1" smtClean="0">
                                        <a:solidFill>
                                          <a:prstClr val="black"/>
                                        </a:solidFill>
                                        <a:latin typeface="Cambria Math"/>
                                      </a:rPr>
                                      <m:t>𝑖</m:t>
                                    </m:r>
                                  </m:e>
                                </m:d>
                              </m:e>
                            </m:mr>
                            <m:mr>
                              <m:e>
                                <m:sSub>
                                  <m:sSubPr>
                                    <m:ctrlPr>
                                      <a:rPr kumimoji="1" lang="en-US" altLang="ja-JP" sz="1800" i="1">
                                        <a:solidFill>
                                          <a:prstClr val="black"/>
                                        </a:solidFill>
                                        <a:latin typeface="Cambria Math"/>
                                      </a:rPr>
                                    </m:ctrlPr>
                                  </m:sSubPr>
                                  <m:e>
                                    <m:r>
                                      <a:rPr kumimoji="1" lang="en-US" altLang="ja-JP" sz="1800" i="1">
                                        <a:solidFill>
                                          <a:prstClr val="black"/>
                                        </a:solidFill>
                                        <a:latin typeface="Cambria Math"/>
                                      </a:rPr>
                                      <m:t>𝑇𝑥</m:t>
                                    </m:r>
                                  </m:e>
                                  <m:sub>
                                    <m:r>
                                      <a:rPr kumimoji="1" lang="en-US" altLang="ja-JP" sz="1800" i="1" smtClean="0">
                                        <a:solidFill>
                                          <a:prstClr val="black"/>
                                        </a:solidFill>
                                        <a:latin typeface="Cambria Math"/>
                                      </a:rPr>
                                      <m:t>2</m:t>
                                    </m:r>
                                  </m:sub>
                                </m:sSub>
                                <m:d>
                                  <m:dPr>
                                    <m:ctrlPr>
                                      <a:rPr kumimoji="1" lang="en-US" altLang="ja-JP" sz="1800" i="1">
                                        <a:solidFill>
                                          <a:prstClr val="black"/>
                                        </a:solidFill>
                                        <a:latin typeface="Cambria Math"/>
                                      </a:rPr>
                                    </m:ctrlPr>
                                  </m:dPr>
                                  <m:e>
                                    <m:r>
                                      <a:rPr kumimoji="1" lang="en-US" altLang="ja-JP" sz="1800" i="1">
                                        <a:solidFill>
                                          <a:prstClr val="black"/>
                                        </a:solidFill>
                                        <a:latin typeface="Cambria Math"/>
                                      </a:rPr>
                                      <m:t>𝑖</m:t>
                                    </m:r>
                                  </m:e>
                                </m:d>
                              </m:e>
                            </m:mr>
                          </m:m>
                        </m:e>
                      </m:d>
                      <m:r>
                        <a:rPr kumimoji="1" lang="en-US" altLang="ja-JP" sz="1800" i="1">
                          <a:solidFill>
                            <a:prstClr val="black"/>
                          </a:solidFill>
                          <a:latin typeface="Cambria Math"/>
                          <a:ea typeface="Cambria Math"/>
                        </a:rPr>
                        <m:t>=</m:t>
                      </m:r>
                      <m:d>
                        <m:dPr>
                          <m:begChr m:val="["/>
                          <m:endChr m:val="]"/>
                          <m:ctrlPr>
                            <a:rPr kumimoji="1" lang="en-US" altLang="ja-JP" sz="1800" i="1">
                              <a:solidFill>
                                <a:prstClr val="black"/>
                              </a:solidFill>
                              <a:latin typeface="Cambria Math"/>
                              <a:ea typeface="Cambria Math"/>
                            </a:rPr>
                          </m:ctrlPr>
                        </m:dPr>
                        <m:e>
                          <m:m>
                            <m:mPr>
                              <m:mcs>
                                <m:mc>
                                  <m:mcPr>
                                    <m:count m:val="2"/>
                                    <m:mcJc m:val="center"/>
                                  </m:mcPr>
                                </m:mc>
                              </m:mcs>
                              <m:ctrlPr>
                                <a:rPr kumimoji="1" lang="en-US" altLang="ja-JP" sz="1800" i="1">
                                  <a:solidFill>
                                    <a:prstClr val="black"/>
                                  </a:solidFill>
                                  <a:latin typeface="Cambria Math"/>
                                  <a:ea typeface="Cambria Math"/>
                                </a:rPr>
                              </m:ctrlPr>
                            </m:mPr>
                            <m:mr>
                              <m:e>
                                <m:r>
                                  <m:rPr>
                                    <m:brk m:alnAt="7"/>
                                  </m:rPr>
                                  <a:rPr kumimoji="1" lang="en-US" altLang="ja-JP" sz="1800" i="1" smtClean="0">
                                    <a:solidFill>
                                      <a:prstClr val="black"/>
                                    </a:solidFill>
                                    <a:latin typeface="Cambria Math"/>
                                    <a:ea typeface="Cambria Math"/>
                                  </a:rPr>
                                  <m:t>𝑢</m:t>
                                </m:r>
                              </m:e>
                              <m:e>
                                <m:r>
                                  <a:rPr kumimoji="1" lang="en-US" altLang="ja-JP" sz="1800" i="1">
                                    <a:solidFill>
                                      <a:prstClr val="black"/>
                                    </a:solidFill>
                                    <a:latin typeface="Cambria Math"/>
                                    <a:ea typeface="Cambria Math"/>
                                  </a:rPr>
                                  <m:t>0</m:t>
                                </m:r>
                              </m:e>
                            </m:mr>
                            <m:mr>
                              <m:e>
                                <m:r>
                                  <a:rPr kumimoji="1" lang="en-US" altLang="ja-JP" sz="1800" i="1">
                                    <a:solidFill>
                                      <a:prstClr val="black"/>
                                    </a:solidFill>
                                    <a:latin typeface="Cambria Math"/>
                                    <a:ea typeface="Cambria Math"/>
                                  </a:rPr>
                                  <m:t>0</m:t>
                                </m:r>
                              </m:e>
                              <m:e>
                                <m:r>
                                  <a:rPr kumimoji="1" lang="en-US" altLang="ja-JP" sz="1800" i="1" smtClean="0">
                                    <a:solidFill>
                                      <a:prstClr val="black"/>
                                    </a:solidFill>
                                    <a:latin typeface="Cambria Math"/>
                                    <a:ea typeface="Cambria Math"/>
                                  </a:rPr>
                                  <m:t>𝑣</m:t>
                                </m:r>
                              </m:e>
                            </m:mr>
                          </m:m>
                        </m:e>
                      </m:d>
                      <m:d>
                        <m:dPr>
                          <m:begChr m:val="["/>
                          <m:endChr m:val="]"/>
                          <m:ctrlPr>
                            <a:rPr kumimoji="1" lang="en-US" altLang="ja-JP" sz="1800" i="1">
                              <a:solidFill>
                                <a:prstClr val="black"/>
                              </a:solidFill>
                              <a:latin typeface="Cambria Math"/>
                              <a:ea typeface="Cambria Math"/>
                            </a:rPr>
                          </m:ctrlPr>
                        </m:dPr>
                        <m:e>
                          <m:m>
                            <m:mPr>
                              <m:mcs>
                                <m:mc>
                                  <m:mcPr>
                                    <m:count m:val="2"/>
                                    <m:mcJc m:val="center"/>
                                  </m:mcPr>
                                </m:mc>
                              </m:mcs>
                              <m:ctrlPr>
                                <a:rPr kumimoji="1" lang="en-US" altLang="ja-JP" sz="1800" i="1">
                                  <a:solidFill>
                                    <a:prstClr val="black"/>
                                  </a:solidFill>
                                  <a:latin typeface="Cambria Math"/>
                                  <a:ea typeface="Cambria Math"/>
                                </a:rPr>
                              </m:ctrlPr>
                            </m:mPr>
                            <m:mr>
                              <m:e>
                                <m:r>
                                  <a:rPr kumimoji="1" lang="en-US" altLang="ja-JP" sz="1800" i="1" smtClean="0">
                                    <a:solidFill>
                                      <a:prstClr val="black"/>
                                    </a:solidFill>
                                    <a:latin typeface="Cambria Math"/>
                                    <a:ea typeface="Cambria Math"/>
                                  </a:rPr>
                                  <m:t>1</m:t>
                                </m:r>
                              </m:e>
                              <m:e>
                                <m:r>
                                  <a:rPr kumimoji="1" lang="en-US" altLang="ja-JP" sz="1800" i="1" smtClean="0">
                                    <a:solidFill>
                                      <a:prstClr val="black"/>
                                    </a:solidFill>
                                    <a:latin typeface="Cambria Math"/>
                                    <a:ea typeface="Cambria Math"/>
                                  </a:rPr>
                                  <m:t>0</m:t>
                                </m:r>
                              </m:e>
                            </m:mr>
                            <m:mr>
                              <m:e>
                                <m:r>
                                  <a:rPr kumimoji="1" lang="en-US" altLang="ja-JP" sz="1800" i="1" smtClean="0">
                                    <a:solidFill>
                                      <a:prstClr val="black"/>
                                    </a:solidFill>
                                    <a:latin typeface="Cambria Math"/>
                                    <a:ea typeface="Cambria Math"/>
                                  </a:rPr>
                                  <m:t>0</m:t>
                                </m:r>
                              </m:e>
                              <m:e>
                                <m:sSup>
                                  <m:sSupPr>
                                    <m:ctrlPr>
                                      <a:rPr kumimoji="1" lang="en-US" altLang="ja-JP" sz="1800" i="1" smtClean="0">
                                        <a:solidFill>
                                          <a:prstClr val="black"/>
                                        </a:solidFill>
                                        <a:latin typeface="Cambria Math"/>
                                        <a:ea typeface="Cambria Math"/>
                                      </a:rPr>
                                    </m:ctrlPr>
                                  </m:sSupPr>
                                  <m:e>
                                    <m:r>
                                      <a:rPr kumimoji="1" lang="en-US" altLang="ja-JP" sz="1800" i="1" smtClean="0">
                                        <a:solidFill>
                                          <a:prstClr val="black"/>
                                        </a:solidFill>
                                        <a:latin typeface="Cambria Math"/>
                                        <a:ea typeface="Cambria Math"/>
                                      </a:rPr>
                                      <m:t>𝑒</m:t>
                                    </m:r>
                                  </m:e>
                                  <m:sup>
                                    <m:r>
                                      <a:rPr kumimoji="1" lang="en-US" altLang="ja-JP" sz="1800" i="1" smtClean="0">
                                        <a:solidFill>
                                          <a:prstClr val="black"/>
                                        </a:solidFill>
                                        <a:latin typeface="Cambria Math"/>
                                        <a:ea typeface="Cambria Math"/>
                                      </a:rPr>
                                      <m:t>𝑗</m:t>
                                    </m:r>
                                    <m:r>
                                      <a:rPr kumimoji="1" lang="ja-JP" altLang="en-US" sz="1800" i="1" smtClean="0">
                                        <a:solidFill>
                                          <a:prstClr val="black"/>
                                        </a:solidFill>
                                        <a:latin typeface="Cambria Math"/>
                                        <a:ea typeface="Cambria Math"/>
                                      </a:rPr>
                                      <m:t>𝛾</m:t>
                                    </m:r>
                                    <m:d>
                                      <m:dPr>
                                        <m:ctrlPr>
                                          <a:rPr kumimoji="1" lang="en-US" altLang="ja-JP" sz="1800" i="1" smtClean="0">
                                            <a:solidFill>
                                              <a:prstClr val="black"/>
                                            </a:solidFill>
                                            <a:latin typeface="Cambria Math"/>
                                            <a:ea typeface="Cambria Math"/>
                                          </a:rPr>
                                        </m:ctrlPr>
                                      </m:dPr>
                                      <m:e>
                                        <m:r>
                                          <a:rPr kumimoji="1" lang="en-US" altLang="ja-JP" sz="1800" i="1" smtClean="0">
                                            <a:solidFill>
                                              <a:prstClr val="black"/>
                                            </a:solidFill>
                                            <a:latin typeface="Cambria Math"/>
                                            <a:ea typeface="Cambria Math"/>
                                          </a:rPr>
                                          <m:t>𝑖</m:t>
                                        </m:r>
                                      </m:e>
                                    </m:d>
                                  </m:sup>
                                </m:sSup>
                              </m:e>
                            </m:mr>
                          </m:m>
                        </m:e>
                      </m:d>
                      <m:r>
                        <a:rPr kumimoji="1" lang="en-US" altLang="ja-JP" sz="1800" i="1" smtClean="0">
                          <a:solidFill>
                            <a:prstClr val="black"/>
                          </a:solidFill>
                          <a:latin typeface="Cambria Math"/>
                          <a:ea typeface="Cambria Math"/>
                        </a:rPr>
                        <m:t>         </m:t>
                      </m:r>
                      <m:d>
                        <m:dPr>
                          <m:begChr m:val="["/>
                          <m:endChr m:val="]"/>
                          <m:ctrlPr>
                            <a:rPr kumimoji="1" lang="en-US" altLang="ja-JP" sz="1800" i="1">
                              <a:solidFill>
                                <a:prstClr val="black"/>
                              </a:solidFill>
                              <a:latin typeface="Cambria Math"/>
                              <a:ea typeface="Cambria Math"/>
                            </a:rPr>
                          </m:ctrlPr>
                        </m:dPr>
                        <m:e>
                          <m:m>
                            <m:mPr>
                              <m:mcs>
                                <m:mc>
                                  <m:mcPr>
                                    <m:count m:val="2"/>
                                    <m:mcJc m:val="center"/>
                                  </m:mcPr>
                                </m:mc>
                              </m:mcs>
                              <m:ctrlPr>
                                <a:rPr kumimoji="1" lang="en-US" altLang="ja-JP" sz="1800" i="1">
                                  <a:solidFill>
                                    <a:prstClr val="black"/>
                                  </a:solidFill>
                                  <a:latin typeface="Cambria Math"/>
                                  <a:ea typeface="Cambria Math"/>
                                </a:rPr>
                              </m:ctrlPr>
                            </m:mPr>
                            <m:mr>
                              <m:e>
                                <m:r>
                                  <a:rPr kumimoji="1" lang="en-US" altLang="ja-JP" sz="1800" i="1" smtClean="0">
                                    <a:solidFill>
                                      <a:prstClr val="black"/>
                                    </a:solidFill>
                                    <a:latin typeface="Cambria Math"/>
                                    <a:ea typeface="Cambria Math"/>
                                  </a:rPr>
                                  <m:t>1</m:t>
                                </m:r>
                              </m:e>
                              <m:e>
                                <m:r>
                                  <a:rPr kumimoji="1" lang="en-US" altLang="ja-JP" sz="1800" i="1" smtClean="0">
                                    <a:solidFill>
                                      <a:prstClr val="black"/>
                                    </a:solidFill>
                                    <a:latin typeface="Cambria Math"/>
                                    <a:ea typeface="Cambria Math"/>
                                  </a:rPr>
                                  <m:t>0</m:t>
                                </m:r>
                              </m:e>
                            </m:mr>
                            <m:mr>
                              <m:e>
                                <m:r>
                                  <a:rPr kumimoji="1" lang="en-US" altLang="ja-JP" sz="1800" i="1" smtClean="0">
                                    <a:solidFill>
                                      <a:prstClr val="black"/>
                                    </a:solidFill>
                                    <a:latin typeface="Cambria Math"/>
                                    <a:ea typeface="Cambria Math"/>
                                  </a:rPr>
                                  <m:t>0</m:t>
                                </m:r>
                              </m:e>
                              <m:e>
                                <m:r>
                                  <a:rPr kumimoji="1" lang="en-US" altLang="ja-JP" sz="1800" i="1" smtClean="0">
                                    <a:solidFill>
                                      <a:prstClr val="black"/>
                                    </a:solidFill>
                                    <a:latin typeface="Cambria Math"/>
                                    <a:ea typeface="Cambria Math"/>
                                  </a:rPr>
                                  <m:t>1</m:t>
                                </m:r>
                              </m:e>
                            </m:mr>
                          </m:m>
                        </m:e>
                      </m:d>
                      <m:r>
                        <a:rPr kumimoji="1" lang="en-US" altLang="ja-JP" sz="1800" i="1" smtClean="0">
                          <a:solidFill>
                            <a:prstClr val="black"/>
                          </a:solidFill>
                          <a:latin typeface="Cambria Math"/>
                          <a:ea typeface="Cambria Math"/>
                        </a:rPr>
                        <m:t>        </m:t>
                      </m:r>
                      <m:d>
                        <m:dPr>
                          <m:begChr m:val="["/>
                          <m:endChr m:val="]"/>
                          <m:ctrlPr>
                            <a:rPr kumimoji="1" lang="en-US" altLang="ja-JP" sz="1800" i="1">
                              <a:solidFill>
                                <a:prstClr val="black"/>
                              </a:solidFill>
                              <a:latin typeface="Cambria Math"/>
                            </a:rPr>
                          </m:ctrlPr>
                        </m:dPr>
                        <m:e>
                          <m:m>
                            <m:mPr>
                              <m:mcs>
                                <m:mc>
                                  <m:mcPr>
                                    <m:count m:val="1"/>
                                    <m:mcJc m:val="center"/>
                                  </m:mcPr>
                                </m:mc>
                              </m:mcs>
                              <m:ctrlPr>
                                <a:rPr kumimoji="1" lang="en-US" altLang="ja-JP" sz="1800" i="1">
                                  <a:solidFill>
                                    <a:prstClr val="black"/>
                                  </a:solidFill>
                                  <a:latin typeface="Cambria Math"/>
                                </a:rPr>
                              </m:ctrlPr>
                            </m:mPr>
                            <m:mr>
                              <m:e>
                                <m:sSub>
                                  <m:sSubPr>
                                    <m:ctrlPr>
                                      <a:rPr kumimoji="1" lang="en-US" altLang="ja-JP" sz="1800" i="1">
                                        <a:solidFill>
                                          <a:prstClr val="black"/>
                                        </a:solidFill>
                                        <a:latin typeface="Cambria Math"/>
                                      </a:rPr>
                                    </m:ctrlPr>
                                  </m:sSubPr>
                                  <m:e>
                                    <m:r>
                                      <a:rPr kumimoji="1" lang="en-US" altLang="ja-JP" sz="1800" i="1" smtClean="0">
                                        <a:solidFill>
                                          <a:prstClr val="black"/>
                                        </a:solidFill>
                                        <a:latin typeface="Cambria Math"/>
                                      </a:rPr>
                                      <m:t>𝑠</m:t>
                                    </m:r>
                                  </m:e>
                                  <m:sub>
                                    <m:r>
                                      <a:rPr kumimoji="1" lang="en-US" altLang="ja-JP" sz="1800" i="1">
                                        <a:solidFill>
                                          <a:prstClr val="black"/>
                                        </a:solidFill>
                                        <a:latin typeface="Cambria Math"/>
                                      </a:rPr>
                                      <m:t>1</m:t>
                                    </m:r>
                                  </m:sub>
                                </m:sSub>
                                <m:d>
                                  <m:dPr>
                                    <m:ctrlPr>
                                      <a:rPr kumimoji="1" lang="en-US" altLang="ja-JP" sz="1800" i="1">
                                        <a:solidFill>
                                          <a:prstClr val="black"/>
                                        </a:solidFill>
                                        <a:latin typeface="Cambria Math"/>
                                      </a:rPr>
                                    </m:ctrlPr>
                                  </m:dPr>
                                  <m:e>
                                    <m:r>
                                      <a:rPr kumimoji="1" lang="en-US" altLang="ja-JP" sz="1800" i="1">
                                        <a:solidFill>
                                          <a:prstClr val="black"/>
                                        </a:solidFill>
                                        <a:latin typeface="Cambria Math"/>
                                      </a:rPr>
                                      <m:t>𝑖</m:t>
                                    </m:r>
                                  </m:e>
                                </m:d>
                              </m:e>
                            </m:mr>
                            <m:mr>
                              <m:e>
                                <m:sSub>
                                  <m:sSubPr>
                                    <m:ctrlPr>
                                      <a:rPr kumimoji="1" lang="en-US" altLang="ja-JP" sz="1800" i="1">
                                        <a:solidFill>
                                          <a:prstClr val="black"/>
                                        </a:solidFill>
                                        <a:latin typeface="Cambria Math"/>
                                      </a:rPr>
                                    </m:ctrlPr>
                                  </m:sSubPr>
                                  <m:e>
                                    <m:r>
                                      <a:rPr kumimoji="1" lang="en-US" altLang="ja-JP" sz="1800" i="1" smtClean="0">
                                        <a:solidFill>
                                          <a:prstClr val="black"/>
                                        </a:solidFill>
                                        <a:latin typeface="Cambria Math"/>
                                      </a:rPr>
                                      <m:t>𝑠</m:t>
                                    </m:r>
                                  </m:e>
                                  <m:sub>
                                    <m:r>
                                      <a:rPr kumimoji="1" lang="en-US" altLang="ja-JP" sz="1800" i="1">
                                        <a:solidFill>
                                          <a:prstClr val="black"/>
                                        </a:solidFill>
                                        <a:latin typeface="Cambria Math"/>
                                      </a:rPr>
                                      <m:t>2</m:t>
                                    </m:r>
                                  </m:sub>
                                </m:sSub>
                                <m:d>
                                  <m:dPr>
                                    <m:ctrlPr>
                                      <a:rPr kumimoji="1" lang="en-US" altLang="ja-JP" sz="1800" i="1">
                                        <a:solidFill>
                                          <a:prstClr val="black"/>
                                        </a:solidFill>
                                        <a:latin typeface="Cambria Math"/>
                                      </a:rPr>
                                    </m:ctrlPr>
                                  </m:dPr>
                                  <m:e>
                                    <m:r>
                                      <a:rPr kumimoji="1" lang="en-US" altLang="ja-JP" sz="1800" i="1">
                                        <a:solidFill>
                                          <a:prstClr val="black"/>
                                        </a:solidFill>
                                        <a:latin typeface="Cambria Math"/>
                                      </a:rPr>
                                      <m:t>𝑖</m:t>
                                    </m:r>
                                  </m:e>
                                </m:d>
                              </m:e>
                            </m:mr>
                          </m:m>
                        </m:e>
                      </m:d>
                    </m:oMath>
                  </m:oMathPara>
                </a14:m>
                <a:endParaRPr kumimoji="1" lang="ja-JP" altLang="en-US" sz="1800" dirty="0">
                  <a:solidFill>
                    <a:prstClr val="black"/>
                  </a:solidFill>
                  <a:latin typeface="Calibri"/>
                  <a:ea typeface="ＭＳ Ｐゴシック"/>
                </a:endParaRPr>
              </a:p>
            </p:txBody>
          </p:sp>
        </mc:Choice>
        <mc:Fallback xmlns="">
          <p:sp>
            <p:nvSpPr>
              <p:cNvPr id="20" name="正方形/長方形 19"/>
              <p:cNvSpPr>
                <a:spLocks noRot="1" noChangeAspect="1" noMove="1" noResize="1" noEditPoints="1" noAdjustHandles="1" noChangeArrowheads="1" noChangeShapeType="1" noTextEdit="1"/>
              </p:cNvSpPr>
              <p:nvPr/>
            </p:nvSpPr>
            <p:spPr>
              <a:xfrm>
                <a:off x="2744752" y="5107402"/>
                <a:ext cx="5451749" cy="639599"/>
              </a:xfrm>
              <a:prstGeom prst="rect">
                <a:avLst/>
              </a:prstGeom>
              <a:blipFill rotWithShape="1">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正方形/長方形 20"/>
              <p:cNvSpPr/>
              <p:nvPr/>
            </p:nvSpPr>
            <p:spPr>
              <a:xfrm>
                <a:off x="2745531" y="4323787"/>
                <a:ext cx="5498877" cy="639599"/>
              </a:xfrm>
              <a:prstGeom prst="rect">
                <a:avLst/>
              </a:prstGeom>
            </p:spPr>
            <p:txBody>
              <a:bodyPr wrap="none">
                <a:spAutoFit/>
              </a:bodyPr>
              <a:lstStyle/>
              <a:p>
                <a:pPr defTabSz="9144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d>
                        <m:dPr>
                          <m:begChr m:val="["/>
                          <m:endChr m:val="]"/>
                          <m:ctrlPr>
                            <a:rPr kumimoji="1" lang="en-US" altLang="ja-JP" sz="1800" i="1" smtClean="0">
                              <a:solidFill>
                                <a:prstClr val="black"/>
                              </a:solidFill>
                              <a:latin typeface="Cambria Math"/>
                            </a:rPr>
                          </m:ctrlPr>
                        </m:dPr>
                        <m:e>
                          <m:m>
                            <m:mPr>
                              <m:mcs>
                                <m:mc>
                                  <m:mcPr>
                                    <m:count m:val="1"/>
                                    <m:mcJc m:val="center"/>
                                  </m:mcPr>
                                </m:mc>
                              </m:mcs>
                              <m:ctrlPr>
                                <a:rPr kumimoji="1" lang="en-US" altLang="ja-JP" sz="1800" i="1" smtClean="0">
                                  <a:solidFill>
                                    <a:prstClr val="black"/>
                                  </a:solidFill>
                                  <a:latin typeface="Cambria Math"/>
                                </a:rPr>
                              </m:ctrlPr>
                            </m:mPr>
                            <m:mr>
                              <m:e>
                                <m:sSub>
                                  <m:sSubPr>
                                    <m:ctrlPr>
                                      <a:rPr kumimoji="1" lang="en-US" altLang="ja-JP" sz="1800" i="1" smtClean="0">
                                        <a:solidFill>
                                          <a:prstClr val="black"/>
                                        </a:solidFill>
                                        <a:latin typeface="Cambria Math"/>
                                      </a:rPr>
                                    </m:ctrlPr>
                                  </m:sSubPr>
                                  <m:e>
                                    <m:r>
                                      <a:rPr kumimoji="1" lang="en-US" altLang="ja-JP" sz="1800" i="1" smtClean="0">
                                        <a:solidFill>
                                          <a:prstClr val="black"/>
                                        </a:solidFill>
                                        <a:latin typeface="Cambria Math"/>
                                      </a:rPr>
                                      <m:t>𝑇𝑥</m:t>
                                    </m:r>
                                  </m:e>
                                  <m:sub>
                                    <m:r>
                                      <a:rPr kumimoji="1" lang="en-US" altLang="ja-JP" sz="1800" i="1" smtClean="0">
                                        <a:solidFill>
                                          <a:prstClr val="black"/>
                                        </a:solidFill>
                                        <a:latin typeface="Cambria Math"/>
                                      </a:rPr>
                                      <m:t>1</m:t>
                                    </m:r>
                                  </m:sub>
                                </m:sSub>
                                <m:d>
                                  <m:dPr>
                                    <m:ctrlPr>
                                      <a:rPr kumimoji="1" lang="en-US" altLang="ja-JP" sz="1800" i="1" smtClean="0">
                                        <a:solidFill>
                                          <a:prstClr val="black"/>
                                        </a:solidFill>
                                        <a:latin typeface="Cambria Math"/>
                                      </a:rPr>
                                    </m:ctrlPr>
                                  </m:dPr>
                                  <m:e>
                                    <m:r>
                                      <a:rPr kumimoji="1" lang="en-US" altLang="ja-JP" sz="1800" i="1" smtClean="0">
                                        <a:solidFill>
                                          <a:prstClr val="black"/>
                                        </a:solidFill>
                                        <a:latin typeface="Cambria Math"/>
                                      </a:rPr>
                                      <m:t>𝑖</m:t>
                                    </m:r>
                                  </m:e>
                                </m:d>
                              </m:e>
                            </m:mr>
                            <m:mr>
                              <m:e>
                                <m:sSub>
                                  <m:sSubPr>
                                    <m:ctrlPr>
                                      <a:rPr kumimoji="1" lang="en-US" altLang="ja-JP" sz="1800" i="1">
                                        <a:solidFill>
                                          <a:prstClr val="black"/>
                                        </a:solidFill>
                                        <a:latin typeface="Cambria Math"/>
                                      </a:rPr>
                                    </m:ctrlPr>
                                  </m:sSubPr>
                                  <m:e>
                                    <m:r>
                                      <a:rPr kumimoji="1" lang="en-US" altLang="ja-JP" sz="1800" i="1">
                                        <a:solidFill>
                                          <a:prstClr val="black"/>
                                        </a:solidFill>
                                        <a:latin typeface="Cambria Math"/>
                                      </a:rPr>
                                      <m:t>𝑇𝑥</m:t>
                                    </m:r>
                                  </m:e>
                                  <m:sub>
                                    <m:r>
                                      <a:rPr kumimoji="1" lang="en-US" altLang="ja-JP" sz="1800" i="1" smtClean="0">
                                        <a:solidFill>
                                          <a:prstClr val="black"/>
                                        </a:solidFill>
                                        <a:latin typeface="Cambria Math"/>
                                      </a:rPr>
                                      <m:t>2</m:t>
                                    </m:r>
                                  </m:sub>
                                </m:sSub>
                                <m:d>
                                  <m:dPr>
                                    <m:ctrlPr>
                                      <a:rPr kumimoji="1" lang="en-US" altLang="ja-JP" sz="1800" i="1">
                                        <a:solidFill>
                                          <a:prstClr val="black"/>
                                        </a:solidFill>
                                        <a:latin typeface="Cambria Math"/>
                                      </a:rPr>
                                    </m:ctrlPr>
                                  </m:dPr>
                                  <m:e>
                                    <m:r>
                                      <a:rPr kumimoji="1" lang="en-US" altLang="ja-JP" sz="1800" i="1">
                                        <a:solidFill>
                                          <a:prstClr val="black"/>
                                        </a:solidFill>
                                        <a:latin typeface="Cambria Math"/>
                                      </a:rPr>
                                      <m:t>𝑖</m:t>
                                    </m:r>
                                  </m:e>
                                </m:d>
                              </m:e>
                            </m:mr>
                          </m:m>
                        </m:e>
                      </m:d>
                      <m:r>
                        <a:rPr kumimoji="1" lang="en-US" altLang="ja-JP" sz="1800" i="1">
                          <a:solidFill>
                            <a:prstClr val="black"/>
                          </a:solidFill>
                          <a:latin typeface="Cambria Math"/>
                          <a:ea typeface="Cambria Math"/>
                        </a:rPr>
                        <m:t>=</m:t>
                      </m:r>
                      <m:d>
                        <m:dPr>
                          <m:begChr m:val="["/>
                          <m:endChr m:val="]"/>
                          <m:ctrlPr>
                            <a:rPr kumimoji="1" lang="en-US" altLang="ja-JP" sz="1800" i="1">
                              <a:solidFill>
                                <a:prstClr val="black"/>
                              </a:solidFill>
                              <a:latin typeface="Cambria Math"/>
                              <a:ea typeface="Cambria Math"/>
                            </a:rPr>
                          </m:ctrlPr>
                        </m:dPr>
                        <m:e>
                          <m:m>
                            <m:mPr>
                              <m:mcs>
                                <m:mc>
                                  <m:mcPr>
                                    <m:count m:val="2"/>
                                    <m:mcJc m:val="center"/>
                                  </m:mcPr>
                                </m:mc>
                              </m:mcs>
                              <m:ctrlPr>
                                <a:rPr kumimoji="1" lang="en-US" altLang="ja-JP" sz="1800" i="1">
                                  <a:solidFill>
                                    <a:prstClr val="black"/>
                                  </a:solidFill>
                                  <a:latin typeface="Cambria Math"/>
                                  <a:ea typeface="Cambria Math"/>
                                </a:rPr>
                              </m:ctrlPr>
                            </m:mPr>
                            <m:mr>
                              <m:e>
                                <m:r>
                                  <a:rPr kumimoji="1" lang="en-US" altLang="ja-JP" sz="1800" i="1" smtClean="0">
                                    <a:solidFill>
                                      <a:prstClr val="black"/>
                                    </a:solidFill>
                                    <a:latin typeface="Cambria Math"/>
                                    <a:ea typeface="Cambria Math"/>
                                  </a:rPr>
                                  <m:t>𝑢</m:t>
                                </m:r>
                              </m:e>
                              <m:e>
                                <m:r>
                                  <a:rPr kumimoji="1" lang="en-US" altLang="ja-JP" sz="1800" i="1">
                                    <a:solidFill>
                                      <a:prstClr val="black"/>
                                    </a:solidFill>
                                    <a:latin typeface="Cambria Math"/>
                                    <a:ea typeface="Cambria Math"/>
                                  </a:rPr>
                                  <m:t>0</m:t>
                                </m:r>
                              </m:e>
                            </m:mr>
                            <m:mr>
                              <m:e>
                                <m:r>
                                  <a:rPr kumimoji="1" lang="en-US" altLang="ja-JP" sz="1800" i="1">
                                    <a:solidFill>
                                      <a:prstClr val="black"/>
                                    </a:solidFill>
                                    <a:latin typeface="Cambria Math"/>
                                    <a:ea typeface="Cambria Math"/>
                                  </a:rPr>
                                  <m:t>0</m:t>
                                </m:r>
                              </m:e>
                              <m:e>
                                <m:r>
                                  <a:rPr kumimoji="1" lang="en-US" altLang="ja-JP" sz="1800" i="1" smtClean="0">
                                    <a:solidFill>
                                      <a:prstClr val="black"/>
                                    </a:solidFill>
                                    <a:latin typeface="Cambria Math"/>
                                    <a:ea typeface="Cambria Math"/>
                                  </a:rPr>
                                  <m:t>𝑣</m:t>
                                </m:r>
                              </m:e>
                            </m:mr>
                          </m:m>
                        </m:e>
                      </m:d>
                      <m:d>
                        <m:dPr>
                          <m:begChr m:val="["/>
                          <m:endChr m:val="]"/>
                          <m:ctrlPr>
                            <a:rPr kumimoji="1" lang="en-US" altLang="ja-JP" sz="1800" i="1">
                              <a:solidFill>
                                <a:prstClr val="black"/>
                              </a:solidFill>
                              <a:latin typeface="Cambria Math"/>
                              <a:ea typeface="Cambria Math"/>
                            </a:rPr>
                          </m:ctrlPr>
                        </m:dPr>
                        <m:e>
                          <m:m>
                            <m:mPr>
                              <m:mcs>
                                <m:mc>
                                  <m:mcPr>
                                    <m:count m:val="2"/>
                                    <m:mcJc m:val="center"/>
                                  </m:mcPr>
                                </m:mc>
                              </m:mcs>
                              <m:ctrlPr>
                                <a:rPr kumimoji="1" lang="en-US" altLang="ja-JP" sz="1800" i="1">
                                  <a:solidFill>
                                    <a:prstClr val="black"/>
                                  </a:solidFill>
                                  <a:latin typeface="Cambria Math"/>
                                  <a:ea typeface="Cambria Math"/>
                                </a:rPr>
                              </m:ctrlPr>
                            </m:mPr>
                            <m:mr>
                              <m:e>
                                <m:r>
                                  <a:rPr kumimoji="1" lang="en-US" altLang="ja-JP" sz="1800" i="1" smtClean="0">
                                    <a:solidFill>
                                      <a:prstClr val="black"/>
                                    </a:solidFill>
                                    <a:latin typeface="Cambria Math"/>
                                    <a:ea typeface="Cambria Math"/>
                                  </a:rPr>
                                  <m:t>1</m:t>
                                </m:r>
                              </m:e>
                              <m:e>
                                <m:r>
                                  <a:rPr kumimoji="1" lang="en-US" altLang="ja-JP" sz="1800" i="1" smtClean="0">
                                    <a:solidFill>
                                      <a:prstClr val="black"/>
                                    </a:solidFill>
                                    <a:latin typeface="Cambria Math"/>
                                    <a:ea typeface="Cambria Math"/>
                                  </a:rPr>
                                  <m:t>0</m:t>
                                </m:r>
                              </m:e>
                            </m:mr>
                            <m:mr>
                              <m:e>
                                <m:r>
                                  <a:rPr kumimoji="1" lang="en-US" altLang="ja-JP" sz="1800" i="1" smtClean="0">
                                    <a:solidFill>
                                      <a:prstClr val="black"/>
                                    </a:solidFill>
                                    <a:latin typeface="Cambria Math"/>
                                    <a:ea typeface="Cambria Math"/>
                                  </a:rPr>
                                  <m:t>0</m:t>
                                </m:r>
                              </m:e>
                              <m:e>
                                <m:sSup>
                                  <m:sSupPr>
                                    <m:ctrlPr>
                                      <a:rPr kumimoji="1" lang="en-US" altLang="ja-JP" sz="1800" i="1" smtClean="0">
                                        <a:solidFill>
                                          <a:prstClr val="black"/>
                                        </a:solidFill>
                                        <a:latin typeface="Cambria Math"/>
                                        <a:ea typeface="Cambria Math"/>
                                      </a:rPr>
                                    </m:ctrlPr>
                                  </m:sSupPr>
                                  <m:e>
                                    <m:r>
                                      <a:rPr kumimoji="1" lang="en-US" altLang="ja-JP" sz="1800" i="1" smtClean="0">
                                        <a:solidFill>
                                          <a:prstClr val="black"/>
                                        </a:solidFill>
                                        <a:latin typeface="Cambria Math"/>
                                        <a:ea typeface="Cambria Math"/>
                                      </a:rPr>
                                      <m:t>𝑒</m:t>
                                    </m:r>
                                  </m:e>
                                  <m:sup>
                                    <m:r>
                                      <a:rPr kumimoji="1" lang="en-US" altLang="ja-JP" sz="1800" i="1" smtClean="0">
                                        <a:solidFill>
                                          <a:prstClr val="black"/>
                                        </a:solidFill>
                                        <a:latin typeface="Cambria Math"/>
                                        <a:ea typeface="Cambria Math"/>
                                      </a:rPr>
                                      <m:t>𝑗</m:t>
                                    </m:r>
                                    <m:r>
                                      <a:rPr kumimoji="1" lang="ja-JP" altLang="en-US" sz="1800" i="1" smtClean="0">
                                        <a:solidFill>
                                          <a:prstClr val="black"/>
                                        </a:solidFill>
                                        <a:latin typeface="Cambria Math"/>
                                        <a:ea typeface="Cambria Math"/>
                                      </a:rPr>
                                      <m:t>𝛾</m:t>
                                    </m:r>
                                    <m:d>
                                      <m:dPr>
                                        <m:ctrlPr>
                                          <a:rPr kumimoji="1" lang="en-US" altLang="ja-JP" sz="1800" i="1" smtClean="0">
                                            <a:solidFill>
                                              <a:prstClr val="black"/>
                                            </a:solidFill>
                                            <a:latin typeface="Cambria Math"/>
                                            <a:ea typeface="Cambria Math"/>
                                          </a:rPr>
                                        </m:ctrlPr>
                                      </m:dPr>
                                      <m:e>
                                        <m:r>
                                          <a:rPr kumimoji="1" lang="en-US" altLang="ja-JP" sz="1800" i="1" smtClean="0">
                                            <a:solidFill>
                                              <a:prstClr val="black"/>
                                            </a:solidFill>
                                            <a:latin typeface="Cambria Math"/>
                                            <a:ea typeface="Cambria Math"/>
                                          </a:rPr>
                                          <m:t>𝑖</m:t>
                                        </m:r>
                                      </m:e>
                                    </m:d>
                                  </m:sup>
                                </m:sSup>
                              </m:e>
                            </m:mr>
                          </m:m>
                        </m:e>
                      </m:d>
                      <m:d>
                        <m:dPr>
                          <m:begChr m:val="["/>
                          <m:endChr m:val="]"/>
                          <m:ctrlPr>
                            <a:rPr kumimoji="1" lang="en-US" altLang="ja-JP" sz="1800" i="1">
                              <a:solidFill>
                                <a:prstClr val="black"/>
                              </a:solidFill>
                              <a:latin typeface="Cambria Math"/>
                              <a:ea typeface="Cambria Math"/>
                            </a:rPr>
                          </m:ctrlPr>
                        </m:dPr>
                        <m:e>
                          <m:m>
                            <m:mPr>
                              <m:mcs>
                                <m:mc>
                                  <m:mcPr>
                                    <m:count m:val="2"/>
                                    <m:mcJc m:val="center"/>
                                  </m:mcPr>
                                </m:mc>
                              </m:mcs>
                              <m:ctrlPr>
                                <a:rPr kumimoji="1" lang="en-US" altLang="ja-JP" sz="1800" i="1">
                                  <a:solidFill>
                                    <a:prstClr val="black"/>
                                  </a:solidFill>
                                  <a:latin typeface="Cambria Math"/>
                                  <a:ea typeface="Cambria Math"/>
                                </a:rPr>
                              </m:ctrlPr>
                            </m:mPr>
                            <m:mr>
                              <m:e>
                                <m:func>
                                  <m:funcPr>
                                    <m:ctrlPr>
                                      <a:rPr kumimoji="1" lang="en-US" altLang="ja-JP" sz="1800" i="1" smtClean="0">
                                        <a:solidFill>
                                          <a:prstClr val="black"/>
                                        </a:solidFill>
                                        <a:latin typeface="Cambria Math"/>
                                        <a:ea typeface="Cambria Math"/>
                                      </a:rPr>
                                    </m:ctrlPr>
                                  </m:funcPr>
                                  <m:fName>
                                    <m:r>
                                      <m:rPr>
                                        <m:sty m:val="p"/>
                                        <m:brk m:alnAt="7"/>
                                      </m:rPr>
                                      <a:rPr kumimoji="1" lang="en-US" altLang="ja-JP" sz="1800" smtClean="0">
                                        <a:solidFill>
                                          <a:prstClr val="black"/>
                                        </a:solidFill>
                                        <a:latin typeface="Cambria Math"/>
                                        <a:ea typeface="Cambria Math"/>
                                      </a:rPr>
                                      <m:t>c</m:t>
                                    </m:r>
                                    <m:r>
                                      <m:rPr>
                                        <m:sty m:val="p"/>
                                      </m:rPr>
                                      <a:rPr kumimoji="1" lang="en-US" altLang="ja-JP" sz="1800" smtClean="0">
                                        <a:solidFill>
                                          <a:prstClr val="black"/>
                                        </a:solidFill>
                                        <a:latin typeface="Cambria Math"/>
                                        <a:ea typeface="Cambria Math"/>
                                      </a:rPr>
                                      <m:t>os</m:t>
                                    </m:r>
                                  </m:fName>
                                  <m:e>
                                    <m:r>
                                      <a:rPr kumimoji="1" lang="ja-JP" altLang="en-US" sz="1800" i="1" smtClean="0">
                                        <a:solidFill>
                                          <a:prstClr val="black"/>
                                        </a:solidFill>
                                        <a:latin typeface="Cambria Math"/>
                                        <a:ea typeface="Cambria Math"/>
                                      </a:rPr>
                                      <m:t>𝜃</m:t>
                                    </m:r>
                                  </m:e>
                                </m:func>
                              </m:e>
                              <m:e>
                                <m:r>
                                  <a:rPr kumimoji="1" lang="en-US" altLang="ja-JP" sz="1800" i="1" smtClean="0">
                                    <a:solidFill>
                                      <a:prstClr val="black"/>
                                    </a:solidFill>
                                    <a:latin typeface="Cambria Math"/>
                                    <a:ea typeface="Cambria Math"/>
                                  </a:rPr>
                                  <m:t>−</m:t>
                                </m:r>
                                <m:func>
                                  <m:funcPr>
                                    <m:ctrlPr>
                                      <a:rPr kumimoji="1" lang="en-US" altLang="ja-JP" sz="1800" i="1" smtClean="0">
                                        <a:solidFill>
                                          <a:prstClr val="black"/>
                                        </a:solidFill>
                                        <a:latin typeface="Cambria Math"/>
                                        <a:ea typeface="Cambria Math"/>
                                      </a:rPr>
                                    </m:ctrlPr>
                                  </m:funcPr>
                                  <m:fName>
                                    <m:r>
                                      <m:rPr>
                                        <m:sty m:val="p"/>
                                      </m:rPr>
                                      <a:rPr kumimoji="1" lang="en-US" altLang="ja-JP" sz="1800" smtClean="0">
                                        <a:solidFill>
                                          <a:prstClr val="black"/>
                                        </a:solidFill>
                                        <a:latin typeface="Cambria Math"/>
                                        <a:ea typeface="Cambria Math"/>
                                      </a:rPr>
                                      <m:t>sin</m:t>
                                    </m:r>
                                  </m:fName>
                                  <m:e>
                                    <m:r>
                                      <a:rPr kumimoji="1" lang="ja-JP" altLang="en-US" sz="1800" i="1" smtClean="0">
                                        <a:solidFill>
                                          <a:prstClr val="black"/>
                                        </a:solidFill>
                                        <a:latin typeface="Cambria Math"/>
                                        <a:ea typeface="Cambria Math"/>
                                      </a:rPr>
                                      <m:t>𝜃</m:t>
                                    </m:r>
                                  </m:e>
                                </m:func>
                              </m:e>
                            </m:mr>
                            <m:mr>
                              <m:e>
                                <m:func>
                                  <m:funcPr>
                                    <m:ctrlPr>
                                      <a:rPr kumimoji="1" lang="en-US" altLang="ja-JP" sz="1800" i="1">
                                        <a:solidFill>
                                          <a:prstClr val="black"/>
                                        </a:solidFill>
                                        <a:latin typeface="Cambria Math"/>
                                        <a:ea typeface="Cambria Math"/>
                                      </a:rPr>
                                    </m:ctrlPr>
                                  </m:funcPr>
                                  <m:fName>
                                    <m:r>
                                      <m:rPr>
                                        <m:sty m:val="p"/>
                                      </m:rPr>
                                      <a:rPr kumimoji="1" lang="en-US" altLang="ja-JP" sz="1800">
                                        <a:solidFill>
                                          <a:prstClr val="black"/>
                                        </a:solidFill>
                                        <a:latin typeface="Cambria Math"/>
                                        <a:ea typeface="Cambria Math"/>
                                      </a:rPr>
                                      <m:t>sin</m:t>
                                    </m:r>
                                  </m:fName>
                                  <m:e>
                                    <m:r>
                                      <a:rPr kumimoji="1" lang="ja-JP" altLang="en-US" sz="1800" i="1">
                                        <a:solidFill>
                                          <a:prstClr val="black"/>
                                        </a:solidFill>
                                        <a:latin typeface="Cambria Math"/>
                                        <a:ea typeface="Cambria Math"/>
                                      </a:rPr>
                                      <m:t>𝜃</m:t>
                                    </m:r>
                                  </m:e>
                                </m:func>
                              </m:e>
                              <m:e>
                                <m:func>
                                  <m:funcPr>
                                    <m:ctrlPr>
                                      <a:rPr kumimoji="1" lang="en-US" altLang="ja-JP" sz="1800" i="1">
                                        <a:solidFill>
                                          <a:prstClr val="black"/>
                                        </a:solidFill>
                                        <a:latin typeface="Cambria Math"/>
                                        <a:ea typeface="Cambria Math"/>
                                      </a:rPr>
                                    </m:ctrlPr>
                                  </m:funcPr>
                                  <m:fName>
                                    <m:r>
                                      <m:rPr>
                                        <m:sty m:val="p"/>
                                        <m:brk m:alnAt="7"/>
                                      </m:rPr>
                                      <a:rPr kumimoji="1" lang="en-US" altLang="ja-JP" sz="1800">
                                        <a:solidFill>
                                          <a:prstClr val="black"/>
                                        </a:solidFill>
                                        <a:latin typeface="Cambria Math"/>
                                        <a:ea typeface="Cambria Math"/>
                                      </a:rPr>
                                      <m:t>c</m:t>
                                    </m:r>
                                    <m:r>
                                      <m:rPr>
                                        <m:sty m:val="p"/>
                                      </m:rPr>
                                      <a:rPr kumimoji="1" lang="en-US" altLang="ja-JP" sz="1800">
                                        <a:solidFill>
                                          <a:prstClr val="black"/>
                                        </a:solidFill>
                                        <a:latin typeface="Cambria Math"/>
                                        <a:ea typeface="Cambria Math"/>
                                      </a:rPr>
                                      <m:t>os</m:t>
                                    </m:r>
                                  </m:fName>
                                  <m:e>
                                    <m:r>
                                      <a:rPr kumimoji="1" lang="ja-JP" altLang="en-US" sz="1800" i="1">
                                        <a:solidFill>
                                          <a:prstClr val="black"/>
                                        </a:solidFill>
                                        <a:latin typeface="Cambria Math"/>
                                        <a:ea typeface="Cambria Math"/>
                                      </a:rPr>
                                      <m:t>𝜃</m:t>
                                    </m:r>
                                  </m:e>
                                </m:func>
                              </m:e>
                            </m:mr>
                          </m:m>
                        </m:e>
                      </m:d>
                      <m:d>
                        <m:dPr>
                          <m:begChr m:val="["/>
                          <m:endChr m:val="]"/>
                          <m:ctrlPr>
                            <a:rPr kumimoji="1" lang="en-US" altLang="ja-JP" sz="1800" i="1">
                              <a:solidFill>
                                <a:prstClr val="black"/>
                              </a:solidFill>
                              <a:latin typeface="Cambria Math"/>
                            </a:rPr>
                          </m:ctrlPr>
                        </m:dPr>
                        <m:e>
                          <m:m>
                            <m:mPr>
                              <m:mcs>
                                <m:mc>
                                  <m:mcPr>
                                    <m:count m:val="1"/>
                                    <m:mcJc m:val="center"/>
                                  </m:mcPr>
                                </m:mc>
                              </m:mcs>
                              <m:ctrlPr>
                                <a:rPr kumimoji="1" lang="en-US" altLang="ja-JP" sz="1800" i="1">
                                  <a:solidFill>
                                    <a:prstClr val="black"/>
                                  </a:solidFill>
                                  <a:latin typeface="Cambria Math"/>
                                </a:rPr>
                              </m:ctrlPr>
                            </m:mPr>
                            <m:mr>
                              <m:e>
                                <m:sSub>
                                  <m:sSubPr>
                                    <m:ctrlPr>
                                      <a:rPr kumimoji="1" lang="en-US" altLang="ja-JP" sz="1800" i="1">
                                        <a:solidFill>
                                          <a:prstClr val="black"/>
                                        </a:solidFill>
                                        <a:latin typeface="Cambria Math"/>
                                      </a:rPr>
                                    </m:ctrlPr>
                                  </m:sSubPr>
                                  <m:e>
                                    <m:r>
                                      <a:rPr kumimoji="1" lang="en-US" altLang="ja-JP" sz="1800" i="1" smtClean="0">
                                        <a:solidFill>
                                          <a:prstClr val="black"/>
                                        </a:solidFill>
                                        <a:latin typeface="Cambria Math"/>
                                      </a:rPr>
                                      <m:t>𝑠</m:t>
                                    </m:r>
                                  </m:e>
                                  <m:sub>
                                    <m:r>
                                      <a:rPr kumimoji="1" lang="en-US" altLang="ja-JP" sz="1800" i="1">
                                        <a:solidFill>
                                          <a:prstClr val="black"/>
                                        </a:solidFill>
                                        <a:latin typeface="Cambria Math"/>
                                      </a:rPr>
                                      <m:t>1</m:t>
                                    </m:r>
                                  </m:sub>
                                </m:sSub>
                                <m:d>
                                  <m:dPr>
                                    <m:ctrlPr>
                                      <a:rPr kumimoji="1" lang="en-US" altLang="ja-JP" sz="1800" i="1">
                                        <a:solidFill>
                                          <a:prstClr val="black"/>
                                        </a:solidFill>
                                        <a:latin typeface="Cambria Math"/>
                                      </a:rPr>
                                    </m:ctrlPr>
                                  </m:dPr>
                                  <m:e>
                                    <m:r>
                                      <a:rPr kumimoji="1" lang="en-US" altLang="ja-JP" sz="1800" i="1">
                                        <a:solidFill>
                                          <a:prstClr val="black"/>
                                        </a:solidFill>
                                        <a:latin typeface="Cambria Math"/>
                                      </a:rPr>
                                      <m:t>𝑖</m:t>
                                    </m:r>
                                  </m:e>
                                </m:d>
                              </m:e>
                            </m:mr>
                            <m:mr>
                              <m:e>
                                <m:sSub>
                                  <m:sSubPr>
                                    <m:ctrlPr>
                                      <a:rPr kumimoji="1" lang="en-US" altLang="ja-JP" sz="1800" i="1">
                                        <a:solidFill>
                                          <a:prstClr val="black"/>
                                        </a:solidFill>
                                        <a:latin typeface="Cambria Math"/>
                                      </a:rPr>
                                    </m:ctrlPr>
                                  </m:sSubPr>
                                  <m:e>
                                    <m:r>
                                      <a:rPr kumimoji="1" lang="en-US" altLang="ja-JP" sz="1800" i="1" smtClean="0">
                                        <a:solidFill>
                                          <a:prstClr val="black"/>
                                        </a:solidFill>
                                        <a:latin typeface="Cambria Math"/>
                                      </a:rPr>
                                      <m:t>𝑠</m:t>
                                    </m:r>
                                  </m:e>
                                  <m:sub>
                                    <m:r>
                                      <a:rPr kumimoji="1" lang="en-US" altLang="ja-JP" sz="1800" i="1">
                                        <a:solidFill>
                                          <a:prstClr val="black"/>
                                        </a:solidFill>
                                        <a:latin typeface="Cambria Math"/>
                                      </a:rPr>
                                      <m:t>2</m:t>
                                    </m:r>
                                  </m:sub>
                                </m:sSub>
                                <m:d>
                                  <m:dPr>
                                    <m:ctrlPr>
                                      <a:rPr kumimoji="1" lang="en-US" altLang="ja-JP" sz="1800" i="1">
                                        <a:solidFill>
                                          <a:prstClr val="black"/>
                                        </a:solidFill>
                                        <a:latin typeface="Cambria Math"/>
                                      </a:rPr>
                                    </m:ctrlPr>
                                  </m:dPr>
                                  <m:e>
                                    <m:r>
                                      <a:rPr kumimoji="1" lang="en-US" altLang="ja-JP" sz="1800" i="1">
                                        <a:solidFill>
                                          <a:prstClr val="black"/>
                                        </a:solidFill>
                                        <a:latin typeface="Cambria Math"/>
                                      </a:rPr>
                                      <m:t>𝑖</m:t>
                                    </m:r>
                                  </m:e>
                                </m:d>
                              </m:e>
                            </m:mr>
                          </m:m>
                        </m:e>
                      </m:d>
                    </m:oMath>
                  </m:oMathPara>
                </a14:m>
                <a:endParaRPr kumimoji="1" lang="ja-JP" altLang="en-US" sz="1800" dirty="0">
                  <a:solidFill>
                    <a:prstClr val="black"/>
                  </a:solidFill>
                  <a:latin typeface="Calibri"/>
                  <a:ea typeface="ＭＳ Ｐゴシック"/>
                </a:endParaRPr>
              </a:p>
            </p:txBody>
          </p:sp>
        </mc:Choice>
        <mc:Fallback xmlns="">
          <p:sp>
            <p:nvSpPr>
              <p:cNvPr id="21" name="正方形/長方形 20"/>
              <p:cNvSpPr>
                <a:spLocks noRot="1" noChangeAspect="1" noMove="1" noResize="1" noEditPoints="1" noAdjustHandles="1" noChangeArrowheads="1" noChangeShapeType="1" noTextEdit="1"/>
              </p:cNvSpPr>
              <p:nvPr/>
            </p:nvSpPr>
            <p:spPr>
              <a:xfrm>
                <a:off x="2745531" y="4323787"/>
                <a:ext cx="5498877" cy="639599"/>
              </a:xfrm>
              <a:prstGeom prst="rect">
                <a:avLst/>
              </a:prstGeom>
              <a:blipFill rotWithShape="1">
                <a:blip r:embed="rId4"/>
                <a:stretch>
                  <a:fillRect/>
                </a:stretch>
              </a:blipFill>
            </p:spPr>
            <p:txBody>
              <a:bodyPr/>
              <a:lstStyle/>
              <a:p>
                <a:r>
                  <a:rPr lang="ja-JP" altLang="en-US">
                    <a:noFill/>
                  </a:rPr>
                  <a:t> </a:t>
                </a:r>
              </a:p>
            </p:txBody>
          </p:sp>
        </mc:Fallback>
      </mc:AlternateContent>
      <p:sp>
        <p:nvSpPr>
          <p:cNvPr id="22" name="Rectangle 21"/>
          <p:cNvSpPr>
            <a:spLocks noChangeArrowheads="1"/>
          </p:cNvSpPr>
          <p:nvPr/>
        </p:nvSpPr>
        <p:spPr bwMode="auto">
          <a:xfrm>
            <a:off x="4673809" y="4072197"/>
            <a:ext cx="10801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prstClr val="black"/>
                </a:solidFill>
                <a:effectLst/>
                <a:uLnTx/>
                <a:uFillTx/>
                <a:latin typeface="Calibri" pitchFamily="34" charset="0"/>
                <a:ea typeface="ＭＳ Ｐゴシック" pitchFamily="50" charset="-128"/>
              </a:rPr>
              <a:t>PH</a:t>
            </a:r>
            <a:endParaRPr kumimoji="1" lang="ja-JP" altLang="ja-JP" sz="1800" b="0" i="0" u="none" strike="noStrike" kern="0" cap="none" spc="0" normalizeH="0" baseline="0" noProof="0" dirty="0" smtClean="0">
              <a:ln>
                <a:noFill/>
              </a:ln>
              <a:solidFill>
                <a:prstClr val="black"/>
              </a:solidFill>
              <a:effectLst/>
              <a:uLnTx/>
              <a:uFillTx/>
              <a:latin typeface="Arial" pitchFamily="34" charset="0"/>
              <a:ea typeface="ＭＳ Ｐゴシック" pitchFamily="50" charset="-128"/>
            </a:endParaRPr>
          </a:p>
        </p:txBody>
      </p:sp>
      <p:sp>
        <p:nvSpPr>
          <p:cNvPr id="23" name="Rectangle 21"/>
          <p:cNvSpPr>
            <a:spLocks noChangeArrowheads="1"/>
          </p:cNvSpPr>
          <p:nvPr/>
        </p:nvSpPr>
        <p:spPr bwMode="auto">
          <a:xfrm>
            <a:off x="5825937" y="4072197"/>
            <a:ext cx="14652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rgbClr val="000000"/>
                </a:solidFill>
                <a:effectLst/>
                <a:uLnTx/>
                <a:uFillTx/>
                <a:latin typeface="Calibri" pitchFamily="34" charset="0"/>
                <a:ea typeface="ＭＳ Ｐゴシック" pitchFamily="50" charset="-128"/>
              </a:rPr>
              <a:t>Precoding</a:t>
            </a:r>
            <a:endParaRPr kumimoji="1" lang="ja-JP" altLang="ja-JP" sz="1800" b="0"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endParaRPr>
          </a:p>
        </p:txBody>
      </p:sp>
      <p:sp>
        <p:nvSpPr>
          <p:cNvPr id="24" name="Rectangle 21"/>
          <p:cNvSpPr>
            <a:spLocks noChangeArrowheads="1"/>
          </p:cNvSpPr>
          <p:nvPr/>
        </p:nvSpPr>
        <p:spPr bwMode="auto">
          <a:xfrm>
            <a:off x="3377665" y="4061164"/>
            <a:ext cx="18002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rgbClr val="FF0000"/>
                </a:solidFill>
                <a:effectLst/>
                <a:uLnTx/>
                <a:uFillTx/>
                <a:latin typeface="Calibri" pitchFamily="34" charset="0"/>
                <a:ea typeface="ＭＳ Ｐゴシック" pitchFamily="50" charset="-128"/>
              </a:rPr>
              <a:t>Gain difference</a:t>
            </a:r>
            <a:endParaRPr kumimoji="1" lang="ja-JP" altLang="ja-JP" sz="1800" b="0" i="0" u="none" strike="noStrike" kern="0" cap="none" spc="0" normalizeH="0" baseline="0" noProof="0" dirty="0" smtClean="0">
              <a:ln>
                <a:noFill/>
              </a:ln>
              <a:solidFill>
                <a:srgbClr val="FF0000"/>
              </a:solidFill>
              <a:effectLst/>
              <a:uLnTx/>
              <a:uFillTx/>
              <a:latin typeface="Arial" pitchFamily="34" charset="0"/>
              <a:ea typeface="ＭＳ Ｐゴシック" pitchFamily="50" charset="-128"/>
            </a:endParaRPr>
          </a:p>
        </p:txBody>
      </p:sp>
      <p:sp>
        <p:nvSpPr>
          <p:cNvPr id="25" name="角丸四角形 24"/>
          <p:cNvSpPr/>
          <p:nvPr/>
        </p:nvSpPr>
        <p:spPr>
          <a:xfrm>
            <a:off x="3953729" y="4323787"/>
            <a:ext cx="792088" cy="1465569"/>
          </a:xfrm>
          <a:prstGeom prst="roundRect">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6" name="コンテンツ プレースホルダー 2"/>
          <p:cNvSpPr txBox="1">
            <a:spLocks/>
          </p:cNvSpPr>
          <p:nvPr/>
        </p:nvSpPr>
        <p:spPr>
          <a:xfrm>
            <a:off x="323528" y="5805264"/>
            <a:ext cx="8318804" cy="8328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lnSpc>
                <a:spcPct val="80000"/>
              </a:lnSpc>
              <a:spcBef>
                <a:spcPts val="0"/>
              </a:spcBef>
              <a:spcAft>
                <a:spcPts val="0"/>
              </a:spcAft>
              <a:buClrTx/>
              <a:buSzTx/>
              <a:buFont typeface="Arial" panose="020B0604020202020204" pitchFamily="34" charset="0"/>
              <a:buNone/>
            </a:pPr>
            <a:r>
              <a:rPr lang="en-US" altLang="ja-JP" sz="2200" dirty="0" smtClean="0">
                <a:solidFill>
                  <a:srgbClr val="000000"/>
                </a:solidFill>
                <a:latin typeface="Calibri" panose="020F0502020204030204" pitchFamily="34" charset="0"/>
                <a:ea typeface="ＭＳ Ｐゴシック"/>
              </a:rPr>
              <a:t>Performance with </a:t>
            </a:r>
            <a:r>
              <a:rPr lang="en-US" altLang="ja-JP" sz="2200" dirty="0" smtClean="0">
                <a:solidFill>
                  <a:srgbClr val="FF0000"/>
                </a:solidFill>
                <a:latin typeface="Calibri" panose="020F0502020204030204" pitchFamily="34" charset="0"/>
                <a:ea typeface="ＭＳ Ｐゴシック"/>
              </a:rPr>
              <a:t>vertical encoding </a:t>
            </a:r>
            <a:r>
              <a:rPr lang="en-US" altLang="ja-JP" sz="2200" dirty="0" smtClean="0">
                <a:solidFill>
                  <a:srgbClr val="000000"/>
                </a:solidFill>
                <a:latin typeface="Calibri" panose="020F0502020204030204" pitchFamily="34" charset="0"/>
                <a:ea typeface="ＭＳ Ｐゴシック"/>
              </a:rPr>
              <a:t>when employing MIMO+PH is evaluated by simulation.</a:t>
            </a:r>
          </a:p>
        </p:txBody>
      </p:sp>
    </p:spTree>
    <p:extLst>
      <p:ext uri="{BB962C8B-B14F-4D97-AF65-F5344CB8AC3E}">
        <p14:creationId xmlns:p14="http://schemas.microsoft.com/office/powerpoint/2010/main" val="2770368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12</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676138" y="685106"/>
            <a:ext cx="7772400" cy="72008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LOS Model #2</a:t>
            </a:r>
            <a:endParaRPr lang="ja-JP" altLang="en-US" kern="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0" name="Rectangle 2"/>
              <p:cNvSpPr txBox="1">
                <a:spLocks noChangeArrowheads="1"/>
              </p:cNvSpPr>
              <p:nvPr/>
            </p:nvSpPr>
            <p:spPr>
              <a:xfrm>
                <a:off x="179512" y="1628800"/>
                <a:ext cx="8784976" cy="5040560"/>
              </a:xfrm>
              <a:prstGeom prst="rect">
                <a:avLst/>
              </a:prstGeom>
              <a:ln/>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dirty="0">
                    <a:latin typeface="Calibri" panose="020F0502020204030204" pitchFamily="34" charset="0"/>
                  </a:rPr>
                  <a:t>In LOS model #1, we add following scenarios (UEP: unequal power) [1]:</a:t>
                </a:r>
              </a:p>
              <a:p>
                <a:pPr marL="0" lvl="2" indent="0">
                  <a:spcBef>
                    <a:spcPts val="0"/>
                  </a:spcBef>
                  <a:buSzPct val="50000"/>
                  <a:buNone/>
                </a:pPr>
                <a:r>
                  <a:rPr lang="en-US" altLang="ja-JP" b="1" dirty="0">
                    <a:latin typeface="Calibri" panose="020F0502020204030204" pitchFamily="34" charset="0"/>
                  </a:rPr>
                  <a:t>Scenario 1:</a:t>
                </a:r>
              </a:p>
              <a:p>
                <a:pPr marL="0" lvl="2" indent="0">
                  <a:spcBef>
                    <a:spcPts val="0"/>
                  </a:spcBef>
                  <a:buSzPct val="50000"/>
                  <a:buNone/>
                </a:pPr>
                <a:r>
                  <a:rPr lang="en-US" altLang="ja-JP" dirty="0">
                    <a:latin typeface="Calibri" panose="020F0502020204030204" pitchFamily="34" charset="0"/>
                  </a:rPr>
                  <a:t>Considering individual difference of transmitter and so on, difference of antenna gain between 2 transmit antennas exists. </a:t>
                </a:r>
              </a:p>
              <a:p>
                <a:pPr marL="0" lvl="2" indent="0">
                  <a:spcBef>
                    <a:spcPts val="0"/>
                  </a:spcBef>
                  <a:buSzPct val="50000"/>
                  <a:buNone/>
                </a:pPr>
                <a:r>
                  <a:rPr lang="en-US" altLang="ja-JP" b="1" dirty="0">
                    <a:latin typeface="Calibri" panose="020F0502020204030204" pitchFamily="34" charset="0"/>
                  </a:rPr>
                  <a:t>Scenario 2:</a:t>
                </a:r>
              </a:p>
              <a:p>
                <a:pPr marL="0" lvl="2" indent="0">
                  <a:spcBef>
                    <a:spcPts val="0"/>
                  </a:spcBef>
                  <a:buSzPct val="50000"/>
                  <a:buNone/>
                </a:pPr>
                <a:r>
                  <a:rPr lang="en-US" altLang="ja-JP" dirty="0">
                    <a:latin typeface="Calibri" panose="020F0502020204030204" pitchFamily="34" charset="0"/>
                  </a:rPr>
                  <a:t>Considering individual difference of receiver and so on, difference of antenna gain between 2 receive antennas exists.</a:t>
                </a:r>
              </a:p>
              <a:p>
                <a:pPr marL="0" lvl="2" indent="0">
                  <a:spcBef>
                    <a:spcPts val="0"/>
                  </a:spcBef>
                  <a:buSzPct val="50000"/>
                  <a:buNone/>
                </a:pPr>
                <a:r>
                  <a:rPr lang="en-US" altLang="ja-JP" dirty="0">
                    <a:latin typeface="Calibri" panose="020F0502020204030204" pitchFamily="34" charset="0"/>
                  </a:rPr>
                  <a:t>Considering Scenarios 1 and 2, channel matrix </a:t>
                </a:r>
                <a14:m>
                  <m:oMath xmlns:m="http://schemas.openxmlformats.org/officeDocument/2006/math">
                    <m:sSub>
                      <m:sSubPr>
                        <m:ctrlPr>
                          <a:rPr lang="pt-BR" altLang="ja-JP" i="1">
                            <a:latin typeface="Cambria Math"/>
                            <a:ea typeface="Cambria Math"/>
                          </a:rPr>
                        </m:ctrlPr>
                      </m:sSubPr>
                      <m:e>
                        <m:r>
                          <a:rPr lang="en-US" altLang="ja-JP" b="1">
                            <a:latin typeface="Cambria Math"/>
                            <a:ea typeface="Cambria Math"/>
                          </a:rPr>
                          <m:t>𝐇</m:t>
                        </m:r>
                      </m:e>
                      <m:sub>
                        <m:r>
                          <a:rPr lang="en-US" altLang="ja-JP" i="1">
                            <a:latin typeface="Cambria Math"/>
                            <a:ea typeface="Cambria Math"/>
                          </a:rPr>
                          <m:t>#2</m:t>
                        </m:r>
                      </m:sub>
                    </m:sSub>
                  </m:oMath>
                </a14:m>
                <a:r>
                  <a:rPr lang="en-US" altLang="ja-JP" dirty="0">
                    <a:latin typeface="Calibri" panose="020F0502020204030204" pitchFamily="34" charset="0"/>
                  </a:rPr>
                  <a:t> of 2x2 MIMO systems in LOS model #2 is expressed as:</a:t>
                </a:r>
              </a:p>
              <a:p>
                <a:pPr marL="0" lvl="2" indent="0">
                  <a:spcBef>
                    <a:spcPts val="0"/>
                  </a:spcBef>
                  <a:buSzPct val="50000"/>
                  <a:buNone/>
                </a:pPr>
                <a:endParaRPr lang="en-US" altLang="ja-JP" sz="1900" dirty="0">
                  <a:latin typeface="Calibri" panose="020F0502020204030204" pitchFamily="34" charset="0"/>
                </a:endParaRPr>
              </a:p>
              <a:p>
                <a:pPr marL="0" lvl="2" indent="0">
                  <a:spcBef>
                    <a:spcPts val="0"/>
                  </a:spcBef>
                  <a:buSzPct val="50000"/>
                  <a:buNone/>
                </a:pPr>
                <a:r>
                  <a:rPr lang="en-US" altLang="ja-JP" dirty="0">
                    <a:latin typeface="Calibri" panose="020F0502020204030204" pitchFamily="34" charset="0"/>
                  </a:rPr>
                  <a:t>   </a:t>
                </a:r>
                <a14:m>
                  <m:oMath xmlns:m="http://schemas.openxmlformats.org/officeDocument/2006/math">
                    <m:sSub>
                      <m:sSubPr>
                        <m:ctrlPr>
                          <a:rPr lang="pt-BR" altLang="ja-JP" i="1">
                            <a:latin typeface="Cambria Math"/>
                            <a:ea typeface="Cambria Math"/>
                          </a:rPr>
                        </m:ctrlPr>
                      </m:sSubPr>
                      <m:e>
                        <m:r>
                          <a:rPr lang="en-US" altLang="ja-JP" b="1">
                            <a:latin typeface="Cambria Math"/>
                            <a:ea typeface="Cambria Math"/>
                          </a:rPr>
                          <m:t>𝐇</m:t>
                        </m:r>
                      </m:e>
                      <m:sub>
                        <m:r>
                          <a:rPr lang="en-US" altLang="ja-JP" i="1">
                            <a:latin typeface="Cambria Math"/>
                            <a:ea typeface="Cambria Math"/>
                          </a:rPr>
                          <m:t>#2</m:t>
                        </m:r>
                      </m:sub>
                    </m:sSub>
                    <m:r>
                      <a:rPr lang="en-US" altLang="ja-JP" i="1">
                        <a:latin typeface="Cambria Math"/>
                        <a:ea typeface="Cambria Math"/>
                      </a:rPr>
                      <m:t>=</m:t>
                    </m:r>
                    <m:d>
                      <m:dPr>
                        <m:begChr m:val="["/>
                        <m:endChr m:val="]"/>
                        <m:ctrlPr>
                          <a:rPr lang="en-US" altLang="ja-JP" i="1">
                            <a:latin typeface="Cambria Math"/>
                            <a:ea typeface="Cambria Math"/>
                          </a:rPr>
                        </m:ctrlPr>
                      </m:dPr>
                      <m:e>
                        <m:m>
                          <m:mPr>
                            <m:mcs>
                              <m:mc>
                                <m:mcPr>
                                  <m:count m:val="2"/>
                                  <m:mcJc m:val="center"/>
                                </m:mcPr>
                              </m:mc>
                            </m:mcs>
                            <m:ctrlPr>
                              <a:rPr lang="en-US" altLang="ja-JP" i="1">
                                <a:latin typeface="Cambria Math"/>
                                <a:ea typeface="Cambria Math"/>
                              </a:rPr>
                            </m:ctrlPr>
                          </m:mPr>
                          <m:mr>
                            <m:e>
                              <m:sSup>
                                <m:sSupPr>
                                  <m:ctrlPr>
                                    <a:rPr lang="en-US" altLang="ja-JP" i="1">
                                      <a:latin typeface="Cambria Math"/>
                                      <a:ea typeface="Cambria Math"/>
                                    </a:rPr>
                                  </m:ctrlPr>
                                </m:sSupPr>
                                <m:e>
                                  <m:r>
                                    <m:rPr>
                                      <m:brk m:alnAt="7"/>
                                    </m:rPr>
                                    <a:rPr lang="en-US" altLang="ja-JP" i="1">
                                      <a:latin typeface="Cambria Math"/>
                                      <a:ea typeface="Cambria Math"/>
                                    </a:rPr>
                                    <m:t>𝑒</m:t>
                                  </m:r>
                                </m:e>
                                <m:sup>
                                  <m:r>
                                    <m:rPr>
                                      <m:brk m:alnAt="7"/>
                                    </m:rPr>
                                    <a:rPr lang="en-US" altLang="ja-JP" i="1">
                                      <a:latin typeface="Cambria Math"/>
                                      <a:ea typeface="Cambria Math"/>
                                    </a:rPr>
                                    <m:t>𝑗</m:t>
                                  </m:r>
                                  <m:sSub>
                                    <m:sSubPr>
                                      <m:ctrlPr>
                                        <a:rPr lang="pt-BR" altLang="ja-JP" i="1">
                                          <a:latin typeface="Cambria Math"/>
                                          <a:ea typeface="Cambria Math"/>
                                        </a:rPr>
                                      </m:ctrlPr>
                                    </m:sSubPr>
                                    <m:e>
                                      <m:r>
                                        <a:rPr lang="ja-JP" altLang="pt-BR" i="1">
                                          <a:latin typeface="Cambria Math"/>
                                          <a:ea typeface="Cambria Math"/>
                                        </a:rPr>
                                        <m:t>𝜑</m:t>
                                      </m:r>
                                    </m:e>
                                    <m:sub>
                                      <m:r>
                                        <a:rPr lang="en-US" altLang="ja-JP" i="1">
                                          <a:latin typeface="Cambria Math"/>
                                          <a:ea typeface="Cambria Math"/>
                                        </a:rPr>
                                        <m:t>11</m:t>
                                      </m:r>
                                    </m:sub>
                                  </m:sSub>
                                </m:sup>
                              </m:sSup>
                            </m:e>
                            <m:e>
                              <m:rad>
                                <m:radPr>
                                  <m:degHide m:val="on"/>
                                  <m:ctrlPr>
                                    <a:rPr lang="en-US" altLang="ja-JP" i="1">
                                      <a:latin typeface="Cambria Math"/>
                                      <a:ea typeface="Cambria Math"/>
                                    </a:rPr>
                                  </m:ctrlPr>
                                </m:radPr>
                                <m:deg/>
                                <m:e>
                                  <m:r>
                                    <a:rPr lang="ja-JP" altLang="en-US" i="1">
                                      <a:latin typeface="Cambria Math"/>
                                      <a:ea typeface="Cambria Math"/>
                                    </a:rPr>
                                    <m:t>𝛼</m:t>
                                  </m:r>
                                </m:e>
                              </m:rad>
                              <m:sSup>
                                <m:sSupPr>
                                  <m:ctrlPr>
                                    <a:rPr lang="en-US" altLang="ja-JP" i="1">
                                      <a:latin typeface="Cambria Math"/>
                                      <a:ea typeface="Cambria Math"/>
                                    </a:rPr>
                                  </m:ctrlPr>
                                </m:sSupPr>
                                <m:e>
                                  <m:r>
                                    <m:rPr>
                                      <m:brk m:alnAt="7"/>
                                    </m:rPr>
                                    <a:rPr lang="en-US" altLang="ja-JP" i="1">
                                      <a:latin typeface="Cambria Math"/>
                                      <a:ea typeface="Cambria Math"/>
                                    </a:rPr>
                                    <m:t>𝑒</m:t>
                                  </m:r>
                                </m:e>
                                <m:sup>
                                  <m:r>
                                    <m:rPr>
                                      <m:brk m:alnAt="7"/>
                                    </m:rPr>
                                    <a:rPr lang="en-US" altLang="ja-JP" i="1">
                                      <a:latin typeface="Cambria Math"/>
                                      <a:ea typeface="Cambria Math"/>
                                    </a:rPr>
                                    <m:t>𝑗</m:t>
                                  </m:r>
                                  <m:sSub>
                                    <m:sSubPr>
                                      <m:ctrlPr>
                                        <a:rPr lang="pt-BR" altLang="ja-JP" i="1">
                                          <a:latin typeface="Cambria Math"/>
                                          <a:ea typeface="Cambria Math"/>
                                        </a:rPr>
                                      </m:ctrlPr>
                                    </m:sSubPr>
                                    <m:e>
                                      <m:r>
                                        <a:rPr lang="ja-JP" altLang="pt-BR" i="1">
                                          <a:latin typeface="Cambria Math"/>
                                          <a:ea typeface="Cambria Math"/>
                                        </a:rPr>
                                        <m:t>𝜑</m:t>
                                      </m:r>
                                    </m:e>
                                    <m:sub>
                                      <m:r>
                                        <a:rPr lang="en-US" altLang="ja-JP" i="1">
                                          <a:latin typeface="Cambria Math"/>
                                          <a:ea typeface="Cambria Math"/>
                                        </a:rPr>
                                        <m:t>12</m:t>
                                      </m:r>
                                    </m:sub>
                                  </m:sSub>
                                </m:sup>
                              </m:sSup>
                            </m:e>
                          </m:mr>
                          <m:mr>
                            <m:e>
                              <m:sSup>
                                <m:sSupPr>
                                  <m:ctrlPr>
                                    <a:rPr lang="en-US" altLang="ja-JP" i="1">
                                      <a:latin typeface="Cambria Math"/>
                                      <a:ea typeface="Cambria Math"/>
                                    </a:rPr>
                                  </m:ctrlPr>
                                </m:sSupPr>
                                <m:e>
                                  <m:rad>
                                    <m:radPr>
                                      <m:degHide m:val="on"/>
                                      <m:ctrlPr>
                                        <a:rPr lang="en-US" altLang="ja-JP" i="1">
                                          <a:latin typeface="Cambria Math"/>
                                          <a:ea typeface="Cambria Math"/>
                                        </a:rPr>
                                      </m:ctrlPr>
                                    </m:radPr>
                                    <m:deg/>
                                    <m:e>
                                      <m:r>
                                        <a:rPr lang="ja-JP" altLang="en-US" i="1">
                                          <a:latin typeface="Cambria Math"/>
                                          <a:ea typeface="Cambria Math"/>
                                        </a:rPr>
                                        <m:t>𝛼</m:t>
                                      </m:r>
                                    </m:e>
                                  </m:rad>
                                  <m:r>
                                    <m:rPr>
                                      <m:brk m:alnAt="7"/>
                                    </m:rPr>
                                    <a:rPr lang="en-US" altLang="ja-JP" i="1">
                                      <a:latin typeface="Cambria Math"/>
                                      <a:ea typeface="Cambria Math"/>
                                    </a:rPr>
                                    <m:t>𝑒</m:t>
                                  </m:r>
                                </m:e>
                                <m:sup>
                                  <m:r>
                                    <m:rPr>
                                      <m:brk m:alnAt="7"/>
                                    </m:rPr>
                                    <a:rPr lang="en-US" altLang="ja-JP" i="1">
                                      <a:latin typeface="Cambria Math"/>
                                      <a:ea typeface="Cambria Math"/>
                                    </a:rPr>
                                    <m:t>𝑗</m:t>
                                  </m:r>
                                  <m:sSub>
                                    <m:sSubPr>
                                      <m:ctrlPr>
                                        <a:rPr lang="pt-BR" altLang="ja-JP" i="1">
                                          <a:latin typeface="Cambria Math"/>
                                          <a:ea typeface="Cambria Math"/>
                                        </a:rPr>
                                      </m:ctrlPr>
                                    </m:sSubPr>
                                    <m:e>
                                      <m:r>
                                        <a:rPr lang="ja-JP" altLang="pt-BR" i="1">
                                          <a:latin typeface="Cambria Math"/>
                                          <a:ea typeface="Cambria Math"/>
                                        </a:rPr>
                                        <m:t>𝜑</m:t>
                                      </m:r>
                                    </m:e>
                                    <m:sub>
                                      <m:r>
                                        <a:rPr lang="en-US" altLang="ja-JP" i="1">
                                          <a:latin typeface="Cambria Math"/>
                                          <a:ea typeface="Cambria Math"/>
                                        </a:rPr>
                                        <m:t>21</m:t>
                                      </m:r>
                                    </m:sub>
                                  </m:sSub>
                                </m:sup>
                              </m:sSup>
                            </m:e>
                            <m:e>
                              <m:sSup>
                                <m:sSupPr>
                                  <m:ctrlPr>
                                    <a:rPr lang="en-US" altLang="ja-JP" i="1">
                                      <a:latin typeface="Cambria Math"/>
                                      <a:ea typeface="Cambria Math"/>
                                    </a:rPr>
                                  </m:ctrlPr>
                                </m:sSupPr>
                                <m:e>
                                  <m:rad>
                                    <m:radPr>
                                      <m:degHide m:val="on"/>
                                      <m:ctrlPr>
                                        <a:rPr lang="en-US" altLang="ja-JP" i="1">
                                          <a:latin typeface="Cambria Math"/>
                                          <a:ea typeface="Cambria Math"/>
                                        </a:rPr>
                                      </m:ctrlPr>
                                    </m:radPr>
                                    <m:deg/>
                                    <m:e>
                                      <m:r>
                                        <a:rPr lang="ja-JP" altLang="en-US" i="1">
                                          <a:latin typeface="Cambria Math"/>
                                          <a:ea typeface="Cambria Math"/>
                                        </a:rPr>
                                        <m:t>𝛽</m:t>
                                      </m:r>
                                    </m:e>
                                  </m:rad>
                                  <m:r>
                                    <m:rPr>
                                      <m:brk m:alnAt="7"/>
                                    </m:rPr>
                                    <a:rPr lang="en-US" altLang="ja-JP" i="1">
                                      <a:latin typeface="Cambria Math"/>
                                      <a:ea typeface="Cambria Math"/>
                                    </a:rPr>
                                    <m:t>𝑒</m:t>
                                  </m:r>
                                </m:e>
                                <m:sup>
                                  <m:r>
                                    <m:rPr>
                                      <m:brk m:alnAt="7"/>
                                    </m:rPr>
                                    <a:rPr lang="en-US" altLang="ja-JP" i="1">
                                      <a:latin typeface="Cambria Math"/>
                                      <a:ea typeface="Cambria Math"/>
                                    </a:rPr>
                                    <m:t>𝑗</m:t>
                                  </m:r>
                                  <m:sSub>
                                    <m:sSubPr>
                                      <m:ctrlPr>
                                        <a:rPr lang="pt-BR" altLang="ja-JP" i="1">
                                          <a:latin typeface="Cambria Math"/>
                                          <a:ea typeface="Cambria Math"/>
                                        </a:rPr>
                                      </m:ctrlPr>
                                    </m:sSubPr>
                                    <m:e>
                                      <m:r>
                                        <a:rPr lang="ja-JP" altLang="pt-BR" i="1">
                                          <a:latin typeface="Cambria Math"/>
                                          <a:ea typeface="Cambria Math"/>
                                        </a:rPr>
                                        <m:t>𝜑</m:t>
                                      </m:r>
                                    </m:e>
                                    <m:sub>
                                      <m:r>
                                        <a:rPr lang="en-US" altLang="ja-JP" i="1">
                                          <a:latin typeface="Cambria Math"/>
                                          <a:ea typeface="Cambria Math"/>
                                        </a:rPr>
                                        <m:t>22</m:t>
                                      </m:r>
                                    </m:sub>
                                  </m:sSub>
                                </m:sup>
                              </m:sSup>
                            </m:e>
                          </m:mr>
                        </m:m>
                      </m:e>
                    </m:d>
                  </m:oMath>
                </a14:m>
                <a:endParaRPr lang="en-US" altLang="ja-JP" dirty="0">
                  <a:latin typeface="Calibri" panose="020F0502020204030204" pitchFamily="34" charset="0"/>
                </a:endParaRPr>
              </a:p>
              <a:p>
                <a:pPr marL="0" lvl="2" indent="0">
                  <a:spcBef>
                    <a:spcPts val="0"/>
                  </a:spcBef>
                  <a:buSzPct val="50000"/>
                  <a:buNone/>
                </a:pPr>
                <a:endParaRPr lang="en-US" altLang="ja-JP" sz="1900" dirty="0">
                  <a:latin typeface="Calibri" panose="020F0502020204030204" pitchFamily="34" charset="0"/>
                </a:endParaRPr>
              </a:p>
              <a:p>
                <a:pPr marL="0" lvl="2" indent="0">
                  <a:spcBef>
                    <a:spcPts val="0"/>
                  </a:spcBef>
                  <a:buSzPct val="50000"/>
                  <a:buNone/>
                </a:pPr>
                <a:r>
                  <a:rPr lang="en-US" altLang="ja-JP" dirty="0">
                    <a:latin typeface="Calibri" panose="020F0502020204030204" pitchFamily="34" charset="0"/>
                  </a:rPr>
                  <a:t>where </a:t>
                </a:r>
                <a:r>
                  <a:rPr lang="en-US" altLang="ja-JP" dirty="0">
                    <a:solidFill>
                      <a:srgbClr val="0000FF"/>
                    </a:solidFill>
                    <a:latin typeface="Symbol" panose="05050102010706020507" pitchFamily="18" charset="2"/>
                  </a:rPr>
                  <a:t>b</a:t>
                </a:r>
                <a:r>
                  <a:rPr lang="en-US" altLang="ja-JP" dirty="0">
                    <a:latin typeface="Calibri" panose="020F0502020204030204" pitchFamily="34" charset="0"/>
                  </a:rPr>
                  <a:t> is a coefficient of  gain difference.</a:t>
                </a:r>
              </a:p>
              <a:p>
                <a:pPr marL="0" lvl="2" indent="0">
                  <a:spcBef>
                    <a:spcPts val="0"/>
                  </a:spcBef>
                  <a:buSzPct val="50000"/>
                  <a:buNone/>
                </a:pPr>
                <a:r>
                  <a:rPr lang="en-US" altLang="ja-JP" dirty="0">
                    <a:latin typeface="Calibri" panose="020F0502020204030204" pitchFamily="34" charset="0"/>
                  </a:rPr>
                  <a:t>The UEP coefficient </a:t>
                </a:r>
                <a:r>
                  <a:rPr lang="en-US" altLang="ja-JP" dirty="0">
                    <a:solidFill>
                      <a:srgbClr val="0000FF"/>
                    </a:solidFill>
                    <a:latin typeface="Symbol" panose="05050102010706020507" pitchFamily="18" charset="2"/>
                  </a:rPr>
                  <a:t>b</a:t>
                </a:r>
                <a:r>
                  <a:rPr lang="en-US" altLang="ja-JP" dirty="0">
                    <a:latin typeface="Calibri" panose="020F0502020204030204" pitchFamily="34" charset="0"/>
                  </a:rPr>
                  <a:t> has a range from 0 to 1.</a:t>
                </a:r>
              </a:p>
              <a:p>
                <a:pPr marL="0" lvl="2" indent="0">
                  <a:spcBef>
                    <a:spcPts val="0"/>
                  </a:spcBef>
                  <a:buSzPct val="50000"/>
                  <a:buNone/>
                </a:pPr>
                <a:endParaRPr lang="en-US" altLang="ja-JP" sz="1100" dirty="0">
                  <a:latin typeface="Calibri" panose="020F0502020204030204" pitchFamily="34" charset="0"/>
                </a:endParaRPr>
              </a:p>
              <a:p>
                <a:pPr marL="0" lvl="2" indent="0">
                  <a:spcBef>
                    <a:spcPts val="0"/>
                  </a:spcBef>
                  <a:buSzPct val="50000"/>
                  <a:buNone/>
                </a:pPr>
                <a:r>
                  <a:rPr lang="en-US" altLang="ja-JP" dirty="0">
                    <a:latin typeface="Calibri" panose="020F0502020204030204" pitchFamily="34" charset="0"/>
                  </a:rPr>
                  <a:t>Note that :</a:t>
                </a:r>
              </a:p>
              <a:p>
                <a:pPr marL="0" lvl="2" indent="0">
                  <a:spcBef>
                    <a:spcPts val="0"/>
                  </a:spcBef>
                  <a:buSzPct val="50000"/>
                  <a:buNone/>
                </a:pPr>
                <a:r>
                  <a:rPr lang="en-US" altLang="ja-JP" dirty="0">
                    <a:latin typeface="Calibri" panose="020F0502020204030204" pitchFamily="34" charset="0"/>
                  </a:rPr>
                  <a:t>For simplification of UEP performance evaluation, </a:t>
                </a:r>
                <a:r>
                  <a:rPr lang="en-US" altLang="ja-JP" dirty="0">
                    <a:solidFill>
                      <a:srgbClr val="0000FF"/>
                    </a:solidFill>
                    <a:latin typeface="Symbol" panose="05050102010706020507" pitchFamily="18" charset="2"/>
                  </a:rPr>
                  <a:t>a</a:t>
                </a:r>
                <a:r>
                  <a:rPr lang="en-US" altLang="ja-JP" dirty="0">
                    <a:solidFill>
                      <a:srgbClr val="0000FF"/>
                    </a:solidFill>
                    <a:latin typeface="Calibri" panose="020F0502020204030204" pitchFamily="34" charset="0"/>
                  </a:rPr>
                  <a:t> is set to 0</a:t>
                </a:r>
                <a:r>
                  <a:rPr lang="en-US" altLang="ja-JP" dirty="0">
                    <a:latin typeface="Calibri" panose="020F0502020204030204" pitchFamily="34" charset="0"/>
                  </a:rPr>
                  <a:t>.</a:t>
                </a:r>
              </a:p>
            </p:txBody>
          </p:sp>
        </mc:Choice>
        <mc:Fallback xmlns="">
          <p:sp>
            <p:nvSpPr>
              <p:cNvPr id="10" name="Rectangle 2"/>
              <p:cNvSpPr txBox="1">
                <a:spLocks noRot="1" noChangeAspect="1" noMove="1" noResize="1" noEditPoints="1" noAdjustHandles="1" noChangeArrowheads="1" noChangeShapeType="1" noTextEdit="1"/>
              </p:cNvSpPr>
              <p:nvPr/>
            </p:nvSpPr>
            <p:spPr>
              <a:xfrm>
                <a:off x="179512" y="1628800"/>
                <a:ext cx="8784976" cy="5040560"/>
              </a:xfrm>
              <a:prstGeom prst="rect">
                <a:avLst/>
              </a:prstGeom>
              <a:blipFill rotWithShape="1">
                <a:blip r:embed="rId3"/>
                <a:stretch>
                  <a:fillRect l="-832" t="-1935" r="-763"/>
                </a:stretch>
              </a:blipFill>
              <a:ln/>
            </p:spPr>
            <p:txBody>
              <a:bodyPr/>
              <a:lstStyle/>
              <a:p>
                <a:r>
                  <a:rPr lang="ja-JP" altLang="en-US">
                    <a:noFill/>
                  </a:rPr>
                  <a:t> </a:t>
                </a:r>
              </a:p>
            </p:txBody>
          </p:sp>
        </mc:Fallback>
      </mc:AlternateContent>
    </p:spTree>
    <p:extLst>
      <p:ext uri="{BB962C8B-B14F-4D97-AF65-F5344CB8AC3E}">
        <p14:creationId xmlns:p14="http://schemas.microsoft.com/office/powerpoint/2010/main" val="2797826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13</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676138" y="548680"/>
            <a:ext cx="7772400" cy="86409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Simulation Conditions</a:t>
            </a:r>
            <a:endParaRPr lang="ja-JP" altLang="en-US" kern="0" dirty="0">
              <a:latin typeface="Calibri" panose="020F0502020204030204" pitchFamily="34" charset="0"/>
            </a:endParaRPr>
          </a:p>
        </p:txBody>
      </p:sp>
      <p:sp>
        <p:nvSpPr>
          <p:cNvPr id="11" name="コンテンツ プレースホルダー 2"/>
          <p:cNvSpPr txBox="1">
            <a:spLocks/>
          </p:cNvSpPr>
          <p:nvPr/>
        </p:nvSpPr>
        <p:spPr bwMode="auto">
          <a:xfrm>
            <a:off x="114336" y="1340768"/>
            <a:ext cx="8896003" cy="352839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70000" lnSpcReduction="20000"/>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342900" lvl="2" indent="-342900" algn="l"/>
            <a:r>
              <a:rPr lang="en-US" altLang="ja-JP" sz="2800" kern="0" dirty="0">
                <a:latin typeface="Calibri" panose="020F0502020204030204" pitchFamily="34" charset="0"/>
              </a:rPr>
              <a:t>MIMO                    : 2x2 OLSM </a:t>
            </a:r>
            <a:r>
              <a:rPr lang="en-US" altLang="ja-JP" sz="2800" kern="0" dirty="0">
                <a:solidFill>
                  <a:srgbClr val="0000FF"/>
                </a:solidFill>
                <a:latin typeface="Calibri" panose="020F0502020204030204" pitchFamily="34" charset="0"/>
              </a:rPr>
              <a:t>precoding</a:t>
            </a:r>
            <a:r>
              <a:rPr lang="en-US" altLang="ja-JP" sz="2800" kern="0" dirty="0">
                <a:latin typeface="Calibri" panose="020F0502020204030204" pitchFamily="34" charset="0"/>
              </a:rPr>
              <a:t> with PH/</a:t>
            </a:r>
            <a:r>
              <a:rPr lang="en-US" altLang="ja-JP" sz="2800" kern="0" dirty="0">
                <a:solidFill>
                  <a:srgbClr val="0000FF"/>
                </a:solidFill>
                <a:latin typeface="Calibri" panose="020F0502020204030204" pitchFamily="34" charset="0"/>
              </a:rPr>
              <a:t>no precoding</a:t>
            </a:r>
            <a:r>
              <a:rPr lang="en-US" altLang="ja-JP" sz="2800" kern="0" dirty="0">
                <a:latin typeface="Calibri" panose="020F0502020204030204" pitchFamily="34" charset="0"/>
              </a:rPr>
              <a:t> with PH</a:t>
            </a:r>
          </a:p>
          <a:p>
            <a:pPr marL="342900" lvl="2" indent="-342900" algn="l"/>
            <a:r>
              <a:rPr lang="en-US" altLang="ja-JP" sz="2800" kern="0" dirty="0">
                <a:latin typeface="Calibri" panose="020F0502020204030204" pitchFamily="34" charset="0"/>
              </a:rPr>
              <a:t>                                  Period of PH is 7.</a:t>
            </a:r>
          </a:p>
          <a:p>
            <a:pPr marL="342900" lvl="2" indent="-342900" algn="l"/>
            <a:r>
              <a:rPr lang="en-US" altLang="ja-JP" sz="2800" kern="0" dirty="0">
                <a:latin typeface="Calibri" panose="020F0502020204030204" pitchFamily="34" charset="0"/>
              </a:rPr>
              <a:t>Modulation set    : (BPSK, BPSK), (QPSK,QPSK),   </a:t>
            </a:r>
          </a:p>
          <a:p>
            <a:pPr marL="342900" lvl="2" indent="-342900" algn="l"/>
            <a:r>
              <a:rPr lang="ja-JP" altLang="en-US" sz="2800" kern="0" dirty="0">
                <a:latin typeface="Calibri" panose="020F0502020204030204" pitchFamily="34" charset="0"/>
              </a:rPr>
              <a:t>                               </a:t>
            </a:r>
            <a:r>
              <a:rPr lang="ja-JP" altLang="en-US" sz="2800" kern="0" dirty="0" smtClean="0">
                <a:latin typeface="Calibri" panose="020F0502020204030204" pitchFamily="34" charset="0"/>
              </a:rPr>
              <a:t>   </a:t>
            </a:r>
            <a:r>
              <a:rPr lang="en-US" altLang="ja-JP" sz="2800" kern="0" dirty="0">
                <a:latin typeface="Calibri" panose="020F0502020204030204" pitchFamily="34" charset="0"/>
              </a:rPr>
              <a:t>(16QAM,16QAM),(64QAM,64QAM)</a:t>
            </a:r>
          </a:p>
          <a:p>
            <a:pPr marL="342900" lvl="2" indent="-342900" algn="l"/>
            <a:r>
              <a:rPr lang="en-US" altLang="ja-JP" sz="2800" kern="0" dirty="0">
                <a:latin typeface="Calibri" panose="020F0502020204030204" pitchFamily="34" charset="0"/>
              </a:rPr>
              <a:t>Channel model     : LOS model #2</a:t>
            </a:r>
          </a:p>
          <a:p>
            <a:pPr marL="342900" lvl="2" indent="-342900" algn="l"/>
            <a:r>
              <a:rPr lang="en-US" altLang="ja-JP" sz="2800" kern="0" dirty="0">
                <a:latin typeface="Calibri" panose="020F0502020204030204" pitchFamily="34" charset="0"/>
              </a:rPr>
              <a:t>                                  </a:t>
            </a:r>
            <a:r>
              <a:rPr lang="en-US" altLang="ja-JP" sz="2800" kern="0" dirty="0" smtClean="0">
                <a:latin typeface="Symbol" panose="05050102010706020507" pitchFamily="18" charset="2"/>
              </a:rPr>
              <a:t>a</a:t>
            </a:r>
            <a:r>
              <a:rPr lang="en-US" altLang="ja-JP" sz="2800" kern="0" dirty="0" smtClean="0">
                <a:latin typeface="Calibri" panose="020F0502020204030204" pitchFamily="34" charset="0"/>
              </a:rPr>
              <a:t>=0</a:t>
            </a:r>
          </a:p>
          <a:p>
            <a:pPr marL="342900" lvl="2" indent="-342900" algn="l"/>
            <a:r>
              <a:rPr lang="en-US" altLang="ja-JP" sz="2800" kern="0" dirty="0" smtClean="0">
                <a:latin typeface="Calibri" panose="020F0502020204030204" pitchFamily="34" charset="0"/>
              </a:rPr>
              <a:t>                                  </a:t>
            </a:r>
            <a:r>
              <a:rPr lang="en-US" altLang="ja-JP" sz="2800" kern="0" dirty="0">
                <a:solidFill>
                  <a:srgbClr val="FF0000"/>
                </a:solidFill>
                <a:latin typeface="Symbol" panose="05050102010706020507" pitchFamily="18" charset="2"/>
              </a:rPr>
              <a:t>b</a:t>
            </a:r>
            <a:r>
              <a:rPr lang="en-US" altLang="ja-JP" sz="2800" kern="0" dirty="0">
                <a:solidFill>
                  <a:srgbClr val="FF0000"/>
                </a:solidFill>
                <a:latin typeface="Calibri" panose="020F0502020204030204" pitchFamily="34" charset="0"/>
              </a:rPr>
              <a:t>=0dB, -5dB, -</a:t>
            </a:r>
            <a:r>
              <a:rPr lang="en-US" altLang="ja-JP" sz="2800" kern="0" dirty="0" smtClean="0">
                <a:solidFill>
                  <a:srgbClr val="FF0000"/>
                </a:solidFill>
                <a:latin typeface="Calibri" panose="020F0502020204030204" pitchFamily="34" charset="0"/>
              </a:rPr>
              <a:t>10dB </a:t>
            </a:r>
            <a:r>
              <a:rPr lang="en-US" altLang="ja-JP" sz="1900" kern="0" dirty="0" smtClean="0">
                <a:latin typeface="Calibri" panose="020F0502020204030204" pitchFamily="34" charset="0"/>
              </a:rPr>
              <a:t> </a:t>
            </a:r>
            <a:r>
              <a:rPr lang="en-US" altLang="ja-JP" sz="1500" kern="0" dirty="0">
                <a:latin typeface="Calibri" panose="020F0502020204030204" pitchFamily="34" charset="0"/>
              </a:rPr>
              <a:t>(</a:t>
            </a:r>
            <a:r>
              <a:rPr lang="en-US" altLang="ja-JP" sz="1500" dirty="0">
                <a:latin typeface="Calibri" panose="020F0502020204030204" pitchFamily="34" charset="0"/>
              </a:rPr>
              <a:t>Coefficient of  gain difference in transmitter and receiver)</a:t>
            </a:r>
            <a:endParaRPr lang="en-US" altLang="ja-JP" sz="1500" kern="0" dirty="0">
              <a:latin typeface="Calibri" panose="020F0502020204030204" pitchFamily="34" charset="0"/>
            </a:endParaRP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FEC                          : 11ad LDPC codes (</a:t>
            </a:r>
            <a:r>
              <a:rPr lang="en-US" altLang="ja-JP" sz="2800" kern="0" dirty="0" err="1">
                <a:solidFill>
                  <a:prstClr val="black"/>
                </a:solidFill>
                <a:latin typeface="Calibri" panose="020F0502020204030204" pitchFamily="34" charset="0"/>
                <a:ea typeface="ＭＳ Ｐゴシック"/>
              </a:rPr>
              <a:t>C</a:t>
            </a:r>
            <a:r>
              <a:rPr lang="en-US" altLang="ja-JP" sz="2800" kern="0" dirty="0" err="1" smtClean="0">
                <a:solidFill>
                  <a:prstClr val="black"/>
                </a:solidFill>
                <a:latin typeface="Calibri" panose="020F0502020204030204" pitchFamily="34" charset="0"/>
                <a:ea typeface="ＭＳ Ｐゴシック"/>
              </a:rPr>
              <a:t>odeword</a:t>
            </a:r>
            <a:r>
              <a:rPr lang="en-US" altLang="ja-JP" sz="2800" kern="0" dirty="0" smtClean="0">
                <a:solidFill>
                  <a:prstClr val="black"/>
                </a:solidFill>
                <a:latin typeface="Calibri" panose="020F0502020204030204" pitchFamily="34" charset="0"/>
                <a:ea typeface="ＭＳ Ｐゴシック"/>
              </a:rPr>
              <a:t> size=672 bits)</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Detection               : ML (Maximum Likelihood)</a:t>
            </a:r>
          </a:p>
          <a:p>
            <a:pPr marL="342900" lvl="2" indent="-342900" algn="l" defTabSz="914400">
              <a:buClrTx/>
              <a:buSzTx/>
              <a:buFontTx/>
              <a:buNone/>
            </a:pPr>
            <a:r>
              <a:rPr lang="en-US" altLang="ja-JP" sz="2800" kern="0" dirty="0">
                <a:solidFill>
                  <a:prstClr val="black"/>
                </a:solidFill>
                <a:latin typeface="Calibri" panose="020F0502020204030204" pitchFamily="34" charset="0"/>
                <a:ea typeface="ＭＳ Ｐゴシック"/>
              </a:rPr>
              <a:t> </a:t>
            </a:r>
            <a:r>
              <a:rPr lang="en-US" altLang="ja-JP" sz="2800" kern="0" dirty="0" smtClean="0">
                <a:solidFill>
                  <a:prstClr val="black"/>
                </a:solidFill>
                <a:latin typeface="Calibri" panose="020F0502020204030204" pitchFamily="34" charset="0"/>
                <a:ea typeface="ＭＳ Ｐゴシック"/>
              </a:rPr>
              <a:t>                                  </a:t>
            </a:r>
            <a:r>
              <a:rPr lang="en-US" altLang="ja-JP" sz="900" kern="0" dirty="0" smtClean="0">
                <a:solidFill>
                  <a:prstClr val="black"/>
                </a:solidFill>
                <a:latin typeface="Calibri" panose="020F0502020204030204" pitchFamily="34" charset="0"/>
                <a:ea typeface="ＭＳ Ｐゴシック"/>
              </a:rPr>
              <a:t> </a:t>
            </a:r>
            <a:r>
              <a:rPr lang="en-US" altLang="ja-JP" sz="2800" kern="0" dirty="0" smtClean="0">
                <a:solidFill>
                  <a:prstClr val="black"/>
                </a:solidFill>
                <a:latin typeface="Calibri" panose="020F0502020204030204" pitchFamily="34" charset="0"/>
                <a:ea typeface="ＭＳ Ｐゴシック"/>
              </a:rPr>
              <a:t>ZF (Zero Forcing)  </a:t>
            </a:r>
          </a:p>
          <a:p>
            <a:pPr marL="342900" lvl="2" indent="-342900" algn="l" defTabSz="914400">
              <a:buClrTx/>
              <a:buSzTx/>
              <a:buFontTx/>
              <a:buNone/>
            </a:pPr>
            <a:r>
              <a:rPr lang="en-US" altLang="ja-JP" sz="900" kern="0" dirty="0" smtClean="0">
                <a:solidFill>
                  <a:prstClr val="black"/>
                </a:solidFill>
                <a:latin typeface="Calibri" panose="020F0502020204030204" pitchFamily="34" charset="0"/>
                <a:ea typeface="ＭＳ Ｐゴシック"/>
              </a:rPr>
              <a:t>                                                                                                            </a:t>
            </a:r>
            <a:r>
              <a:rPr lang="ja-JP" altLang="en-US" sz="900" kern="0" dirty="0" smtClean="0">
                <a:solidFill>
                  <a:prstClr val="black"/>
                </a:solidFill>
                <a:latin typeface="Calibri" panose="020F0502020204030204" pitchFamily="34" charset="0"/>
                <a:ea typeface="ＭＳ Ｐゴシック"/>
              </a:rPr>
              <a:t>　　</a:t>
            </a:r>
            <a:r>
              <a:rPr lang="en-US" altLang="ja-JP" sz="2800" kern="0" dirty="0" smtClean="0">
                <a:solidFill>
                  <a:prstClr val="black"/>
                </a:solidFill>
                <a:latin typeface="Calibri" panose="020F0502020204030204" pitchFamily="34" charset="0"/>
                <a:ea typeface="ＭＳ Ｐゴシック"/>
              </a:rPr>
              <a:t>MMSE (Minimum Mean Square Error) </a:t>
            </a:r>
            <a:endParaRPr lang="en-US" altLang="ja-JP" sz="2000" kern="0" dirty="0">
              <a:solidFill>
                <a:prstClr val="black"/>
              </a:solidFill>
              <a:latin typeface="Calibri" panose="020F0502020204030204" pitchFamily="34" charset="0"/>
              <a:ea typeface="ＭＳ Ｐゴシック"/>
            </a:endParaRPr>
          </a:p>
        </p:txBody>
      </p:sp>
      <mc:AlternateContent xmlns:mc="http://schemas.openxmlformats.org/markup-compatibility/2006" xmlns:a14="http://schemas.microsoft.com/office/drawing/2010/main">
        <mc:Choice Requires="a14">
          <p:sp>
            <p:nvSpPr>
              <p:cNvPr id="10" name="正方形/長方形 9"/>
              <p:cNvSpPr/>
              <p:nvPr/>
            </p:nvSpPr>
            <p:spPr>
              <a:xfrm>
                <a:off x="179512" y="4941168"/>
                <a:ext cx="6768752" cy="926985"/>
              </a:xfrm>
              <a:prstGeom prst="rect">
                <a:avLst/>
              </a:prstGeom>
            </p:spPr>
            <p:txBody>
              <a:bodyPr wrap="square">
                <a:spAutoFit/>
              </a:bodyPr>
              <a:lstStyle/>
              <a:p>
                <a:pPr defTabSz="9144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solidFill>
                                <a:prstClr val="black"/>
                              </a:solidFill>
                              <a:latin typeface="Cambria Math"/>
                            </a:rPr>
                          </m:ctrlPr>
                        </m:dPr>
                        <m:e>
                          <m:m>
                            <m:mPr>
                              <m:mcs>
                                <m:mc>
                                  <m:mcPr>
                                    <m:count m:val="1"/>
                                    <m:mcJc m:val="center"/>
                                  </m:mcPr>
                                </m:mc>
                              </m:mcs>
                              <m:ctrlPr>
                                <a:rPr kumimoji="1" lang="en-US" altLang="ja-JP" sz="1400" i="1" smtClean="0">
                                  <a:solidFill>
                                    <a:prstClr val="black"/>
                                  </a:solidFill>
                                  <a:latin typeface="Cambria Math"/>
                                </a:rPr>
                              </m:ctrlPr>
                            </m:mPr>
                            <m:mr>
                              <m:e>
                                <m:sSub>
                                  <m:sSubPr>
                                    <m:ctrlPr>
                                      <a:rPr kumimoji="1" lang="en-US" altLang="ja-JP" sz="1400" i="1" smtClean="0">
                                        <a:solidFill>
                                          <a:prstClr val="black"/>
                                        </a:solidFill>
                                        <a:latin typeface="Cambria Math"/>
                                      </a:rPr>
                                    </m:ctrlPr>
                                  </m:sSubPr>
                                  <m:e>
                                    <m:r>
                                      <a:rPr kumimoji="1" lang="en-US" altLang="ja-JP" sz="1400" i="1" smtClean="0">
                                        <a:solidFill>
                                          <a:prstClr val="black"/>
                                        </a:solidFill>
                                        <a:latin typeface="Cambria Math"/>
                                      </a:rPr>
                                      <m:t>𝑇𝑥</m:t>
                                    </m:r>
                                  </m:e>
                                  <m:sub>
                                    <m:r>
                                      <a:rPr kumimoji="1" lang="en-US" altLang="ja-JP" sz="1400" i="1" smtClean="0">
                                        <a:solidFill>
                                          <a:prstClr val="black"/>
                                        </a:solidFill>
                                        <a:latin typeface="Cambria Math"/>
                                      </a:rPr>
                                      <m:t>1</m:t>
                                    </m:r>
                                  </m:sub>
                                </m:sSub>
                                <m:d>
                                  <m:dPr>
                                    <m:ctrlPr>
                                      <a:rPr kumimoji="1" lang="en-US" altLang="ja-JP" sz="1400" i="1" smtClean="0">
                                        <a:solidFill>
                                          <a:prstClr val="black"/>
                                        </a:solidFill>
                                        <a:latin typeface="Cambria Math"/>
                                      </a:rPr>
                                    </m:ctrlPr>
                                  </m:dPr>
                                  <m:e>
                                    <m:r>
                                      <a:rPr kumimoji="1" lang="en-US" altLang="ja-JP" sz="1400" i="1" smtClean="0">
                                        <a:solidFill>
                                          <a:prstClr val="black"/>
                                        </a:solidFill>
                                        <a:latin typeface="Cambria Math"/>
                                      </a:rPr>
                                      <m:t>𝑖</m:t>
                                    </m:r>
                                  </m:e>
                                </m:d>
                              </m:e>
                            </m:mr>
                            <m:mr>
                              <m:e>
                                <m:sSub>
                                  <m:sSubPr>
                                    <m:ctrlPr>
                                      <a:rPr kumimoji="1" lang="en-US" altLang="ja-JP" sz="1400" i="1">
                                        <a:solidFill>
                                          <a:prstClr val="black"/>
                                        </a:solidFill>
                                        <a:latin typeface="Cambria Math"/>
                                      </a:rPr>
                                    </m:ctrlPr>
                                  </m:sSubPr>
                                  <m:e>
                                    <m:r>
                                      <a:rPr kumimoji="1" lang="en-US" altLang="ja-JP" sz="1400" i="1">
                                        <a:solidFill>
                                          <a:prstClr val="black"/>
                                        </a:solidFill>
                                        <a:latin typeface="Cambria Math"/>
                                      </a:rPr>
                                      <m:t>𝑇𝑥</m:t>
                                    </m:r>
                                  </m:e>
                                  <m:sub>
                                    <m:r>
                                      <a:rPr kumimoji="1" lang="en-US" altLang="ja-JP" sz="1400" i="1" smtClean="0">
                                        <a:solidFill>
                                          <a:prstClr val="black"/>
                                        </a:solidFill>
                                        <a:latin typeface="Cambria Math"/>
                                      </a:rPr>
                                      <m:t>2</m:t>
                                    </m:r>
                                  </m:sub>
                                </m:sSub>
                                <m:d>
                                  <m:dPr>
                                    <m:ctrlPr>
                                      <a:rPr kumimoji="1" lang="en-US" altLang="ja-JP" sz="1400" i="1">
                                        <a:solidFill>
                                          <a:prstClr val="black"/>
                                        </a:solidFill>
                                        <a:latin typeface="Cambria Math"/>
                                      </a:rPr>
                                    </m:ctrlPr>
                                  </m:dPr>
                                  <m:e>
                                    <m:r>
                                      <a:rPr kumimoji="1" lang="en-US" altLang="ja-JP" sz="1400" i="1">
                                        <a:solidFill>
                                          <a:prstClr val="black"/>
                                        </a:solidFill>
                                        <a:latin typeface="Cambria Math"/>
                                      </a:rPr>
                                      <m:t>𝑖</m:t>
                                    </m:r>
                                  </m:e>
                                </m:d>
                              </m:e>
                            </m:mr>
                          </m:m>
                        </m:e>
                      </m:d>
                      <m:r>
                        <a:rPr kumimoji="1" lang="en-US" altLang="ja-JP" sz="1400" i="1">
                          <a:solidFill>
                            <a:prstClr val="black"/>
                          </a:solidFill>
                          <a:latin typeface="Cambria Math"/>
                          <a:ea typeface="Cambria Math"/>
                        </a:rPr>
                        <m:t>=</m:t>
                      </m:r>
                      <m:d>
                        <m:dPr>
                          <m:begChr m:val="["/>
                          <m:endChr m:val="]"/>
                          <m:ctrlPr>
                            <a:rPr kumimoji="1" lang="en-US" altLang="ja-JP" sz="1400" i="1">
                              <a:solidFill>
                                <a:prstClr val="black"/>
                              </a:solidFill>
                              <a:latin typeface="Cambria Math"/>
                              <a:ea typeface="Cambria Math"/>
                            </a:rPr>
                          </m:ctrlPr>
                        </m:dPr>
                        <m:e>
                          <m:m>
                            <m:mPr>
                              <m:mcs>
                                <m:mc>
                                  <m:mcPr>
                                    <m:count m:val="2"/>
                                    <m:mcJc m:val="center"/>
                                  </m:mcPr>
                                </m:mc>
                              </m:mcs>
                              <m:ctrlPr>
                                <a:rPr kumimoji="1" lang="en-US" altLang="ja-JP" sz="1400" i="1">
                                  <a:solidFill>
                                    <a:prstClr val="black"/>
                                  </a:solidFill>
                                  <a:latin typeface="Cambria Math"/>
                                  <a:ea typeface="Cambria Math"/>
                                </a:rPr>
                              </m:ctrlPr>
                            </m:mPr>
                            <m:mr>
                              <m:e>
                                <m:r>
                                  <a:rPr kumimoji="1" lang="en-US" altLang="ja-JP" sz="1400" i="1">
                                    <a:solidFill>
                                      <a:prstClr val="black"/>
                                    </a:solidFill>
                                    <a:latin typeface="Cambria Math"/>
                                    <a:ea typeface="Cambria Math"/>
                                  </a:rPr>
                                  <m:t>1</m:t>
                                </m:r>
                              </m:e>
                              <m:e>
                                <m:r>
                                  <a:rPr kumimoji="1" lang="en-US" altLang="ja-JP" sz="1400" i="1">
                                    <a:solidFill>
                                      <a:prstClr val="black"/>
                                    </a:solidFill>
                                    <a:latin typeface="Cambria Math"/>
                                    <a:ea typeface="Cambria Math"/>
                                  </a:rPr>
                                  <m:t>0</m:t>
                                </m:r>
                              </m:e>
                            </m:mr>
                            <m:mr>
                              <m:e>
                                <m:r>
                                  <a:rPr kumimoji="1" lang="en-US" altLang="ja-JP" sz="1400" i="1">
                                    <a:solidFill>
                                      <a:prstClr val="black"/>
                                    </a:solidFill>
                                    <a:latin typeface="Cambria Math"/>
                                    <a:ea typeface="Cambria Math"/>
                                  </a:rPr>
                                  <m:t>0</m:t>
                                </m:r>
                              </m:e>
                              <m:e>
                                <m:sSup>
                                  <m:sSupPr>
                                    <m:ctrlPr>
                                      <a:rPr kumimoji="1" lang="en-US" altLang="ja-JP" sz="1400" i="1">
                                        <a:solidFill>
                                          <a:prstClr val="black"/>
                                        </a:solidFill>
                                        <a:latin typeface="Cambria Math"/>
                                        <a:ea typeface="Cambria Math"/>
                                      </a:rPr>
                                    </m:ctrlPr>
                                  </m:sSupPr>
                                  <m:e>
                                    <m:r>
                                      <a:rPr kumimoji="1" lang="en-US" altLang="ja-JP" sz="1400" i="1">
                                        <a:solidFill>
                                          <a:prstClr val="black"/>
                                        </a:solidFill>
                                        <a:latin typeface="Cambria Math"/>
                                        <a:ea typeface="Cambria Math"/>
                                      </a:rPr>
                                      <m:t>𝑒</m:t>
                                    </m:r>
                                  </m:e>
                                  <m:sup>
                                    <m:r>
                                      <a:rPr kumimoji="1" lang="en-US" altLang="ja-JP" sz="1400" i="1">
                                        <a:solidFill>
                                          <a:prstClr val="black"/>
                                        </a:solidFill>
                                        <a:latin typeface="Cambria Math"/>
                                        <a:ea typeface="Cambria Math"/>
                                      </a:rPr>
                                      <m:t>𝑗</m:t>
                                    </m:r>
                                  </m:sup>
                                </m:sSup>
                                <m:f>
                                  <m:fPr>
                                    <m:ctrlPr>
                                      <a:rPr kumimoji="1" lang="en-US" altLang="ja-JP" sz="1400" i="1">
                                        <a:solidFill>
                                          <a:prstClr val="black"/>
                                        </a:solidFill>
                                        <a:latin typeface="Cambria Math"/>
                                        <a:ea typeface="Cambria Math"/>
                                      </a:rPr>
                                    </m:ctrlPr>
                                  </m:fPr>
                                  <m:num>
                                    <m:r>
                                      <a:rPr kumimoji="1" lang="en-US" altLang="ja-JP" sz="1400" i="1">
                                        <a:solidFill>
                                          <a:prstClr val="black"/>
                                        </a:solidFill>
                                        <a:latin typeface="Cambria Math"/>
                                        <a:ea typeface="Cambria Math"/>
                                      </a:rPr>
                                      <m:t>2</m:t>
                                    </m:r>
                                    <m:r>
                                      <a:rPr kumimoji="1" lang="ja-JP" altLang="en-US" sz="1400" i="1">
                                        <a:solidFill>
                                          <a:prstClr val="black"/>
                                        </a:solidFill>
                                        <a:latin typeface="Cambria Math"/>
                                        <a:ea typeface="Cambria Math"/>
                                      </a:rPr>
                                      <m:t>𝜋</m:t>
                                    </m:r>
                                    <m:r>
                                      <a:rPr kumimoji="1" lang="en-US" altLang="ja-JP" sz="1400" i="1">
                                        <a:solidFill>
                                          <a:prstClr val="black"/>
                                        </a:solidFill>
                                        <a:latin typeface="Cambria Math"/>
                                        <a:ea typeface="Cambria Math"/>
                                      </a:rPr>
                                      <m:t>×</m:t>
                                    </m:r>
                                    <m:d>
                                      <m:dPr>
                                        <m:ctrlPr>
                                          <a:rPr kumimoji="1" lang="en-US" altLang="ja-JP" sz="1400" i="1">
                                            <a:solidFill>
                                              <a:prstClr val="black"/>
                                            </a:solidFill>
                                            <a:latin typeface="Cambria Math"/>
                                            <a:ea typeface="Cambria Math"/>
                                          </a:rPr>
                                        </m:ctrlPr>
                                      </m:dPr>
                                      <m:e>
                                        <m:r>
                                          <a:rPr kumimoji="1" lang="en-US" altLang="ja-JP" sz="1400" i="1">
                                            <a:solidFill>
                                              <a:prstClr val="black"/>
                                            </a:solidFill>
                                            <a:latin typeface="Cambria Math"/>
                                            <a:ea typeface="Cambria Math"/>
                                          </a:rPr>
                                          <m:t>𝑖</m:t>
                                        </m:r>
                                        <m:r>
                                          <a:rPr kumimoji="1" lang="en-US" altLang="ja-JP" sz="1400" i="1">
                                            <a:solidFill>
                                              <a:prstClr val="black"/>
                                            </a:solidFill>
                                            <a:latin typeface="Cambria Math"/>
                                            <a:ea typeface="Cambria Math"/>
                                          </a:rPr>
                                          <m:t> </m:t>
                                        </m:r>
                                        <m:r>
                                          <a:rPr kumimoji="1" lang="en-US" altLang="ja-JP" sz="1400" i="1">
                                            <a:solidFill>
                                              <a:prstClr val="black"/>
                                            </a:solidFill>
                                            <a:latin typeface="Cambria Math"/>
                                            <a:ea typeface="Cambria Math"/>
                                          </a:rPr>
                                          <m:t>𝑚𝑜𝑑</m:t>
                                        </m:r>
                                        <m:r>
                                          <a:rPr kumimoji="1" lang="en-US" altLang="ja-JP" sz="1400" i="1">
                                            <a:solidFill>
                                              <a:prstClr val="black"/>
                                            </a:solidFill>
                                            <a:latin typeface="Cambria Math"/>
                                            <a:ea typeface="Cambria Math"/>
                                          </a:rPr>
                                          <m:t> 7</m:t>
                                        </m:r>
                                      </m:e>
                                    </m:d>
                                  </m:num>
                                  <m:den>
                                    <m:r>
                                      <a:rPr kumimoji="1" lang="en-US" altLang="ja-JP" sz="1400" b="0" i="1" smtClean="0">
                                        <a:solidFill>
                                          <a:prstClr val="black"/>
                                        </a:solidFill>
                                        <a:latin typeface="Cambria Math"/>
                                        <a:ea typeface="Cambria Math"/>
                                      </a:rPr>
                                      <m:t>7</m:t>
                                    </m:r>
                                  </m:den>
                                </m:f>
                              </m:e>
                            </m:mr>
                          </m:m>
                        </m:e>
                      </m:d>
                      <m:d>
                        <m:dPr>
                          <m:begChr m:val="["/>
                          <m:endChr m:val="]"/>
                          <m:ctrlPr>
                            <a:rPr kumimoji="1" lang="en-US" altLang="ja-JP" sz="1400" i="1" smtClean="0">
                              <a:solidFill>
                                <a:prstClr val="black"/>
                              </a:solidFill>
                              <a:latin typeface="Cambria Math"/>
                              <a:ea typeface="Cambria Math"/>
                            </a:rPr>
                          </m:ctrlPr>
                        </m:dPr>
                        <m:e>
                          <m:m>
                            <m:mPr>
                              <m:mcs>
                                <m:mc>
                                  <m:mcPr>
                                    <m:count m:val="2"/>
                                    <m:mcJc m:val="center"/>
                                  </m:mcPr>
                                </m:mc>
                              </m:mcs>
                              <m:ctrlPr>
                                <a:rPr kumimoji="1" lang="en-US" altLang="ja-JP" sz="1800" i="1">
                                  <a:solidFill>
                                    <a:prstClr val="black"/>
                                  </a:solidFill>
                                  <a:latin typeface="Cambria Math"/>
                                  <a:ea typeface="Cambria Math"/>
                                </a:rPr>
                              </m:ctrlPr>
                            </m:mPr>
                            <m:mr>
                              <m:e>
                                <m:func>
                                  <m:funcPr>
                                    <m:ctrlPr>
                                      <a:rPr kumimoji="1" lang="en-US" altLang="ja-JP" sz="1800" i="1">
                                        <a:solidFill>
                                          <a:prstClr val="black"/>
                                        </a:solidFill>
                                        <a:latin typeface="Cambria Math"/>
                                        <a:ea typeface="Cambria Math"/>
                                      </a:rPr>
                                    </m:ctrlPr>
                                  </m:funcPr>
                                  <m:fName>
                                    <m:r>
                                      <m:rPr>
                                        <m:sty m:val="p"/>
                                        <m:brk m:alnAt="7"/>
                                      </m:rPr>
                                      <a:rPr kumimoji="1" lang="en-US" altLang="ja-JP" sz="1800">
                                        <a:solidFill>
                                          <a:prstClr val="black"/>
                                        </a:solidFill>
                                        <a:latin typeface="Cambria Math"/>
                                        <a:ea typeface="Cambria Math"/>
                                      </a:rPr>
                                      <m:t>c</m:t>
                                    </m:r>
                                    <m:r>
                                      <m:rPr>
                                        <m:sty m:val="p"/>
                                      </m:rPr>
                                      <a:rPr kumimoji="1" lang="en-US" altLang="ja-JP" sz="1800">
                                        <a:solidFill>
                                          <a:prstClr val="black"/>
                                        </a:solidFill>
                                        <a:latin typeface="Cambria Math"/>
                                        <a:ea typeface="Cambria Math"/>
                                      </a:rPr>
                                      <m:t>os</m:t>
                                    </m:r>
                                  </m:fName>
                                  <m:e>
                                    <m:f>
                                      <m:fPr>
                                        <m:ctrlPr>
                                          <a:rPr kumimoji="1" lang="en-US" altLang="ja-JP" sz="1800" i="1" smtClean="0">
                                            <a:solidFill>
                                              <a:prstClr val="black"/>
                                            </a:solidFill>
                                            <a:latin typeface="Cambria Math"/>
                                            <a:ea typeface="Cambria Math"/>
                                          </a:rPr>
                                        </m:ctrlPr>
                                      </m:fPr>
                                      <m:num>
                                        <m:r>
                                          <a:rPr kumimoji="1" lang="ja-JP" altLang="en-US" sz="1800" i="1" smtClean="0">
                                            <a:solidFill>
                                              <a:prstClr val="black"/>
                                            </a:solidFill>
                                            <a:latin typeface="Cambria Math"/>
                                            <a:ea typeface="Cambria Math"/>
                                          </a:rPr>
                                          <m:t>𝜋</m:t>
                                        </m:r>
                                      </m:num>
                                      <m:den>
                                        <m:r>
                                          <a:rPr kumimoji="1" lang="en-US" altLang="ja-JP" sz="1800" b="0" i="1" smtClean="0">
                                            <a:solidFill>
                                              <a:prstClr val="black"/>
                                            </a:solidFill>
                                            <a:latin typeface="Cambria Math"/>
                                            <a:ea typeface="Cambria Math"/>
                                          </a:rPr>
                                          <m:t>4</m:t>
                                        </m:r>
                                      </m:den>
                                    </m:f>
                                  </m:e>
                                </m:func>
                              </m:e>
                              <m:e>
                                <m:r>
                                  <a:rPr kumimoji="1" lang="en-US" altLang="ja-JP" sz="1800" i="1">
                                    <a:solidFill>
                                      <a:prstClr val="black"/>
                                    </a:solidFill>
                                    <a:latin typeface="Cambria Math"/>
                                    <a:ea typeface="Cambria Math"/>
                                  </a:rPr>
                                  <m:t>−</m:t>
                                </m:r>
                                <m:func>
                                  <m:funcPr>
                                    <m:ctrlPr>
                                      <a:rPr kumimoji="1" lang="en-US" altLang="ja-JP" sz="1800" i="1">
                                        <a:solidFill>
                                          <a:prstClr val="black"/>
                                        </a:solidFill>
                                        <a:latin typeface="Cambria Math"/>
                                        <a:ea typeface="Cambria Math"/>
                                      </a:rPr>
                                    </m:ctrlPr>
                                  </m:funcPr>
                                  <m:fName>
                                    <m:r>
                                      <m:rPr>
                                        <m:sty m:val="p"/>
                                      </m:rPr>
                                      <a:rPr kumimoji="1" lang="en-US" altLang="ja-JP" sz="1800">
                                        <a:solidFill>
                                          <a:prstClr val="black"/>
                                        </a:solidFill>
                                        <a:latin typeface="Cambria Math"/>
                                        <a:ea typeface="Cambria Math"/>
                                      </a:rPr>
                                      <m:t>sin</m:t>
                                    </m:r>
                                  </m:fName>
                                  <m:e>
                                    <m:f>
                                      <m:fPr>
                                        <m:ctrlPr>
                                          <a:rPr kumimoji="1" lang="en-US" altLang="ja-JP" sz="1800" i="1">
                                            <a:solidFill>
                                              <a:prstClr val="black"/>
                                            </a:solidFill>
                                            <a:latin typeface="Cambria Math"/>
                                            <a:ea typeface="Cambria Math"/>
                                          </a:rPr>
                                        </m:ctrlPr>
                                      </m:fPr>
                                      <m:num>
                                        <m:r>
                                          <a:rPr kumimoji="1" lang="ja-JP" altLang="en-US" sz="1800" i="1">
                                            <a:solidFill>
                                              <a:prstClr val="black"/>
                                            </a:solidFill>
                                            <a:latin typeface="Cambria Math"/>
                                            <a:ea typeface="Cambria Math"/>
                                          </a:rPr>
                                          <m:t>𝜋</m:t>
                                        </m:r>
                                      </m:num>
                                      <m:den>
                                        <m:r>
                                          <a:rPr kumimoji="1" lang="en-US" altLang="ja-JP" sz="1800" i="1">
                                            <a:solidFill>
                                              <a:prstClr val="black"/>
                                            </a:solidFill>
                                            <a:latin typeface="Cambria Math"/>
                                            <a:ea typeface="Cambria Math"/>
                                          </a:rPr>
                                          <m:t>4</m:t>
                                        </m:r>
                                      </m:den>
                                    </m:f>
                                  </m:e>
                                </m:func>
                              </m:e>
                            </m:mr>
                            <m:mr>
                              <m:e>
                                <m:func>
                                  <m:funcPr>
                                    <m:ctrlPr>
                                      <a:rPr kumimoji="1" lang="en-US" altLang="ja-JP" sz="1800" i="1">
                                        <a:solidFill>
                                          <a:prstClr val="black"/>
                                        </a:solidFill>
                                        <a:latin typeface="Cambria Math"/>
                                        <a:ea typeface="Cambria Math"/>
                                      </a:rPr>
                                    </m:ctrlPr>
                                  </m:funcPr>
                                  <m:fName>
                                    <m:r>
                                      <m:rPr>
                                        <m:sty m:val="p"/>
                                      </m:rPr>
                                      <a:rPr kumimoji="1" lang="en-US" altLang="ja-JP" sz="1800">
                                        <a:solidFill>
                                          <a:prstClr val="black"/>
                                        </a:solidFill>
                                        <a:latin typeface="Cambria Math"/>
                                        <a:ea typeface="Cambria Math"/>
                                      </a:rPr>
                                      <m:t>sin</m:t>
                                    </m:r>
                                  </m:fName>
                                  <m:e>
                                    <m:f>
                                      <m:fPr>
                                        <m:ctrlPr>
                                          <a:rPr kumimoji="1" lang="en-US" altLang="ja-JP" sz="1800" i="1">
                                            <a:solidFill>
                                              <a:prstClr val="black"/>
                                            </a:solidFill>
                                            <a:latin typeface="Cambria Math"/>
                                            <a:ea typeface="Cambria Math"/>
                                          </a:rPr>
                                        </m:ctrlPr>
                                      </m:fPr>
                                      <m:num>
                                        <m:r>
                                          <a:rPr kumimoji="1" lang="ja-JP" altLang="en-US" sz="1800" i="1">
                                            <a:solidFill>
                                              <a:prstClr val="black"/>
                                            </a:solidFill>
                                            <a:latin typeface="Cambria Math"/>
                                            <a:ea typeface="Cambria Math"/>
                                          </a:rPr>
                                          <m:t>𝜋</m:t>
                                        </m:r>
                                      </m:num>
                                      <m:den>
                                        <m:r>
                                          <a:rPr kumimoji="1" lang="en-US" altLang="ja-JP" sz="1800" i="1">
                                            <a:solidFill>
                                              <a:prstClr val="black"/>
                                            </a:solidFill>
                                            <a:latin typeface="Cambria Math"/>
                                            <a:ea typeface="Cambria Math"/>
                                          </a:rPr>
                                          <m:t>4</m:t>
                                        </m:r>
                                      </m:den>
                                    </m:f>
                                  </m:e>
                                </m:func>
                              </m:e>
                              <m:e>
                                <m:func>
                                  <m:funcPr>
                                    <m:ctrlPr>
                                      <a:rPr kumimoji="1" lang="en-US" altLang="ja-JP" sz="1800" i="1">
                                        <a:solidFill>
                                          <a:prstClr val="black"/>
                                        </a:solidFill>
                                        <a:latin typeface="Cambria Math"/>
                                        <a:ea typeface="Cambria Math"/>
                                      </a:rPr>
                                    </m:ctrlPr>
                                  </m:funcPr>
                                  <m:fName>
                                    <m:r>
                                      <m:rPr>
                                        <m:sty m:val="p"/>
                                        <m:brk m:alnAt="7"/>
                                      </m:rPr>
                                      <a:rPr kumimoji="1" lang="en-US" altLang="ja-JP" sz="1800">
                                        <a:solidFill>
                                          <a:prstClr val="black"/>
                                        </a:solidFill>
                                        <a:latin typeface="Cambria Math"/>
                                        <a:ea typeface="Cambria Math"/>
                                      </a:rPr>
                                      <m:t>c</m:t>
                                    </m:r>
                                    <m:r>
                                      <m:rPr>
                                        <m:sty m:val="p"/>
                                      </m:rPr>
                                      <a:rPr kumimoji="1" lang="en-US" altLang="ja-JP" sz="1800">
                                        <a:solidFill>
                                          <a:prstClr val="black"/>
                                        </a:solidFill>
                                        <a:latin typeface="Cambria Math"/>
                                        <a:ea typeface="Cambria Math"/>
                                      </a:rPr>
                                      <m:t>os</m:t>
                                    </m:r>
                                  </m:fName>
                                  <m:e>
                                    <m:f>
                                      <m:fPr>
                                        <m:ctrlPr>
                                          <a:rPr kumimoji="1" lang="en-US" altLang="ja-JP" sz="1800" i="1">
                                            <a:solidFill>
                                              <a:prstClr val="black"/>
                                            </a:solidFill>
                                            <a:latin typeface="Cambria Math"/>
                                            <a:ea typeface="Cambria Math"/>
                                          </a:rPr>
                                        </m:ctrlPr>
                                      </m:fPr>
                                      <m:num>
                                        <m:r>
                                          <a:rPr kumimoji="1" lang="ja-JP" altLang="en-US" sz="1800" i="1">
                                            <a:solidFill>
                                              <a:prstClr val="black"/>
                                            </a:solidFill>
                                            <a:latin typeface="Cambria Math"/>
                                            <a:ea typeface="Cambria Math"/>
                                          </a:rPr>
                                          <m:t>𝜋</m:t>
                                        </m:r>
                                      </m:num>
                                      <m:den>
                                        <m:r>
                                          <a:rPr kumimoji="1" lang="en-US" altLang="ja-JP" sz="1800" i="1">
                                            <a:solidFill>
                                              <a:prstClr val="black"/>
                                            </a:solidFill>
                                            <a:latin typeface="Cambria Math"/>
                                            <a:ea typeface="Cambria Math"/>
                                          </a:rPr>
                                          <m:t>4</m:t>
                                        </m:r>
                                      </m:den>
                                    </m:f>
                                  </m:e>
                                </m:func>
                              </m:e>
                            </m:mr>
                          </m:m>
                        </m:e>
                      </m:d>
                      <m:d>
                        <m:dPr>
                          <m:begChr m:val="["/>
                          <m:endChr m:val="]"/>
                          <m:ctrlPr>
                            <a:rPr kumimoji="1" lang="en-US" altLang="ja-JP" sz="1400" i="1">
                              <a:solidFill>
                                <a:prstClr val="black"/>
                              </a:solidFill>
                              <a:latin typeface="Cambria Math"/>
                            </a:rPr>
                          </m:ctrlPr>
                        </m:dPr>
                        <m:e>
                          <m:m>
                            <m:mPr>
                              <m:mcs>
                                <m:mc>
                                  <m:mcPr>
                                    <m:count m:val="1"/>
                                    <m:mcJc m:val="center"/>
                                  </m:mcPr>
                                </m:mc>
                              </m:mcs>
                              <m:ctrlPr>
                                <a:rPr kumimoji="1" lang="en-US" altLang="ja-JP" sz="1400" i="1">
                                  <a:solidFill>
                                    <a:prstClr val="black"/>
                                  </a:solidFill>
                                  <a:latin typeface="Cambria Math"/>
                                </a:rPr>
                              </m:ctrlPr>
                            </m:mPr>
                            <m:mr>
                              <m:e>
                                <m:sSub>
                                  <m:sSubPr>
                                    <m:ctrlPr>
                                      <a:rPr kumimoji="1" lang="en-US" altLang="ja-JP" sz="1400" i="1">
                                        <a:solidFill>
                                          <a:prstClr val="black"/>
                                        </a:solidFill>
                                        <a:latin typeface="Cambria Math"/>
                                      </a:rPr>
                                    </m:ctrlPr>
                                  </m:sSubPr>
                                  <m:e>
                                    <m:r>
                                      <a:rPr kumimoji="1" lang="en-US" altLang="ja-JP" sz="1400" i="1">
                                        <a:solidFill>
                                          <a:prstClr val="black"/>
                                        </a:solidFill>
                                        <a:latin typeface="Cambria Math"/>
                                      </a:rPr>
                                      <m:t>𝑠</m:t>
                                    </m:r>
                                  </m:e>
                                  <m:sub>
                                    <m:r>
                                      <a:rPr kumimoji="1" lang="en-US" altLang="ja-JP" sz="1400" i="1">
                                        <a:solidFill>
                                          <a:prstClr val="black"/>
                                        </a:solidFill>
                                        <a:latin typeface="Cambria Math"/>
                                      </a:rPr>
                                      <m:t>1</m:t>
                                    </m:r>
                                  </m:sub>
                                </m:sSub>
                                <m:d>
                                  <m:dPr>
                                    <m:ctrlPr>
                                      <a:rPr kumimoji="1" lang="en-US" altLang="ja-JP" sz="1400" i="1">
                                        <a:solidFill>
                                          <a:prstClr val="black"/>
                                        </a:solidFill>
                                        <a:latin typeface="Cambria Math"/>
                                      </a:rPr>
                                    </m:ctrlPr>
                                  </m:dPr>
                                  <m:e>
                                    <m:r>
                                      <a:rPr kumimoji="1" lang="en-US" altLang="ja-JP" sz="1400" i="1">
                                        <a:solidFill>
                                          <a:prstClr val="black"/>
                                        </a:solidFill>
                                        <a:latin typeface="Cambria Math"/>
                                      </a:rPr>
                                      <m:t>𝑖</m:t>
                                    </m:r>
                                  </m:e>
                                </m:d>
                              </m:e>
                            </m:mr>
                            <m:mr>
                              <m:e>
                                <m:sSub>
                                  <m:sSubPr>
                                    <m:ctrlPr>
                                      <a:rPr kumimoji="1" lang="en-US" altLang="ja-JP" sz="1400" i="1">
                                        <a:solidFill>
                                          <a:prstClr val="black"/>
                                        </a:solidFill>
                                        <a:latin typeface="Cambria Math"/>
                                      </a:rPr>
                                    </m:ctrlPr>
                                  </m:sSubPr>
                                  <m:e>
                                    <m:r>
                                      <a:rPr kumimoji="1" lang="en-US" altLang="ja-JP" sz="1400" i="1">
                                        <a:solidFill>
                                          <a:prstClr val="black"/>
                                        </a:solidFill>
                                        <a:latin typeface="Cambria Math"/>
                                      </a:rPr>
                                      <m:t>𝑠</m:t>
                                    </m:r>
                                  </m:e>
                                  <m:sub>
                                    <m:r>
                                      <a:rPr kumimoji="1" lang="en-US" altLang="ja-JP" sz="1400" i="1">
                                        <a:solidFill>
                                          <a:prstClr val="black"/>
                                        </a:solidFill>
                                        <a:latin typeface="Cambria Math"/>
                                      </a:rPr>
                                      <m:t>2</m:t>
                                    </m:r>
                                  </m:sub>
                                </m:sSub>
                                <m:d>
                                  <m:dPr>
                                    <m:ctrlPr>
                                      <a:rPr kumimoji="1" lang="en-US" altLang="ja-JP" sz="1400" i="1">
                                        <a:solidFill>
                                          <a:prstClr val="black"/>
                                        </a:solidFill>
                                        <a:latin typeface="Cambria Math"/>
                                      </a:rPr>
                                    </m:ctrlPr>
                                  </m:dPr>
                                  <m:e>
                                    <m:r>
                                      <a:rPr kumimoji="1" lang="en-US" altLang="ja-JP" sz="1400" i="1">
                                        <a:solidFill>
                                          <a:prstClr val="black"/>
                                        </a:solidFill>
                                        <a:latin typeface="Cambria Math"/>
                                      </a:rPr>
                                      <m:t>𝑖</m:t>
                                    </m:r>
                                  </m:e>
                                </m:d>
                              </m:e>
                            </m:mr>
                          </m:m>
                        </m:e>
                      </m:d>
                    </m:oMath>
                  </m:oMathPara>
                </a14:m>
                <a:endParaRPr kumimoji="1" lang="ja-JP" altLang="en-US" sz="1400" dirty="0">
                  <a:solidFill>
                    <a:prstClr val="black"/>
                  </a:solidFill>
                  <a:latin typeface="Calibri"/>
                  <a:ea typeface="ＭＳ Ｐゴシック"/>
                </a:endParaRPr>
              </a:p>
            </p:txBody>
          </p:sp>
        </mc:Choice>
        <mc:Fallback xmlns="">
          <p:sp>
            <p:nvSpPr>
              <p:cNvPr id="10" name="正方形/長方形 9"/>
              <p:cNvSpPr>
                <a:spLocks noRot="1" noChangeAspect="1" noMove="1" noResize="1" noEditPoints="1" noAdjustHandles="1" noChangeArrowheads="1" noChangeShapeType="1" noTextEdit="1"/>
              </p:cNvSpPr>
              <p:nvPr/>
            </p:nvSpPr>
            <p:spPr>
              <a:xfrm>
                <a:off x="179512" y="4941168"/>
                <a:ext cx="6768752" cy="926985"/>
              </a:xfrm>
              <a:prstGeom prst="rect">
                <a:avLst/>
              </a:prstGeom>
              <a:blipFill rotWithShape="1">
                <a:blip r:embed="rId3"/>
                <a:stretch>
                  <a:fillRect/>
                </a:stretch>
              </a:blipFill>
            </p:spPr>
            <p:txBody>
              <a:bodyPr/>
              <a:lstStyle/>
              <a:p>
                <a:r>
                  <a:rPr lang="ja-JP" altLang="en-US">
                    <a:noFill/>
                  </a:rPr>
                  <a:t> </a:t>
                </a:r>
              </a:p>
            </p:txBody>
          </p:sp>
        </mc:Fallback>
      </mc:AlternateContent>
      <p:sp>
        <p:nvSpPr>
          <p:cNvPr id="12" name="コンテンツ プレースホルダー 2"/>
          <p:cNvSpPr txBox="1">
            <a:spLocks/>
          </p:cNvSpPr>
          <p:nvPr/>
        </p:nvSpPr>
        <p:spPr bwMode="auto">
          <a:xfrm>
            <a:off x="179512" y="4653136"/>
            <a:ext cx="8964488" cy="5067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342900" lvl="2" indent="-342900" algn="l" defTabSz="914400">
              <a:buClrTx/>
              <a:buSzTx/>
              <a:buFontTx/>
              <a:buNone/>
            </a:pPr>
            <a:r>
              <a:rPr lang="en-US" altLang="ja-JP" sz="2000" kern="0" dirty="0" smtClean="0">
                <a:solidFill>
                  <a:prstClr val="black"/>
                </a:solidFill>
                <a:latin typeface="Calibri" panose="020F0502020204030204" pitchFamily="34" charset="0"/>
                <a:ea typeface="ＭＳ Ｐゴシック"/>
              </a:rPr>
              <a:t>*Equation for precoding with PH is expressed as</a:t>
            </a:r>
            <a:endParaRPr lang="en-US" altLang="ja-JP" sz="2000" kern="0" dirty="0">
              <a:solidFill>
                <a:prstClr val="black"/>
              </a:solidFill>
              <a:latin typeface="Calibri" panose="020F0502020204030204" pitchFamily="34" charset="0"/>
              <a:ea typeface="ＭＳ Ｐゴシック"/>
            </a:endParaRPr>
          </a:p>
        </p:txBody>
      </p:sp>
      <p:sp>
        <p:nvSpPr>
          <p:cNvPr id="9" name="コンテンツ プレースホルダー 2"/>
          <p:cNvSpPr txBox="1">
            <a:spLocks/>
          </p:cNvSpPr>
          <p:nvPr/>
        </p:nvSpPr>
        <p:spPr bwMode="auto">
          <a:xfrm>
            <a:off x="246342" y="5751512"/>
            <a:ext cx="8830827" cy="72426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0" lvl="2" algn="l" defTabSz="914400">
              <a:buClrTx/>
              <a:buSzTx/>
              <a:buFontTx/>
              <a:buNone/>
            </a:pPr>
            <a:r>
              <a:rPr lang="en-US" altLang="ja-JP" sz="2000" kern="0" dirty="0" smtClean="0">
                <a:solidFill>
                  <a:prstClr val="black"/>
                </a:solidFill>
                <a:latin typeface="Calibri" panose="020F0502020204030204" pitchFamily="34" charset="0"/>
                <a:ea typeface="ＭＳ Ｐゴシック"/>
              </a:rPr>
              <a:t>In UEP case, it is suitable to set to </a:t>
            </a:r>
            <a:r>
              <a:rPr lang="en-US" altLang="ja-JP" sz="2000" kern="0" dirty="0" smtClean="0">
                <a:solidFill>
                  <a:prstClr val="black"/>
                </a:solidFill>
                <a:latin typeface="Symbol" panose="05050102010706020507" pitchFamily="18" charset="2"/>
                <a:ea typeface="ＭＳ Ｐゴシック"/>
              </a:rPr>
              <a:t>q</a:t>
            </a:r>
            <a:r>
              <a:rPr lang="en-US" altLang="ja-JP" sz="2000" kern="0" dirty="0" smtClean="0">
                <a:solidFill>
                  <a:prstClr val="black"/>
                </a:solidFill>
                <a:latin typeface="Calibri" panose="020F0502020204030204" pitchFamily="34" charset="0"/>
                <a:ea typeface="ＭＳ Ｐゴシック"/>
              </a:rPr>
              <a:t> to </a:t>
            </a:r>
            <a:r>
              <a:rPr lang="en-US" altLang="ja-JP" sz="2000" kern="0" dirty="0" smtClean="0">
                <a:solidFill>
                  <a:prstClr val="black"/>
                </a:solidFill>
                <a:latin typeface="Symbol" panose="05050102010706020507" pitchFamily="18" charset="2"/>
                <a:ea typeface="ＭＳ Ｐゴシック"/>
              </a:rPr>
              <a:t>p</a:t>
            </a:r>
            <a:r>
              <a:rPr lang="en-US" altLang="ja-JP" sz="2000" kern="0" dirty="0" smtClean="0">
                <a:solidFill>
                  <a:prstClr val="black"/>
                </a:solidFill>
                <a:latin typeface="Calibri" panose="020F0502020204030204" pitchFamily="34" charset="0"/>
                <a:ea typeface="ＭＳ Ｐゴシック"/>
              </a:rPr>
              <a:t>/4 radian, because receivers can obtain equal power s</a:t>
            </a:r>
            <a:r>
              <a:rPr lang="en-US" altLang="ja-JP" sz="1500" kern="0" dirty="0" smtClean="0">
                <a:solidFill>
                  <a:prstClr val="black"/>
                </a:solidFill>
                <a:latin typeface="Calibri" panose="020F0502020204030204" pitchFamily="34" charset="0"/>
                <a:ea typeface="ＭＳ Ｐゴシック"/>
              </a:rPr>
              <a:t>1</a:t>
            </a:r>
            <a:r>
              <a:rPr lang="en-US" altLang="ja-JP" sz="2000" kern="0" dirty="0" smtClean="0">
                <a:solidFill>
                  <a:prstClr val="black"/>
                </a:solidFill>
                <a:latin typeface="Calibri" panose="020F0502020204030204" pitchFamily="34" charset="0"/>
                <a:ea typeface="ＭＳ Ｐゴシック"/>
              </a:rPr>
              <a:t>(</a:t>
            </a:r>
            <a:r>
              <a:rPr lang="en-US" altLang="ja-JP" sz="2000" kern="0" dirty="0" err="1" smtClean="0">
                <a:solidFill>
                  <a:prstClr val="black"/>
                </a:solidFill>
                <a:latin typeface="Calibri" panose="020F0502020204030204" pitchFamily="34" charset="0"/>
                <a:ea typeface="ＭＳ Ｐゴシック"/>
              </a:rPr>
              <a:t>i</a:t>
            </a:r>
            <a:r>
              <a:rPr lang="en-US" altLang="ja-JP" sz="2000" kern="0" dirty="0" smtClean="0">
                <a:solidFill>
                  <a:prstClr val="black"/>
                </a:solidFill>
                <a:latin typeface="Calibri" panose="020F0502020204030204" pitchFamily="34" charset="0"/>
                <a:ea typeface="ＭＳ Ｐゴシック"/>
              </a:rPr>
              <a:t>) and s</a:t>
            </a:r>
            <a:r>
              <a:rPr lang="en-US" altLang="ja-JP" sz="1500" kern="0" dirty="0" smtClean="0">
                <a:solidFill>
                  <a:prstClr val="black"/>
                </a:solidFill>
                <a:latin typeface="Calibri" panose="020F0502020204030204" pitchFamily="34" charset="0"/>
                <a:ea typeface="ＭＳ Ｐゴシック"/>
              </a:rPr>
              <a:t>2</a:t>
            </a:r>
            <a:r>
              <a:rPr lang="en-US" altLang="ja-JP" sz="2000" kern="0" dirty="0" smtClean="0">
                <a:solidFill>
                  <a:prstClr val="black"/>
                </a:solidFill>
                <a:latin typeface="Calibri" panose="020F0502020204030204" pitchFamily="34" charset="0"/>
                <a:ea typeface="ＭＳ Ｐゴシック"/>
              </a:rPr>
              <a:t>(</a:t>
            </a:r>
            <a:r>
              <a:rPr lang="en-US" altLang="ja-JP" sz="2000" kern="0" dirty="0" err="1" smtClean="0">
                <a:solidFill>
                  <a:prstClr val="black"/>
                </a:solidFill>
                <a:latin typeface="Calibri" panose="020F0502020204030204" pitchFamily="34" charset="0"/>
                <a:ea typeface="ＭＳ Ｐゴシック"/>
              </a:rPr>
              <a:t>i</a:t>
            </a:r>
            <a:r>
              <a:rPr lang="en-US" altLang="ja-JP" sz="2000" kern="0" dirty="0" smtClean="0">
                <a:solidFill>
                  <a:prstClr val="black"/>
                </a:solidFill>
                <a:latin typeface="Calibri" panose="020F0502020204030204" pitchFamily="34" charset="0"/>
                <a:ea typeface="ＭＳ Ｐゴシック"/>
              </a:rPr>
              <a:t>).</a:t>
            </a:r>
            <a:endParaRPr lang="en-US" altLang="ja-JP" sz="2000" kern="0" dirty="0">
              <a:solidFill>
                <a:prstClr val="black"/>
              </a:solidFill>
              <a:latin typeface="Calibri" panose="020F0502020204030204" pitchFamily="34" charset="0"/>
              <a:ea typeface="ＭＳ Ｐゴシック"/>
            </a:endParaRPr>
          </a:p>
        </p:txBody>
      </p:sp>
    </p:spTree>
    <p:extLst>
      <p:ext uri="{BB962C8B-B14F-4D97-AF65-F5344CB8AC3E}">
        <p14:creationId xmlns:p14="http://schemas.microsoft.com/office/powerpoint/2010/main" val="29339868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6871"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14</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107504" y="620688"/>
            <a:ext cx="9036496" cy="648072"/>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sz="2800" kern="0" dirty="0" smtClean="0">
                <a:latin typeface="Calibri" panose="020F0502020204030204" pitchFamily="34" charset="0"/>
              </a:rPr>
              <a:t>Comparison between Precoding and no precoding (</a:t>
            </a:r>
            <a:r>
              <a:rPr lang="en-US" altLang="ja-JP" sz="2800" kern="0" dirty="0" smtClean="0">
                <a:latin typeface="Symbol" panose="05050102010706020507" pitchFamily="18" charset="2"/>
              </a:rPr>
              <a:t>b</a:t>
            </a:r>
            <a:r>
              <a:rPr lang="en-US" altLang="ja-JP" sz="2800" kern="0" dirty="0" smtClean="0">
                <a:latin typeface="Calibri" panose="020F0502020204030204" pitchFamily="34" charset="0"/>
              </a:rPr>
              <a:t>=0dB)</a:t>
            </a:r>
            <a:endParaRPr lang="ja-JP" altLang="en-US" sz="2800" kern="0" dirty="0">
              <a:latin typeface="Calibri" panose="020F0502020204030204" pitchFamily="34" charset="0"/>
            </a:endParaRPr>
          </a:p>
        </p:txBody>
      </p:sp>
      <p:sp>
        <p:nvSpPr>
          <p:cNvPr id="25" name="コンテンツ プレースホルダー 2"/>
          <p:cNvSpPr txBox="1">
            <a:spLocks/>
          </p:cNvSpPr>
          <p:nvPr/>
        </p:nvSpPr>
        <p:spPr>
          <a:xfrm>
            <a:off x="683568" y="1222301"/>
            <a:ext cx="6595682" cy="478507"/>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1" indent="0">
              <a:buClrTx/>
              <a:buSzTx/>
              <a:buFont typeface="Arial" panose="020B0604020202020204" pitchFamily="34" charset="0"/>
              <a:buNone/>
            </a:pPr>
            <a:r>
              <a:rPr lang="en-US" altLang="ja-JP" sz="2400" dirty="0" smtClean="0">
                <a:solidFill>
                  <a:srgbClr val="000000"/>
                </a:solidFill>
                <a:latin typeface="Symbol" panose="05050102010706020507" pitchFamily="18" charset="2"/>
                <a:ea typeface="ＭＳ Ｐゴシック"/>
              </a:rPr>
              <a:t>b</a:t>
            </a:r>
            <a:r>
              <a:rPr lang="en-US" altLang="ja-JP" sz="2400" dirty="0" smtClean="0">
                <a:solidFill>
                  <a:srgbClr val="000000"/>
                </a:solidFill>
                <a:latin typeface="Calibri" panose="020F0502020204030204" pitchFamily="34" charset="0"/>
                <a:ea typeface="ＭＳ Ｐゴシック"/>
              </a:rPr>
              <a:t>=0dB =&gt; No gain difference (Equal power environment)</a:t>
            </a:r>
          </a:p>
        </p:txBody>
      </p:sp>
      <p:pic>
        <p:nvPicPr>
          <p:cNvPr id="26" name="Picture 5" descr="C:\Users\3960289\Desktop\NG60\1607F2F提案2_SU-MIMO\new_plots_LOS#2\SC_LOS2_NG60_20160308_Nbps4_PH7_Imbalance0dB_M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1639" y="4194109"/>
            <a:ext cx="2820281" cy="211521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3960289\Desktop\NG60\1607F2F提案2_SU-MIMO\new_plots_LOS#2\SC_LOS2_NG60_20160308_Nbps2_PH7_Imbalance0dB_M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1416" y="2026202"/>
            <a:ext cx="2830504" cy="2122878"/>
          </a:xfrm>
          <a:prstGeom prst="rect">
            <a:avLst/>
          </a:prstGeom>
          <a:noFill/>
          <a:extLst>
            <a:ext uri="{909E8E84-426E-40DD-AFC4-6F175D3DCCD1}">
              <a14:hiddenFill xmlns:a14="http://schemas.microsoft.com/office/drawing/2010/main">
                <a:solidFill>
                  <a:srgbClr val="FFFFFF"/>
                </a:solidFill>
              </a14:hiddenFill>
            </a:ext>
          </a:extLst>
        </p:spPr>
      </p:pic>
      <p:sp>
        <p:nvSpPr>
          <p:cNvPr id="28" name="コンテンツ プレースホルダー 2"/>
          <p:cNvSpPr txBox="1">
            <a:spLocks/>
          </p:cNvSpPr>
          <p:nvPr/>
        </p:nvSpPr>
        <p:spPr>
          <a:xfrm>
            <a:off x="-72929" y="2878485"/>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1600" b="1" dirty="0" smtClean="0">
                <a:solidFill>
                  <a:srgbClr val="000000"/>
                </a:solidFill>
                <a:latin typeface="Calibri" panose="020F0502020204030204" pitchFamily="34" charset="0"/>
                <a:ea typeface="ＭＳ Ｐゴシック"/>
              </a:rPr>
              <a:t>(BPSK, BPSK)</a:t>
            </a:r>
            <a:endParaRPr lang="en-US" altLang="ja-JP" sz="16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
        <p:nvSpPr>
          <p:cNvPr id="29" name="コンテンツ プレースホルダー 2"/>
          <p:cNvSpPr txBox="1">
            <a:spLocks/>
          </p:cNvSpPr>
          <p:nvPr/>
        </p:nvSpPr>
        <p:spPr>
          <a:xfrm>
            <a:off x="-83653" y="5012462"/>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1600" b="1" dirty="0" smtClean="0">
                <a:solidFill>
                  <a:srgbClr val="000000"/>
                </a:solidFill>
                <a:latin typeface="Calibri" panose="020F0502020204030204" pitchFamily="34" charset="0"/>
                <a:ea typeface="ＭＳ Ｐゴシック"/>
              </a:rPr>
              <a:t>(QPSK, QPSK)</a:t>
            </a:r>
            <a:endParaRPr lang="en-US" altLang="ja-JP" sz="16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pic>
        <p:nvPicPr>
          <p:cNvPr id="30" name="Picture 3" descr="C:\Users\3960289\Desktop\NG60\1607F2F提案2_SU-MIMO\new_plots_LOS#2\SC_LOS2_NG60_20160308_Nbps2_PH7_Imbalance0dB_MM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23015" y="2042845"/>
            <a:ext cx="2808312" cy="210623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C:\Users\3960289\Desktop\NG60\1607F2F提案2_SU-MIMO\new_plots_LOS#2\SC_LOS2_NG60_20160308_Nbps2_PH7_Imbalance0dB_Z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9318" y="2042844"/>
            <a:ext cx="2793202" cy="209490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Users\3960289\Desktop\NG60\1607F2F提案2_SU-MIMO\new_plots_LOS#2\SC_LOS2_NG60_20160308_Nbps4_PH7_Imbalance0dB_MMS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96700" y="4194109"/>
            <a:ext cx="2793202" cy="209490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7" descr="C:\Users\3960289\Desktop\NG60\1607F2F提案2_SU-MIMO\new_plots_LOS#2\SC_LOS2_NG60_20160308_Nbps4_PH7_Imbalance0dB_ZF.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53083" y="4194109"/>
            <a:ext cx="2748273" cy="2061205"/>
          </a:xfrm>
          <a:prstGeom prst="rect">
            <a:avLst/>
          </a:prstGeom>
          <a:noFill/>
          <a:extLst>
            <a:ext uri="{909E8E84-426E-40DD-AFC4-6F175D3DCCD1}">
              <a14:hiddenFill xmlns:a14="http://schemas.microsoft.com/office/drawing/2010/main">
                <a:solidFill>
                  <a:srgbClr val="FFFFFF"/>
                </a:solidFill>
              </a14:hiddenFill>
            </a:ext>
          </a:extLst>
        </p:spPr>
      </p:pic>
      <p:sp>
        <p:nvSpPr>
          <p:cNvPr id="34" name="コンテンツ プレースホルダー 2"/>
          <p:cNvSpPr txBox="1">
            <a:spLocks/>
          </p:cNvSpPr>
          <p:nvPr/>
        </p:nvSpPr>
        <p:spPr>
          <a:xfrm>
            <a:off x="1128050" y="1691711"/>
            <a:ext cx="2363830"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fontAlgn="auto">
              <a:spcAft>
                <a:spcPts val="0"/>
              </a:spcAft>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ML</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
        <p:nvSpPr>
          <p:cNvPr id="35" name="コンテンツ プレースホルダー 2"/>
          <p:cNvSpPr txBox="1">
            <a:spLocks/>
          </p:cNvSpPr>
          <p:nvPr/>
        </p:nvSpPr>
        <p:spPr>
          <a:xfrm>
            <a:off x="3696700" y="1691711"/>
            <a:ext cx="2363830"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fontAlgn="auto">
              <a:spcAft>
                <a:spcPts val="0"/>
              </a:spcAft>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MMSE</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
        <p:nvSpPr>
          <p:cNvPr id="36" name="コンテンツ プレースホルダー 2"/>
          <p:cNvSpPr txBox="1">
            <a:spLocks/>
          </p:cNvSpPr>
          <p:nvPr/>
        </p:nvSpPr>
        <p:spPr>
          <a:xfrm>
            <a:off x="6489902" y="1691711"/>
            <a:ext cx="2363830"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fontAlgn="auto">
              <a:spcAft>
                <a:spcPts val="0"/>
              </a:spcAft>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ZF</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Tree>
    <p:extLst>
      <p:ext uri="{BB962C8B-B14F-4D97-AF65-F5344CB8AC3E}">
        <p14:creationId xmlns:p14="http://schemas.microsoft.com/office/powerpoint/2010/main" val="9658000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6871"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15</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72008" y="620688"/>
            <a:ext cx="9036496" cy="648072"/>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sz="2800" kern="0" dirty="0" smtClean="0">
                <a:latin typeface="Calibri" panose="020F0502020204030204" pitchFamily="34" charset="0"/>
              </a:rPr>
              <a:t>Comparison between Precoding and no precoding (</a:t>
            </a:r>
            <a:r>
              <a:rPr lang="en-US" altLang="ja-JP" sz="2800" kern="0" dirty="0" smtClean="0">
                <a:latin typeface="Symbol" panose="05050102010706020507" pitchFamily="18" charset="2"/>
              </a:rPr>
              <a:t>b</a:t>
            </a:r>
            <a:r>
              <a:rPr lang="en-US" altLang="ja-JP" sz="2800" kern="0" dirty="0" smtClean="0">
                <a:latin typeface="Calibri" panose="020F0502020204030204" pitchFamily="34" charset="0"/>
              </a:rPr>
              <a:t>=0dB)</a:t>
            </a:r>
            <a:endParaRPr lang="ja-JP" altLang="en-US" sz="2800" kern="0" dirty="0">
              <a:latin typeface="Calibri" panose="020F0502020204030204" pitchFamily="34" charset="0"/>
            </a:endParaRPr>
          </a:p>
        </p:txBody>
      </p:sp>
      <p:sp>
        <p:nvSpPr>
          <p:cNvPr id="34" name="コンテンツ プレースホルダー 2"/>
          <p:cNvSpPr txBox="1">
            <a:spLocks/>
          </p:cNvSpPr>
          <p:nvPr/>
        </p:nvSpPr>
        <p:spPr>
          <a:xfrm>
            <a:off x="1200058" y="1196752"/>
            <a:ext cx="2363830"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fontAlgn="auto">
              <a:spcAft>
                <a:spcPts val="0"/>
              </a:spcAft>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ML</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
        <p:nvSpPr>
          <p:cNvPr id="35" name="コンテンツ プレースホルダー 2"/>
          <p:cNvSpPr txBox="1">
            <a:spLocks/>
          </p:cNvSpPr>
          <p:nvPr/>
        </p:nvSpPr>
        <p:spPr>
          <a:xfrm>
            <a:off x="3792346" y="1196752"/>
            <a:ext cx="2363830"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fontAlgn="auto">
              <a:spcAft>
                <a:spcPts val="0"/>
              </a:spcAft>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MMSE</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
        <p:nvSpPr>
          <p:cNvPr id="36" name="コンテンツ プレースホルダー 2"/>
          <p:cNvSpPr txBox="1">
            <a:spLocks/>
          </p:cNvSpPr>
          <p:nvPr/>
        </p:nvSpPr>
        <p:spPr>
          <a:xfrm>
            <a:off x="6489902" y="1196752"/>
            <a:ext cx="2363830"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fontAlgn="auto">
              <a:spcAft>
                <a:spcPts val="0"/>
              </a:spcAft>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ZF</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
        <p:nvSpPr>
          <p:cNvPr id="18" name="コンテンツ プレースホルダー 2"/>
          <p:cNvSpPr txBox="1">
            <a:spLocks/>
          </p:cNvSpPr>
          <p:nvPr/>
        </p:nvSpPr>
        <p:spPr>
          <a:xfrm>
            <a:off x="-60961" y="2374429"/>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1200" b="1" dirty="0" smtClean="0">
                <a:solidFill>
                  <a:srgbClr val="000000"/>
                </a:solidFill>
                <a:latin typeface="Calibri" panose="020F0502020204030204" pitchFamily="34" charset="0"/>
                <a:ea typeface="ＭＳ Ｐゴシック"/>
              </a:rPr>
              <a:t>(16QAM, 16QAM)</a:t>
            </a:r>
            <a:endParaRPr lang="en-US" altLang="ja-JP" sz="12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1200"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12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12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12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1200" dirty="0" smtClean="0">
              <a:solidFill>
                <a:srgbClr val="000000"/>
              </a:solidFill>
              <a:latin typeface="Calibri" panose="020F0502020204030204" pitchFamily="34" charset="0"/>
              <a:ea typeface="ＭＳ Ｐゴシック"/>
            </a:endParaRPr>
          </a:p>
          <a:p>
            <a:pPr marL="857250" lvl="1" indent="-457200">
              <a:buClrTx/>
              <a:buSzTx/>
            </a:pPr>
            <a:endParaRPr lang="en-US" altLang="ja-JP" sz="1200" dirty="0" smtClean="0">
              <a:solidFill>
                <a:srgbClr val="000000"/>
              </a:solidFill>
              <a:latin typeface="Calibri" panose="020F0502020204030204" pitchFamily="34" charset="0"/>
              <a:ea typeface="ＭＳ Ｐゴシック"/>
            </a:endParaRPr>
          </a:p>
          <a:p>
            <a:pPr marL="857250" lvl="1" indent="-457200">
              <a:buClrTx/>
              <a:buSzTx/>
            </a:pPr>
            <a:endParaRPr lang="en-US" altLang="ja-JP" sz="1200" dirty="0" smtClean="0">
              <a:solidFill>
                <a:srgbClr val="000000"/>
              </a:solidFill>
              <a:latin typeface="Calibri" panose="020F0502020204030204" pitchFamily="34" charset="0"/>
              <a:ea typeface="ＭＳ Ｐゴシック"/>
            </a:endParaRPr>
          </a:p>
        </p:txBody>
      </p:sp>
      <p:sp>
        <p:nvSpPr>
          <p:cNvPr id="19" name="コンテンツ プレースホルダー 2"/>
          <p:cNvSpPr txBox="1">
            <a:spLocks/>
          </p:cNvSpPr>
          <p:nvPr/>
        </p:nvSpPr>
        <p:spPr>
          <a:xfrm>
            <a:off x="-71685" y="4583561"/>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1200" b="1" dirty="0" smtClean="0">
                <a:solidFill>
                  <a:srgbClr val="000000"/>
                </a:solidFill>
                <a:latin typeface="Calibri" panose="020F0502020204030204" pitchFamily="34" charset="0"/>
                <a:ea typeface="ＭＳ Ｐゴシック"/>
              </a:rPr>
              <a:t>(64QAM, 64QAM)</a:t>
            </a:r>
            <a:endParaRPr lang="en-US" altLang="ja-JP" sz="12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1200"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12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12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12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1200" dirty="0" smtClean="0">
              <a:solidFill>
                <a:srgbClr val="000000"/>
              </a:solidFill>
              <a:latin typeface="Calibri" panose="020F0502020204030204" pitchFamily="34" charset="0"/>
              <a:ea typeface="ＭＳ Ｐゴシック"/>
            </a:endParaRPr>
          </a:p>
          <a:p>
            <a:pPr marL="857250" lvl="1" indent="-457200">
              <a:buClrTx/>
              <a:buSzTx/>
            </a:pPr>
            <a:endParaRPr lang="en-US" altLang="ja-JP" sz="1200" dirty="0" smtClean="0">
              <a:solidFill>
                <a:srgbClr val="000000"/>
              </a:solidFill>
              <a:latin typeface="Calibri" panose="020F0502020204030204" pitchFamily="34" charset="0"/>
              <a:ea typeface="ＭＳ Ｐゴシック"/>
            </a:endParaRPr>
          </a:p>
          <a:p>
            <a:pPr marL="857250" lvl="1" indent="-457200">
              <a:buClrTx/>
              <a:buSzTx/>
            </a:pPr>
            <a:endParaRPr lang="en-US" altLang="ja-JP" sz="1200" dirty="0" smtClean="0">
              <a:solidFill>
                <a:srgbClr val="000000"/>
              </a:solidFill>
              <a:latin typeface="Calibri" panose="020F0502020204030204" pitchFamily="34" charset="0"/>
              <a:ea typeface="ＭＳ Ｐゴシック"/>
            </a:endParaRPr>
          </a:p>
        </p:txBody>
      </p:sp>
      <p:pic>
        <p:nvPicPr>
          <p:cNvPr id="20" name="Picture 2" descr="C:\Users\3960289\Desktop\NG60\1607F2F提案2_SU-MIMO\new_plots_LOS#2\SC_LOS2_NG60_20160704_Nbps8_PH7_Imbalance0dB_M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7003" y="1531244"/>
            <a:ext cx="2767707" cy="20757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3960289\Desktop\NG60\1607F2F提案2_SU-MIMO\new_plots_LOS#2\SC_LOS2_NG60_20160704_Nbps8_PH7_Imbalance0dB_MM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3472" y="1533460"/>
            <a:ext cx="2764752" cy="207356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Users\3960289\Desktop\NG60\1607F2F提案2_SU-MIMO\new_plots_LOS#2\SC_LOS2_NG60_20160704_Nbps8_PH7_Imbalance0dB_Z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1531243"/>
            <a:ext cx="2767707" cy="2075781"/>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
          <p:cNvSpPr txBox="1">
            <a:spLocks noChangeArrowheads="1"/>
          </p:cNvSpPr>
          <p:nvPr/>
        </p:nvSpPr>
        <p:spPr>
          <a:xfrm>
            <a:off x="251520" y="5733256"/>
            <a:ext cx="8484408" cy="1008112"/>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spcBef>
                <a:spcPts val="0"/>
              </a:spcBef>
              <a:buSzPct val="50000"/>
              <a:buNone/>
            </a:pPr>
            <a:r>
              <a:rPr lang="en-US" altLang="ja-JP" sz="2200" dirty="0" smtClean="0">
                <a:latin typeface="Calibri" panose="020F0502020204030204" pitchFamily="34" charset="0"/>
              </a:rPr>
              <a:t>- In equal power case (</a:t>
            </a:r>
            <a:r>
              <a:rPr lang="en-US" altLang="ja-JP" sz="2200" dirty="0" smtClean="0">
                <a:latin typeface="Symbol" panose="05050102010706020507" pitchFamily="18" charset="2"/>
              </a:rPr>
              <a:t>b</a:t>
            </a:r>
            <a:r>
              <a:rPr lang="en-US" altLang="ja-JP" sz="2200" dirty="0" smtClean="0">
                <a:latin typeface="Calibri" panose="020F0502020204030204" pitchFamily="34" charset="0"/>
              </a:rPr>
              <a:t>=0dB), performances with precoding (+PH) and with no precoding (+ PH) are close. </a:t>
            </a:r>
            <a:endParaRPr lang="en-US" altLang="ja-JP" sz="2200" dirty="0">
              <a:latin typeface="Calibri" panose="020F0502020204030204" pitchFamily="34" charset="0"/>
            </a:endParaRPr>
          </a:p>
        </p:txBody>
      </p:sp>
      <p:pic>
        <p:nvPicPr>
          <p:cNvPr id="15" name="Picture 2" descr="C:\Users\3960289\Desktop\NG60\1607F2F提案2_SU-MIMO\new_plots_LOS#2\SC_LOS2_NG60_20160712_Nbps12_PH7_Imbalance0dB_MMS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13693" y="3609020"/>
            <a:ext cx="2784310"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3960289\Desktop\NG60\1607F2F提案2_SU-MIMO\new_plots_LOS#2\SC_LOS2_NG60_20160712_Nbps12_PH7_Imbalance0dB_Z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3646716"/>
            <a:ext cx="2782053" cy="20865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3960289\Desktop\NG60\1607F2F提案2_SU-MIMO\new_plots_LOS#2\SC_LOS2_NG60_20160712_Nbps12_PH7_Imbalance0dB_M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73404" y="3610712"/>
            <a:ext cx="2734048" cy="2050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1618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3960289\Desktop\NG60\1607F2F提案2_SU-MIMO\new_plots_LOS#2\SC_LOS2_NG60_20160308_Nbps2_PH7_Imbalance5dB_M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9" y="1862087"/>
            <a:ext cx="2674534" cy="200590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3960289\Desktop\NG60\1607F2F提案2_SU-MIMO\new_plots_LOS#2\SC_LOS2_NG60_20160308_Nbps4_PH7_Imbalance5dB_M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4227702"/>
            <a:ext cx="2688297" cy="20162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3960289\Desktop\NG60\1607F2F提案2_SU-MIMO\new_plots_LOS#2\SC_LOS2_NG60_20160308_Nbps2_PH7_Imbalance5dB_MM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72236" y="1844824"/>
            <a:ext cx="2800444" cy="210033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3960289\Desktop\NG60\1607F2F提案2_SU-MIMO\new_plots_LOS#2\SC_LOS2_NG60_20160308_Nbps2_PH7_Imbalance5dB_Z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1527" y="1856926"/>
            <a:ext cx="2800994" cy="2100746"/>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Users\3960289\Desktop\NG60\1607F2F提案2_SU-MIMO\new_plots_LOS#2\SC_LOS2_NG60_20160308_Nbps4_PH7_Imbalance5dB_MMS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35896" y="4239034"/>
            <a:ext cx="2769200" cy="20769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C:\Users\3960289\Desktop\NG60\1607F2F提案2_SU-MIMO\new_plots_LOS#2\SC_LOS2_NG60_20160308_Nbps4_PH7_Imbalance5dB_ZF.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4209" y="4227701"/>
            <a:ext cx="2808312" cy="2106235"/>
          </a:xfrm>
          <a:prstGeom prst="rect">
            <a:avLst/>
          </a:prstGeom>
          <a:noFill/>
          <a:extLst>
            <a:ext uri="{909E8E84-426E-40DD-AFC4-6F175D3DCCD1}">
              <a14:hiddenFill xmlns:a14="http://schemas.microsoft.com/office/drawing/2010/main">
                <a:solidFill>
                  <a:srgbClr val="FFFFFF"/>
                </a:solidFill>
              </a14:hiddenFill>
            </a:ext>
          </a:extLst>
        </p:spPr>
      </p:pic>
      <p:sp>
        <p:nvSpPr>
          <p:cNvPr id="24" name="円/楕円 23"/>
          <p:cNvSpPr/>
          <p:nvPr/>
        </p:nvSpPr>
        <p:spPr>
          <a:xfrm rot="735522">
            <a:off x="1912402" y="2971631"/>
            <a:ext cx="617849" cy="110590"/>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7" name="円/楕円 36"/>
          <p:cNvSpPr/>
          <p:nvPr/>
        </p:nvSpPr>
        <p:spPr>
          <a:xfrm rot="735522">
            <a:off x="4709718" y="3023241"/>
            <a:ext cx="458985" cy="145108"/>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8" name="円/楕円 37"/>
          <p:cNvSpPr/>
          <p:nvPr/>
        </p:nvSpPr>
        <p:spPr>
          <a:xfrm rot="735522">
            <a:off x="7462391" y="3022277"/>
            <a:ext cx="298704" cy="163295"/>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9" name="円/楕円 38"/>
          <p:cNvSpPr/>
          <p:nvPr/>
        </p:nvSpPr>
        <p:spPr>
          <a:xfrm rot="735522">
            <a:off x="2068242" y="5325587"/>
            <a:ext cx="298704" cy="163295"/>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0" name="円/楕円 39"/>
          <p:cNvSpPr/>
          <p:nvPr/>
        </p:nvSpPr>
        <p:spPr>
          <a:xfrm rot="735522">
            <a:off x="4626575" y="5437085"/>
            <a:ext cx="298704" cy="163295"/>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1" name="円/楕円 40"/>
          <p:cNvSpPr/>
          <p:nvPr/>
        </p:nvSpPr>
        <p:spPr>
          <a:xfrm rot="735522">
            <a:off x="7480967" y="5437085"/>
            <a:ext cx="298704" cy="163295"/>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 name="Date Placeholder 3"/>
          <p:cNvSpPr>
            <a:spLocks noGrp="1"/>
          </p:cNvSpPr>
          <p:nvPr>
            <p:ph type="dt" idx="15"/>
          </p:nvPr>
        </p:nvSpPr>
        <p:spPr>
          <a:xfrm>
            <a:off x="716871"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16</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107504" y="692696"/>
            <a:ext cx="9036496" cy="648072"/>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sz="2800" kern="0" dirty="0" smtClean="0">
                <a:latin typeface="Calibri" panose="020F0502020204030204" pitchFamily="34" charset="0"/>
              </a:rPr>
              <a:t>Comparison between Precoding and no precoding (</a:t>
            </a:r>
            <a:r>
              <a:rPr lang="en-US" altLang="ja-JP" sz="2800" kern="0" dirty="0" smtClean="0">
                <a:latin typeface="Symbol" panose="05050102010706020507" pitchFamily="18" charset="2"/>
              </a:rPr>
              <a:t>b</a:t>
            </a:r>
            <a:r>
              <a:rPr lang="en-US" altLang="ja-JP" sz="2800" kern="0" dirty="0" smtClean="0">
                <a:latin typeface="Calibri" panose="020F0502020204030204" pitchFamily="34" charset="0"/>
              </a:rPr>
              <a:t>=-5dB)</a:t>
            </a:r>
            <a:endParaRPr lang="ja-JP" altLang="en-US" sz="2800" kern="0" dirty="0">
              <a:latin typeface="Calibri" panose="020F0502020204030204" pitchFamily="34" charset="0"/>
            </a:endParaRPr>
          </a:p>
        </p:txBody>
      </p:sp>
      <p:sp>
        <p:nvSpPr>
          <p:cNvPr id="28" name="コンテンツ プレースホルダー 2"/>
          <p:cNvSpPr txBox="1">
            <a:spLocks/>
          </p:cNvSpPr>
          <p:nvPr/>
        </p:nvSpPr>
        <p:spPr>
          <a:xfrm>
            <a:off x="-72929" y="2636912"/>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1600" b="1" dirty="0" smtClean="0">
                <a:solidFill>
                  <a:srgbClr val="000000"/>
                </a:solidFill>
                <a:latin typeface="Calibri" panose="020F0502020204030204" pitchFamily="34" charset="0"/>
                <a:ea typeface="ＭＳ Ｐゴシック"/>
              </a:rPr>
              <a:t>(BPSK, BPSK)</a:t>
            </a:r>
            <a:endParaRPr lang="en-US" altLang="ja-JP" sz="16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
        <p:nvSpPr>
          <p:cNvPr id="29" name="コンテンツ プレースホルダー 2"/>
          <p:cNvSpPr txBox="1">
            <a:spLocks/>
          </p:cNvSpPr>
          <p:nvPr/>
        </p:nvSpPr>
        <p:spPr>
          <a:xfrm>
            <a:off x="-83653" y="5013176"/>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1600" b="1" dirty="0" smtClean="0">
                <a:solidFill>
                  <a:srgbClr val="000000"/>
                </a:solidFill>
                <a:latin typeface="Calibri" panose="020F0502020204030204" pitchFamily="34" charset="0"/>
                <a:ea typeface="ＭＳ Ｐゴシック"/>
              </a:rPr>
              <a:t>(QPSK, QPSK)</a:t>
            </a:r>
            <a:endParaRPr lang="en-US" altLang="ja-JP" sz="16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
        <p:nvSpPr>
          <p:cNvPr id="34" name="コンテンツ プレースホルダー 2"/>
          <p:cNvSpPr txBox="1">
            <a:spLocks/>
          </p:cNvSpPr>
          <p:nvPr/>
        </p:nvSpPr>
        <p:spPr>
          <a:xfrm>
            <a:off x="1043608" y="1510333"/>
            <a:ext cx="2363830"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fontAlgn="auto">
              <a:spcAft>
                <a:spcPts val="0"/>
              </a:spcAft>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ML</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
        <p:nvSpPr>
          <p:cNvPr id="35" name="コンテンツ プレースホルダー 2"/>
          <p:cNvSpPr txBox="1">
            <a:spLocks/>
          </p:cNvSpPr>
          <p:nvPr/>
        </p:nvSpPr>
        <p:spPr>
          <a:xfrm>
            <a:off x="3696700" y="1510333"/>
            <a:ext cx="2363830"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fontAlgn="auto">
              <a:spcAft>
                <a:spcPts val="0"/>
              </a:spcAft>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MMSE</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
        <p:nvSpPr>
          <p:cNvPr id="36" name="コンテンツ プレースホルダー 2"/>
          <p:cNvSpPr txBox="1">
            <a:spLocks/>
          </p:cNvSpPr>
          <p:nvPr/>
        </p:nvSpPr>
        <p:spPr>
          <a:xfrm>
            <a:off x="6489902" y="1510333"/>
            <a:ext cx="2363830"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fontAlgn="auto">
              <a:spcAft>
                <a:spcPts val="0"/>
              </a:spcAft>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ZF</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
        <p:nvSpPr>
          <p:cNvPr id="25" name="円/楕円 24"/>
          <p:cNvSpPr/>
          <p:nvPr/>
        </p:nvSpPr>
        <p:spPr>
          <a:xfrm rot="735522">
            <a:off x="1354238" y="3065836"/>
            <a:ext cx="298704" cy="81648"/>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6" name="円/楕円 25"/>
          <p:cNvSpPr/>
          <p:nvPr/>
        </p:nvSpPr>
        <p:spPr>
          <a:xfrm rot="735522">
            <a:off x="4085654" y="2847813"/>
            <a:ext cx="298704" cy="127687"/>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7" name="円/楕円 26"/>
          <p:cNvSpPr/>
          <p:nvPr/>
        </p:nvSpPr>
        <p:spPr>
          <a:xfrm rot="735522">
            <a:off x="4018186" y="5403065"/>
            <a:ext cx="225461" cy="92790"/>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0" name="円/楕円 29"/>
          <p:cNvSpPr/>
          <p:nvPr/>
        </p:nvSpPr>
        <p:spPr>
          <a:xfrm rot="735522">
            <a:off x="6883537" y="5416348"/>
            <a:ext cx="225461" cy="92790"/>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1" name="円/楕円 30"/>
          <p:cNvSpPr/>
          <p:nvPr/>
        </p:nvSpPr>
        <p:spPr>
          <a:xfrm rot="735522">
            <a:off x="6869403" y="2787389"/>
            <a:ext cx="225461" cy="92790"/>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Tree>
    <p:extLst>
      <p:ext uri="{BB962C8B-B14F-4D97-AF65-F5344CB8AC3E}">
        <p14:creationId xmlns:p14="http://schemas.microsoft.com/office/powerpoint/2010/main" val="30122917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3960289\Desktop\NG60\1607F2F提案2_SU-MIMO\new_plots_LOS#2\SC_LOS2_NG60_20160704_Nbps8_PH7_Imbalance5dB_M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936" y="1723924"/>
            <a:ext cx="2770992" cy="20782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Users\3960289\Desktop\NG60\1607F2F提案2_SU-MIMO\new_plots_LOS#2\SC_LOS2_NG60_20160704_Nbps8_PH7_Imbalance5dB_ZF.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48197" y="1731938"/>
            <a:ext cx="2880321"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C:\Users\3960289\Desktop\NG60\1607F2F提案2_SU-MIMO\new_plots_LOS#2\SC_LOS2_NG60_20160704_Nbps8_PH7_Imbalance5dB_MM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9913" y="1735041"/>
            <a:ext cx="2780172" cy="2085129"/>
          </a:xfrm>
          <a:prstGeom prst="rect">
            <a:avLst/>
          </a:prstGeom>
          <a:noFill/>
          <a:extLst>
            <a:ext uri="{909E8E84-426E-40DD-AFC4-6F175D3DCCD1}">
              <a14:hiddenFill xmlns:a14="http://schemas.microsoft.com/office/drawing/2010/main">
                <a:solidFill>
                  <a:srgbClr val="FFFFFF"/>
                </a:solidFill>
              </a14:hiddenFill>
            </a:ext>
          </a:extLst>
        </p:spPr>
      </p:pic>
      <p:sp>
        <p:nvSpPr>
          <p:cNvPr id="24" name="円/楕円 23"/>
          <p:cNvSpPr/>
          <p:nvPr/>
        </p:nvSpPr>
        <p:spPr>
          <a:xfrm rot="735522">
            <a:off x="2233016" y="2860546"/>
            <a:ext cx="332586" cy="1559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rot="735522">
            <a:off x="4824650" y="2886668"/>
            <a:ext cx="332586" cy="1559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rot="735522">
            <a:off x="7443008" y="2946134"/>
            <a:ext cx="332586" cy="1559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Date Placeholder 3"/>
          <p:cNvSpPr>
            <a:spLocks noGrp="1"/>
          </p:cNvSpPr>
          <p:nvPr>
            <p:ph type="dt" idx="15"/>
          </p:nvPr>
        </p:nvSpPr>
        <p:spPr>
          <a:xfrm>
            <a:off x="716871"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17</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72008" y="620688"/>
            <a:ext cx="9036496" cy="648072"/>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sz="2800" kern="0" dirty="0" smtClean="0">
                <a:latin typeface="Calibri" panose="020F0502020204030204" pitchFamily="34" charset="0"/>
              </a:rPr>
              <a:t>Comparison between Precoding and no precoding (</a:t>
            </a:r>
            <a:r>
              <a:rPr lang="en-US" altLang="ja-JP" sz="2800" kern="0" dirty="0" smtClean="0">
                <a:latin typeface="Symbol" panose="05050102010706020507" pitchFamily="18" charset="2"/>
              </a:rPr>
              <a:t>b</a:t>
            </a:r>
            <a:r>
              <a:rPr lang="en-US" altLang="ja-JP" sz="2800" kern="0" dirty="0" smtClean="0">
                <a:latin typeface="Calibri" panose="020F0502020204030204" pitchFamily="34" charset="0"/>
              </a:rPr>
              <a:t>=-5dB)</a:t>
            </a:r>
            <a:endParaRPr lang="ja-JP" altLang="en-US" sz="2800" kern="0" dirty="0">
              <a:latin typeface="Calibri" panose="020F0502020204030204" pitchFamily="34" charset="0"/>
            </a:endParaRPr>
          </a:p>
        </p:txBody>
      </p:sp>
      <p:sp>
        <p:nvSpPr>
          <p:cNvPr id="34" name="コンテンツ プレースホルダー 2"/>
          <p:cNvSpPr txBox="1">
            <a:spLocks/>
          </p:cNvSpPr>
          <p:nvPr/>
        </p:nvSpPr>
        <p:spPr>
          <a:xfrm>
            <a:off x="1200058" y="1435892"/>
            <a:ext cx="2363830"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fontAlgn="auto">
              <a:spcAft>
                <a:spcPts val="0"/>
              </a:spcAft>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ML</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
        <p:nvSpPr>
          <p:cNvPr id="35" name="コンテンツ プレースホルダー 2"/>
          <p:cNvSpPr txBox="1">
            <a:spLocks/>
          </p:cNvSpPr>
          <p:nvPr/>
        </p:nvSpPr>
        <p:spPr>
          <a:xfrm>
            <a:off x="3792346" y="1435892"/>
            <a:ext cx="2363830"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fontAlgn="auto">
              <a:spcAft>
                <a:spcPts val="0"/>
              </a:spcAft>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MMSE</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
        <p:nvSpPr>
          <p:cNvPr id="36" name="コンテンツ プレースホルダー 2"/>
          <p:cNvSpPr txBox="1">
            <a:spLocks/>
          </p:cNvSpPr>
          <p:nvPr/>
        </p:nvSpPr>
        <p:spPr>
          <a:xfrm>
            <a:off x="6489902" y="1435892"/>
            <a:ext cx="2363830"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fontAlgn="auto">
              <a:spcAft>
                <a:spcPts val="0"/>
              </a:spcAft>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ZF</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
        <p:nvSpPr>
          <p:cNvPr id="20" name="円/楕円 19"/>
          <p:cNvSpPr/>
          <p:nvPr/>
        </p:nvSpPr>
        <p:spPr>
          <a:xfrm rot="735522">
            <a:off x="1541882" y="2877463"/>
            <a:ext cx="332586" cy="155933"/>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rot="735522">
            <a:off x="4152714" y="2940756"/>
            <a:ext cx="332586" cy="1559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Picture 2" descr="C:\Users\3960289\Desktop\NG60\1607F2F提案2_SU-MIMO\new_plots_LOS#2\SC_LOS2_NG60_20160712_Nbps12_PH7_Imbalance5dB_MMS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9913" y="4012185"/>
            <a:ext cx="2870826" cy="215311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3960289\Desktop\NG60\1607F2F提案2_SU-MIMO\new_plots_LOS#2\SC_LOS2_NG60_20160712_Nbps12_PH7_Imbalance5dB_Z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91756" y="4012185"/>
            <a:ext cx="2793201" cy="2094901"/>
          </a:xfrm>
          <a:prstGeom prst="rect">
            <a:avLst/>
          </a:prstGeom>
          <a:noFill/>
          <a:extLst>
            <a:ext uri="{909E8E84-426E-40DD-AFC4-6F175D3DCCD1}">
              <a14:hiddenFill xmlns:a14="http://schemas.microsoft.com/office/drawing/2010/main">
                <a:solidFill>
                  <a:srgbClr val="FFFFFF"/>
                </a:solidFill>
              </a14:hiddenFill>
            </a:ext>
          </a:extLst>
        </p:spPr>
      </p:pic>
      <p:sp>
        <p:nvSpPr>
          <p:cNvPr id="27" name="円/楕円 26"/>
          <p:cNvSpPr/>
          <p:nvPr/>
        </p:nvSpPr>
        <p:spPr>
          <a:xfrm rot="735522">
            <a:off x="7566877" y="5301023"/>
            <a:ext cx="332586" cy="155933"/>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8" name="円/楕円 27"/>
          <p:cNvSpPr/>
          <p:nvPr/>
        </p:nvSpPr>
        <p:spPr>
          <a:xfrm rot="735522">
            <a:off x="4964433" y="5235904"/>
            <a:ext cx="332586" cy="155933"/>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9" name="円/楕円 28"/>
          <p:cNvSpPr/>
          <p:nvPr/>
        </p:nvSpPr>
        <p:spPr>
          <a:xfrm rot="735522">
            <a:off x="6745003" y="5458899"/>
            <a:ext cx="332586" cy="155933"/>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pic>
        <p:nvPicPr>
          <p:cNvPr id="30" name="Picture 2" descr="C:\Users\3960289\Desktop\NG60\1607F2F提案2_SU-MIMO\new_plots_LOS#2\SC_LOS2_NG60_20160712_Nbps12_PH7_Imbalance5dB_M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52936" y="4005064"/>
            <a:ext cx="2792209" cy="2094157"/>
          </a:xfrm>
          <a:prstGeom prst="rect">
            <a:avLst/>
          </a:prstGeom>
          <a:noFill/>
          <a:extLst>
            <a:ext uri="{909E8E84-426E-40DD-AFC4-6F175D3DCCD1}">
              <a14:hiddenFill xmlns:a14="http://schemas.microsoft.com/office/drawing/2010/main">
                <a:solidFill>
                  <a:srgbClr val="FFFFFF"/>
                </a:solidFill>
              </a14:hiddenFill>
            </a:ext>
          </a:extLst>
        </p:spPr>
      </p:pic>
      <p:sp>
        <p:nvSpPr>
          <p:cNvPr id="31" name="円/楕円 30"/>
          <p:cNvSpPr/>
          <p:nvPr/>
        </p:nvSpPr>
        <p:spPr>
          <a:xfrm rot="735522">
            <a:off x="1534202" y="5301169"/>
            <a:ext cx="332586" cy="155933"/>
          </a:xfrm>
          <a:prstGeom prst="ellipse">
            <a:avLst/>
          </a:prstGeom>
          <a:noFill/>
          <a:ln w="254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2" name="円/楕円 31"/>
          <p:cNvSpPr/>
          <p:nvPr/>
        </p:nvSpPr>
        <p:spPr>
          <a:xfrm rot="735522">
            <a:off x="2412072" y="5301478"/>
            <a:ext cx="332586" cy="155933"/>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19" name="コンテンツ プレースホルダー 2"/>
          <p:cNvSpPr txBox="1">
            <a:spLocks/>
          </p:cNvSpPr>
          <p:nvPr/>
        </p:nvSpPr>
        <p:spPr>
          <a:xfrm>
            <a:off x="-71685" y="4894709"/>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1200" b="1" dirty="0" smtClean="0">
                <a:solidFill>
                  <a:srgbClr val="000000"/>
                </a:solidFill>
                <a:latin typeface="Calibri" panose="020F0502020204030204" pitchFamily="34" charset="0"/>
                <a:ea typeface="ＭＳ Ｐゴシック"/>
              </a:rPr>
              <a:t>(64QAM, 64QAM)</a:t>
            </a:r>
            <a:endParaRPr lang="en-US" altLang="ja-JP" sz="12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1200"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12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12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12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1200" dirty="0" smtClean="0">
              <a:solidFill>
                <a:srgbClr val="000000"/>
              </a:solidFill>
              <a:latin typeface="Calibri" panose="020F0502020204030204" pitchFamily="34" charset="0"/>
              <a:ea typeface="ＭＳ Ｐゴシック"/>
            </a:endParaRPr>
          </a:p>
          <a:p>
            <a:pPr marL="857250" lvl="1" indent="-457200">
              <a:buClrTx/>
              <a:buSzTx/>
            </a:pPr>
            <a:endParaRPr lang="en-US" altLang="ja-JP" sz="1200" dirty="0" smtClean="0">
              <a:solidFill>
                <a:srgbClr val="000000"/>
              </a:solidFill>
              <a:latin typeface="Calibri" panose="020F0502020204030204" pitchFamily="34" charset="0"/>
              <a:ea typeface="ＭＳ Ｐゴシック"/>
            </a:endParaRPr>
          </a:p>
          <a:p>
            <a:pPr marL="857250" lvl="1" indent="-457200">
              <a:buClrTx/>
              <a:buSzTx/>
            </a:pPr>
            <a:endParaRPr lang="en-US" altLang="ja-JP" sz="1200" dirty="0" smtClean="0">
              <a:solidFill>
                <a:srgbClr val="000000"/>
              </a:solidFill>
              <a:latin typeface="Calibri" panose="020F0502020204030204" pitchFamily="34" charset="0"/>
              <a:ea typeface="ＭＳ Ｐゴシック"/>
            </a:endParaRPr>
          </a:p>
        </p:txBody>
      </p:sp>
      <p:sp>
        <p:nvSpPr>
          <p:cNvPr id="18" name="コンテンツ プレースホルダー 2"/>
          <p:cNvSpPr txBox="1">
            <a:spLocks/>
          </p:cNvSpPr>
          <p:nvPr/>
        </p:nvSpPr>
        <p:spPr>
          <a:xfrm>
            <a:off x="-60961" y="2588020"/>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1200" b="1" dirty="0" smtClean="0">
                <a:solidFill>
                  <a:srgbClr val="000000"/>
                </a:solidFill>
                <a:latin typeface="Calibri" panose="020F0502020204030204" pitchFamily="34" charset="0"/>
                <a:ea typeface="ＭＳ Ｐゴシック"/>
              </a:rPr>
              <a:t>(16QAM, 16QAM)</a:t>
            </a:r>
            <a:endParaRPr lang="en-US" altLang="ja-JP" sz="12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1200"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12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12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12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1200" dirty="0" smtClean="0">
              <a:solidFill>
                <a:srgbClr val="000000"/>
              </a:solidFill>
              <a:latin typeface="Calibri" panose="020F0502020204030204" pitchFamily="34" charset="0"/>
              <a:ea typeface="ＭＳ Ｐゴシック"/>
            </a:endParaRPr>
          </a:p>
          <a:p>
            <a:pPr marL="857250" lvl="1" indent="-457200">
              <a:buClrTx/>
              <a:buSzTx/>
            </a:pPr>
            <a:endParaRPr lang="en-US" altLang="ja-JP" sz="1200" dirty="0" smtClean="0">
              <a:solidFill>
                <a:srgbClr val="000000"/>
              </a:solidFill>
              <a:latin typeface="Calibri" panose="020F0502020204030204" pitchFamily="34" charset="0"/>
              <a:ea typeface="ＭＳ Ｐゴシック"/>
            </a:endParaRPr>
          </a:p>
          <a:p>
            <a:pPr marL="857250" lvl="1" indent="-457200">
              <a:buClrTx/>
              <a:buSzTx/>
            </a:pPr>
            <a:endParaRPr lang="en-US" altLang="ja-JP" sz="1200" dirty="0" smtClean="0">
              <a:solidFill>
                <a:srgbClr val="000000"/>
              </a:solidFill>
              <a:latin typeface="Calibri" panose="020F0502020204030204" pitchFamily="34" charset="0"/>
              <a:ea typeface="ＭＳ Ｐゴシック"/>
            </a:endParaRPr>
          </a:p>
        </p:txBody>
      </p:sp>
    </p:spTree>
    <p:extLst>
      <p:ext uri="{BB962C8B-B14F-4D97-AF65-F5344CB8AC3E}">
        <p14:creationId xmlns:p14="http://schemas.microsoft.com/office/powerpoint/2010/main" val="25601664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5" descr="C:\Users\3960289\Desktop\NG60\1607F2F提案2_SU-MIMO\new_plots_LOS#2\SC_LOS2_NG60_20160308_Nbps4_PH7_Imbalance10dB_M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2938" y="4107405"/>
            <a:ext cx="2839876" cy="212990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3960289\Desktop\NG60\1607F2F提案2_SU-MIMO\new_plots_LOS#2\SC_LOS2_NG60_20160308_Nbps2_PH7_Imbalance10dB_M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3608" y="1731140"/>
            <a:ext cx="2829206" cy="21219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Users\3960289\Desktop\NG60\1607F2F提案2_SU-MIMO\new_plots_LOS#2\SC_LOS2_NG60_20160308_Nbps2_PH7_Imbalance10dB_MMS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8668" y="1731141"/>
            <a:ext cx="2879556" cy="215966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C:\Users\3960289\Desktop\NG60\1607F2F提案2_SU-MIMO\new_plots_LOS#2\SC_LOS2_NG60_20160308_Nbps2_PH7_Imbalance10dB_Z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4207" y="1731141"/>
            <a:ext cx="2880321" cy="21602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C:\Users\3960289\Desktop\NG60\1607F2F提案2_SU-MIMO\new_plots_LOS#2\SC_LOS2_NG60_20160308_Nbps4_PH7_Imbalance10dB_MMS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2014" y="4157810"/>
            <a:ext cx="2772668" cy="207950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7" descr="C:\Users\3960289\Desktop\NG60\1607F2F提案2_SU-MIMO\new_plots_LOS#2\SC_LOS2_NG60_20160308_Nbps4_PH7_Imbalance10dB_ZF.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91030" y="4164480"/>
            <a:ext cx="2761490" cy="2071118"/>
          </a:xfrm>
          <a:prstGeom prst="rect">
            <a:avLst/>
          </a:prstGeom>
          <a:noFill/>
          <a:extLst>
            <a:ext uri="{909E8E84-426E-40DD-AFC4-6F175D3DCCD1}">
              <a14:hiddenFill xmlns:a14="http://schemas.microsoft.com/office/drawing/2010/main">
                <a:solidFill>
                  <a:srgbClr val="FFFFFF"/>
                </a:solidFill>
              </a14:hiddenFill>
            </a:ext>
          </a:extLst>
        </p:spPr>
      </p:pic>
      <p:sp>
        <p:nvSpPr>
          <p:cNvPr id="24" name="円/楕円 23"/>
          <p:cNvSpPr/>
          <p:nvPr/>
        </p:nvSpPr>
        <p:spPr>
          <a:xfrm rot="735522">
            <a:off x="2040302" y="2680306"/>
            <a:ext cx="1197548" cy="191696"/>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7" name="円/楕円 36"/>
          <p:cNvSpPr/>
          <p:nvPr/>
        </p:nvSpPr>
        <p:spPr>
          <a:xfrm rot="735522">
            <a:off x="4835984" y="2727523"/>
            <a:ext cx="917078" cy="174053"/>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8" name="円/楕円 37"/>
          <p:cNvSpPr/>
          <p:nvPr/>
        </p:nvSpPr>
        <p:spPr>
          <a:xfrm rot="735522">
            <a:off x="7431846" y="2860360"/>
            <a:ext cx="462844" cy="166142"/>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9" name="円/楕円 38"/>
          <p:cNvSpPr/>
          <p:nvPr/>
        </p:nvSpPr>
        <p:spPr>
          <a:xfrm rot="735522">
            <a:off x="2112267" y="5148425"/>
            <a:ext cx="613050" cy="161550"/>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0" name="円/楕円 39"/>
          <p:cNvSpPr/>
          <p:nvPr/>
        </p:nvSpPr>
        <p:spPr>
          <a:xfrm rot="735522">
            <a:off x="4836612" y="5216651"/>
            <a:ext cx="483561" cy="189685"/>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1" name="円/楕円 40"/>
          <p:cNvSpPr/>
          <p:nvPr/>
        </p:nvSpPr>
        <p:spPr>
          <a:xfrm rot="735522">
            <a:off x="7456095" y="5273840"/>
            <a:ext cx="441817" cy="198755"/>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 name="Date Placeholder 3"/>
          <p:cNvSpPr>
            <a:spLocks noGrp="1"/>
          </p:cNvSpPr>
          <p:nvPr>
            <p:ph type="dt" idx="15"/>
          </p:nvPr>
        </p:nvSpPr>
        <p:spPr>
          <a:xfrm>
            <a:off x="716871"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18</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36512" y="620688"/>
            <a:ext cx="9144000" cy="648072"/>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sz="2800" kern="0" dirty="0" smtClean="0">
                <a:latin typeface="Calibri" panose="020F0502020204030204" pitchFamily="34" charset="0"/>
              </a:rPr>
              <a:t>Comparison between Precoding and no precoding (</a:t>
            </a:r>
            <a:r>
              <a:rPr lang="en-US" altLang="ja-JP" sz="2800" kern="0" dirty="0" smtClean="0">
                <a:latin typeface="Symbol" panose="05050102010706020507" pitchFamily="18" charset="2"/>
              </a:rPr>
              <a:t>b</a:t>
            </a:r>
            <a:r>
              <a:rPr lang="en-US" altLang="ja-JP" sz="2800" kern="0" dirty="0" smtClean="0">
                <a:latin typeface="Calibri" panose="020F0502020204030204" pitchFamily="34" charset="0"/>
              </a:rPr>
              <a:t>=-10dB)</a:t>
            </a:r>
            <a:endParaRPr lang="ja-JP" altLang="en-US" sz="2800" kern="0" dirty="0">
              <a:latin typeface="Calibri" panose="020F0502020204030204" pitchFamily="34" charset="0"/>
            </a:endParaRPr>
          </a:p>
        </p:txBody>
      </p:sp>
      <p:sp>
        <p:nvSpPr>
          <p:cNvPr id="28" name="コンテンツ プレースホルダー 2"/>
          <p:cNvSpPr txBox="1">
            <a:spLocks/>
          </p:cNvSpPr>
          <p:nvPr/>
        </p:nvSpPr>
        <p:spPr>
          <a:xfrm>
            <a:off x="-72929" y="2590453"/>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1600" b="1" dirty="0" smtClean="0">
                <a:solidFill>
                  <a:srgbClr val="000000"/>
                </a:solidFill>
                <a:latin typeface="Calibri" panose="020F0502020204030204" pitchFamily="34" charset="0"/>
                <a:ea typeface="ＭＳ Ｐゴシック"/>
              </a:rPr>
              <a:t>(BPSK, BPSK)</a:t>
            </a:r>
            <a:endParaRPr lang="en-US" altLang="ja-JP" sz="16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
        <p:nvSpPr>
          <p:cNvPr id="29" name="コンテンツ プレースホルダー 2"/>
          <p:cNvSpPr txBox="1">
            <a:spLocks/>
          </p:cNvSpPr>
          <p:nvPr/>
        </p:nvSpPr>
        <p:spPr>
          <a:xfrm>
            <a:off x="-83653" y="4975100"/>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1600" b="1" dirty="0" smtClean="0">
                <a:solidFill>
                  <a:srgbClr val="000000"/>
                </a:solidFill>
                <a:latin typeface="Calibri" panose="020F0502020204030204" pitchFamily="34" charset="0"/>
                <a:ea typeface="ＭＳ Ｐゴシック"/>
              </a:rPr>
              <a:t>(QPSK, QPSK)</a:t>
            </a:r>
            <a:endParaRPr lang="en-US" altLang="ja-JP" sz="16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
        <p:nvSpPr>
          <p:cNvPr id="34" name="コンテンツ プレースホルダー 2"/>
          <p:cNvSpPr txBox="1">
            <a:spLocks/>
          </p:cNvSpPr>
          <p:nvPr/>
        </p:nvSpPr>
        <p:spPr>
          <a:xfrm>
            <a:off x="1128050" y="1366317"/>
            <a:ext cx="2363830"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fontAlgn="auto">
              <a:spcAft>
                <a:spcPts val="0"/>
              </a:spcAft>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ML</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
        <p:nvSpPr>
          <p:cNvPr id="35" name="コンテンツ プレースホルダー 2"/>
          <p:cNvSpPr txBox="1">
            <a:spLocks/>
          </p:cNvSpPr>
          <p:nvPr/>
        </p:nvSpPr>
        <p:spPr>
          <a:xfrm>
            <a:off x="3720338" y="1340768"/>
            <a:ext cx="2363830"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fontAlgn="auto">
              <a:spcAft>
                <a:spcPts val="0"/>
              </a:spcAft>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MMSE</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
        <p:nvSpPr>
          <p:cNvPr id="36" name="コンテンツ プレースホルダー 2"/>
          <p:cNvSpPr txBox="1">
            <a:spLocks/>
          </p:cNvSpPr>
          <p:nvPr/>
        </p:nvSpPr>
        <p:spPr>
          <a:xfrm>
            <a:off x="6489902" y="1366317"/>
            <a:ext cx="2363830"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fontAlgn="auto">
              <a:spcAft>
                <a:spcPts val="0"/>
              </a:spcAft>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ZF</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
        <p:nvSpPr>
          <p:cNvPr id="25" name="円/楕円 24"/>
          <p:cNvSpPr/>
          <p:nvPr/>
        </p:nvSpPr>
        <p:spPr>
          <a:xfrm rot="735522">
            <a:off x="4071258" y="2413353"/>
            <a:ext cx="668253" cy="149555"/>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6" name="円/楕円 25"/>
          <p:cNvSpPr/>
          <p:nvPr/>
        </p:nvSpPr>
        <p:spPr>
          <a:xfrm rot="735522">
            <a:off x="6898256" y="2569376"/>
            <a:ext cx="243585" cy="65723"/>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7" name="円/楕円 26"/>
          <p:cNvSpPr/>
          <p:nvPr/>
        </p:nvSpPr>
        <p:spPr>
          <a:xfrm rot="735522">
            <a:off x="6906198" y="5278712"/>
            <a:ext cx="243585" cy="121754"/>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0" name="円/楕円 29"/>
          <p:cNvSpPr/>
          <p:nvPr/>
        </p:nvSpPr>
        <p:spPr>
          <a:xfrm rot="735522">
            <a:off x="4172016" y="5068689"/>
            <a:ext cx="250606" cy="135452"/>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1" name="円/楕円 30"/>
          <p:cNvSpPr/>
          <p:nvPr/>
        </p:nvSpPr>
        <p:spPr>
          <a:xfrm rot="735522">
            <a:off x="1514350" y="2926120"/>
            <a:ext cx="704458" cy="141676"/>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2" name="円/楕円 31"/>
          <p:cNvSpPr/>
          <p:nvPr/>
        </p:nvSpPr>
        <p:spPr>
          <a:xfrm rot="735522">
            <a:off x="1459782" y="5212093"/>
            <a:ext cx="250606" cy="135452"/>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Tree>
    <p:extLst>
      <p:ext uri="{BB962C8B-B14F-4D97-AF65-F5344CB8AC3E}">
        <p14:creationId xmlns:p14="http://schemas.microsoft.com/office/powerpoint/2010/main" val="40709358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3960289\Desktop\NG60\1607F2F提案2_SU-MIMO\new_plots_LOS#2\SC_LOS2_NG60_20160704_Nbps8_PH7_Imbalance10dB_M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771594"/>
            <a:ext cx="2785938" cy="208945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3960289\Desktop\NG60\1607F2F提案2_SU-MIMO\new_plots_LOS#2\SC_LOS2_NG60_20160704_Nbps8_PH7_Imbalance10dB_MMS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1771594"/>
            <a:ext cx="2784308" cy="208823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3960289\Desktop\NG60\1607F2F提案2_SU-MIMO\new_plots_LOS#2\SC_LOS2_NG60_20160704_Nbps8_PH7_Imbalance10dB_Z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4208" y="1771594"/>
            <a:ext cx="2784308" cy="2088231"/>
          </a:xfrm>
          <a:prstGeom prst="rect">
            <a:avLst/>
          </a:prstGeom>
          <a:noFill/>
          <a:extLst>
            <a:ext uri="{909E8E84-426E-40DD-AFC4-6F175D3DCCD1}">
              <a14:hiddenFill xmlns:a14="http://schemas.microsoft.com/office/drawing/2010/main">
                <a:solidFill>
                  <a:srgbClr val="FFFFFF"/>
                </a:solidFill>
              </a14:hiddenFill>
            </a:ext>
          </a:extLst>
        </p:spPr>
      </p:pic>
      <p:sp>
        <p:nvSpPr>
          <p:cNvPr id="14" name="円/楕円 13"/>
          <p:cNvSpPr/>
          <p:nvPr/>
        </p:nvSpPr>
        <p:spPr>
          <a:xfrm rot="735522">
            <a:off x="2465277" y="2939141"/>
            <a:ext cx="551953" cy="217720"/>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15" name="円/楕円 14"/>
          <p:cNvSpPr/>
          <p:nvPr/>
        </p:nvSpPr>
        <p:spPr>
          <a:xfrm rot="735522">
            <a:off x="4968403" y="2941985"/>
            <a:ext cx="424785" cy="228499"/>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16" name="円/楕円 15"/>
          <p:cNvSpPr/>
          <p:nvPr/>
        </p:nvSpPr>
        <p:spPr>
          <a:xfrm rot="735522">
            <a:off x="7543743" y="2950220"/>
            <a:ext cx="424785" cy="228499"/>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pic>
        <p:nvPicPr>
          <p:cNvPr id="17" name="Picture 4" descr="\\fs-minami4.japan.gds.panasonic.com\FAVC-S24$\DTV-std\【秘】技術情報\NG60\PH提案\sim結果\new_plots_LOS#2\SC_LOS2_NG60_20160712_Nbps12_PH7_Imbalance10dB_Z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9771" y="4143634"/>
            <a:ext cx="2887582" cy="216568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fs-minami4.japan.gds.panasonic.com\FAVC-S24$\DTV-std\【秘】技術情報\NG60\PH提案\sim結果\new_plots_LOS#2\SC_LOS2_NG60_20160712_Nbps12_PH7_Imbalance10dB_MMS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16269" y="4149080"/>
            <a:ext cx="2832395" cy="2124296"/>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s-minami4.japan.gds.panasonic.com\FAVC-S24$\DTV-std\【秘】技術情報\NG60\PH提案\sim結果\new_plots_LOS#2\SC_LOS2_NG60_20160712_Nbps12_PH7_Imbalance10dB_ML.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0740" y="4141189"/>
            <a:ext cx="2794830" cy="2096123"/>
          </a:xfrm>
          <a:prstGeom prst="rect">
            <a:avLst/>
          </a:prstGeom>
          <a:noFill/>
          <a:extLst>
            <a:ext uri="{909E8E84-426E-40DD-AFC4-6F175D3DCCD1}">
              <a14:hiddenFill xmlns:a14="http://schemas.microsoft.com/office/drawing/2010/main">
                <a:solidFill>
                  <a:srgbClr val="FFFFFF"/>
                </a:solidFill>
              </a14:hiddenFill>
            </a:ext>
          </a:extLst>
        </p:spPr>
      </p:pic>
      <p:sp>
        <p:nvSpPr>
          <p:cNvPr id="22" name="円/楕円 21"/>
          <p:cNvSpPr/>
          <p:nvPr/>
        </p:nvSpPr>
        <p:spPr>
          <a:xfrm rot="735522">
            <a:off x="2664461" y="5189455"/>
            <a:ext cx="301781" cy="113812"/>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3" name="円/楕円 22"/>
          <p:cNvSpPr/>
          <p:nvPr/>
        </p:nvSpPr>
        <p:spPr>
          <a:xfrm rot="735522">
            <a:off x="4974732" y="4780637"/>
            <a:ext cx="301781" cy="113812"/>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4" name="円/楕円 23"/>
          <p:cNvSpPr/>
          <p:nvPr/>
        </p:nvSpPr>
        <p:spPr>
          <a:xfrm rot="735522">
            <a:off x="7605244" y="4822164"/>
            <a:ext cx="301781" cy="113812"/>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 name="Date Placeholder 3"/>
          <p:cNvSpPr>
            <a:spLocks noGrp="1"/>
          </p:cNvSpPr>
          <p:nvPr>
            <p:ph type="dt" idx="15"/>
          </p:nvPr>
        </p:nvSpPr>
        <p:spPr>
          <a:xfrm>
            <a:off x="716871"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19</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72008" y="692696"/>
            <a:ext cx="9108504" cy="648072"/>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sz="2800" kern="0" dirty="0" smtClean="0">
                <a:latin typeface="Calibri" panose="020F0502020204030204" pitchFamily="34" charset="0"/>
              </a:rPr>
              <a:t>Comparison between Precoding and no precoding (</a:t>
            </a:r>
            <a:r>
              <a:rPr lang="en-US" altLang="ja-JP" sz="2800" kern="0" dirty="0" smtClean="0">
                <a:latin typeface="Symbol" panose="05050102010706020507" pitchFamily="18" charset="2"/>
              </a:rPr>
              <a:t>b</a:t>
            </a:r>
            <a:r>
              <a:rPr lang="en-US" altLang="ja-JP" sz="2800" kern="0" dirty="0" smtClean="0">
                <a:latin typeface="Calibri" panose="020F0502020204030204" pitchFamily="34" charset="0"/>
              </a:rPr>
              <a:t>=-10dB)</a:t>
            </a:r>
            <a:endParaRPr lang="ja-JP" altLang="en-US" sz="2800" kern="0" dirty="0">
              <a:latin typeface="Calibri" panose="020F0502020204030204" pitchFamily="34" charset="0"/>
            </a:endParaRPr>
          </a:p>
        </p:txBody>
      </p:sp>
      <p:sp>
        <p:nvSpPr>
          <p:cNvPr id="34" name="コンテンツ プレースホルダー 2"/>
          <p:cNvSpPr txBox="1">
            <a:spLocks/>
          </p:cNvSpPr>
          <p:nvPr/>
        </p:nvSpPr>
        <p:spPr>
          <a:xfrm>
            <a:off x="1200058" y="1484784"/>
            <a:ext cx="2363830"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fontAlgn="auto">
              <a:spcAft>
                <a:spcPts val="0"/>
              </a:spcAft>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ML</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
        <p:nvSpPr>
          <p:cNvPr id="35" name="コンテンツ プレースホルダー 2"/>
          <p:cNvSpPr txBox="1">
            <a:spLocks/>
          </p:cNvSpPr>
          <p:nvPr/>
        </p:nvSpPr>
        <p:spPr>
          <a:xfrm>
            <a:off x="3792346" y="1484784"/>
            <a:ext cx="2363830"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fontAlgn="auto">
              <a:spcAft>
                <a:spcPts val="0"/>
              </a:spcAft>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MMSE</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
        <p:nvSpPr>
          <p:cNvPr id="36" name="コンテンツ プレースホルダー 2"/>
          <p:cNvSpPr txBox="1">
            <a:spLocks/>
          </p:cNvSpPr>
          <p:nvPr/>
        </p:nvSpPr>
        <p:spPr>
          <a:xfrm>
            <a:off x="6489902" y="1484784"/>
            <a:ext cx="2363830"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fontAlgn="auto">
              <a:spcAft>
                <a:spcPts val="0"/>
              </a:spcAft>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ZF</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
        <p:nvSpPr>
          <p:cNvPr id="18" name="コンテンツ プレースホルダー 2"/>
          <p:cNvSpPr txBox="1">
            <a:spLocks/>
          </p:cNvSpPr>
          <p:nvPr/>
        </p:nvSpPr>
        <p:spPr>
          <a:xfrm>
            <a:off x="-60961" y="2636912"/>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1200" b="1" dirty="0" smtClean="0">
                <a:solidFill>
                  <a:srgbClr val="000000"/>
                </a:solidFill>
                <a:latin typeface="Calibri" panose="020F0502020204030204" pitchFamily="34" charset="0"/>
                <a:ea typeface="ＭＳ Ｐゴシック"/>
              </a:rPr>
              <a:t>(16QAM, 16QAM)</a:t>
            </a:r>
            <a:endParaRPr lang="en-US" altLang="ja-JP" sz="12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1200"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12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12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12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1200" dirty="0" smtClean="0">
              <a:solidFill>
                <a:srgbClr val="000000"/>
              </a:solidFill>
              <a:latin typeface="Calibri" panose="020F0502020204030204" pitchFamily="34" charset="0"/>
              <a:ea typeface="ＭＳ Ｐゴシック"/>
            </a:endParaRPr>
          </a:p>
          <a:p>
            <a:pPr marL="857250" lvl="1" indent="-457200">
              <a:buClrTx/>
              <a:buSzTx/>
            </a:pPr>
            <a:endParaRPr lang="en-US" altLang="ja-JP" sz="1200" dirty="0" smtClean="0">
              <a:solidFill>
                <a:srgbClr val="000000"/>
              </a:solidFill>
              <a:latin typeface="Calibri" panose="020F0502020204030204" pitchFamily="34" charset="0"/>
              <a:ea typeface="ＭＳ Ｐゴシック"/>
            </a:endParaRPr>
          </a:p>
          <a:p>
            <a:pPr marL="857250" lvl="1" indent="-457200">
              <a:buClrTx/>
              <a:buSzTx/>
            </a:pPr>
            <a:endParaRPr lang="en-US" altLang="ja-JP" sz="1200" dirty="0" smtClean="0">
              <a:solidFill>
                <a:srgbClr val="000000"/>
              </a:solidFill>
              <a:latin typeface="Calibri" panose="020F0502020204030204" pitchFamily="34" charset="0"/>
              <a:ea typeface="ＭＳ Ｐゴシック"/>
            </a:endParaRPr>
          </a:p>
        </p:txBody>
      </p:sp>
      <p:sp>
        <p:nvSpPr>
          <p:cNvPr id="19" name="コンテンツ プレースホルダー 2"/>
          <p:cNvSpPr txBox="1">
            <a:spLocks/>
          </p:cNvSpPr>
          <p:nvPr/>
        </p:nvSpPr>
        <p:spPr>
          <a:xfrm>
            <a:off x="-71685" y="5013176"/>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1200" b="1" dirty="0" smtClean="0">
                <a:solidFill>
                  <a:srgbClr val="000000"/>
                </a:solidFill>
                <a:latin typeface="Calibri" panose="020F0502020204030204" pitchFamily="34" charset="0"/>
                <a:ea typeface="ＭＳ Ｐゴシック"/>
              </a:rPr>
              <a:t>(64QAM, 64QAM)</a:t>
            </a:r>
            <a:endParaRPr lang="en-US" altLang="ja-JP" sz="12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1200"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12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12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12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1200" dirty="0" smtClean="0">
              <a:solidFill>
                <a:srgbClr val="000000"/>
              </a:solidFill>
              <a:latin typeface="Calibri" panose="020F0502020204030204" pitchFamily="34" charset="0"/>
              <a:ea typeface="ＭＳ Ｐゴシック"/>
            </a:endParaRPr>
          </a:p>
          <a:p>
            <a:pPr marL="857250" lvl="1" indent="-457200">
              <a:buClrTx/>
              <a:buSzTx/>
            </a:pPr>
            <a:endParaRPr lang="en-US" altLang="ja-JP" sz="1200" dirty="0" smtClean="0">
              <a:solidFill>
                <a:srgbClr val="000000"/>
              </a:solidFill>
              <a:latin typeface="Calibri" panose="020F0502020204030204" pitchFamily="34" charset="0"/>
              <a:ea typeface="ＭＳ Ｐゴシック"/>
            </a:endParaRPr>
          </a:p>
          <a:p>
            <a:pPr marL="857250" lvl="1" indent="-457200">
              <a:buClrTx/>
              <a:buSzTx/>
            </a:pPr>
            <a:endParaRPr lang="en-US" altLang="ja-JP" sz="1200" dirty="0" smtClean="0">
              <a:solidFill>
                <a:srgbClr val="000000"/>
              </a:solidFill>
              <a:latin typeface="Calibri" panose="020F0502020204030204" pitchFamily="34" charset="0"/>
              <a:ea typeface="ＭＳ Ｐゴシック"/>
            </a:endParaRPr>
          </a:p>
        </p:txBody>
      </p:sp>
      <p:sp>
        <p:nvSpPr>
          <p:cNvPr id="26" name="円/楕円 25"/>
          <p:cNvSpPr/>
          <p:nvPr/>
        </p:nvSpPr>
        <p:spPr>
          <a:xfrm rot="735522">
            <a:off x="1669402" y="2718264"/>
            <a:ext cx="332586" cy="155933"/>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rot="735522">
            <a:off x="1503367" y="5094000"/>
            <a:ext cx="529433" cy="113162"/>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rot="735522">
            <a:off x="2068420" y="5622911"/>
            <a:ext cx="333884" cy="155652"/>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rot="735522">
            <a:off x="4220602" y="2902401"/>
            <a:ext cx="301781" cy="113812"/>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0" name="円/楕円 29"/>
          <p:cNvSpPr/>
          <p:nvPr/>
        </p:nvSpPr>
        <p:spPr>
          <a:xfrm rot="735522">
            <a:off x="6884899" y="2990047"/>
            <a:ext cx="301781" cy="113812"/>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1" name="円/楕円 30"/>
          <p:cNvSpPr/>
          <p:nvPr/>
        </p:nvSpPr>
        <p:spPr>
          <a:xfrm rot="735522">
            <a:off x="6879912" y="5292819"/>
            <a:ext cx="301781" cy="113812"/>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2" name="円/楕円 31"/>
          <p:cNvSpPr/>
          <p:nvPr/>
        </p:nvSpPr>
        <p:spPr>
          <a:xfrm rot="735522">
            <a:off x="4220603" y="5306475"/>
            <a:ext cx="301781" cy="113812"/>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Tree>
    <p:extLst>
      <p:ext uri="{BB962C8B-B14F-4D97-AF65-F5344CB8AC3E}">
        <p14:creationId xmlns:p14="http://schemas.microsoft.com/office/powerpoint/2010/main" val="311925118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097" name="Rectangle 1"/>
          <p:cNvSpPr>
            <a:spLocks noGrp="1" noChangeArrowheads="1"/>
          </p:cNvSpPr>
          <p:nvPr>
            <p:ph type="title"/>
          </p:nvPr>
        </p:nvSpPr>
        <p:spPr>
          <a:xfrm>
            <a:off x="683568" y="836712"/>
            <a:ext cx="7772400" cy="798984"/>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Calibri" panose="020F0502020204030204" pitchFamily="34" charset="0"/>
              </a:rPr>
              <a:t>Introduction</a:t>
            </a:r>
            <a:endParaRPr lang="en-GB" dirty="0">
              <a:latin typeface="Calibri" panose="020F0502020204030204" pitchFamily="34" charset="0"/>
            </a:endParaRPr>
          </a:p>
        </p:txBody>
      </p:sp>
      <p:sp>
        <p:nvSpPr>
          <p:cNvPr id="8"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7" name="コンテンツ プレースホルダー 2"/>
          <p:cNvSpPr txBox="1">
            <a:spLocks/>
          </p:cNvSpPr>
          <p:nvPr/>
        </p:nvSpPr>
        <p:spPr>
          <a:xfrm>
            <a:off x="395536" y="1988840"/>
            <a:ext cx="8352928"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2400" dirty="0" smtClean="0">
                <a:latin typeface="Calibri" panose="020F0502020204030204" pitchFamily="34" charset="0"/>
                <a:cs typeface="Calibri" panose="020F0502020204030204" pitchFamily="34" charset="0"/>
              </a:rPr>
              <a:t>Several MIMO scenarios for 11ay have been proposed [1], and the contribution of [2] proposed open loop spatial multiplexing (OLSM) + PH(Phase Hopping) as OLSM and showed PER(Packet Error Rate) performance.</a:t>
            </a:r>
            <a:r>
              <a:rPr lang="en-US" sz="2400" dirty="0" smtClean="0">
                <a:latin typeface="Calibri" panose="020F0502020204030204" pitchFamily="34" charset="0"/>
                <a:cs typeface="Calibri" panose="020F0502020204030204" pitchFamily="34" charset="0"/>
              </a:rPr>
              <a:t> </a:t>
            </a:r>
          </a:p>
          <a:p>
            <a:pPr marL="0" indent="0">
              <a:buNone/>
            </a:pPr>
            <a:endParaRPr lang="en-US" sz="2400" dirty="0" smtClean="0">
              <a:latin typeface="Calibri" panose="020F0502020204030204" pitchFamily="34" charset="0"/>
              <a:cs typeface="Calibri" panose="020F0502020204030204" pitchFamily="34" charset="0"/>
            </a:endParaRPr>
          </a:p>
          <a:p>
            <a:pPr marL="0" indent="0">
              <a:buNone/>
            </a:pPr>
            <a:r>
              <a:rPr lang="en-US" altLang="ja-JP" sz="2400" dirty="0" smtClean="0">
                <a:latin typeface="Calibri" panose="020F0502020204030204" pitchFamily="34" charset="0"/>
                <a:cs typeface="Calibri" panose="020F0502020204030204" pitchFamily="34" charset="0"/>
              </a:rPr>
              <a:t>This presentation shows new simulation results in OLSM + PH with  precoding and discusses benefit of precoding.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20</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676138" y="764704"/>
            <a:ext cx="7772400" cy="86409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Remark</a:t>
            </a:r>
            <a:endParaRPr lang="ja-JP" altLang="en-US" kern="0" dirty="0">
              <a:latin typeface="Calibri" panose="020F0502020204030204" pitchFamily="34" charset="0"/>
            </a:endParaRPr>
          </a:p>
        </p:txBody>
      </p:sp>
      <p:sp>
        <p:nvSpPr>
          <p:cNvPr id="11" name="コンテンツ プレースホルダー 2"/>
          <p:cNvSpPr txBox="1">
            <a:spLocks/>
          </p:cNvSpPr>
          <p:nvPr/>
        </p:nvSpPr>
        <p:spPr>
          <a:xfrm>
            <a:off x="251520" y="2204864"/>
            <a:ext cx="8640960" cy="338437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fontAlgn="auto">
              <a:spcBef>
                <a:spcPts val="0"/>
              </a:spcBef>
              <a:spcAft>
                <a:spcPts val="0"/>
              </a:spcAft>
              <a:buClrTx/>
              <a:buSzTx/>
              <a:buFontTx/>
              <a:buChar char="-"/>
            </a:pPr>
            <a:r>
              <a:rPr lang="en-US" altLang="ja-JP" sz="2800" dirty="0" smtClean="0">
                <a:solidFill>
                  <a:prstClr val="black"/>
                </a:solidFill>
                <a:latin typeface="Calibri"/>
                <a:ea typeface="ＭＳ Ｐゴシック"/>
              </a:rPr>
              <a:t>In unequal power case:</a:t>
            </a:r>
          </a:p>
          <a:p>
            <a:pPr marL="648000" fontAlgn="auto">
              <a:spcBef>
                <a:spcPts val="0"/>
              </a:spcBef>
              <a:spcAft>
                <a:spcPts val="0"/>
              </a:spcAft>
              <a:buClrTx/>
              <a:buSzPct val="60000"/>
              <a:buFont typeface="Wingdings" panose="05000000000000000000" pitchFamily="2" charset="2"/>
              <a:buChar char="l"/>
            </a:pPr>
            <a:r>
              <a:rPr lang="en-US" altLang="ja-JP" sz="2800" dirty="0" smtClean="0">
                <a:solidFill>
                  <a:prstClr val="black"/>
                </a:solidFill>
                <a:latin typeface="Calibri"/>
                <a:ea typeface="ＭＳ Ｐゴシック"/>
              </a:rPr>
              <a:t>When using MMSE and ZF, performance with precoding (+PH) is better than that with no precoding.</a:t>
            </a:r>
          </a:p>
          <a:p>
            <a:pPr marL="648000" fontAlgn="auto">
              <a:spcBef>
                <a:spcPts val="0"/>
              </a:spcBef>
              <a:spcAft>
                <a:spcPts val="0"/>
              </a:spcAft>
              <a:buClrTx/>
              <a:buSzPct val="60000"/>
              <a:buFont typeface="Wingdings" panose="05000000000000000000" pitchFamily="2" charset="2"/>
              <a:buChar char="l"/>
            </a:pPr>
            <a:r>
              <a:rPr lang="en-US" altLang="ja-JP" sz="2800" dirty="0" smtClean="0">
                <a:solidFill>
                  <a:prstClr val="black"/>
                </a:solidFill>
                <a:latin typeface="Calibri"/>
                <a:ea typeface="ＭＳ Ｐゴシック"/>
              </a:rPr>
              <a:t>When using ML, performance with precoding (+PH) is better than that with no precoding except for low coding rate in (16QAM,16QAM) and (64QAM,64QAM) </a:t>
            </a:r>
          </a:p>
          <a:p>
            <a:pPr marL="648000" fontAlgn="auto">
              <a:spcBef>
                <a:spcPts val="0"/>
              </a:spcBef>
              <a:spcAft>
                <a:spcPts val="0"/>
              </a:spcAft>
              <a:buClrTx/>
              <a:buSzPct val="60000"/>
              <a:buFont typeface="Wingdings" panose="05000000000000000000" pitchFamily="2" charset="2"/>
              <a:buChar char="l"/>
            </a:pPr>
            <a:endParaRPr lang="en-US" altLang="ja-JP" sz="2800" dirty="0">
              <a:solidFill>
                <a:prstClr val="black"/>
              </a:solidFill>
              <a:latin typeface="Calibri"/>
              <a:ea typeface="ＭＳ Ｐゴシック"/>
            </a:endParaRPr>
          </a:p>
          <a:p>
            <a:pPr fontAlgn="auto">
              <a:spcBef>
                <a:spcPts val="0"/>
              </a:spcBef>
              <a:spcAft>
                <a:spcPts val="0"/>
              </a:spcAft>
              <a:buClrTx/>
              <a:buSzTx/>
              <a:buFontTx/>
              <a:buChar char="-"/>
            </a:pPr>
            <a:r>
              <a:rPr lang="en-US" altLang="ja-JP" sz="2800" dirty="0" smtClean="0">
                <a:solidFill>
                  <a:prstClr val="black"/>
                </a:solidFill>
                <a:latin typeface="Calibri"/>
                <a:ea typeface="ＭＳ Ｐゴシック"/>
              </a:rPr>
              <a:t>When using vertical encoding, precoding + PH has advantage in unequal power case except for specific case as mentioned above. </a:t>
            </a:r>
          </a:p>
          <a:p>
            <a:pPr fontAlgn="auto">
              <a:spcBef>
                <a:spcPts val="0"/>
              </a:spcBef>
              <a:spcAft>
                <a:spcPts val="0"/>
              </a:spcAft>
              <a:buClrTx/>
              <a:buSzTx/>
              <a:buFontTx/>
              <a:buChar char="-"/>
            </a:pPr>
            <a:endParaRPr lang="en-US" altLang="ja-JP" sz="2800" dirty="0" smtClean="0">
              <a:solidFill>
                <a:prstClr val="black"/>
              </a:solidFill>
              <a:latin typeface="Calibri"/>
              <a:ea typeface="ＭＳ Ｐゴシック"/>
            </a:endParaRPr>
          </a:p>
          <a:p>
            <a:pPr fontAlgn="auto">
              <a:spcBef>
                <a:spcPts val="0"/>
              </a:spcBef>
              <a:spcAft>
                <a:spcPts val="0"/>
              </a:spcAft>
              <a:buClrTx/>
              <a:buSzTx/>
              <a:buFontTx/>
              <a:buChar char="-"/>
            </a:pPr>
            <a:r>
              <a:rPr lang="en-US" altLang="ja-JP" sz="2800" dirty="0" smtClean="0">
                <a:solidFill>
                  <a:prstClr val="black"/>
                </a:solidFill>
                <a:latin typeface="Calibri"/>
                <a:ea typeface="ＭＳ Ｐゴシック"/>
              </a:rPr>
              <a:t>Regarding simulation results, when using horizontal encoding, in order to employ 1 MCS for all spatial streams, introducing precoding is worthy.</a:t>
            </a:r>
            <a:endParaRPr lang="en-US" altLang="ja-JP" sz="2400" dirty="0" smtClean="0">
              <a:solidFill>
                <a:prstClr val="black"/>
              </a:solidFill>
              <a:latin typeface="Calibri"/>
              <a:ea typeface="ＭＳ Ｐゴシック"/>
            </a:endParaRPr>
          </a:p>
        </p:txBody>
      </p:sp>
    </p:spTree>
    <p:extLst>
      <p:ext uri="{BB962C8B-B14F-4D97-AF65-F5344CB8AC3E}">
        <p14:creationId xmlns:p14="http://schemas.microsoft.com/office/powerpoint/2010/main" val="38112807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21</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676138" y="764704"/>
            <a:ext cx="7772400" cy="86409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Summary</a:t>
            </a:r>
            <a:endParaRPr lang="ja-JP" altLang="en-US" kern="0" dirty="0">
              <a:latin typeface="Calibri" panose="020F0502020204030204" pitchFamily="34" charset="0"/>
            </a:endParaRPr>
          </a:p>
        </p:txBody>
      </p:sp>
      <p:sp>
        <p:nvSpPr>
          <p:cNvPr id="9" name="コンテンツ プレースホルダー 2"/>
          <p:cNvSpPr txBox="1">
            <a:spLocks/>
          </p:cNvSpPr>
          <p:nvPr/>
        </p:nvSpPr>
        <p:spPr>
          <a:xfrm>
            <a:off x="251520" y="1988840"/>
            <a:ext cx="9145016" cy="23762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fontAlgn="auto">
              <a:spcBef>
                <a:spcPts val="0"/>
              </a:spcBef>
              <a:spcAft>
                <a:spcPts val="0"/>
              </a:spcAft>
              <a:buClrTx/>
              <a:buSzTx/>
              <a:buFontTx/>
              <a:buChar char="-"/>
            </a:pPr>
            <a:r>
              <a:rPr lang="en-US" altLang="ja-JP" sz="2800" dirty="0" smtClean="0">
                <a:solidFill>
                  <a:prstClr val="black"/>
                </a:solidFill>
                <a:latin typeface="Calibri"/>
                <a:ea typeface="ＭＳ Ｐゴシック"/>
              </a:rPr>
              <a:t>Precoding + PH has advantage at unequal power case, compared with no precoding with PH. Therefore, introducing precoding is worthy.</a:t>
            </a:r>
          </a:p>
          <a:p>
            <a:pPr marL="0" indent="0" fontAlgn="auto">
              <a:spcBef>
                <a:spcPts val="0"/>
              </a:spcBef>
              <a:spcAft>
                <a:spcPts val="0"/>
              </a:spcAft>
              <a:buClrTx/>
              <a:buSzTx/>
              <a:buNone/>
            </a:pPr>
            <a:endParaRPr lang="en-US" altLang="ja-JP" sz="2800" dirty="0" smtClean="0">
              <a:solidFill>
                <a:prstClr val="black"/>
              </a:solidFill>
              <a:latin typeface="Calibri"/>
              <a:ea typeface="ＭＳ Ｐゴシック"/>
            </a:endParaRPr>
          </a:p>
          <a:p>
            <a:pPr fontAlgn="auto">
              <a:spcBef>
                <a:spcPts val="0"/>
              </a:spcBef>
              <a:spcAft>
                <a:spcPts val="0"/>
              </a:spcAft>
              <a:buClrTx/>
              <a:buSzTx/>
              <a:buFontTx/>
              <a:buChar char="-"/>
            </a:pPr>
            <a:endParaRPr lang="en-US" altLang="ja-JP" sz="800" dirty="0" smtClean="0">
              <a:solidFill>
                <a:prstClr val="black"/>
              </a:solidFill>
              <a:latin typeface="Calibri"/>
              <a:ea typeface="ＭＳ Ｐゴシック"/>
            </a:endParaRPr>
          </a:p>
          <a:p>
            <a:pPr marL="400050" lvl="1" indent="0" fontAlgn="auto">
              <a:spcAft>
                <a:spcPts val="0"/>
              </a:spcAft>
              <a:buClrTx/>
              <a:buSzTx/>
              <a:buNone/>
            </a:pPr>
            <a:endParaRPr lang="en-US" altLang="ja-JP" sz="2400" dirty="0" smtClean="0">
              <a:solidFill>
                <a:prstClr val="black"/>
              </a:solidFill>
              <a:latin typeface="Calibri"/>
              <a:ea typeface="ＭＳ Ｐゴシック"/>
            </a:endParaRPr>
          </a:p>
        </p:txBody>
      </p:sp>
    </p:spTree>
    <p:extLst>
      <p:ext uri="{BB962C8B-B14F-4D97-AF65-F5344CB8AC3E}">
        <p14:creationId xmlns:p14="http://schemas.microsoft.com/office/powerpoint/2010/main" val="10373421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22</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676138" y="692696"/>
            <a:ext cx="7772400" cy="86409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Straw poll</a:t>
            </a:r>
            <a:endParaRPr lang="ja-JP" altLang="en-US" kern="0" dirty="0">
              <a:latin typeface="Calibri" panose="020F0502020204030204" pitchFamily="34" charset="0"/>
            </a:endParaRPr>
          </a:p>
        </p:txBody>
      </p:sp>
      <p:sp>
        <p:nvSpPr>
          <p:cNvPr id="10" name="コンテンツ プレースホルダー 2"/>
          <p:cNvSpPr txBox="1">
            <a:spLocks/>
          </p:cNvSpPr>
          <p:nvPr/>
        </p:nvSpPr>
        <p:spPr>
          <a:xfrm>
            <a:off x="251520" y="1772816"/>
            <a:ext cx="8496944" cy="331236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857250" lvl="1" indent="-457200" fontAlgn="auto">
              <a:spcAft>
                <a:spcPts val="0"/>
              </a:spcAft>
              <a:buClrTx/>
              <a:buSzTx/>
              <a:buFont typeface="Wingdings" panose="05000000000000000000" pitchFamily="2" charset="2"/>
              <a:buChar char="§"/>
            </a:pPr>
            <a:r>
              <a:rPr lang="en-US" altLang="ja-JP" sz="2400" dirty="0">
                <a:solidFill>
                  <a:prstClr val="black"/>
                </a:solidFill>
                <a:latin typeface="Calibri"/>
                <a:ea typeface="ＭＳ Ｐゴシック"/>
              </a:rPr>
              <a:t>Do you agree </a:t>
            </a:r>
            <a:r>
              <a:rPr lang="en-US" altLang="ja-JP" sz="2400" dirty="0" smtClean="0">
                <a:solidFill>
                  <a:prstClr val="black"/>
                </a:solidFill>
                <a:latin typeface="Calibri"/>
                <a:ea typeface="ＭＳ Ｐゴシック"/>
              </a:rPr>
              <a:t>to </a:t>
            </a:r>
            <a:r>
              <a:rPr lang="en-US" altLang="ja-JP" sz="2400" u="sng" dirty="0" smtClean="0">
                <a:solidFill>
                  <a:prstClr val="black"/>
                </a:solidFill>
                <a:latin typeface="Calibri"/>
                <a:ea typeface="ＭＳ Ｐゴシック"/>
              </a:rPr>
              <a:t>modify</a:t>
            </a:r>
            <a:r>
              <a:rPr lang="en-US" altLang="ja-JP" sz="2400" dirty="0" smtClean="0">
                <a:solidFill>
                  <a:prstClr val="black"/>
                </a:solidFill>
                <a:latin typeface="Calibri"/>
                <a:ea typeface="ＭＳ Ｐゴシック"/>
              </a:rPr>
              <a:t> the following in clause 6.1 of the SFD:</a:t>
            </a:r>
          </a:p>
          <a:p>
            <a:pPr marL="400050" lvl="1" indent="0" fontAlgn="auto">
              <a:spcAft>
                <a:spcPts val="0"/>
              </a:spcAft>
              <a:buClrTx/>
              <a:buSzTx/>
              <a:buFont typeface="Arial" panose="020B0604020202020204" pitchFamily="34" charset="0"/>
              <a:buNone/>
            </a:pPr>
            <a:r>
              <a:rPr lang="en-US" altLang="ja-JP" sz="2400" dirty="0" smtClean="0">
                <a:solidFill>
                  <a:prstClr val="black"/>
                </a:solidFill>
                <a:latin typeface="Calibri"/>
                <a:ea typeface="ＭＳ Ｐゴシック"/>
              </a:rPr>
              <a:t>“For EDMG OFDM mode, the 11ay specification shall define SU EDMG PPDU transmission with and without phase hopping. An EDMG STA may support transmission and reception of SU EDMG PPDU with phase hopping. In this mechanism, the following apply:</a:t>
            </a:r>
          </a:p>
          <a:p>
            <a:pPr marL="400050" lvl="1" indent="0" fontAlgn="auto">
              <a:spcAft>
                <a:spcPts val="0"/>
              </a:spcAft>
              <a:buClrTx/>
              <a:buSzTx/>
              <a:buFont typeface="Arial" panose="020B0604020202020204" pitchFamily="34" charset="0"/>
              <a:buNone/>
            </a:pPr>
            <a:endParaRPr lang="en-US" altLang="ja-JP" sz="2400" dirty="0">
              <a:solidFill>
                <a:prstClr val="black"/>
              </a:solidFill>
              <a:latin typeface="Calibri"/>
              <a:ea typeface="ＭＳ Ｐゴシック"/>
            </a:endParaRPr>
          </a:p>
          <a:p>
            <a:pPr marL="400050" lvl="1" indent="0" fontAlgn="auto">
              <a:spcAft>
                <a:spcPts val="0"/>
              </a:spcAft>
              <a:buClrTx/>
              <a:buSzTx/>
              <a:buFont typeface="Arial" panose="020B0604020202020204" pitchFamily="34" charset="0"/>
              <a:buNone/>
            </a:pPr>
            <a:r>
              <a:rPr lang="en-US" altLang="ja-JP" sz="2400" dirty="0" smtClean="0">
                <a:solidFill>
                  <a:prstClr val="black"/>
                </a:solidFill>
                <a:latin typeface="Calibri"/>
                <a:ea typeface="ＭＳ Ｐゴシック"/>
              </a:rPr>
              <a:t>    - </a:t>
            </a:r>
            <a:r>
              <a:rPr lang="en-US" altLang="ja-JP" sz="2400" u="sng" dirty="0" smtClean="0">
                <a:solidFill>
                  <a:prstClr val="black"/>
                </a:solidFill>
                <a:latin typeface="Calibri"/>
                <a:ea typeface="ＭＳ Ｐゴシック"/>
              </a:rPr>
              <a:t>Precoding may be used</a:t>
            </a:r>
          </a:p>
          <a:p>
            <a:pPr marL="400050" lvl="1" indent="0" fontAlgn="auto">
              <a:spcAft>
                <a:spcPts val="0"/>
              </a:spcAft>
              <a:buClrTx/>
              <a:buSzTx/>
              <a:buFont typeface="Arial" panose="020B0604020202020204" pitchFamily="34" charset="0"/>
              <a:buNone/>
            </a:pPr>
            <a:r>
              <a:rPr lang="en-US" altLang="ja-JP" sz="2400" dirty="0">
                <a:solidFill>
                  <a:prstClr val="black"/>
                </a:solidFill>
                <a:latin typeface="Calibri"/>
                <a:ea typeface="ＭＳ Ｐゴシック"/>
              </a:rPr>
              <a:t> </a:t>
            </a:r>
            <a:r>
              <a:rPr lang="en-US" altLang="ja-JP" sz="2400" dirty="0" smtClean="0">
                <a:solidFill>
                  <a:prstClr val="black"/>
                </a:solidFill>
                <a:latin typeface="Calibri"/>
                <a:ea typeface="ＭＳ Ｐゴシック"/>
              </a:rPr>
              <a:t>   - The period of phase hopping is TBD.”</a:t>
            </a:r>
          </a:p>
          <a:p>
            <a:pPr marL="400050" lvl="1" indent="0" fontAlgn="auto">
              <a:spcAft>
                <a:spcPts val="0"/>
              </a:spcAft>
              <a:buClrTx/>
              <a:buSzTx/>
              <a:buFont typeface="Arial" panose="020B0604020202020204" pitchFamily="34" charset="0"/>
              <a:buNone/>
            </a:pPr>
            <a:endParaRPr lang="en-US" altLang="ja-JP" sz="2400" dirty="0">
              <a:solidFill>
                <a:prstClr val="black"/>
              </a:solidFill>
              <a:latin typeface="Calibri"/>
              <a:ea typeface="ＭＳ Ｐゴシック"/>
            </a:endParaRPr>
          </a:p>
        </p:txBody>
      </p:sp>
    </p:spTree>
    <p:extLst>
      <p:ext uri="{BB962C8B-B14F-4D97-AF65-F5344CB8AC3E}">
        <p14:creationId xmlns:p14="http://schemas.microsoft.com/office/powerpoint/2010/main" val="2402195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23</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676138" y="764704"/>
            <a:ext cx="7772400"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References</a:t>
            </a:r>
            <a:endParaRPr lang="ja-JP" altLang="en-US" kern="0" dirty="0">
              <a:latin typeface="Calibri" panose="020F0502020204030204" pitchFamily="34" charset="0"/>
            </a:endParaRPr>
          </a:p>
        </p:txBody>
      </p:sp>
      <p:sp>
        <p:nvSpPr>
          <p:cNvPr id="9" name="Rectangle 2"/>
          <p:cNvSpPr txBox="1">
            <a:spLocks noChangeArrowheads="1"/>
          </p:cNvSpPr>
          <p:nvPr/>
        </p:nvSpPr>
        <p:spPr>
          <a:xfrm>
            <a:off x="676138" y="1988840"/>
            <a:ext cx="7772400" cy="4176464"/>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eaLnBrk="0" hangingPunct="0">
              <a:lnSpc>
                <a:spcPct val="150000"/>
              </a:lnSpc>
              <a:buFont typeface="+mj-lt"/>
              <a:buAutoNum type="arabicParenR"/>
              <a:defRPr/>
            </a:pPr>
            <a:r>
              <a:rPr lang="en-US" altLang="zh-CN" sz="1800" dirty="0">
                <a:latin typeface="Calibri" panose="020F0502020204030204" pitchFamily="34" charset="0"/>
                <a:ea typeface="宋体" charset="-122"/>
              </a:rPr>
              <a:t>11-15-0334-01-ng60-mimo-framework</a:t>
            </a:r>
          </a:p>
          <a:p>
            <a:pPr eaLnBrk="0" hangingPunct="0">
              <a:lnSpc>
                <a:spcPct val="150000"/>
              </a:lnSpc>
              <a:buFont typeface="+mj-lt"/>
              <a:buAutoNum type="arabicParenR"/>
              <a:defRPr/>
            </a:pPr>
            <a:r>
              <a:rPr lang="en-US" altLang="zh-CN" sz="1800" dirty="0" smtClean="0">
                <a:latin typeface="Calibri" panose="020F0502020204030204" pitchFamily="34" charset="0"/>
                <a:ea typeface="宋体" charset="-122"/>
              </a:rPr>
              <a:t>11-16-0669-01-00ay-open-loop-spatial-multiplexing-with-phase-hopping-for-11ay</a:t>
            </a:r>
          </a:p>
          <a:p>
            <a:pPr eaLnBrk="0" hangingPunct="0">
              <a:lnSpc>
                <a:spcPct val="150000"/>
              </a:lnSpc>
              <a:buFont typeface="+mj-lt"/>
              <a:buAutoNum type="arabicParenR"/>
              <a:defRPr/>
            </a:pPr>
            <a:r>
              <a:rPr lang="en-US" altLang="zh-CN" sz="1800" dirty="0" smtClean="0">
                <a:latin typeface="Calibri" panose="020F0502020204030204" pitchFamily="34" charset="0"/>
                <a:ea typeface="宋体" charset="-122"/>
              </a:rPr>
              <a:t>11-16-0388-00-00ay-performance-analysis-of-open-loop-su-mimo-receivers-for-ieee-802-11ay</a:t>
            </a:r>
          </a:p>
          <a:p>
            <a:pPr eaLnBrk="0" hangingPunct="0">
              <a:lnSpc>
                <a:spcPct val="150000"/>
              </a:lnSpc>
              <a:buFont typeface="+mj-lt"/>
              <a:buAutoNum type="arabicParenR"/>
              <a:defRPr/>
            </a:pPr>
            <a:endParaRPr lang="en-US" altLang="zh-CN" sz="1800" dirty="0">
              <a:latin typeface="Calibri" panose="020F0502020204030204" pitchFamily="34" charset="0"/>
              <a:ea typeface="宋体" charset="-122"/>
            </a:endParaRPr>
          </a:p>
        </p:txBody>
      </p:sp>
    </p:spTree>
    <p:extLst>
      <p:ext uri="{BB962C8B-B14F-4D97-AF65-F5344CB8AC3E}">
        <p14:creationId xmlns:p14="http://schemas.microsoft.com/office/powerpoint/2010/main" val="35488474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24</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0" y="2708920"/>
            <a:ext cx="9144000"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sz="4400" kern="0" dirty="0" smtClean="0">
                <a:latin typeface="Calibri" panose="020F0502020204030204" pitchFamily="34" charset="0"/>
              </a:rPr>
              <a:t>Appendix</a:t>
            </a:r>
            <a:endParaRPr lang="ja-JP" altLang="en-US" sz="4400" kern="0" dirty="0">
              <a:latin typeface="Calibri" panose="020F0502020204030204" pitchFamily="34" charset="0"/>
            </a:endParaRPr>
          </a:p>
        </p:txBody>
      </p:sp>
    </p:spTree>
    <p:extLst>
      <p:ext uri="{BB962C8B-B14F-4D97-AF65-F5344CB8AC3E}">
        <p14:creationId xmlns:p14="http://schemas.microsoft.com/office/powerpoint/2010/main" val="33651662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25</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676138" y="548680"/>
            <a:ext cx="7772400" cy="86409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Simulation Conditions</a:t>
            </a:r>
            <a:endParaRPr lang="ja-JP" altLang="en-US" kern="0" dirty="0">
              <a:latin typeface="Calibri" panose="020F0502020204030204" pitchFamily="34" charset="0"/>
            </a:endParaRPr>
          </a:p>
        </p:txBody>
      </p:sp>
      <p:sp>
        <p:nvSpPr>
          <p:cNvPr id="11" name="コンテンツ プレースホルダー 2"/>
          <p:cNvSpPr txBox="1">
            <a:spLocks/>
          </p:cNvSpPr>
          <p:nvPr/>
        </p:nvSpPr>
        <p:spPr bwMode="auto">
          <a:xfrm>
            <a:off x="68485" y="1512566"/>
            <a:ext cx="8964488" cy="393265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77500" lnSpcReduction="20000"/>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MIMO                    : 2x2 OLSM </a:t>
            </a:r>
            <a:r>
              <a:rPr lang="en-US" altLang="ja-JP" sz="2800" kern="0" dirty="0" smtClean="0">
                <a:solidFill>
                  <a:srgbClr val="FF0000"/>
                </a:solidFill>
                <a:latin typeface="Calibri" panose="020F0502020204030204" pitchFamily="34" charset="0"/>
                <a:ea typeface="ＭＳ Ｐゴシック"/>
              </a:rPr>
              <a:t>+ precoding </a:t>
            </a:r>
            <a:r>
              <a:rPr lang="en-US" altLang="ja-JP" sz="2800" kern="0" dirty="0" smtClean="0">
                <a:solidFill>
                  <a:prstClr val="black"/>
                </a:solidFill>
                <a:latin typeface="Calibri" panose="020F0502020204030204" pitchFamily="34" charset="0"/>
                <a:ea typeface="ＭＳ Ｐゴシック"/>
              </a:rPr>
              <a:t>with PH/without PH</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                                  Period of PH is 7*.</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Modulation set    : (BPSK,BPSK),(QPSK,QPSK),</a:t>
            </a:r>
          </a:p>
          <a:p>
            <a:pPr marL="342900" lvl="2" indent="-342900" algn="l" defTabSz="914400">
              <a:buClrTx/>
              <a:buSzTx/>
              <a:buFontTx/>
              <a:buNone/>
            </a:pPr>
            <a:r>
              <a:rPr lang="ja-JP" altLang="en-US" sz="2800" kern="0" dirty="0" smtClean="0">
                <a:solidFill>
                  <a:prstClr val="black"/>
                </a:solidFill>
                <a:latin typeface="Calibri" panose="020F0502020204030204" pitchFamily="34" charset="0"/>
                <a:ea typeface="ＭＳ Ｐゴシック"/>
              </a:rPr>
              <a:t>                                  </a:t>
            </a:r>
            <a:r>
              <a:rPr lang="en-US" altLang="ja-JP" sz="2800" kern="0" dirty="0" smtClean="0">
                <a:solidFill>
                  <a:prstClr val="black"/>
                </a:solidFill>
                <a:latin typeface="Calibri" panose="020F0502020204030204" pitchFamily="34" charset="0"/>
                <a:ea typeface="ＭＳ Ｐゴシック"/>
              </a:rPr>
              <a:t>(</a:t>
            </a:r>
            <a:r>
              <a:rPr lang="en-US" altLang="ja-JP" sz="2800" kern="0" dirty="0" smtClean="0">
                <a:latin typeface="Calibri" panose="020F0502020204030204" pitchFamily="34" charset="0"/>
                <a:ea typeface="ＭＳ Ｐゴシック"/>
              </a:rPr>
              <a:t>16QAM,16QAM)(64QAM,64QAM)</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Channel model     : LOS model #1</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                                  </a:t>
            </a:r>
            <a:r>
              <a:rPr lang="en-US" altLang="ja-JP" sz="2800" kern="0" dirty="0" smtClean="0">
                <a:solidFill>
                  <a:prstClr val="black"/>
                </a:solidFill>
                <a:latin typeface="Symbol" panose="05050102010706020507" pitchFamily="18" charset="2"/>
                <a:ea typeface="ＭＳ Ｐゴシック"/>
              </a:rPr>
              <a:t>a</a:t>
            </a:r>
            <a:r>
              <a:rPr lang="en-US" altLang="ja-JP" sz="2800" kern="0" dirty="0" smtClean="0">
                <a:solidFill>
                  <a:prstClr val="black"/>
                </a:solidFill>
                <a:latin typeface="Calibri" panose="020F0502020204030204" pitchFamily="34" charset="0"/>
                <a:ea typeface="ＭＳ Ｐゴシック"/>
              </a:rPr>
              <a:t>=-3dB, -5dB, -10dB</a:t>
            </a:r>
          </a:p>
          <a:p>
            <a:pPr marL="342900" lvl="2" indent="-342900" algn="l" defTabSz="914400">
              <a:buClrTx/>
              <a:buSzTx/>
              <a:buFontTx/>
              <a:buNone/>
            </a:pPr>
            <a:r>
              <a:rPr lang="en-US" altLang="ja-JP" sz="2800" kern="0" dirty="0">
                <a:solidFill>
                  <a:prstClr val="black"/>
                </a:solidFill>
                <a:latin typeface="Calibri" panose="020F0502020204030204" pitchFamily="34" charset="0"/>
                <a:ea typeface="ＭＳ Ｐゴシック"/>
              </a:rPr>
              <a:t> </a:t>
            </a:r>
            <a:r>
              <a:rPr lang="en-US" altLang="ja-JP" sz="2800" kern="0" dirty="0" smtClean="0">
                <a:solidFill>
                  <a:prstClr val="black"/>
                </a:solidFill>
                <a:latin typeface="Calibri" panose="020F0502020204030204" pitchFamily="34" charset="0"/>
                <a:ea typeface="ＭＳ Ｐゴシック"/>
              </a:rPr>
              <a:t>                                 </a:t>
            </a:r>
            <a:r>
              <a:rPr lang="en-US" altLang="ja-JP" sz="1900" kern="0" dirty="0" smtClean="0">
                <a:solidFill>
                  <a:prstClr val="black"/>
                </a:solidFill>
                <a:latin typeface="Calibri" panose="020F0502020204030204" pitchFamily="34" charset="0"/>
                <a:ea typeface="ＭＳ Ｐゴシック"/>
              </a:rPr>
              <a:t> (P</a:t>
            </a:r>
            <a:r>
              <a:rPr lang="en-US" altLang="ja-JP" sz="1900" dirty="0" smtClean="0">
                <a:solidFill>
                  <a:prstClr val="black"/>
                </a:solidFill>
                <a:latin typeface="Calibri" panose="020F0502020204030204" pitchFamily="34" charset="0"/>
                <a:ea typeface="ＭＳ Ｐゴシック"/>
              </a:rPr>
              <a:t>ower </a:t>
            </a:r>
            <a:r>
              <a:rPr lang="en-US" altLang="ja-JP" sz="1900" dirty="0">
                <a:solidFill>
                  <a:prstClr val="black"/>
                </a:solidFill>
                <a:latin typeface="Calibri" panose="020F0502020204030204" pitchFamily="34" charset="0"/>
                <a:ea typeface="ＭＳ Ｐゴシック"/>
              </a:rPr>
              <a:t>attenuation coefficient of cross-link </a:t>
            </a:r>
            <a:r>
              <a:rPr lang="en-US" altLang="ja-JP" sz="1900" dirty="0" smtClean="0">
                <a:solidFill>
                  <a:prstClr val="black"/>
                </a:solidFill>
                <a:latin typeface="Calibri" panose="020F0502020204030204" pitchFamily="34" charset="0"/>
                <a:ea typeface="ＭＳ Ｐゴシック"/>
              </a:rPr>
              <a:t>terms)</a:t>
            </a:r>
            <a:endParaRPr lang="en-US" altLang="ja-JP" sz="1900" kern="0" dirty="0">
              <a:solidFill>
                <a:prstClr val="black"/>
              </a:solidFill>
              <a:latin typeface="Calibri" panose="020F0502020204030204" pitchFamily="34" charset="0"/>
              <a:ea typeface="ＭＳ Ｐゴシック"/>
            </a:endParaRP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FEC                          : 11ad LDPC codes (</a:t>
            </a:r>
            <a:r>
              <a:rPr lang="en-US" altLang="ja-JP" sz="2800" kern="0" dirty="0" err="1">
                <a:solidFill>
                  <a:prstClr val="black"/>
                </a:solidFill>
                <a:latin typeface="Calibri" panose="020F0502020204030204" pitchFamily="34" charset="0"/>
                <a:ea typeface="ＭＳ Ｐゴシック"/>
              </a:rPr>
              <a:t>C</a:t>
            </a:r>
            <a:r>
              <a:rPr lang="en-US" altLang="ja-JP" sz="2800" kern="0" dirty="0" err="1" smtClean="0">
                <a:solidFill>
                  <a:prstClr val="black"/>
                </a:solidFill>
                <a:latin typeface="Calibri" panose="020F0502020204030204" pitchFamily="34" charset="0"/>
                <a:ea typeface="ＭＳ Ｐゴシック"/>
              </a:rPr>
              <a:t>odeword</a:t>
            </a:r>
            <a:r>
              <a:rPr lang="en-US" altLang="ja-JP" sz="2800" kern="0" dirty="0" smtClean="0">
                <a:solidFill>
                  <a:prstClr val="black"/>
                </a:solidFill>
                <a:latin typeface="Calibri" panose="020F0502020204030204" pitchFamily="34" charset="0"/>
                <a:ea typeface="ＭＳ Ｐゴシック"/>
              </a:rPr>
              <a:t> size=672 bits)</a:t>
            </a:r>
          </a:p>
          <a:p>
            <a:pPr marL="342900" lvl="2" indent="-342900" algn="l" defTabSz="914400">
              <a:buClrTx/>
              <a:buSzTx/>
              <a:buFontTx/>
              <a:buNone/>
            </a:pPr>
            <a:r>
              <a:rPr lang="en-US" altLang="ja-JP" sz="2800" kern="0" dirty="0" smtClean="0">
                <a:solidFill>
                  <a:prstClr val="black"/>
                </a:solidFill>
                <a:latin typeface="Calibri" panose="020F0502020204030204" pitchFamily="34" charset="0"/>
                <a:ea typeface="ＭＳ Ｐゴシック"/>
              </a:rPr>
              <a:t>Detection               : ML (Maximum Likelihood)</a:t>
            </a:r>
          </a:p>
          <a:p>
            <a:pPr marL="342900" lvl="2" indent="-342900" algn="l" defTabSz="914400">
              <a:buClrTx/>
              <a:buSzTx/>
              <a:buFontTx/>
              <a:buNone/>
            </a:pPr>
            <a:r>
              <a:rPr lang="en-US" altLang="ja-JP" sz="2800" kern="0" dirty="0">
                <a:solidFill>
                  <a:prstClr val="black"/>
                </a:solidFill>
                <a:latin typeface="Calibri" panose="020F0502020204030204" pitchFamily="34" charset="0"/>
                <a:ea typeface="ＭＳ Ｐゴシック"/>
              </a:rPr>
              <a:t> </a:t>
            </a:r>
            <a:r>
              <a:rPr lang="en-US" altLang="ja-JP" sz="2800" kern="0" dirty="0" smtClean="0">
                <a:solidFill>
                  <a:prstClr val="black"/>
                </a:solidFill>
                <a:latin typeface="Calibri" panose="020F0502020204030204" pitchFamily="34" charset="0"/>
                <a:ea typeface="ＭＳ Ｐゴシック"/>
              </a:rPr>
              <a:t>                                  </a:t>
            </a:r>
            <a:r>
              <a:rPr lang="en-US" altLang="ja-JP" sz="900" kern="0" dirty="0" smtClean="0">
                <a:solidFill>
                  <a:prstClr val="black"/>
                </a:solidFill>
                <a:latin typeface="Calibri" panose="020F0502020204030204" pitchFamily="34" charset="0"/>
                <a:ea typeface="ＭＳ Ｐゴシック"/>
              </a:rPr>
              <a:t> </a:t>
            </a:r>
            <a:r>
              <a:rPr lang="en-US" altLang="ja-JP" sz="2800" kern="0" dirty="0" smtClean="0">
                <a:solidFill>
                  <a:prstClr val="black"/>
                </a:solidFill>
                <a:latin typeface="Calibri" panose="020F0502020204030204" pitchFamily="34" charset="0"/>
                <a:ea typeface="ＭＳ Ｐゴシック"/>
              </a:rPr>
              <a:t>ZF (Zero Forcing)  </a:t>
            </a:r>
          </a:p>
          <a:p>
            <a:pPr marL="342900" lvl="2" indent="-342900" algn="l" defTabSz="914400">
              <a:buClrTx/>
              <a:buSzTx/>
              <a:buFontTx/>
              <a:buNone/>
            </a:pPr>
            <a:r>
              <a:rPr lang="en-US" altLang="ja-JP" sz="900" kern="0" dirty="0" smtClean="0">
                <a:solidFill>
                  <a:prstClr val="black"/>
                </a:solidFill>
                <a:latin typeface="Calibri" panose="020F0502020204030204" pitchFamily="34" charset="0"/>
                <a:ea typeface="ＭＳ Ｐゴシック"/>
              </a:rPr>
              <a:t>                                                                                                            </a:t>
            </a:r>
            <a:r>
              <a:rPr lang="en-US" altLang="ja-JP" sz="2800" kern="0" dirty="0" smtClean="0">
                <a:solidFill>
                  <a:prstClr val="black"/>
                </a:solidFill>
                <a:latin typeface="Calibri" panose="020F0502020204030204" pitchFamily="34" charset="0"/>
                <a:ea typeface="ＭＳ Ｐゴシック"/>
              </a:rPr>
              <a:t>MMSE (Minimum Mean Square Error) </a:t>
            </a:r>
            <a:endParaRPr lang="en-US" altLang="ja-JP" sz="2000" kern="0" dirty="0">
              <a:solidFill>
                <a:prstClr val="black"/>
              </a:solidFill>
              <a:latin typeface="Calibri" panose="020F0502020204030204" pitchFamily="34" charset="0"/>
              <a:ea typeface="ＭＳ Ｐゴシック"/>
            </a:endParaRPr>
          </a:p>
        </p:txBody>
      </p:sp>
      <mc:AlternateContent xmlns:mc="http://schemas.openxmlformats.org/markup-compatibility/2006" xmlns:a14="http://schemas.microsoft.com/office/drawing/2010/main">
        <mc:Choice Requires="a14">
          <p:sp>
            <p:nvSpPr>
              <p:cNvPr id="14" name="正方形/長方形 13"/>
              <p:cNvSpPr/>
              <p:nvPr/>
            </p:nvSpPr>
            <p:spPr>
              <a:xfrm>
                <a:off x="179512" y="5526351"/>
                <a:ext cx="6768752" cy="926985"/>
              </a:xfrm>
              <a:prstGeom prst="rect">
                <a:avLst/>
              </a:prstGeom>
            </p:spPr>
            <p:txBody>
              <a:bodyPr wrap="square">
                <a:spAutoFit/>
              </a:bodyPr>
              <a:lstStyle/>
              <a:p>
                <a:pPr defTabSz="9144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d>
                        <m:dPr>
                          <m:begChr m:val="["/>
                          <m:endChr m:val="]"/>
                          <m:ctrlPr>
                            <a:rPr kumimoji="1" lang="en-US" altLang="ja-JP" sz="1400" i="1" smtClean="0">
                              <a:solidFill>
                                <a:prstClr val="black"/>
                              </a:solidFill>
                              <a:latin typeface="Cambria Math"/>
                            </a:rPr>
                          </m:ctrlPr>
                        </m:dPr>
                        <m:e>
                          <m:m>
                            <m:mPr>
                              <m:mcs>
                                <m:mc>
                                  <m:mcPr>
                                    <m:count m:val="1"/>
                                    <m:mcJc m:val="center"/>
                                  </m:mcPr>
                                </m:mc>
                              </m:mcs>
                              <m:ctrlPr>
                                <a:rPr kumimoji="1" lang="en-US" altLang="ja-JP" sz="1400" i="1" smtClean="0">
                                  <a:solidFill>
                                    <a:prstClr val="black"/>
                                  </a:solidFill>
                                  <a:latin typeface="Cambria Math"/>
                                </a:rPr>
                              </m:ctrlPr>
                            </m:mPr>
                            <m:mr>
                              <m:e>
                                <m:sSub>
                                  <m:sSubPr>
                                    <m:ctrlPr>
                                      <a:rPr kumimoji="1" lang="en-US" altLang="ja-JP" sz="1400" i="1" smtClean="0">
                                        <a:solidFill>
                                          <a:prstClr val="black"/>
                                        </a:solidFill>
                                        <a:latin typeface="Cambria Math"/>
                                      </a:rPr>
                                    </m:ctrlPr>
                                  </m:sSubPr>
                                  <m:e>
                                    <m:r>
                                      <a:rPr kumimoji="1" lang="en-US" altLang="ja-JP" sz="1400" i="1" smtClean="0">
                                        <a:solidFill>
                                          <a:prstClr val="black"/>
                                        </a:solidFill>
                                        <a:latin typeface="Cambria Math"/>
                                      </a:rPr>
                                      <m:t>𝑇𝑥</m:t>
                                    </m:r>
                                  </m:e>
                                  <m:sub>
                                    <m:r>
                                      <a:rPr kumimoji="1" lang="en-US" altLang="ja-JP" sz="1400" i="1" smtClean="0">
                                        <a:solidFill>
                                          <a:prstClr val="black"/>
                                        </a:solidFill>
                                        <a:latin typeface="Cambria Math"/>
                                      </a:rPr>
                                      <m:t>1</m:t>
                                    </m:r>
                                  </m:sub>
                                </m:sSub>
                                <m:d>
                                  <m:dPr>
                                    <m:ctrlPr>
                                      <a:rPr kumimoji="1" lang="en-US" altLang="ja-JP" sz="1400" i="1" smtClean="0">
                                        <a:solidFill>
                                          <a:prstClr val="black"/>
                                        </a:solidFill>
                                        <a:latin typeface="Cambria Math"/>
                                      </a:rPr>
                                    </m:ctrlPr>
                                  </m:dPr>
                                  <m:e>
                                    <m:r>
                                      <a:rPr kumimoji="1" lang="en-US" altLang="ja-JP" sz="1400" i="1" smtClean="0">
                                        <a:solidFill>
                                          <a:prstClr val="black"/>
                                        </a:solidFill>
                                        <a:latin typeface="Cambria Math"/>
                                      </a:rPr>
                                      <m:t>𝑖</m:t>
                                    </m:r>
                                  </m:e>
                                </m:d>
                              </m:e>
                            </m:mr>
                            <m:mr>
                              <m:e>
                                <m:sSub>
                                  <m:sSubPr>
                                    <m:ctrlPr>
                                      <a:rPr kumimoji="1" lang="en-US" altLang="ja-JP" sz="1400" i="1">
                                        <a:solidFill>
                                          <a:prstClr val="black"/>
                                        </a:solidFill>
                                        <a:latin typeface="Cambria Math"/>
                                      </a:rPr>
                                    </m:ctrlPr>
                                  </m:sSubPr>
                                  <m:e>
                                    <m:r>
                                      <a:rPr kumimoji="1" lang="en-US" altLang="ja-JP" sz="1400" i="1">
                                        <a:solidFill>
                                          <a:prstClr val="black"/>
                                        </a:solidFill>
                                        <a:latin typeface="Cambria Math"/>
                                      </a:rPr>
                                      <m:t>𝑇𝑥</m:t>
                                    </m:r>
                                  </m:e>
                                  <m:sub>
                                    <m:r>
                                      <a:rPr kumimoji="1" lang="en-US" altLang="ja-JP" sz="1400" i="1" smtClean="0">
                                        <a:solidFill>
                                          <a:prstClr val="black"/>
                                        </a:solidFill>
                                        <a:latin typeface="Cambria Math"/>
                                      </a:rPr>
                                      <m:t>2</m:t>
                                    </m:r>
                                  </m:sub>
                                </m:sSub>
                                <m:d>
                                  <m:dPr>
                                    <m:ctrlPr>
                                      <a:rPr kumimoji="1" lang="en-US" altLang="ja-JP" sz="1400" i="1">
                                        <a:solidFill>
                                          <a:prstClr val="black"/>
                                        </a:solidFill>
                                        <a:latin typeface="Cambria Math"/>
                                      </a:rPr>
                                    </m:ctrlPr>
                                  </m:dPr>
                                  <m:e>
                                    <m:r>
                                      <a:rPr kumimoji="1" lang="en-US" altLang="ja-JP" sz="1400" i="1">
                                        <a:solidFill>
                                          <a:prstClr val="black"/>
                                        </a:solidFill>
                                        <a:latin typeface="Cambria Math"/>
                                      </a:rPr>
                                      <m:t>𝑖</m:t>
                                    </m:r>
                                  </m:e>
                                </m:d>
                              </m:e>
                            </m:mr>
                          </m:m>
                        </m:e>
                      </m:d>
                      <m:r>
                        <a:rPr kumimoji="1" lang="en-US" altLang="ja-JP" sz="1400" i="1">
                          <a:solidFill>
                            <a:prstClr val="black"/>
                          </a:solidFill>
                          <a:latin typeface="Cambria Math"/>
                          <a:ea typeface="Cambria Math"/>
                        </a:rPr>
                        <m:t>=</m:t>
                      </m:r>
                      <m:d>
                        <m:dPr>
                          <m:begChr m:val="["/>
                          <m:endChr m:val="]"/>
                          <m:ctrlPr>
                            <a:rPr kumimoji="1" lang="en-US" altLang="ja-JP" sz="1400" i="1">
                              <a:solidFill>
                                <a:prstClr val="black"/>
                              </a:solidFill>
                              <a:latin typeface="Cambria Math"/>
                              <a:ea typeface="Cambria Math"/>
                            </a:rPr>
                          </m:ctrlPr>
                        </m:dPr>
                        <m:e>
                          <m:m>
                            <m:mPr>
                              <m:mcs>
                                <m:mc>
                                  <m:mcPr>
                                    <m:count m:val="2"/>
                                    <m:mcJc m:val="center"/>
                                  </m:mcPr>
                                </m:mc>
                              </m:mcs>
                              <m:ctrlPr>
                                <a:rPr kumimoji="1" lang="en-US" altLang="ja-JP" sz="1400" i="1">
                                  <a:solidFill>
                                    <a:prstClr val="black"/>
                                  </a:solidFill>
                                  <a:latin typeface="Cambria Math"/>
                                  <a:ea typeface="Cambria Math"/>
                                </a:rPr>
                              </m:ctrlPr>
                            </m:mPr>
                            <m:mr>
                              <m:e>
                                <m:r>
                                  <a:rPr kumimoji="1" lang="en-US" altLang="ja-JP" sz="1400" i="1">
                                    <a:solidFill>
                                      <a:prstClr val="black"/>
                                    </a:solidFill>
                                    <a:latin typeface="Cambria Math"/>
                                    <a:ea typeface="Cambria Math"/>
                                  </a:rPr>
                                  <m:t>1</m:t>
                                </m:r>
                              </m:e>
                              <m:e>
                                <m:r>
                                  <a:rPr kumimoji="1" lang="en-US" altLang="ja-JP" sz="1400" i="1">
                                    <a:solidFill>
                                      <a:prstClr val="black"/>
                                    </a:solidFill>
                                    <a:latin typeface="Cambria Math"/>
                                    <a:ea typeface="Cambria Math"/>
                                  </a:rPr>
                                  <m:t>0</m:t>
                                </m:r>
                              </m:e>
                            </m:mr>
                            <m:mr>
                              <m:e>
                                <m:r>
                                  <a:rPr kumimoji="1" lang="en-US" altLang="ja-JP" sz="1400" i="1">
                                    <a:solidFill>
                                      <a:prstClr val="black"/>
                                    </a:solidFill>
                                    <a:latin typeface="Cambria Math"/>
                                    <a:ea typeface="Cambria Math"/>
                                  </a:rPr>
                                  <m:t>0</m:t>
                                </m:r>
                              </m:e>
                              <m:e>
                                <m:sSup>
                                  <m:sSupPr>
                                    <m:ctrlPr>
                                      <a:rPr kumimoji="1" lang="en-US" altLang="ja-JP" sz="1400" i="1">
                                        <a:solidFill>
                                          <a:prstClr val="black"/>
                                        </a:solidFill>
                                        <a:latin typeface="Cambria Math"/>
                                        <a:ea typeface="Cambria Math"/>
                                      </a:rPr>
                                    </m:ctrlPr>
                                  </m:sSupPr>
                                  <m:e>
                                    <m:r>
                                      <a:rPr kumimoji="1" lang="en-US" altLang="ja-JP" sz="1400" i="1">
                                        <a:solidFill>
                                          <a:prstClr val="black"/>
                                        </a:solidFill>
                                        <a:latin typeface="Cambria Math"/>
                                        <a:ea typeface="Cambria Math"/>
                                      </a:rPr>
                                      <m:t>𝑒</m:t>
                                    </m:r>
                                  </m:e>
                                  <m:sup>
                                    <m:r>
                                      <a:rPr kumimoji="1" lang="en-US" altLang="ja-JP" sz="1400" i="1">
                                        <a:solidFill>
                                          <a:prstClr val="black"/>
                                        </a:solidFill>
                                        <a:latin typeface="Cambria Math"/>
                                        <a:ea typeface="Cambria Math"/>
                                      </a:rPr>
                                      <m:t>𝑗</m:t>
                                    </m:r>
                                  </m:sup>
                                </m:sSup>
                                <m:f>
                                  <m:fPr>
                                    <m:ctrlPr>
                                      <a:rPr kumimoji="1" lang="en-US" altLang="ja-JP" sz="1400" i="1">
                                        <a:solidFill>
                                          <a:prstClr val="black"/>
                                        </a:solidFill>
                                        <a:latin typeface="Cambria Math"/>
                                        <a:ea typeface="Cambria Math"/>
                                      </a:rPr>
                                    </m:ctrlPr>
                                  </m:fPr>
                                  <m:num>
                                    <m:r>
                                      <a:rPr kumimoji="1" lang="en-US" altLang="ja-JP" sz="1400" i="1">
                                        <a:solidFill>
                                          <a:prstClr val="black"/>
                                        </a:solidFill>
                                        <a:latin typeface="Cambria Math"/>
                                        <a:ea typeface="Cambria Math"/>
                                      </a:rPr>
                                      <m:t>2</m:t>
                                    </m:r>
                                    <m:r>
                                      <a:rPr kumimoji="1" lang="ja-JP" altLang="en-US" sz="1400" i="1">
                                        <a:solidFill>
                                          <a:prstClr val="black"/>
                                        </a:solidFill>
                                        <a:latin typeface="Cambria Math"/>
                                        <a:ea typeface="Cambria Math"/>
                                      </a:rPr>
                                      <m:t>𝜋</m:t>
                                    </m:r>
                                    <m:r>
                                      <a:rPr kumimoji="1" lang="en-US" altLang="ja-JP" sz="1400" i="1">
                                        <a:solidFill>
                                          <a:prstClr val="black"/>
                                        </a:solidFill>
                                        <a:latin typeface="Cambria Math"/>
                                        <a:ea typeface="Cambria Math"/>
                                      </a:rPr>
                                      <m:t>×</m:t>
                                    </m:r>
                                    <m:d>
                                      <m:dPr>
                                        <m:ctrlPr>
                                          <a:rPr kumimoji="1" lang="en-US" altLang="ja-JP" sz="1400" i="1">
                                            <a:solidFill>
                                              <a:prstClr val="black"/>
                                            </a:solidFill>
                                            <a:latin typeface="Cambria Math"/>
                                            <a:ea typeface="Cambria Math"/>
                                          </a:rPr>
                                        </m:ctrlPr>
                                      </m:dPr>
                                      <m:e>
                                        <m:r>
                                          <a:rPr kumimoji="1" lang="en-US" altLang="ja-JP" sz="1400" i="1">
                                            <a:solidFill>
                                              <a:prstClr val="black"/>
                                            </a:solidFill>
                                            <a:latin typeface="Cambria Math"/>
                                            <a:ea typeface="Cambria Math"/>
                                          </a:rPr>
                                          <m:t>𝑖</m:t>
                                        </m:r>
                                        <m:r>
                                          <a:rPr kumimoji="1" lang="en-US" altLang="ja-JP" sz="1400" i="1">
                                            <a:solidFill>
                                              <a:prstClr val="black"/>
                                            </a:solidFill>
                                            <a:latin typeface="Cambria Math"/>
                                            <a:ea typeface="Cambria Math"/>
                                          </a:rPr>
                                          <m:t> </m:t>
                                        </m:r>
                                        <m:r>
                                          <a:rPr kumimoji="1" lang="en-US" altLang="ja-JP" sz="1400" i="1">
                                            <a:solidFill>
                                              <a:prstClr val="black"/>
                                            </a:solidFill>
                                            <a:latin typeface="Cambria Math"/>
                                            <a:ea typeface="Cambria Math"/>
                                          </a:rPr>
                                          <m:t>𝑚𝑜𝑑</m:t>
                                        </m:r>
                                        <m:r>
                                          <a:rPr kumimoji="1" lang="en-US" altLang="ja-JP" sz="1400" i="1">
                                            <a:solidFill>
                                              <a:prstClr val="black"/>
                                            </a:solidFill>
                                            <a:latin typeface="Cambria Math"/>
                                            <a:ea typeface="Cambria Math"/>
                                          </a:rPr>
                                          <m:t> 7</m:t>
                                        </m:r>
                                      </m:e>
                                    </m:d>
                                  </m:num>
                                  <m:den>
                                    <m:r>
                                      <a:rPr kumimoji="1" lang="en-US" altLang="ja-JP" sz="1400" b="0" i="1" smtClean="0">
                                        <a:solidFill>
                                          <a:prstClr val="black"/>
                                        </a:solidFill>
                                        <a:latin typeface="Cambria Math"/>
                                        <a:ea typeface="Cambria Math"/>
                                      </a:rPr>
                                      <m:t>7</m:t>
                                    </m:r>
                                  </m:den>
                                </m:f>
                              </m:e>
                            </m:mr>
                          </m:m>
                        </m:e>
                      </m:d>
                      <m:d>
                        <m:dPr>
                          <m:begChr m:val="["/>
                          <m:endChr m:val="]"/>
                          <m:ctrlPr>
                            <a:rPr kumimoji="1" lang="en-US" altLang="ja-JP" sz="1400" i="1" smtClean="0">
                              <a:solidFill>
                                <a:prstClr val="black"/>
                              </a:solidFill>
                              <a:latin typeface="Cambria Math"/>
                              <a:ea typeface="Cambria Math"/>
                            </a:rPr>
                          </m:ctrlPr>
                        </m:dPr>
                        <m:e>
                          <m:m>
                            <m:mPr>
                              <m:mcs>
                                <m:mc>
                                  <m:mcPr>
                                    <m:count m:val="2"/>
                                    <m:mcJc m:val="center"/>
                                  </m:mcPr>
                                </m:mc>
                              </m:mcs>
                              <m:ctrlPr>
                                <a:rPr kumimoji="1" lang="en-US" altLang="ja-JP" sz="1800" i="1">
                                  <a:solidFill>
                                    <a:prstClr val="black"/>
                                  </a:solidFill>
                                  <a:latin typeface="Cambria Math"/>
                                  <a:ea typeface="Cambria Math"/>
                                </a:rPr>
                              </m:ctrlPr>
                            </m:mPr>
                            <m:mr>
                              <m:e>
                                <m:func>
                                  <m:funcPr>
                                    <m:ctrlPr>
                                      <a:rPr kumimoji="1" lang="en-US" altLang="ja-JP" sz="1800" i="1">
                                        <a:solidFill>
                                          <a:prstClr val="black"/>
                                        </a:solidFill>
                                        <a:latin typeface="Cambria Math"/>
                                        <a:ea typeface="Cambria Math"/>
                                      </a:rPr>
                                    </m:ctrlPr>
                                  </m:funcPr>
                                  <m:fName>
                                    <m:r>
                                      <m:rPr>
                                        <m:sty m:val="p"/>
                                        <m:brk m:alnAt="7"/>
                                      </m:rPr>
                                      <a:rPr kumimoji="1" lang="en-US" altLang="ja-JP" sz="1800">
                                        <a:solidFill>
                                          <a:prstClr val="black"/>
                                        </a:solidFill>
                                        <a:latin typeface="Cambria Math"/>
                                        <a:ea typeface="Cambria Math"/>
                                      </a:rPr>
                                      <m:t>c</m:t>
                                    </m:r>
                                    <m:r>
                                      <m:rPr>
                                        <m:sty m:val="p"/>
                                      </m:rPr>
                                      <a:rPr kumimoji="1" lang="en-US" altLang="ja-JP" sz="1800">
                                        <a:solidFill>
                                          <a:prstClr val="black"/>
                                        </a:solidFill>
                                        <a:latin typeface="Cambria Math"/>
                                        <a:ea typeface="Cambria Math"/>
                                      </a:rPr>
                                      <m:t>os</m:t>
                                    </m:r>
                                  </m:fName>
                                  <m:e>
                                    <m:f>
                                      <m:fPr>
                                        <m:ctrlPr>
                                          <a:rPr kumimoji="1" lang="en-US" altLang="ja-JP" sz="1800" i="1" smtClean="0">
                                            <a:solidFill>
                                              <a:prstClr val="black"/>
                                            </a:solidFill>
                                            <a:latin typeface="Cambria Math"/>
                                            <a:ea typeface="Cambria Math"/>
                                          </a:rPr>
                                        </m:ctrlPr>
                                      </m:fPr>
                                      <m:num>
                                        <m:r>
                                          <a:rPr kumimoji="1" lang="ja-JP" altLang="en-US" sz="1800" i="1" smtClean="0">
                                            <a:solidFill>
                                              <a:prstClr val="black"/>
                                            </a:solidFill>
                                            <a:latin typeface="Cambria Math"/>
                                            <a:ea typeface="Cambria Math"/>
                                          </a:rPr>
                                          <m:t>𝜋</m:t>
                                        </m:r>
                                      </m:num>
                                      <m:den>
                                        <m:r>
                                          <a:rPr kumimoji="1" lang="en-US" altLang="ja-JP" sz="1800" b="0" i="1" smtClean="0">
                                            <a:solidFill>
                                              <a:prstClr val="black"/>
                                            </a:solidFill>
                                            <a:latin typeface="Cambria Math"/>
                                            <a:ea typeface="Cambria Math"/>
                                          </a:rPr>
                                          <m:t>4</m:t>
                                        </m:r>
                                      </m:den>
                                    </m:f>
                                  </m:e>
                                </m:func>
                              </m:e>
                              <m:e>
                                <m:r>
                                  <a:rPr kumimoji="1" lang="en-US" altLang="ja-JP" sz="1800" i="1">
                                    <a:solidFill>
                                      <a:prstClr val="black"/>
                                    </a:solidFill>
                                    <a:latin typeface="Cambria Math"/>
                                    <a:ea typeface="Cambria Math"/>
                                  </a:rPr>
                                  <m:t>−</m:t>
                                </m:r>
                                <m:func>
                                  <m:funcPr>
                                    <m:ctrlPr>
                                      <a:rPr kumimoji="1" lang="en-US" altLang="ja-JP" sz="1800" i="1">
                                        <a:solidFill>
                                          <a:prstClr val="black"/>
                                        </a:solidFill>
                                        <a:latin typeface="Cambria Math"/>
                                        <a:ea typeface="Cambria Math"/>
                                      </a:rPr>
                                    </m:ctrlPr>
                                  </m:funcPr>
                                  <m:fName>
                                    <m:r>
                                      <m:rPr>
                                        <m:sty m:val="p"/>
                                      </m:rPr>
                                      <a:rPr kumimoji="1" lang="en-US" altLang="ja-JP" sz="1800">
                                        <a:solidFill>
                                          <a:prstClr val="black"/>
                                        </a:solidFill>
                                        <a:latin typeface="Cambria Math"/>
                                        <a:ea typeface="Cambria Math"/>
                                      </a:rPr>
                                      <m:t>sin</m:t>
                                    </m:r>
                                  </m:fName>
                                  <m:e>
                                    <m:f>
                                      <m:fPr>
                                        <m:ctrlPr>
                                          <a:rPr kumimoji="1" lang="en-US" altLang="ja-JP" sz="1800" i="1">
                                            <a:solidFill>
                                              <a:prstClr val="black"/>
                                            </a:solidFill>
                                            <a:latin typeface="Cambria Math"/>
                                            <a:ea typeface="Cambria Math"/>
                                          </a:rPr>
                                        </m:ctrlPr>
                                      </m:fPr>
                                      <m:num>
                                        <m:r>
                                          <a:rPr kumimoji="1" lang="ja-JP" altLang="en-US" sz="1800" i="1">
                                            <a:solidFill>
                                              <a:prstClr val="black"/>
                                            </a:solidFill>
                                            <a:latin typeface="Cambria Math"/>
                                            <a:ea typeface="Cambria Math"/>
                                          </a:rPr>
                                          <m:t>𝜋</m:t>
                                        </m:r>
                                      </m:num>
                                      <m:den>
                                        <m:r>
                                          <a:rPr kumimoji="1" lang="en-US" altLang="ja-JP" sz="1800" i="1">
                                            <a:solidFill>
                                              <a:prstClr val="black"/>
                                            </a:solidFill>
                                            <a:latin typeface="Cambria Math"/>
                                            <a:ea typeface="Cambria Math"/>
                                          </a:rPr>
                                          <m:t>4</m:t>
                                        </m:r>
                                      </m:den>
                                    </m:f>
                                  </m:e>
                                </m:func>
                              </m:e>
                            </m:mr>
                            <m:mr>
                              <m:e>
                                <m:func>
                                  <m:funcPr>
                                    <m:ctrlPr>
                                      <a:rPr kumimoji="1" lang="en-US" altLang="ja-JP" sz="1800" i="1">
                                        <a:solidFill>
                                          <a:prstClr val="black"/>
                                        </a:solidFill>
                                        <a:latin typeface="Cambria Math"/>
                                        <a:ea typeface="Cambria Math"/>
                                      </a:rPr>
                                    </m:ctrlPr>
                                  </m:funcPr>
                                  <m:fName>
                                    <m:r>
                                      <m:rPr>
                                        <m:sty m:val="p"/>
                                      </m:rPr>
                                      <a:rPr kumimoji="1" lang="en-US" altLang="ja-JP" sz="1800">
                                        <a:solidFill>
                                          <a:prstClr val="black"/>
                                        </a:solidFill>
                                        <a:latin typeface="Cambria Math"/>
                                        <a:ea typeface="Cambria Math"/>
                                      </a:rPr>
                                      <m:t>sin</m:t>
                                    </m:r>
                                  </m:fName>
                                  <m:e>
                                    <m:f>
                                      <m:fPr>
                                        <m:ctrlPr>
                                          <a:rPr kumimoji="1" lang="en-US" altLang="ja-JP" sz="1800" i="1">
                                            <a:solidFill>
                                              <a:prstClr val="black"/>
                                            </a:solidFill>
                                            <a:latin typeface="Cambria Math"/>
                                            <a:ea typeface="Cambria Math"/>
                                          </a:rPr>
                                        </m:ctrlPr>
                                      </m:fPr>
                                      <m:num>
                                        <m:r>
                                          <a:rPr kumimoji="1" lang="ja-JP" altLang="en-US" sz="1800" i="1">
                                            <a:solidFill>
                                              <a:prstClr val="black"/>
                                            </a:solidFill>
                                            <a:latin typeface="Cambria Math"/>
                                            <a:ea typeface="Cambria Math"/>
                                          </a:rPr>
                                          <m:t>𝜋</m:t>
                                        </m:r>
                                      </m:num>
                                      <m:den>
                                        <m:r>
                                          <a:rPr kumimoji="1" lang="en-US" altLang="ja-JP" sz="1800" i="1">
                                            <a:solidFill>
                                              <a:prstClr val="black"/>
                                            </a:solidFill>
                                            <a:latin typeface="Cambria Math"/>
                                            <a:ea typeface="Cambria Math"/>
                                          </a:rPr>
                                          <m:t>4</m:t>
                                        </m:r>
                                      </m:den>
                                    </m:f>
                                  </m:e>
                                </m:func>
                              </m:e>
                              <m:e>
                                <m:func>
                                  <m:funcPr>
                                    <m:ctrlPr>
                                      <a:rPr kumimoji="1" lang="en-US" altLang="ja-JP" sz="1800" i="1">
                                        <a:solidFill>
                                          <a:prstClr val="black"/>
                                        </a:solidFill>
                                        <a:latin typeface="Cambria Math"/>
                                        <a:ea typeface="Cambria Math"/>
                                      </a:rPr>
                                    </m:ctrlPr>
                                  </m:funcPr>
                                  <m:fName>
                                    <m:r>
                                      <m:rPr>
                                        <m:sty m:val="p"/>
                                        <m:brk m:alnAt="7"/>
                                      </m:rPr>
                                      <a:rPr kumimoji="1" lang="en-US" altLang="ja-JP" sz="1800">
                                        <a:solidFill>
                                          <a:prstClr val="black"/>
                                        </a:solidFill>
                                        <a:latin typeface="Cambria Math"/>
                                        <a:ea typeface="Cambria Math"/>
                                      </a:rPr>
                                      <m:t>c</m:t>
                                    </m:r>
                                    <m:r>
                                      <m:rPr>
                                        <m:sty m:val="p"/>
                                      </m:rPr>
                                      <a:rPr kumimoji="1" lang="en-US" altLang="ja-JP" sz="1800">
                                        <a:solidFill>
                                          <a:prstClr val="black"/>
                                        </a:solidFill>
                                        <a:latin typeface="Cambria Math"/>
                                        <a:ea typeface="Cambria Math"/>
                                      </a:rPr>
                                      <m:t>os</m:t>
                                    </m:r>
                                  </m:fName>
                                  <m:e>
                                    <m:f>
                                      <m:fPr>
                                        <m:ctrlPr>
                                          <a:rPr kumimoji="1" lang="en-US" altLang="ja-JP" sz="1800" i="1">
                                            <a:solidFill>
                                              <a:prstClr val="black"/>
                                            </a:solidFill>
                                            <a:latin typeface="Cambria Math"/>
                                            <a:ea typeface="Cambria Math"/>
                                          </a:rPr>
                                        </m:ctrlPr>
                                      </m:fPr>
                                      <m:num>
                                        <m:r>
                                          <a:rPr kumimoji="1" lang="ja-JP" altLang="en-US" sz="1800" i="1">
                                            <a:solidFill>
                                              <a:prstClr val="black"/>
                                            </a:solidFill>
                                            <a:latin typeface="Cambria Math"/>
                                            <a:ea typeface="Cambria Math"/>
                                          </a:rPr>
                                          <m:t>𝜋</m:t>
                                        </m:r>
                                      </m:num>
                                      <m:den>
                                        <m:r>
                                          <a:rPr kumimoji="1" lang="en-US" altLang="ja-JP" sz="1800" i="1">
                                            <a:solidFill>
                                              <a:prstClr val="black"/>
                                            </a:solidFill>
                                            <a:latin typeface="Cambria Math"/>
                                            <a:ea typeface="Cambria Math"/>
                                          </a:rPr>
                                          <m:t>4</m:t>
                                        </m:r>
                                      </m:den>
                                    </m:f>
                                  </m:e>
                                </m:func>
                              </m:e>
                            </m:mr>
                          </m:m>
                        </m:e>
                      </m:d>
                      <m:d>
                        <m:dPr>
                          <m:begChr m:val="["/>
                          <m:endChr m:val="]"/>
                          <m:ctrlPr>
                            <a:rPr kumimoji="1" lang="en-US" altLang="ja-JP" sz="1400" i="1">
                              <a:solidFill>
                                <a:prstClr val="black"/>
                              </a:solidFill>
                              <a:latin typeface="Cambria Math"/>
                            </a:rPr>
                          </m:ctrlPr>
                        </m:dPr>
                        <m:e>
                          <m:m>
                            <m:mPr>
                              <m:mcs>
                                <m:mc>
                                  <m:mcPr>
                                    <m:count m:val="1"/>
                                    <m:mcJc m:val="center"/>
                                  </m:mcPr>
                                </m:mc>
                              </m:mcs>
                              <m:ctrlPr>
                                <a:rPr kumimoji="1" lang="en-US" altLang="ja-JP" sz="1400" i="1">
                                  <a:solidFill>
                                    <a:prstClr val="black"/>
                                  </a:solidFill>
                                  <a:latin typeface="Cambria Math"/>
                                </a:rPr>
                              </m:ctrlPr>
                            </m:mPr>
                            <m:mr>
                              <m:e>
                                <m:sSub>
                                  <m:sSubPr>
                                    <m:ctrlPr>
                                      <a:rPr kumimoji="1" lang="en-US" altLang="ja-JP" sz="1400" i="1">
                                        <a:solidFill>
                                          <a:prstClr val="black"/>
                                        </a:solidFill>
                                        <a:latin typeface="Cambria Math"/>
                                      </a:rPr>
                                    </m:ctrlPr>
                                  </m:sSubPr>
                                  <m:e>
                                    <m:r>
                                      <a:rPr kumimoji="1" lang="en-US" altLang="ja-JP" sz="1400" i="1">
                                        <a:solidFill>
                                          <a:prstClr val="black"/>
                                        </a:solidFill>
                                        <a:latin typeface="Cambria Math"/>
                                      </a:rPr>
                                      <m:t>𝑠</m:t>
                                    </m:r>
                                  </m:e>
                                  <m:sub>
                                    <m:r>
                                      <a:rPr kumimoji="1" lang="en-US" altLang="ja-JP" sz="1400" i="1">
                                        <a:solidFill>
                                          <a:prstClr val="black"/>
                                        </a:solidFill>
                                        <a:latin typeface="Cambria Math"/>
                                      </a:rPr>
                                      <m:t>1</m:t>
                                    </m:r>
                                  </m:sub>
                                </m:sSub>
                                <m:d>
                                  <m:dPr>
                                    <m:ctrlPr>
                                      <a:rPr kumimoji="1" lang="en-US" altLang="ja-JP" sz="1400" i="1">
                                        <a:solidFill>
                                          <a:prstClr val="black"/>
                                        </a:solidFill>
                                        <a:latin typeface="Cambria Math"/>
                                      </a:rPr>
                                    </m:ctrlPr>
                                  </m:dPr>
                                  <m:e>
                                    <m:r>
                                      <a:rPr kumimoji="1" lang="en-US" altLang="ja-JP" sz="1400" i="1">
                                        <a:solidFill>
                                          <a:prstClr val="black"/>
                                        </a:solidFill>
                                        <a:latin typeface="Cambria Math"/>
                                      </a:rPr>
                                      <m:t>𝑖</m:t>
                                    </m:r>
                                  </m:e>
                                </m:d>
                              </m:e>
                            </m:mr>
                            <m:mr>
                              <m:e>
                                <m:sSub>
                                  <m:sSubPr>
                                    <m:ctrlPr>
                                      <a:rPr kumimoji="1" lang="en-US" altLang="ja-JP" sz="1400" i="1">
                                        <a:solidFill>
                                          <a:prstClr val="black"/>
                                        </a:solidFill>
                                        <a:latin typeface="Cambria Math"/>
                                      </a:rPr>
                                    </m:ctrlPr>
                                  </m:sSubPr>
                                  <m:e>
                                    <m:r>
                                      <a:rPr kumimoji="1" lang="en-US" altLang="ja-JP" sz="1400" i="1">
                                        <a:solidFill>
                                          <a:prstClr val="black"/>
                                        </a:solidFill>
                                        <a:latin typeface="Cambria Math"/>
                                      </a:rPr>
                                      <m:t>𝑠</m:t>
                                    </m:r>
                                  </m:e>
                                  <m:sub>
                                    <m:r>
                                      <a:rPr kumimoji="1" lang="en-US" altLang="ja-JP" sz="1400" i="1">
                                        <a:solidFill>
                                          <a:prstClr val="black"/>
                                        </a:solidFill>
                                        <a:latin typeface="Cambria Math"/>
                                      </a:rPr>
                                      <m:t>2</m:t>
                                    </m:r>
                                  </m:sub>
                                </m:sSub>
                                <m:d>
                                  <m:dPr>
                                    <m:ctrlPr>
                                      <a:rPr kumimoji="1" lang="en-US" altLang="ja-JP" sz="1400" i="1">
                                        <a:solidFill>
                                          <a:prstClr val="black"/>
                                        </a:solidFill>
                                        <a:latin typeface="Cambria Math"/>
                                      </a:rPr>
                                    </m:ctrlPr>
                                  </m:dPr>
                                  <m:e>
                                    <m:r>
                                      <a:rPr kumimoji="1" lang="en-US" altLang="ja-JP" sz="1400" i="1">
                                        <a:solidFill>
                                          <a:prstClr val="black"/>
                                        </a:solidFill>
                                        <a:latin typeface="Cambria Math"/>
                                      </a:rPr>
                                      <m:t>𝑖</m:t>
                                    </m:r>
                                  </m:e>
                                </m:d>
                              </m:e>
                            </m:mr>
                          </m:m>
                        </m:e>
                      </m:d>
                    </m:oMath>
                  </m:oMathPara>
                </a14:m>
                <a:endParaRPr kumimoji="1" lang="ja-JP" altLang="en-US" sz="1400" dirty="0">
                  <a:solidFill>
                    <a:prstClr val="black"/>
                  </a:solidFill>
                  <a:latin typeface="Calibri"/>
                  <a:ea typeface="ＭＳ Ｐゴシック"/>
                </a:endParaRPr>
              </a:p>
            </p:txBody>
          </p:sp>
        </mc:Choice>
        <mc:Fallback xmlns="">
          <p:sp>
            <p:nvSpPr>
              <p:cNvPr id="14" name="正方形/長方形 13"/>
              <p:cNvSpPr>
                <a:spLocks noRot="1" noChangeAspect="1" noMove="1" noResize="1" noEditPoints="1" noAdjustHandles="1" noChangeArrowheads="1" noChangeShapeType="1" noTextEdit="1"/>
              </p:cNvSpPr>
              <p:nvPr/>
            </p:nvSpPr>
            <p:spPr>
              <a:xfrm>
                <a:off x="179512" y="5526351"/>
                <a:ext cx="6768752" cy="926985"/>
              </a:xfrm>
              <a:prstGeom prst="rect">
                <a:avLst/>
              </a:prstGeom>
              <a:blipFill rotWithShape="1">
                <a:blip r:embed="rId3"/>
                <a:stretch>
                  <a:fillRect/>
                </a:stretch>
              </a:blipFill>
            </p:spPr>
            <p:txBody>
              <a:bodyPr/>
              <a:lstStyle/>
              <a:p>
                <a:r>
                  <a:rPr lang="ja-JP" altLang="en-US">
                    <a:noFill/>
                  </a:rPr>
                  <a:t> </a:t>
                </a:r>
              </a:p>
            </p:txBody>
          </p:sp>
        </mc:Fallback>
      </mc:AlternateContent>
      <p:sp>
        <p:nvSpPr>
          <p:cNvPr id="15" name="コンテンツ プレースホルダー 2"/>
          <p:cNvSpPr txBox="1">
            <a:spLocks/>
          </p:cNvSpPr>
          <p:nvPr/>
        </p:nvSpPr>
        <p:spPr bwMode="auto">
          <a:xfrm>
            <a:off x="179512" y="5220579"/>
            <a:ext cx="8964488" cy="5067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0" indent="0" algn="ctr" rtl="0" eaLnBrk="0" fontAlgn="base" hangingPunct="0">
              <a:spcBef>
                <a:spcPct val="20000"/>
              </a:spcBef>
              <a:spcAft>
                <a:spcPct val="0"/>
              </a:spcAft>
              <a:buNone/>
              <a:defRPr kumimoji="1" sz="3200">
                <a:solidFill>
                  <a:schemeClr val="tx1"/>
                </a:solidFill>
                <a:latin typeface="+mn-lt"/>
                <a:ea typeface="+mn-ea"/>
                <a:cs typeface="+mn-cs"/>
              </a:defRPr>
            </a:lvl1pPr>
            <a:lvl2pPr marL="457200" indent="0" algn="ctr" rtl="0" eaLnBrk="0" fontAlgn="base" hangingPunct="0">
              <a:spcBef>
                <a:spcPct val="20000"/>
              </a:spcBef>
              <a:spcAft>
                <a:spcPct val="0"/>
              </a:spcAft>
              <a:buNone/>
              <a:defRPr kumimoji="1" sz="2800">
                <a:solidFill>
                  <a:schemeClr val="tx1"/>
                </a:solidFill>
                <a:latin typeface="+mn-lt"/>
                <a:ea typeface="+mn-ea"/>
              </a:defRPr>
            </a:lvl2pPr>
            <a:lvl3pPr marL="914400" indent="0" algn="ctr" rtl="0" eaLnBrk="0" fontAlgn="base" hangingPunct="0">
              <a:spcBef>
                <a:spcPct val="20000"/>
              </a:spcBef>
              <a:spcAft>
                <a:spcPct val="0"/>
              </a:spcAft>
              <a:buNone/>
              <a:defRPr kumimoji="1" sz="2400">
                <a:solidFill>
                  <a:schemeClr val="tx1"/>
                </a:solidFill>
                <a:latin typeface="+mn-lt"/>
                <a:ea typeface="+mn-ea"/>
              </a:defRPr>
            </a:lvl3pPr>
            <a:lvl4pPr marL="1371600" indent="0" algn="ctr" rtl="0" eaLnBrk="0" fontAlgn="base" hangingPunct="0">
              <a:spcBef>
                <a:spcPct val="20000"/>
              </a:spcBef>
              <a:spcAft>
                <a:spcPct val="0"/>
              </a:spcAft>
              <a:buNone/>
              <a:defRPr kumimoji="1" sz="2000">
                <a:solidFill>
                  <a:schemeClr val="tx1"/>
                </a:solidFill>
                <a:latin typeface="+mn-lt"/>
                <a:ea typeface="+mn-ea"/>
              </a:defRPr>
            </a:lvl4pPr>
            <a:lvl5pPr marL="1828800" indent="0" algn="ctr" rtl="0" eaLnBrk="0" fontAlgn="base" hangingPunct="0">
              <a:spcBef>
                <a:spcPct val="20000"/>
              </a:spcBef>
              <a:spcAft>
                <a:spcPct val="0"/>
              </a:spcAft>
              <a:buNone/>
              <a:defRPr kumimoji="1" sz="2000">
                <a:solidFill>
                  <a:schemeClr val="tx1"/>
                </a:solidFill>
                <a:latin typeface="+mn-lt"/>
                <a:ea typeface="+mn-ea"/>
              </a:defRPr>
            </a:lvl5pPr>
            <a:lvl6pPr marL="2286000" indent="0" algn="ctr" rtl="0" fontAlgn="base">
              <a:spcBef>
                <a:spcPct val="20000"/>
              </a:spcBef>
              <a:spcAft>
                <a:spcPct val="0"/>
              </a:spcAft>
              <a:buNone/>
              <a:defRPr kumimoji="1" sz="2000">
                <a:solidFill>
                  <a:schemeClr val="tx1"/>
                </a:solidFill>
                <a:latin typeface="+mn-lt"/>
                <a:ea typeface="+mn-ea"/>
              </a:defRPr>
            </a:lvl6pPr>
            <a:lvl7pPr marL="2743200" indent="0" algn="ctr" rtl="0" fontAlgn="base">
              <a:spcBef>
                <a:spcPct val="20000"/>
              </a:spcBef>
              <a:spcAft>
                <a:spcPct val="0"/>
              </a:spcAft>
              <a:buNone/>
              <a:defRPr kumimoji="1" sz="2000">
                <a:solidFill>
                  <a:schemeClr val="tx1"/>
                </a:solidFill>
                <a:latin typeface="+mn-lt"/>
                <a:ea typeface="+mn-ea"/>
              </a:defRPr>
            </a:lvl7pPr>
            <a:lvl8pPr marL="3200400" indent="0" algn="ctr" rtl="0" fontAlgn="base">
              <a:spcBef>
                <a:spcPct val="20000"/>
              </a:spcBef>
              <a:spcAft>
                <a:spcPct val="0"/>
              </a:spcAft>
              <a:buNone/>
              <a:defRPr kumimoji="1" sz="2000">
                <a:solidFill>
                  <a:schemeClr val="tx1"/>
                </a:solidFill>
                <a:latin typeface="+mn-lt"/>
                <a:ea typeface="+mn-ea"/>
              </a:defRPr>
            </a:lvl8pPr>
            <a:lvl9pPr marL="3657600" indent="0" algn="ctr" rtl="0" fontAlgn="base">
              <a:spcBef>
                <a:spcPct val="20000"/>
              </a:spcBef>
              <a:spcAft>
                <a:spcPct val="0"/>
              </a:spcAft>
              <a:buNone/>
              <a:defRPr kumimoji="1" sz="2000">
                <a:solidFill>
                  <a:schemeClr val="tx1"/>
                </a:solidFill>
                <a:latin typeface="+mn-lt"/>
                <a:ea typeface="+mn-ea"/>
              </a:defRPr>
            </a:lvl9pPr>
          </a:lstStyle>
          <a:p>
            <a:pPr marL="342900" lvl="2" indent="-342900" algn="l" defTabSz="914400">
              <a:buClrTx/>
              <a:buSzTx/>
              <a:buFontTx/>
              <a:buNone/>
            </a:pPr>
            <a:r>
              <a:rPr lang="en-US" altLang="ja-JP" sz="2000" kern="0" dirty="0" smtClean="0">
                <a:solidFill>
                  <a:prstClr val="black"/>
                </a:solidFill>
                <a:latin typeface="Calibri" panose="020F0502020204030204" pitchFamily="34" charset="0"/>
                <a:ea typeface="ＭＳ Ｐゴシック"/>
              </a:rPr>
              <a:t>*Equation for precoding with PH is expressed as</a:t>
            </a:r>
            <a:endParaRPr lang="en-US" altLang="ja-JP" sz="2000" kern="0" dirty="0">
              <a:solidFill>
                <a:prstClr val="black"/>
              </a:solidFill>
              <a:latin typeface="Calibri" panose="020F0502020204030204" pitchFamily="34" charset="0"/>
              <a:ea typeface="ＭＳ Ｐゴシック"/>
            </a:endParaRPr>
          </a:p>
        </p:txBody>
      </p:sp>
    </p:spTree>
    <p:extLst>
      <p:ext uri="{BB962C8B-B14F-4D97-AF65-F5344CB8AC3E}">
        <p14:creationId xmlns:p14="http://schemas.microsoft.com/office/powerpoint/2010/main" val="37215923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26</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0" y="2708920"/>
            <a:ext cx="9144000"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(BPSK,BPSK),(QPSK,QPSK)</a:t>
            </a:r>
            <a:endParaRPr lang="ja-JP" altLang="en-US" kern="0" dirty="0">
              <a:latin typeface="Calibri" panose="020F0502020204030204" pitchFamily="34" charset="0"/>
            </a:endParaRPr>
          </a:p>
        </p:txBody>
      </p:sp>
    </p:spTree>
    <p:extLst>
      <p:ext uri="{BB962C8B-B14F-4D97-AF65-F5344CB8AC3E}">
        <p14:creationId xmlns:p14="http://schemas.microsoft.com/office/powerpoint/2010/main" val="23537009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コンテンツ プレースホルダー 2"/>
          <p:cNvSpPr txBox="1">
            <a:spLocks/>
          </p:cNvSpPr>
          <p:nvPr/>
        </p:nvSpPr>
        <p:spPr>
          <a:xfrm>
            <a:off x="-2760" y="4725144"/>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(QPSK, QPSK)</a:t>
            </a:r>
            <a:endParaRPr lang="en-US" altLang="ja-JP" sz="20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p:txBody>
      </p:sp>
      <p:pic>
        <p:nvPicPr>
          <p:cNvPr id="11" name="Picture 4" descr="C:\Users\3960289\Desktop\NG60\1607F2F提案_SU-MIMO\compDet\SC_LOS1_NG60_detcomp_hSM_Nbps4_X5dB_CR0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7704" y="3773831"/>
            <a:ext cx="3264181" cy="24481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3960289\Desktop\NG60\1607F2F提案_SU-MIMO\compDet\SC_LOS1_NG60_detcomp_hSM_Nbps4_X10dB_CR01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7909" y="3773831"/>
            <a:ext cx="3284641" cy="2463481"/>
          </a:xfrm>
          <a:prstGeom prst="rect">
            <a:avLst/>
          </a:prstGeom>
          <a:noFill/>
          <a:extLst>
            <a:ext uri="{909E8E84-426E-40DD-AFC4-6F175D3DCCD1}">
              <a14:hiddenFill xmlns:a14="http://schemas.microsoft.com/office/drawing/2010/main">
                <a:solidFill>
                  <a:srgbClr val="FFFFFF"/>
                </a:solidFill>
              </a14:hiddenFill>
            </a:ext>
          </a:extLst>
        </p:spPr>
      </p:pic>
      <p:sp>
        <p:nvSpPr>
          <p:cNvPr id="21" name="円/楕円 20"/>
          <p:cNvSpPr/>
          <p:nvPr/>
        </p:nvSpPr>
        <p:spPr>
          <a:xfrm rot="699886">
            <a:off x="3709451" y="5671659"/>
            <a:ext cx="273433" cy="195849"/>
          </a:xfrm>
          <a:prstGeom prst="ellipse">
            <a:avLst/>
          </a:prstGeom>
          <a:noFill/>
          <a:ln w="254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5" name="円/楕円 24"/>
          <p:cNvSpPr/>
          <p:nvPr/>
        </p:nvSpPr>
        <p:spPr>
          <a:xfrm rot="735522">
            <a:off x="2925185" y="5749853"/>
            <a:ext cx="320911" cy="110465"/>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6" name="円/楕円 25"/>
          <p:cNvSpPr/>
          <p:nvPr/>
        </p:nvSpPr>
        <p:spPr>
          <a:xfrm rot="699886">
            <a:off x="3349762" y="5384712"/>
            <a:ext cx="271320" cy="70135"/>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pic>
        <p:nvPicPr>
          <p:cNvPr id="16" name="Picture 3" descr="C:\Users\3960289\Desktop\NG60\1607F2F提案_SU-MIMO\compDet\SC_LOS1_NG60_detcomp_hSM_Nbps2_X10dB_CR01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7909" y="1397596"/>
            <a:ext cx="3284602" cy="246345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3960289\Desktop\NG60\1607F2F提案_SU-MIMO\compDet\SC_LOS1_NG60_detcomp_hSM_Nbps2_X5dB_CR01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7704" y="1406107"/>
            <a:ext cx="3273254" cy="2454941"/>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idx="15"/>
          </p:nvPr>
        </p:nvSpPr>
        <p:spPr>
          <a:xfrm>
            <a:off x="716871"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27</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678661" y="548680"/>
            <a:ext cx="7772400" cy="648072"/>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Comparison between PH and no PH (R=1/2)</a:t>
            </a:r>
            <a:endParaRPr lang="ja-JP" altLang="en-US" kern="0" dirty="0">
              <a:latin typeface="Calibri" panose="020F0502020204030204" pitchFamily="34" charset="0"/>
            </a:endParaRPr>
          </a:p>
        </p:txBody>
      </p:sp>
      <p:sp>
        <p:nvSpPr>
          <p:cNvPr id="9" name="コンテンツ プレースホルダー 2"/>
          <p:cNvSpPr txBox="1">
            <a:spLocks/>
          </p:cNvSpPr>
          <p:nvPr/>
        </p:nvSpPr>
        <p:spPr>
          <a:xfrm>
            <a:off x="24674" y="2327122"/>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(BPSK, BPSK)</a:t>
            </a:r>
          </a:p>
        </p:txBody>
      </p:sp>
      <p:sp>
        <p:nvSpPr>
          <p:cNvPr id="14" name="コンテンツ プレースホルダー 2"/>
          <p:cNvSpPr txBox="1">
            <a:spLocks/>
          </p:cNvSpPr>
          <p:nvPr/>
        </p:nvSpPr>
        <p:spPr>
          <a:xfrm>
            <a:off x="3131840" y="1078285"/>
            <a:ext cx="1296144"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000" b="1" dirty="0" smtClean="0">
                <a:solidFill>
                  <a:srgbClr val="000000"/>
                </a:solidFill>
                <a:latin typeface="Symbol" panose="05050102010706020507" pitchFamily="18" charset="2"/>
                <a:ea typeface="ＭＳ Ｐゴシック"/>
              </a:rPr>
              <a:t>a</a:t>
            </a:r>
            <a:r>
              <a:rPr lang="en-US" altLang="ja-JP" sz="2000" b="1" dirty="0" smtClean="0">
                <a:solidFill>
                  <a:srgbClr val="000000"/>
                </a:solidFill>
                <a:latin typeface="Calibri" panose="020F0502020204030204" pitchFamily="34" charset="0"/>
                <a:ea typeface="ＭＳ Ｐゴシック"/>
              </a:rPr>
              <a:t>=-5dB</a:t>
            </a:r>
            <a:endParaRPr lang="en-US" altLang="ja-JP" sz="20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p:txBody>
      </p:sp>
      <p:sp>
        <p:nvSpPr>
          <p:cNvPr id="15" name="コンテンツ プレースホルダー 2"/>
          <p:cNvSpPr txBox="1">
            <a:spLocks/>
          </p:cNvSpPr>
          <p:nvPr/>
        </p:nvSpPr>
        <p:spPr>
          <a:xfrm>
            <a:off x="6444208" y="1078285"/>
            <a:ext cx="1296144"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000" b="1" dirty="0" smtClean="0">
                <a:solidFill>
                  <a:srgbClr val="000000"/>
                </a:solidFill>
                <a:latin typeface="Symbol" panose="05050102010706020507" pitchFamily="18" charset="2"/>
                <a:ea typeface="ＭＳ Ｐゴシック"/>
              </a:rPr>
              <a:t>a</a:t>
            </a:r>
            <a:r>
              <a:rPr lang="en-US" altLang="ja-JP" sz="2000" b="1" dirty="0" smtClean="0">
                <a:solidFill>
                  <a:srgbClr val="000000"/>
                </a:solidFill>
                <a:latin typeface="Calibri" panose="020F0502020204030204" pitchFamily="34" charset="0"/>
                <a:ea typeface="ＭＳ Ｐゴシック"/>
              </a:rPr>
              <a:t>=-10dB</a:t>
            </a:r>
            <a:endParaRPr lang="en-US" altLang="ja-JP" sz="20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p:txBody>
      </p:sp>
      <p:sp>
        <p:nvSpPr>
          <p:cNvPr id="20" name="コンテンツ プレースホルダー 2"/>
          <p:cNvSpPr txBox="1">
            <a:spLocks/>
          </p:cNvSpPr>
          <p:nvPr/>
        </p:nvSpPr>
        <p:spPr>
          <a:xfrm>
            <a:off x="282749" y="6093296"/>
            <a:ext cx="9257803" cy="6945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None/>
            </a:pPr>
            <a:r>
              <a:rPr lang="en-US" altLang="ja-JP" sz="2000" dirty="0" smtClean="0">
                <a:solidFill>
                  <a:srgbClr val="000000"/>
                </a:solidFill>
                <a:latin typeface="Calibri" panose="020F0502020204030204" pitchFamily="34" charset="0"/>
                <a:ea typeface="ＭＳ Ｐゴシック"/>
              </a:rPr>
              <a:t>- In (BPSK,BPSK), PH has gain, compared with no PH when using ML and MMSE.</a:t>
            </a:r>
          </a:p>
          <a:p>
            <a:pPr marL="0" lvl="1" indent="0">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dirty="0" smtClean="0">
              <a:solidFill>
                <a:srgbClr val="000000"/>
              </a:solidFill>
              <a:latin typeface="Calibri" panose="020F0502020204030204" pitchFamily="34" charset="0"/>
              <a:ea typeface="ＭＳ Ｐゴシック"/>
            </a:endParaRPr>
          </a:p>
        </p:txBody>
      </p:sp>
      <p:sp>
        <p:nvSpPr>
          <p:cNvPr id="18" name="円/楕円 17"/>
          <p:cNvSpPr/>
          <p:nvPr/>
        </p:nvSpPr>
        <p:spPr>
          <a:xfrm rot="735522">
            <a:off x="2988644" y="2661958"/>
            <a:ext cx="617849" cy="110590"/>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19" name="円/楕円 18"/>
          <p:cNvSpPr/>
          <p:nvPr/>
        </p:nvSpPr>
        <p:spPr>
          <a:xfrm rot="699886">
            <a:off x="3339255" y="2986358"/>
            <a:ext cx="496908" cy="149713"/>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2" name="円/楕円 21"/>
          <p:cNvSpPr/>
          <p:nvPr/>
        </p:nvSpPr>
        <p:spPr>
          <a:xfrm rot="699886">
            <a:off x="4252757" y="3248088"/>
            <a:ext cx="273433" cy="195849"/>
          </a:xfrm>
          <a:prstGeom prst="ellipse">
            <a:avLst/>
          </a:prstGeom>
          <a:noFill/>
          <a:ln w="254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3" name="円/楕円 22"/>
          <p:cNvSpPr/>
          <p:nvPr/>
        </p:nvSpPr>
        <p:spPr>
          <a:xfrm rot="735522">
            <a:off x="6234104" y="3198943"/>
            <a:ext cx="321726" cy="114216"/>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4" name="円/楕円 23"/>
          <p:cNvSpPr/>
          <p:nvPr/>
        </p:nvSpPr>
        <p:spPr>
          <a:xfrm rot="699886">
            <a:off x="6406131" y="2951918"/>
            <a:ext cx="163278" cy="127115"/>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Tree>
    <p:extLst>
      <p:ext uri="{BB962C8B-B14F-4D97-AF65-F5344CB8AC3E}">
        <p14:creationId xmlns:p14="http://schemas.microsoft.com/office/powerpoint/2010/main" val="30353399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C:\Users\3960289\Desktop\NG60\1607F2F提案_SU-MIMO\compDet\SC_LOS1_NG60_detcomp_hSM_Nbps4_X10dB_CR05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005064"/>
            <a:ext cx="3203928" cy="240294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3960289\Desktop\NG60\1607F2F提案_SU-MIMO\compDet\SC_LOS1_NG60_detcomp_hSM_Nbps4_X5dB_CR050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4041067"/>
            <a:ext cx="3225250" cy="241893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3960289\Desktop\NG60\1607F2F提案_SU-MIMO\compDet\SC_LOS1_NG60_detcomp_hSM_Nbps2_X10dB_CR050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92080" y="1556792"/>
            <a:ext cx="3203928" cy="240294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3960289\Desktop\NG60\1607F2F提案_SU-MIMO\compDet\SC_LOS1_NG60_detcomp_hSM_Nbps2_X5dB_CR050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91680" y="1556792"/>
            <a:ext cx="3203927" cy="2402946"/>
          </a:xfrm>
          <a:prstGeom prst="rect">
            <a:avLst/>
          </a:prstGeom>
          <a:noFill/>
          <a:extLst>
            <a:ext uri="{909E8E84-426E-40DD-AFC4-6F175D3DCCD1}">
              <a14:hiddenFill xmlns:a14="http://schemas.microsoft.com/office/drawing/2010/main">
                <a:solidFill>
                  <a:srgbClr val="FFFFFF"/>
                </a:solidFill>
              </a14:hiddenFill>
            </a:ext>
          </a:extLst>
        </p:spPr>
      </p:pic>
      <p:sp>
        <p:nvSpPr>
          <p:cNvPr id="18" name="円/楕円 17"/>
          <p:cNvSpPr/>
          <p:nvPr/>
        </p:nvSpPr>
        <p:spPr>
          <a:xfrm rot="699886">
            <a:off x="3867977" y="3455515"/>
            <a:ext cx="273433" cy="109208"/>
          </a:xfrm>
          <a:prstGeom prst="ellipse">
            <a:avLst/>
          </a:prstGeom>
          <a:noFill/>
          <a:ln w="254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19" name="円/楕円 18"/>
          <p:cNvSpPr/>
          <p:nvPr/>
        </p:nvSpPr>
        <p:spPr>
          <a:xfrm rot="735522">
            <a:off x="2694546" y="3382663"/>
            <a:ext cx="1042058" cy="158430"/>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0" name="円/楕円 19"/>
          <p:cNvSpPr/>
          <p:nvPr/>
        </p:nvSpPr>
        <p:spPr>
          <a:xfrm rot="699886">
            <a:off x="3248797" y="3204550"/>
            <a:ext cx="554042" cy="170198"/>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2" name="円/楕円 21"/>
          <p:cNvSpPr/>
          <p:nvPr/>
        </p:nvSpPr>
        <p:spPr>
          <a:xfrm rot="735522">
            <a:off x="6313277" y="3458526"/>
            <a:ext cx="295499" cy="161863"/>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3" name="円/楕円 22"/>
          <p:cNvSpPr/>
          <p:nvPr/>
        </p:nvSpPr>
        <p:spPr>
          <a:xfrm rot="699886">
            <a:off x="6351256" y="2828150"/>
            <a:ext cx="288580" cy="141086"/>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4" name="円/楕円 23"/>
          <p:cNvSpPr/>
          <p:nvPr/>
        </p:nvSpPr>
        <p:spPr>
          <a:xfrm rot="735522">
            <a:off x="2637160" y="5867378"/>
            <a:ext cx="602675" cy="163803"/>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5" name="円/楕円 24"/>
          <p:cNvSpPr/>
          <p:nvPr/>
        </p:nvSpPr>
        <p:spPr>
          <a:xfrm rot="699886">
            <a:off x="3157636" y="5685343"/>
            <a:ext cx="209833" cy="172497"/>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6" name="円/楕円 25"/>
          <p:cNvSpPr/>
          <p:nvPr/>
        </p:nvSpPr>
        <p:spPr>
          <a:xfrm rot="699886">
            <a:off x="3351477" y="5984485"/>
            <a:ext cx="273433" cy="109208"/>
          </a:xfrm>
          <a:prstGeom prst="ellipse">
            <a:avLst/>
          </a:prstGeom>
          <a:noFill/>
          <a:ln w="254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28</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0" name="Rectangle 1"/>
          <p:cNvSpPr txBox="1">
            <a:spLocks noChangeArrowheads="1"/>
          </p:cNvSpPr>
          <p:nvPr/>
        </p:nvSpPr>
        <p:spPr bwMode="auto">
          <a:xfrm>
            <a:off x="676138" y="620688"/>
            <a:ext cx="7772400" cy="648072"/>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Comparison between PH and no PH (R=5/8)</a:t>
            </a:r>
            <a:endParaRPr lang="ja-JP" altLang="en-US" kern="0" dirty="0">
              <a:latin typeface="Calibri" panose="020F0502020204030204" pitchFamily="34" charset="0"/>
            </a:endParaRPr>
          </a:p>
        </p:txBody>
      </p:sp>
      <p:sp>
        <p:nvSpPr>
          <p:cNvPr id="9" name="コンテンツ プレースホルダー 2"/>
          <p:cNvSpPr txBox="1">
            <a:spLocks/>
          </p:cNvSpPr>
          <p:nvPr/>
        </p:nvSpPr>
        <p:spPr>
          <a:xfrm>
            <a:off x="22151" y="2492896"/>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(BPSK, BPSK)</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000" b="1" dirty="0" smtClean="0">
              <a:solidFill>
                <a:srgbClr val="000000"/>
              </a:solidFill>
              <a:latin typeface="Calibri" panose="020F0502020204030204" pitchFamily="34" charset="0"/>
              <a:ea typeface="ＭＳ Ｐゴシック"/>
            </a:endParaRPr>
          </a:p>
        </p:txBody>
      </p:sp>
      <p:sp>
        <p:nvSpPr>
          <p:cNvPr id="14" name="コンテンツ プレースホルダー 2"/>
          <p:cNvSpPr txBox="1">
            <a:spLocks/>
          </p:cNvSpPr>
          <p:nvPr/>
        </p:nvSpPr>
        <p:spPr>
          <a:xfrm>
            <a:off x="-5283" y="4966717"/>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(QPSK, QPSK)</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000" b="1" dirty="0" smtClean="0">
              <a:solidFill>
                <a:srgbClr val="000000"/>
              </a:solidFill>
              <a:latin typeface="Calibri" panose="020F0502020204030204" pitchFamily="34" charset="0"/>
              <a:ea typeface="ＭＳ Ｐゴシック"/>
            </a:endParaRPr>
          </a:p>
        </p:txBody>
      </p:sp>
      <p:sp>
        <p:nvSpPr>
          <p:cNvPr id="15" name="コンテンツ プレースホルダー 2"/>
          <p:cNvSpPr txBox="1">
            <a:spLocks/>
          </p:cNvSpPr>
          <p:nvPr/>
        </p:nvSpPr>
        <p:spPr>
          <a:xfrm>
            <a:off x="2915816" y="1222301"/>
            <a:ext cx="1296144"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2000" b="1" dirty="0" smtClean="0">
                <a:solidFill>
                  <a:srgbClr val="000000"/>
                </a:solidFill>
                <a:latin typeface="Symbol" panose="05050102010706020507" pitchFamily="18" charset="2"/>
                <a:ea typeface="ＭＳ Ｐゴシック"/>
              </a:rPr>
              <a:t>a</a:t>
            </a:r>
            <a:r>
              <a:rPr lang="en-US" altLang="ja-JP" sz="2000" b="1" dirty="0" smtClean="0">
                <a:solidFill>
                  <a:srgbClr val="000000"/>
                </a:solidFill>
                <a:latin typeface="Calibri" panose="020F0502020204030204" pitchFamily="34" charset="0"/>
                <a:ea typeface="ＭＳ Ｐゴシック"/>
              </a:rPr>
              <a:t>=-5dB</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000" b="1" dirty="0" smtClean="0">
              <a:solidFill>
                <a:srgbClr val="000000"/>
              </a:solidFill>
              <a:latin typeface="Calibri" panose="020F0502020204030204" pitchFamily="34" charset="0"/>
              <a:ea typeface="ＭＳ Ｐゴシック"/>
            </a:endParaRPr>
          </a:p>
        </p:txBody>
      </p:sp>
      <p:sp>
        <p:nvSpPr>
          <p:cNvPr id="16" name="コンテンツ プレースホルダー 2"/>
          <p:cNvSpPr txBox="1">
            <a:spLocks/>
          </p:cNvSpPr>
          <p:nvPr/>
        </p:nvSpPr>
        <p:spPr>
          <a:xfrm>
            <a:off x="6372200" y="1222301"/>
            <a:ext cx="1296144"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2000" b="1" dirty="0" smtClean="0">
                <a:solidFill>
                  <a:srgbClr val="000000"/>
                </a:solidFill>
                <a:latin typeface="Symbol" panose="05050102010706020507" pitchFamily="18" charset="2"/>
                <a:ea typeface="ＭＳ Ｐゴシック"/>
              </a:rPr>
              <a:t>a</a:t>
            </a:r>
            <a:r>
              <a:rPr lang="en-US" altLang="ja-JP" sz="2000" b="1" dirty="0" smtClean="0">
                <a:solidFill>
                  <a:srgbClr val="000000"/>
                </a:solidFill>
                <a:latin typeface="Calibri" panose="020F0502020204030204" pitchFamily="34" charset="0"/>
                <a:ea typeface="ＭＳ Ｐゴシック"/>
              </a:rPr>
              <a:t>=-10dB</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000" b="1" dirty="0" smtClean="0">
              <a:solidFill>
                <a:srgbClr val="000000"/>
              </a:solidFill>
              <a:latin typeface="Calibri" panose="020F0502020204030204" pitchFamily="34" charset="0"/>
              <a:ea typeface="ＭＳ Ｐゴシック"/>
            </a:endParaRPr>
          </a:p>
        </p:txBody>
      </p:sp>
    </p:spTree>
    <p:extLst>
      <p:ext uri="{BB962C8B-B14F-4D97-AF65-F5344CB8AC3E}">
        <p14:creationId xmlns:p14="http://schemas.microsoft.com/office/powerpoint/2010/main" val="35811629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C:\Users\3960289\Desktop\NG60\1607F2F提案_SU-MIMO\compDet\SC_LOS1_NG60_detcomp_hSM_Nbps4_X10dB_CR03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6421" y="4045810"/>
            <a:ext cx="3210035" cy="240752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3960289\Desktop\NG60\1607F2F提案_SU-MIMO\compDet\SC_LOS1_NG60_detcomp_hSM_Nbps4_X5dB_CR03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2005" y="4040957"/>
            <a:ext cx="3216505" cy="241237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3960289\Desktop\NG60\1607F2F提案_SU-MIMO\compDet\SC_LOS1_NG60_detcomp_hSM_Nbps2_X10dB_CR03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4413" y="1562965"/>
            <a:ext cx="3217334" cy="2413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3960289\Desktop\NG60\1607F2F提案_SU-MIMO\compDet\SC_LOS1_NG60_detcomp_hSM_Nbps2_X5dB_CR030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89731" y="1556792"/>
            <a:ext cx="3200626" cy="2400470"/>
          </a:xfrm>
          <a:prstGeom prst="rect">
            <a:avLst/>
          </a:prstGeom>
          <a:noFill/>
          <a:extLst>
            <a:ext uri="{909E8E84-426E-40DD-AFC4-6F175D3DCCD1}">
              <a14:hiddenFill xmlns:a14="http://schemas.microsoft.com/office/drawing/2010/main">
                <a:solidFill>
                  <a:srgbClr val="FFFFFF"/>
                </a:solidFill>
              </a14:hiddenFill>
            </a:ext>
          </a:extLst>
        </p:spPr>
      </p:pic>
      <p:sp>
        <p:nvSpPr>
          <p:cNvPr id="18" name="円/楕円 17"/>
          <p:cNvSpPr/>
          <p:nvPr/>
        </p:nvSpPr>
        <p:spPr>
          <a:xfrm rot="735522">
            <a:off x="2804586" y="3095653"/>
            <a:ext cx="882629" cy="1029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rot="699886">
            <a:off x="3405279" y="3483894"/>
            <a:ext cx="494055" cy="118582"/>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9"/>
          <p:cNvSpPr/>
          <p:nvPr/>
        </p:nvSpPr>
        <p:spPr>
          <a:xfrm rot="699886">
            <a:off x="3743344" y="3173972"/>
            <a:ext cx="273433" cy="78519"/>
          </a:xfrm>
          <a:prstGeom prst="ellipse">
            <a:avLst/>
          </a:prstGeom>
          <a:noFill/>
          <a:ln>
            <a:solidFill>
              <a:srgbClr val="FF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p:nvSpPr>
        <p:spPr>
          <a:xfrm rot="735522">
            <a:off x="2585622" y="5777105"/>
            <a:ext cx="766979" cy="1281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rot="699886">
            <a:off x="3081351" y="5655454"/>
            <a:ext cx="315808" cy="155381"/>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rot="735522">
            <a:off x="6208760" y="3392772"/>
            <a:ext cx="452623" cy="1035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rot="699886">
            <a:off x="6409292" y="3130261"/>
            <a:ext cx="260390" cy="124019"/>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rot="699886">
            <a:off x="6544602" y="2999867"/>
            <a:ext cx="273433" cy="78519"/>
          </a:xfrm>
          <a:prstGeom prst="ellipse">
            <a:avLst/>
          </a:prstGeom>
          <a:noFill/>
          <a:ln>
            <a:solidFill>
              <a:srgbClr val="FF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rot="735522">
            <a:off x="6363167" y="5322336"/>
            <a:ext cx="321729" cy="1319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rot="699886">
            <a:off x="6565044" y="5836111"/>
            <a:ext cx="260390" cy="124019"/>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楕円 27"/>
          <p:cNvSpPr/>
          <p:nvPr/>
        </p:nvSpPr>
        <p:spPr>
          <a:xfrm rot="699886">
            <a:off x="6698567" y="5693885"/>
            <a:ext cx="273433" cy="78519"/>
          </a:xfrm>
          <a:prstGeom prst="ellipse">
            <a:avLst/>
          </a:prstGeom>
          <a:noFill/>
          <a:ln>
            <a:solidFill>
              <a:srgbClr val="FF00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29</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0" name="Rectangle 1"/>
          <p:cNvSpPr txBox="1">
            <a:spLocks noChangeArrowheads="1"/>
          </p:cNvSpPr>
          <p:nvPr/>
        </p:nvSpPr>
        <p:spPr bwMode="auto">
          <a:xfrm>
            <a:off x="676138" y="620688"/>
            <a:ext cx="7772400" cy="648072"/>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Comparison between PH and no PH (R=3/4)</a:t>
            </a:r>
            <a:endParaRPr lang="ja-JP" altLang="en-US" kern="0" dirty="0">
              <a:latin typeface="Calibri" panose="020F0502020204030204" pitchFamily="34" charset="0"/>
            </a:endParaRPr>
          </a:p>
        </p:txBody>
      </p:sp>
      <p:sp>
        <p:nvSpPr>
          <p:cNvPr id="9" name="コンテンツ プレースホルダー 2"/>
          <p:cNvSpPr txBox="1">
            <a:spLocks/>
          </p:cNvSpPr>
          <p:nvPr/>
        </p:nvSpPr>
        <p:spPr>
          <a:xfrm>
            <a:off x="37260" y="2492896"/>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(BPSK, BPSK)</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000" b="1" dirty="0" smtClean="0">
              <a:solidFill>
                <a:srgbClr val="000000"/>
              </a:solidFill>
              <a:latin typeface="Calibri" panose="020F0502020204030204" pitchFamily="34" charset="0"/>
              <a:ea typeface="ＭＳ Ｐゴシック"/>
            </a:endParaRPr>
          </a:p>
        </p:txBody>
      </p:sp>
      <p:sp>
        <p:nvSpPr>
          <p:cNvPr id="14" name="コンテンツ プレースホルダー 2"/>
          <p:cNvSpPr txBox="1">
            <a:spLocks/>
          </p:cNvSpPr>
          <p:nvPr/>
        </p:nvSpPr>
        <p:spPr>
          <a:xfrm>
            <a:off x="9826" y="4970889"/>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(QPSK, QPSK)</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000" b="1" dirty="0" smtClean="0">
              <a:solidFill>
                <a:srgbClr val="000000"/>
              </a:solidFill>
              <a:latin typeface="Calibri" panose="020F0502020204030204" pitchFamily="34" charset="0"/>
              <a:ea typeface="ＭＳ Ｐゴシック"/>
            </a:endParaRPr>
          </a:p>
        </p:txBody>
      </p:sp>
      <p:sp>
        <p:nvSpPr>
          <p:cNvPr id="15" name="コンテンツ プレースホルダー 2"/>
          <p:cNvSpPr txBox="1">
            <a:spLocks/>
          </p:cNvSpPr>
          <p:nvPr/>
        </p:nvSpPr>
        <p:spPr>
          <a:xfrm>
            <a:off x="2843808" y="1222301"/>
            <a:ext cx="1296144"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2000" b="1" dirty="0" smtClean="0">
                <a:solidFill>
                  <a:srgbClr val="000000"/>
                </a:solidFill>
                <a:latin typeface="Symbol" panose="05050102010706020507" pitchFamily="18" charset="2"/>
                <a:ea typeface="ＭＳ Ｐゴシック"/>
              </a:rPr>
              <a:t>a</a:t>
            </a:r>
            <a:r>
              <a:rPr lang="en-US" altLang="ja-JP" sz="2000" b="1" dirty="0" smtClean="0">
                <a:solidFill>
                  <a:srgbClr val="000000"/>
                </a:solidFill>
                <a:latin typeface="Calibri" panose="020F0502020204030204" pitchFamily="34" charset="0"/>
                <a:ea typeface="ＭＳ Ｐゴシック"/>
              </a:rPr>
              <a:t>=-5dB</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000" b="1" dirty="0" smtClean="0">
              <a:solidFill>
                <a:srgbClr val="000000"/>
              </a:solidFill>
              <a:latin typeface="Calibri" panose="020F0502020204030204" pitchFamily="34" charset="0"/>
              <a:ea typeface="ＭＳ Ｐゴシック"/>
            </a:endParaRPr>
          </a:p>
        </p:txBody>
      </p:sp>
      <p:sp>
        <p:nvSpPr>
          <p:cNvPr id="16" name="コンテンツ プレースホルダー 2"/>
          <p:cNvSpPr txBox="1">
            <a:spLocks/>
          </p:cNvSpPr>
          <p:nvPr/>
        </p:nvSpPr>
        <p:spPr>
          <a:xfrm>
            <a:off x="6372200" y="1222301"/>
            <a:ext cx="1296144"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2000" b="1" dirty="0" smtClean="0">
                <a:solidFill>
                  <a:srgbClr val="000000"/>
                </a:solidFill>
                <a:latin typeface="Symbol" panose="05050102010706020507" pitchFamily="18" charset="2"/>
                <a:ea typeface="ＭＳ Ｐゴシック"/>
              </a:rPr>
              <a:t>a</a:t>
            </a:r>
            <a:r>
              <a:rPr lang="en-US" altLang="ja-JP" sz="2000" b="1" dirty="0" smtClean="0">
                <a:solidFill>
                  <a:srgbClr val="000000"/>
                </a:solidFill>
                <a:latin typeface="Calibri" panose="020F0502020204030204" pitchFamily="34" charset="0"/>
                <a:ea typeface="ＭＳ Ｐゴシック"/>
              </a:rPr>
              <a:t>=-10dB</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000" b="1" dirty="0" smtClean="0">
              <a:solidFill>
                <a:srgbClr val="000000"/>
              </a:solidFill>
              <a:latin typeface="Calibri" panose="020F0502020204030204" pitchFamily="34" charset="0"/>
              <a:ea typeface="ＭＳ Ｐゴシック"/>
            </a:endParaRPr>
          </a:p>
        </p:txBody>
      </p:sp>
    </p:spTree>
    <p:extLst>
      <p:ext uri="{BB962C8B-B14F-4D97-AF65-F5344CB8AC3E}">
        <p14:creationId xmlns:p14="http://schemas.microsoft.com/office/powerpoint/2010/main" val="31836560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B3165115-9078-433B-A278-1F5ED971F63A}" type="slidenum">
              <a:rPr lang="en-GB"/>
              <a:pPr/>
              <a:t>3</a:t>
            </a:fld>
            <a:endParaRPr lang="en-GB"/>
          </a:p>
        </p:txBody>
      </p:sp>
      <p:sp>
        <p:nvSpPr>
          <p:cNvPr id="5121" name="Rectangle 1"/>
          <p:cNvSpPr>
            <a:spLocks noGrp="1" noChangeArrowheads="1"/>
          </p:cNvSpPr>
          <p:nvPr>
            <p:ph type="title"/>
          </p:nvPr>
        </p:nvSpPr>
        <p:spPr>
          <a:xfrm>
            <a:off x="688032" y="778024"/>
            <a:ext cx="7772400" cy="1066800"/>
          </a:xfrm>
          <a:ln/>
        </p:spPr>
        <p:txBody>
          <a:bodyPr/>
          <a:lstStyle/>
          <a:p>
            <a:r>
              <a:rPr lang="en-US" altLang="ja-JP" dirty="0" smtClean="0">
                <a:latin typeface="Calibri" panose="020F0502020204030204" pitchFamily="34" charset="0"/>
              </a:rPr>
              <a:t>SU-MIMO </a:t>
            </a:r>
            <a:r>
              <a:rPr lang="en-US" altLang="ja-JP" dirty="0">
                <a:latin typeface="Calibri" panose="020F0502020204030204" pitchFamily="34" charset="0"/>
              </a:rPr>
              <a:t>Scenario: Open Loop Spatial Multiplexing (OLSM</a:t>
            </a:r>
            <a:r>
              <a:rPr lang="en-US" altLang="ja-JP" dirty="0" smtClean="0">
                <a:latin typeface="Calibri" panose="020F0502020204030204" pitchFamily="34" charset="0"/>
              </a:rPr>
              <a:t>) (1/2)</a:t>
            </a:r>
            <a:endParaRPr lang="ja-JP" altLang="en-US" dirty="0">
              <a:latin typeface="Calibri" panose="020F0502020204030204" pitchFamily="34" charset="0"/>
            </a:endParaRPr>
          </a:p>
        </p:txBody>
      </p:sp>
      <p:sp>
        <p:nvSpPr>
          <p:cNvPr id="119"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20" name="正方形/長方形 119"/>
          <p:cNvSpPr/>
          <p:nvPr/>
        </p:nvSpPr>
        <p:spPr>
          <a:xfrm>
            <a:off x="2051719" y="4077072"/>
            <a:ext cx="720081" cy="2232247"/>
          </a:xfrm>
          <a:prstGeom prst="rect">
            <a:avLst/>
          </a:prstGeom>
          <a:noFill/>
          <a:ln w="25400" cap="flat" cmpd="sng" algn="ctr">
            <a:solidFill>
              <a:srgbClr val="BBE0E3">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srgbClr val="FFFFFF"/>
              </a:solidFill>
              <a:effectLst/>
              <a:uLnTx/>
              <a:uFillTx/>
              <a:latin typeface="Calibri" panose="020F0502020204030204" pitchFamily="34" charset="0"/>
              <a:ea typeface="ＭＳ Ｐゴシック"/>
              <a:cs typeface="+mn-cs"/>
            </a:endParaRPr>
          </a:p>
        </p:txBody>
      </p:sp>
      <p:sp>
        <p:nvSpPr>
          <p:cNvPr id="121" name="正方形/長方形 120"/>
          <p:cNvSpPr/>
          <p:nvPr/>
        </p:nvSpPr>
        <p:spPr>
          <a:xfrm>
            <a:off x="827584" y="4581128"/>
            <a:ext cx="576064" cy="1296144"/>
          </a:xfrm>
          <a:prstGeom prst="rect">
            <a:avLst/>
          </a:prstGeom>
          <a:no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srgbClr val="FFFFFF"/>
              </a:solidFill>
              <a:effectLst/>
              <a:uLnTx/>
              <a:uFillTx/>
              <a:latin typeface="Calibri" panose="020F0502020204030204" pitchFamily="34" charset="0"/>
              <a:ea typeface="ＭＳ Ｐゴシック"/>
              <a:cs typeface="+mn-cs"/>
            </a:endParaRPr>
          </a:p>
        </p:txBody>
      </p:sp>
      <p:sp>
        <p:nvSpPr>
          <p:cNvPr id="122" name="テキスト ボックス 121"/>
          <p:cNvSpPr txBox="1"/>
          <p:nvPr/>
        </p:nvSpPr>
        <p:spPr>
          <a:xfrm rot="16200000">
            <a:off x="467544" y="4967590"/>
            <a:ext cx="1296144" cy="523220"/>
          </a:xfrm>
          <a:prstGeom prst="rect">
            <a:avLst/>
          </a:prstGeom>
          <a:noFill/>
          <a:ln>
            <a:solidFill>
              <a:srgbClr val="BBE0E3">
                <a:lumMod val="2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itchFamily="50" charset="-128"/>
              </a:rPr>
              <a:t>2-stream </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itchFamily="50" charset="-128"/>
              </a:rPr>
              <a:t>Encoder</a:t>
            </a:r>
            <a:endParaRPr kumimoji="1" lang="ja-JP" altLang="en-US" sz="14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itchFamily="50" charset="-128"/>
            </a:endParaRPr>
          </a:p>
        </p:txBody>
      </p:sp>
      <p:cxnSp>
        <p:nvCxnSpPr>
          <p:cNvPr id="123" name="直線矢印コネクタ 122"/>
          <p:cNvCxnSpPr/>
          <p:nvPr/>
        </p:nvCxnSpPr>
        <p:spPr>
          <a:xfrm>
            <a:off x="1403648" y="4869160"/>
            <a:ext cx="648072" cy="0"/>
          </a:xfrm>
          <a:prstGeom prst="straightConnector1">
            <a:avLst/>
          </a:prstGeom>
          <a:noFill/>
          <a:ln w="9525" cap="flat" cmpd="sng" algn="ctr">
            <a:solidFill>
              <a:srgbClr val="333399">
                <a:lumMod val="75000"/>
              </a:srgbClr>
            </a:solidFill>
            <a:prstDash val="solid"/>
            <a:tailEnd type="arrow"/>
          </a:ln>
          <a:effectLst/>
        </p:spPr>
      </p:cxnSp>
      <p:cxnSp>
        <p:nvCxnSpPr>
          <p:cNvPr id="124" name="直線矢印コネクタ 123"/>
          <p:cNvCxnSpPr/>
          <p:nvPr/>
        </p:nvCxnSpPr>
        <p:spPr>
          <a:xfrm>
            <a:off x="1403648" y="5589240"/>
            <a:ext cx="648072" cy="0"/>
          </a:xfrm>
          <a:prstGeom prst="straightConnector1">
            <a:avLst/>
          </a:prstGeom>
          <a:noFill/>
          <a:ln w="9525" cap="flat" cmpd="sng" algn="ctr">
            <a:solidFill>
              <a:srgbClr val="333399">
                <a:lumMod val="75000"/>
              </a:srgbClr>
            </a:solidFill>
            <a:prstDash val="solid"/>
            <a:tailEnd type="arrow"/>
          </a:ln>
          <a:effectLst/>
        </p:spPr>
      </p:cxnSp>
      <p:sp>
        <p:nvSpPr>
          <p:cNvPr id="125" name="テキスト ボックス 124"/>
          <p:cNvSpPr txBox="1"/>
          <p:nvPr/>
        </p:nvSpPr>
        <p:spPr>
          <a:xfrm rot="16200000">
            <a:off x="1376935" y="4931587"/>
            <a:ext cx="2088233" cy="523220"/>
          </a:xfrm>
          <a:prstGeom prst="rect">
            <a:avLst/>
          </a:prstGeom>
          <a:noFill/>
        </p:spPr>
        <p:txBody>
          <a:bodyPr wrap="square" rtlCol="0">
            <a:spAutoFit/>
          </a:bodyPr>
          <a:lstStyle/>
          <a:p>
            <a:pPr algn="ctr" defTabSz="914400" eaLnBrk="1" hangingPunct="1">
              <a:buClrTx/>
              <a:buSzTx/>
              <a:buFontTx/>
              <a:buNone/>
            </a:pPr>
            <a:r>
              <a:rPr kumimoji="1" lang="en-US" altLang="ja-JP" sz="1400" dirty="0">
                <a:solidFill>
                  <a:srgbClr val="000000"/>
                </a:solidFill>
                <a:latin typeface="Calibri" panose="020F0502020204030204" pitchFamily="34" charset="0"/>
                <a:ea typeface="ＭＳ Ｐゴシック" pitchFamily="50" charset="-128"/>
              </a:rPr>
              <a:t>Spatial </a:t>
            </a:r>
            <a:r>
              <a:rPr kumimoji="1" lang="en-US" altLang="ja-JP" sz="1400" dirty="0" smtClean="0">
                <a:solidFill>
                  <a:srgbClr val="000000"/>
                </a:solidFill>
                <a:latin typeface="Calibri" panose="020F0502020204030204" pitchFamily="34" charset="0"/>
                <a:ea typeface="ＭＳ Ｐゴシック" pitchFamily="50" charset="-128"/>
              </a:rPr>
              <a:t>Multiplexing</a:t>
            </a:r>
          </a:p>
          <a:p>
            <a:pPr algn="ctr" defTabSz="914400" eaLnBrk="1" hangingPunct="1">
              <a:buClrTx/>
              <a:buSzTx/>
              <a:buFontTx/>
              <a:buNone/>
            </a:pPr>
            <a:r>
              <a:rPr kumimoji="1" lang="en-US" altLang="ja-JP" sz="1400" dirty="0" smtClean="0">
                <a:solidFill>
                  <a:srgbClr val="000000"/>
                </a:solidFill>
                <a:latin typeface="Calibri" panose="020F0502020204030204" pitchFamily="34" charset="0"/>
                <a:ea typeface="ＭＳ Ｐゴシック" pitchFamily="50" charset="-128"/>
              </a:rPr>
              <a:t>or Pre-coder</a:t>
            </a:r>
            <a:endParaRPr kumimoji="1" lang="ja-JP" altLang="en-US" sz="1400" dirty="0">
              <a:solidFill>
                <a:srgbClr val="000000"/>
              </a:solidFill>
              <a:latin typeface="Calibri" panose="020F0502020204030204" pitchFamily="34" charset="0"/>
              <a:ea typeface="ＭＳ Ｐゴシック" pitchFamily="50" charset="-128"/>
            </a:endParaRPr>
          </a:p>
        </p:txBody>
      </p:sp>
      <p:sp>
        <p:nvSpPr>
          <p:cNvPr id="126" name="正方形/長方形 125"/>
          <p:cNvSpPr/>
          <p:nvPr/>
        </p:nvSpPr>
        <p:spPr>
          <a:xfrm>
            <a:off x="3021912" y="4643263"/>
            <a:ext cx="720081" cy="468053"/>
          </a:xfrm>
          <a:prstGeom prst="rect">
            <a:avLst/>
          </a:prstGeom>
          <a:noFill/>
          <a:ln w="25400" cap="flat" cmpd="sng" algn="ctr">
            <a:solidFill>
              <a:srgbClr val="BBE0E3">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srgbClr val="FFFFFF"/>
              </a:solidFill>
              <a:effectLst/>
              <a:uLnTx/>
              <a:uFillTx/>
              <a:latin typeface="Calibri" panose="020F0502020204030204" pitchFamily="34" charset="0"/>
              <a:ea typeface="ＭＳ Ｐゴシック"/>
              <a:cs typeface="+mn-cs"/>
            </a:endParaRPr>
          </a:p>
        </p:txBody>
      </p:sp>
      <p:sp>
        <p:nvSpPr>
          <p:cNvPr id="127" name="テキスト ボックス 126"/>
          <p:cNvSpPr txBox="1"/>
          <p:nvPr/>
        </p:nvSpPr>
        <p:spPr>
          <a:xfrm>
            <a:off x="2877896" y="4731531"/>
            <a:ext cx="1008112" cy="307777"/>
          </a:xfrm>
          <a:prstGeom prst="rect">
            <a:avLst/>
          </a:prstGeom>
          <a:noFill/>
        </p:spPr>
        <p:txBody>
          <a:bodyPr wrap="square" rtlCol="0">
            <a:spAutoFit/>
          </a:bodyPr>
          <a:lstStyle/>
          <a:p>
            <a:pPr algn="ctr" defTabSz="914400" eaLnBrk="1" hangingPunct="1">
              <a:buClrTx/>
              <a:buSzTx/>
              <a:buFontTx/>
              <a:buNone/>
            </a:pPr>
            <a:r>
              <a:rPr kumimoji="1" lang="en-US" altLang="ja-JP" sz="1400" dirty="0" smtClean="0">
                <a:solidFill>
                  <a:srgbClr val="000000"/>
                </a:solidFill>
                <a:latin typeface="Calibri" panose="020F0502020204030204" pitchFamily="34" charset="0"/>
                <a:ea typeface="ＭＳ Ｐゴシック" pitchFamily="50" charset="-128"/>
              </a:rPr>
              <a:t>RF</a:t>
            </a:r>
            <a:endParaRPr kumimoji="1" lang="ja-JP" altLang="en-US" sz="1400" dirty="0">
              <a:solidFill>
                <a:srgbClr val="000000"/>
              </a:solidFill>
              <a:latin typeface="Calibri" panose="020F0502020204030204" pitchFamily="34" charset="0"/>
              <a:ea typeface="ＭＳ Ｐゴシック" pitchFamily="50" charset="-128"/>
            </a:endParaRPr>
          </a:p>
        </p:txBody>
      </p:sp>
      <p:cxnSp>
        <p:nvCxnSpPr>
          <p:cNvPr id="128" name="直線矢印コネクタ 127"/>
          <p:cNvCxnSpPr/>
          <p:nvPr/>
        </p:nvCxnSpPr>
        <p:spPr>
          <a:xfrm>
            <a:off x="2771800" y="4885419"/>
            <a:ext cx="250112" cy="0"/>
          </a:xfrm>
          <a:prstGeom prst="straightConnector1">
            <a:avLst/>
          </a:prstGeom>
          <a:noFill/>
          <a:ln w="9525" cap="flat" cmpd="sng" algn="ctr">
            <a:solidFill>
              <a:srgbClr val="333399">
                <a:lumMod val="75000"/>
              </a:srgbClr>
            </a:solidFill>
            <a:prstDash val="solid"/>
            <a:tailEnd type="arrow"/>
          </a:ln>
          <a:effectLst/>
        </p:spPr>
      </p:cxnSp>
      <p:sp>
        <p:nvSpPr>
          <p:cNvPr id="129" name="正方形/長方形 128"/>
          <p:cNvSpPr/>
          <p:nvPr/>
        </p:nvSpPr>
        <p:spPr>
          <a:xfrm>
            <a:off x="3036125" y="5427221"/>
            <a:ext cx="720081" cy="468053"/>
          </a:xfrm>
          <a:prstGeom prst="rect">
            <a:avLst/>
          </a:prstGeom>
          <a:noFill/>
          <a:ln w="25400" cap="flat" cmpd="sng" algn="ctr">
            <a:solidFill>
              <a:srgbClr val="BBE0E3">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srgbClr val="FFFFFF"/>
              </a:solidFill>
              <a:effectLst/>
              <a:uLnTx/>
              <a:uFillTx/>
              <a:latin typeface="Calibri" panose="020F0502020204030204" pitchFamily="34" charset="0"/>
              <a:ea typeface="ＭＳ Ｐゴシック"/>
              <a:cs typeface="+mn-cs"/>
            </a:endParaRPr>
          </a:p>
        </p:txBody>
      </p:sp>
      <p:sp>
        <p:nvSpPr>
          <p:cNvPr id="130" name="テキスト ボックス 129"/>
          <p:cNvSpPr txBox="1"/>
          <p:nvPr/>
        </p:nvSpPr>
        <p:spPr>
          <a:xfrm>
            <a:off x="2892109" y="5515489"/>
            <a:ext cx="1008112" cy="307777"/>
          </a:xfrm>
          <a:prstGeom prst="rect">
            <a:avLst/>
          </a:prstGeom>
          <a:noFill/>
        </p:spPr>
        <p:txBody>
          <a:bodyPr wrap="square" rtlCol="0">
            <a:spAutoFit/>
          </a:bodyPr>
          <a:lstStyle/>
          <a:p>
            <a:pPr algn="ctr" defTabSz="914400" eaLnBrk="1" hangingPunct="1">
              <a:buClrTx/>
              <a:buSzTx/>
              <a:buFontTx/>
              <a:buNone/>
            </a:pPr>
            <a:r>
              <a:rPr kumimoji="1" lang="en-US" altLang="ja-JP" sz="1400" dirty="0" smtClean="0">
                <a:solidFill>
                  <a:srgbClr val="000000"/>
                </a:solidFill>
                <a:latin typeface="Calibri" panose="020F0502020204030204" pitchFamily="34" charset="0"/>
                <a:ea typeface="ＭＳ Ｐゴシック" pitchFamily="50" charset="-128"/>
              </a:rPr>
              <a:t>RF</a:t>
            </a:r>
            <a:endParaRPr kumimoji="1" lang="ja-JP" altLang="en-US" sz="1400" dirty="0">
              <a:solidFill>
                <a:srgbClr val="000000"/>
              </a:solidFill>
              <a:latin typeface="Calibri" panose="020F0502020204030204" pitchFamily="34" charset="0"/>
              <a:ea typeface="ＭＳ Ｐゴシック" pitchFamily="50" charset="-128"/>
            </a:endParaRPr>
          </a:p>
        </p:txBody>
      </p:sp>
      <p:cxnSp>
        <p:nvCxnSpPr>
          <p:cNvPr id="131" name="直線矢印コネクタ 130"/>
          <p:cNvCxnSpPr/>
          <p:nvPr/>
        </p:nvCxnSpPr>
        <p:spPr>
          <a:xfrm>
            <a:off x="2786013" y="5661248"/>
            <a:ext cx="250112" cy="0"/>
          </a:xfrm>
          <a:prstGeom prst="straightConnector1">
            <a:avLst/>
          </a:prstGeom>
          <a:noFill/>
          <a:ln w="9525" cap="flat" cmpd="sng" algn="ctr">
            <a:solidFill>
              <a:srgbClr val="333399">
                <a:lumMod val="75000"/>
              </a:srgbClr>
            </a:solidFill>
            <a:prstDash val="solid"/>
            <a:tailEnd type="arrow"/>
          </a:ln>
          <a:effectLst/>
        </p:spPr>
      </p:cxnSp>
      <p:sp>
        <p:nvSpPr>
          <p:cNvPr id="132" name="正方形/長方形 131"/>
          <p:cNvSpPr/>
          <p:nvPr/>
        </p:nvSpPr>
        <p:spPr>
          <a:xfrm>
            <a:off x="6310574" y="4077073"/>
            <a:ext cx="720081" cy="2232247"/>
          </a:xfrm>
          <a:prstGeom prst="rect">
            <a:avLst/>
          </a:prstGeom>
          <a:noFill/>
          <a:ln w="25400" cap="flat" cmpd="sng" algn="ctr">
            <a:solidFill>
              <a:srgbClr val="BBE0E3">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srgbClr val="FFFFFF"/>
              </a:solidFill>
              <a:effectLst/>
              <a:uLnTx/>
              <a:uFillTx/>
              <a:latin typeface="Calibri" panose="020F0502020204030204" pitchFamily="34" charset="0"/>
              <a:ea typeface="ＭＳ Ｐゴシック"/>
              <a:cs typeface="+mn-cs"/>
            </a:endParaRPr>
          </a:p>
        </p:txBody>
      </p:sp>
      <p:sp>
        <p:nvSpPr>
          <p:cNvPr id="133" name="正方形/長方形 132"/>
          <p:cNvSpPr/>
          <p:nvPr/>
        </p:nvSpPr>
        <p:spPr>
          <a:xfrm>
            <a:off x="7668344" y="4653136"/>
            <a:ext cx="576064" cy="1296144"/>
          </a:xfrm>
          <a:prstGeom prst="rect">
            <a:avLst/>
          </a:prstGeom>
          <a:noFill/>
          <a:ln w="25400" cap="flat" cmpd="sng" algn="ctr">
            <a:solidFill>
              <a:srgbClr val="BBE0E3">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srgbClr val="FFFFFF"/>
              </a:solidFill>
              <a:effectLst/>
              <a:uLnTx/>
              <a:uFillTx/>
              <a:latin typeface="Calibri" panose="020F0502020204030204" pitchFamily="34" charset="0"/>
              <a:ea typeface="ＭＳ Ｐゴシック"/>
              <a:cs typeface="+mn-cs"/>
            </a:endParaRPr>
          </a:p>
        </p:txBody>
      </p:sp>
      <p:sp>
        <p:nvSpPr>
          <p:cNvPr id="134" name="テキスト ボックス 133"/>
          <p:cNvSpPr txBox="1"/>
          <p:nvPr/>
        </p:nvSpPr>
        <p:spPr>
          <a:xfrm rot="16200000">
            <a:off x="7308304" y="5039598"/>
            <a:ext cx="1296144" cy="523220"/>
          </a:xfrm>
          <a:prstGeom prst="rect">
            <a:avLst/>
          </a:prstGeom>
          <a:noFill/>
          <a:ln>
            <a:solidFill>
              <a:srgbClr val="BBE0E3">
                <a:lumMod val="25000"/>
              </a:srgbClr>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itchFamily="50" charset="-128"/>
              </a:rPr>
              <a:t>2-stream </a:t>
            </a: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itchFamily="50" charset="-128"/>
              </a:rPr>
              <a:t>Decoder</a:t>
            </a:r>
            <a:endParaRPr kumimoji="1" lang="ja-JP" altLang="en-US" sz="1400" b="0" i="0" u="none" strike="noStrike" kern="0" cap="none" spc="0" normalizeH="0" baseline="0" noProof="0" dirty="0" smtClean="0">
              <a:ln>
                <a:noFill/>
              </a:ln>
              <a:solidFill>
                <a:srgbClr val="000000"/>
              </a:solidFill>
              <a:effectLst/>
              <a:uLnTx/>
              <a:uFillTx/>
              <a:latin typeface="Calibri" panose="020F0502020204030204" pitchFamily="34" charset="0"/>
              <a:ea typeface="ＭＳ Ｐゴシック" pitchFamily="50" charset="-128"/>
            </a:endParaRPr>
          </a:p>
        </p:txBody>
      </p:sp>
      <p:cxnSp>
        <p:nvCxnSpPr>
          <p:cNvPr id="135" name="直線矢印コネクタ 134"/>
          <p:cNvCxnSpPr/>
          <p:nvPr/>
        </p:nvCxnSpPr>
        <p:spPr>
          <a:xfrm flipV="1">
            <a:off x="7030655" y="4885419"/>
            <a:ext cx="648072" cy="0"/>
          </a:xfrm>
          <a:prstGeom prst="straightConnector1">
            <a:avLst/>
          </a:prstGeom>
          <a:noFill/>
          <a:ln w="9525" cap="flat" cmpd="sng" algn="ctr">
            <a:solidFill>
              <a:srgbClr val="333399">
                <a:lumMod val="75000"/>
              </a:srgbClr>
            </a:solidFill>
            <a:prstDash val="solid"/>
            <a:tailEnd type="arrow"/>
          </a:ln>
          <a:effectLst/>
        </p:spPr>
      </p:cxnSp>
      <p:cxnSp>
        <p:nvCxnSpPr>
          <p:cNvPr id="136" name="直線矢印コネクタ 135"/>
          <p:cNvCxnSpPr/>
          <p:nvPr/>
        </p:nvCxnSpPr>
        <p:spPr>
          <a:xfrm flipV="1">
            <a:off x="7030655" y="5605499"/>
            <a:ext cx="648072" cy="0"/>
          </a:xfrm>
          <a:prstGeom prst="straightConnector1">
            <a:avLst/>
          </a:prstGeom>
          <a:noFill/>
          <a:ln w="9525" cap="flat" cmpd="sng" algn="ctr">
            <a:solidFill>
              <a:srgbClr val="333399">
                <a:lumMod val="75000"/>
              </a:srgbClr>
            </a:solidFill>
            <a:prstDash val="solid"/>
            <a:tailEnd type="arrow"/>
          </a:ln>
          <a:effectLst/>
        </p:spPr>
      </p:cxnSp>
      <p:sp>
        <p:nvSpPr>
          <p:cNvPr id="137" name="テキスト ボックス 136"/>
          <p:cNvSpPr txBox="1"/>
          <p:nvPr/>
        </p:nvSpPr>
        <p:spPr>
          <a:xfrm rot="16200000">
            <a:off x="5635790" y="4931588"/>
            <a:ext cx="2088233" cy="523220"/>
          </a:xfrm>
          <a:prstGeom prst="rect">
            <a:avLst/>
          </a:prstGeom>
          <a:noFill/>
        </p:spPr>
        <p:txBody>
          <a:bodyPr wrap="square" rtlCol="0">
            <a:spAutoFit/>
          </a:bodyPr>
          <a:lstStyle/>
          <a:p>
            <a:pPr algn="ctr" defTabSz="914400" eaLnBrk="1" hangingPunct="1">
              <a:buClrTx/>
              <a:buSzTx/>
              <a:buFontTx/>
              <a:buNone/>
            </a:pPr>
            <a:r>
              <a:rPr kumimoji="1" lang="en-US" altLang="ja-JP" sz="1400" dirty="0">
                <a:solidFill>
                  <a:srgbClr val="000000"/>
                </a:solidFill>
                <a:latin typeface="Calibri" panose="020F0502020204030204" pitchFamily="34" charset="0"/>
                <a:ea typeface="ＭＳ Ｐゴシック" pitchFamily="50" charset="-128"/>
              </a:rPr>
              <a:t>Spatial </a:t>
            </a:r>
            <a:r>
              <a:rPr kumimoji="1" lang="en-US" altLang="ja-JP" sz="1400" dirty="0" smtClean="0">
                <a:solidFill>
                  <a:srgbClr val="000000"/>
                </a:solidFill>
                <a:latin typeface="Calibri" panose="020F0502020204030204" pitchFamily="34" charset="0"/>
                <a:ea typeface="ＭＳ Ｐゴシック" pitchFamily="50" charset="-128"/>
              </a:rPr>
              <a:t>De-Multiplexing</a:t>
            </a:r>
            <a:endParaRPr kumimoji="1" lang="en-US" altLang="ja-JP" sz="1400" dirty="0">
              <a:solidFill>
                <a:srgbClr val="000000"/>
              </a:solidFill>
              <a:latin typeface="Calibri" panose="020F0502020204030204" pitchFamily="34" charset="0"/>
              <a:ea typeface="ＭＳ Ｐゴシック" pitchFamily="50" charset="-128"/>
            </a:endParaRPr>
          </a:p>
          <a:p>
            <a:pPr algn="ctr" defTabSz="914400" eaLnBrk="1" hangingPunct="1">
              <a:buClrTx/>
              <a:buSzTx/>
              <a:buFontTx/>
              <a:buNone/>
            </a:pPr>
            <a:r>
              <a:rPr kumimoji="1" lang="en-US" altLang="ja-JP" sz="1400" dirty="0" smtClean="0">
                <a:solidFill>
                  <a:srgbClr val="000000"/>
                </a:solidFill>
                <a:latin typeface="Calibri" panose="020F0502020204030204" pitchFamily="34" charset="0"/>
                <a:ea typeface="ＭＳ Ｐゴシック" pitchFamily="50" charset="-128"/>
              </a:rPr>
              <a:t>or Pre-coder decoding</a:t>
            </a:r>
            <a:endParaRPr kumimoji="1" lang="ja-JP" altLang="en-US" sz="1400" dirty="0">
              <a:solidFill>
                <a:srgbClr val="000000"/>
              </a:solidFill>
              <a:latin typeface="Calibri" panose="020F0502020204030204" pitchFamily="34" charset="0"/>
              <a:ea typeface="ＭＳ Ｐゴシック" pitchFamily="50" charset="-128"/>
            </a:endParaRPr>
          </a:p>
        </p:txBody>
      </p:sp>
      <p:sp>
        <p:nvSpPr>
          <p:cNvPr id="138" name="正方形/長方形 137"/>
          <p:cNvSpPr/>
          <p:nvPr/>
        </p:nvSpPr>
        <p:spPr>
          <a:xfrm flipH="1">
            <a:off x="5326168" y="4625261"/>
            <a:ext cx="720081" cy="468053"/>
          </a:xfrm>
          <a:prstGeom prst="rect">
            <a:avLst/>
          </a:prstGeom>
          <a:noFill/>
          <a:ln w="25400" cap="flat" cmpd="sng" algn="ctr">
            <a:solidFill>
              <a:srgbClr val="BBE0E3">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srgbClr val="FFFFFF"/>
              </a:solidFill>
              <a:effectLst/>
              <a:uLnTx/>
              <a:uFillTx/>
              <a:latin typeface="Calibri" panose="020F0502020204030204" pitchFamily="34" charset="0"/>
              <a:ea typeface="ＭＳ Ｐゴシック"/>
              <a:cs typeface="+mn-cs"/>
            </a:endParaRPr>
          </a:p>
        </p:txBody>
      </p:sp>
      <p:sp>
        <p:nvSpPr>
          <p:cNvPr id="139" name="テキスト ボックス 138"/>
          <p:cNvSpPr txBox="1"/>
          <p:nvPr/>
        </p:nvSpPr>
        <p:spPr>
          <a:xfrm flipH="1">
            <a:off x="5182152" y="4713529"/>
            <a:ext cx="1008112" cy="307777"/>
          </a:xfrm>
          <a:prstGeom prst="rect">
            <a:avLst/>
          </a:prstGeom>
          <a:noFill/>
        </p:spPr>
        <p:txBody>
          <a:bodyPr wrap="square" rtlCol="0">
            <a:spAutoFit/>
          </a:bodyPr>
          <a:lstStyle/>
          <a:p>
            <a:pPr algn="ctr" defTabSz="914400" eaLnBrk="1" hangingPunct="1">
              <a:buClrTx/>
              <a:buSzTx/>
              <a:buFontTx/>
              <a:buNone/>
            </a:pPr>
            <a:r>
              <a:rPr kumimoji="1" lang="en-US" altLang="ja-JP" sz="1400" dirty="0" smtClean="0">
                <a:solidFill>
                  <a:srgbClr val="000000"/>
                </a:solidFill>
                <a:latin typeface="Calibri" panose="020F0502020204030204" pitchFamily="34" charset="0"/>
                <a:ea typeface="ＭＳ Ｐゴシック" pitchFamily="50" charset="-128"/>
              </a:rPr>
              <a:t>RF</a:t>
            </a:r>
            <a:endParaRPr kumimoji="1" lang="ja-JP" altLang="en-US" sz="1400" dirty="0">
              <a:solidFill>
                <a:srgbClr val="000000"/>
              </a:solidFill>
              <a:latin typeface="Calibri" panose="020F0502020204030204" pitchFamily="34" charset="0"/>
              <a:ea typeface="ＭＳ Ｐゴシック" pitchFamily="50" charset="-128"/>
            </a:endParaRPr>
          </a:p>
        </p:txBody>
      </p:sp>
      <p:cxnSp>
        <p:nvCxnSpPr>
          <p:cNvPr id="140" name="直線矢印コネクタ 139"/>
          <p:cNvCxnSpPr/>
          <p:nvPr/>
        </p:nvCxnSpPr>
        <p:spPr>
          <a:xfrm>
            <a:off x="6046249" y="4867417"/>
            <a:ext cx="250112" cy="0"/>
          </a:xfrm>
          <a:prstGeom prst="straightConnector1">
            <a:avLst/>
          </a:prstGeom>
          <a:noFill/>
          <a:ln w="9525" cap="flat" cmpd="sng" algn="ctr">
            <a:solidFill>
              <a:srgbClr val="333399">
                <a:lumMod val="75000"/>
              </a:srgbClr>
            </a:solidFill>
            <a:prstDash val="solid"/>
            <a:tailEnd type="arrow"/>
          </a:ln>
          <a:effectLst/>
        </p:spPr>
      </p:cxnSp>
      <p:sp>
        <p:nvSpPr>
          <p:cNvPr id="141" name="正方形/長方形 140"/>
          <p:cNvSpPr/>
          <p:nvPr/>
        </p:nvSpPr>
        <p:spPr>
          <a:xfrm flipH="1">
            <a:off x="5340381" y="5445224"/>
            <a:ext cx="720081" cy="468053"/>
          </a:xfrm>
          <a:prstGeom prst="rect">
            <a:avLst/>
          </a:prstGeom>
          <a:noFill/>
          <a:ln w="25400" cap="flat" cmpd="sng" algn="ctr">
            <a:solidFill>
              <a:srgbClr val="BBE0E3">
                <a:lumMod val="2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srgbClr val="FFFFFF"/>
              </a:solidFill>
              <a:effectLst/>
              <a:uLnTx/>
              <a:uFillTx/>
              <a:latin typeface="Calibri" panose="020F0502020204030204" pitchFamily="34" charset="0"/>
              <a:ea typeface="ＭＳ Ｐゴシック"/>
              <a:cs typeface="+mn-cs"/>
            </a:endParaRPr>
          </a:p>
        </p:txBody>
      </p:sp>
      <p:sp>
        <p:nvSpPr>
          <p:cNvPr id="142" name="テキスト ボックス 141"/>
          <p:cNvSpPr txBox="1"/>
          <p:nvPr/>
        </p:nvSpPr>
        <p:spPr>
          <a:xfrm flipH="1">
            <a:off x="5196365" y="5517232"/>
            <a:ext cx="1008112" cy="307777"/>
          </a:xfrm>
          <a:prstGeom prst="rect">
            <a:avLst/>
          </a:prstGeom>
          <a:noFill/>
        </p:spPr>
        <p:txBody>
          <a:bodyPr wrap="square" rtlCol="0">
            <a:spAutoFit/>
          </a:bodyPr>
          <a:lstStyle/>
          <a:p>
            <a:pPr algn="ctr" defTabSz="914400" eaLnBrk="1" hangingPunct="1">
              <a:buClrTx/>
              <a:buSzTx/>
              <a:buFontTx/>
              <a:buNone/>
            </a:pPr>
            <a:r>
              <a:rPr kumimoji="1" lang="en-US" altLang="ja-JP" sz="1400" dirty="0" smtClean="0">
                <a:solidFill>
                  <a:srgbClr val="000000"/>
                </a:solidFill>
                <a:latin typeface="Calibri" panose="020F0502020204030204" pitchFamily="34" charset="0"/>
                <a:ea typeface="ＭＳ Ｐゴシック" pitchFamily="50" charset="-128"/>
              </a:rPr>
              <a:t>RF</a:t>
            </a:r>
            <a:endParaRPr kumimoji="1" lang="ja-JP" altLang="en-US" sz="1400" dirty="0">
              <a:solidFill>
                <a:srgbClr val="000000"/>
              </a:solidFill>
              <a:latin typeface="Calibri" panose="020F0502020204030204" pitchFamily="34" charset="0"/>
              <a:ea typeface="ＭＳ Ｐゴシック" pitchFamily="50" charset="-128"/>
            </a:endParaRPr>
          </a:p>
        </p:txBody>
      </p:sp>
      <p:cxnSp>
        <p:nvCxnSpPr>
          <p:cNvPr id="143" name="直線矢印コネクタ 142"/>
          <p:cNvCxnSpPr/>
          <p:nvPr/>
        </p:nvCxnSpPr>
        <p:spPr>
          <a:xfrm>
            <a:off x="6060462" y="5661248"/>
            <a:ext cx="250112" cy="0"/>
          </a:xfrm>
          <a:prstGeom prst="straightConnector1">
            <a:avLst/>
          </a:prstGeom>
          <a:noFill/>
          <a:ln w="9525" cap="flat" cmpd="sng" algn="ctr">
            <a:solidFill>
              <a:srgbClr val="333399">
                <a:lumMod val="75000"/>
              </a:srgbClr>
            </a:solidFill>
            <a:prstDash val="solid"/>
            <a:tailEnd type="arrow"/>
          </a:ln>
          <a:effectLst/>
        </p:spPr>
      </p:cxnSp>
      <p:grpSp>
        <p:nvGrpSpPr>
          <p:cNvPr id="144" name="Group 37"/>
          <p:cNvGrpSpPr/>
          <p:nvPr/>
        </p:nvGrpSpPr>
        <p:grpSpPr>
          <a:xfrm>
            <a:off x="3739140" y="4458324"/>
            <a:ext cx="327186" cy="694454"/>
            <a:chOff x="3578020" y="4332617"/>
            <a:chExt cx="327186" cy="694454"/>
          </a:xfrm>
        </p:grpSpPr>
        <p:grpSp>
          <p:nvGrpSpPr>
            <p:cNvPr id="145" name="Group 38"/>
            <p:cNvGrpSpPr/>
            <p:nvPr/>
          </p:nvGrpSpPr>
          <p:grpSpPr>
            <a:xfrm>
              <a:off x="3685758" y="4332617"/>
              <a:ext cx="219448" cy="694454"/>
              <a:chOff x="332742" y="1"/>
              <a:chExt cx="257198" cy="519440"/>
            </a:xfrm>
          </p:grpSpPr>
          <p:sp>
            <p:nvSpPr>
              <p:cNvPr id="147" name="Flowchart: Merge 40"/>
              <p:cNvSpPr/>
              <p:nvPr/>
            </p:nvSpPr>
            <p:spPr>
              <a:xfrm rot="5400000">
                <a:off x="455990" y="12941"/>
                <a:ext cx="146649" cy="120769"/>
              </a:xfrm>
              <a:prstGeom prst="flowChartMerge">
                <a:avLst/>
              </a:prstGeom>
              <a:noFill/>
              <a:ln w="9525" cap="flat" cmpd="sng" algn="ctr">
                <a:solidFill>
                  <a:srgbClr val="0070C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1"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Times New Roman"/>
                    <a:cs typeface="Times New Roman"/>
                  </a:rPr>
                  <a:t> </a:t>
                </a:r>
                <a:endParaRPr kumimoji="1"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Calibri"/>
                  <a:cs typeface="Times New Roman"/>
                </a:endParaRPr>
              </a:p>
            </p:txBody>
          </p:sp>
          <p:sp>
            <p:nvSpPr>
              <p:cNvPr id="148" name="Flowchart: Merge 41"/>
              <p:cNvSpPr/>
              <p:nvPr/>
            </p:nvSpPr>
            <p:spPr>
              <a:xfrm rot="5400000">
                <a:off x="456590" y="386090"/>
                <a:ext cx="146050" cy="120651"/>
              </a:xfrm>
              <a:prstGeom prst="flowChartMerge">
                <a:avLst/>
              </a:prstGeom>
              <a:noFill/>
              <a:ln w="9525" cap="flat" cmpd="sng" algn="ctr">
                <a:solidFill>
                  <a:srgbClr val="0070C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1"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Times New Roman"/>
                    <a:cs typeface="+mn-cs"/>
                  </a:rPr>
                  <a:t> </a:t>
                </a:r>
                <a:endParaRPr kumimoji="1" lang="en-US" sz="2800" b="0" i="0" u="none" strike="noStrike" kern="0" cap="none" spc="0" normalizeH="0" baseline="0" noProof="0" dirty="0" smtClean="0">
                  <a:ln>
                    <a:noFill/>
                  </a:ln>
                  <a:solidFill>
                    <a:srgbClr val="000000"/>
                  </a:solidFill>
                  <a:effectLst/>
                  <a:uLnTx/>
                  <a:uFillTx/>
                  <a:latin typeface="Calibri" panose="020F0502020204030204" pitchFamily="34" charset="0"/>
                  <a:ea typeface="Times New Roman"/>
                  <a:cs typeface="+mn-cs"/>
                </a:endParaRPr>
              </a:p>
            </p:txBody>
          </p:sp>
          <p:cxnSp>
            <p:nvCxnSpPr>
              <p:cNvPr id="149" name="Elbow Connector 42"/>
              <p:cNvCxnSpPr/>
              <p:nvPr/>
            </p:nvCxnSpPr>
            <p:spPr>
              <a:xfrm rot="10800000" flipH="1" flipV="1">
                <a:off x="468932" y="73325"/>
                <a:ext cx="359" cy="373090"/>
              </a:xfrm>
              <a:prstGeom prst="bentConnector3">
                <a:avLst>
                  <a:gd name="adj1" fmla="val -37510306"/>
                </a:avLst>
              </a:prstGeom>
              <a:noFill/>
              <a:ln w="9525" cap="flat" cmpd="sng" algn="ctr">
                <a:solidFill>
                  <a:srgbClr val="0070C0"/>
                </a:solidFill>
                <a:prstDash val="solid"/>
              </a:ln>
              <a:effectLst/>
            </p:spPr>
          </p:cxnSp>
          <p:cxnSp>
            <p:nvCxnSpPr>
              <p:cNvPr id="150" name="Straight Connector 43"/>
              <p:cNvCxnSpPr/>
              <p:nvPr/>
            </p:nvCxnSpPr>
            <p:spPr>
              <a:xfrm>
                <a:off x="332742" y="261563"/>
                <a:ext cx="134719" cy="0"/>
              </a:xfrm>
              <a:prstGeom prst="line">
                <a:avLst/>
              </a:prstGeom>
              <a:noFill/>
              <a:ln w="9525" cap="flat" cmpd="sng" algn="ctr">
                <a:solidFill>
                  <a:srgbClr val="0070C0"/>
                </a:solidFill>
                <a:prstDash val="solid"/>
              </a:ln>
              <a:effectLst/>
            </p:spPr>
          </p:cxnSp>
          <p:sp>
            <p:nvSpPr>
              <p:cNvPr id="151" name="Flowchart: Merge 44"/>
              <p:cNvSpPr/>
              <p:nvPr/>
            </p:nvSpPr>
            <p:spPr>
              <a:xfrm rot="5400000">
                <a:off x="454761" y="200915"/>
                <a:ext cx="146050" cy="120651"/>
              </a:xfrm>
              <a:prstGeom prst="flowChartMerge">
                <a:avLst/>
              </a:prstGeom>
              <a:noFill/>
              <a:ln w="9525" cap="flat" cmpd="sng" algn="ctr">
                <a:solidFill>
                  <a:srgbClr val="0070C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1"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Times New Roman"/>
                    <a:cs typeface="+mn-cs"/>
                  </a:rPr>
                  <a:t> </a:t>
                </a:r>
                <a:endParaRPr kumimoji="1" lang="en-US" sz="2800" b="0" i="0" u="none" strike="noStrike" kern="0" cap="none" spc="0" normalizeH="0" baseline="0" noProof="0" dirty="0" smtClean="0">
                  <a:ln>
                    <a:noFill/>
                  </a:ln>
                  <a:solidFill>
                    <a:srgbClr val="000000"/>
                  </a:solidFill>
                  <a:effectLst/>
                  <a:uLnTx/>
                  <a:uFillTx/>
                  <a:latin typeface="Calibri" panose="020F0502020204030204" pitchFamily="34" charset="0"/>
                  <a:ea typeface="Times New Roman"/>
                  <a:cs typeface="+mn-cs"/>
                </a:endParaRPr>
              </a:p>
            </p:txBody>
          </p:sp>
        </p:grpSp>
        <p:cxnSp>
          <p:nvCxnSpPr>
            <p:cNvPr id="146" name="Straight Connector 39"/>
            <p:cNvCxnSpPr/>
            <p:nvPr/>
          </p:nvCxnSpPr>
          <p:spPr>
            <a:xfrm flipV="1">
              <a:off x="3578020" y="4682487"/>
              <a:ext cx="111341" cy="200"/>
            </a:xfrm>
            <a:prstGeom prst="line">
              <a:avLst/>
            </a:prstGeom>
            <a:noFill/>
            <a:ln w="9525" cap="flat" cmpd="sng" algn="ctr">
              <a:solidFill>
                <a:srgbClr val="0070C0"/>
              </a:solidFill>
              <a:prstDash val="solid"/>
            </a:ln>
            <a:effectLst/>
          </p:spPr>
        </p:cxnSp>
      </p:grpSp>
      <p:grpSp>
        <p:nvGrpSpPr>
          <p:cNvPr id="152" name="Group 45"/>
          <p:cNvGrpSpPr/>
          <p:nvPr/>
        </p:nvGrpSpPr>
        <p:grpSpPr>
          <a:xfrm>
            <a:off x="3740758" y="5326834"/>
            <a:ext cx="327186" cy="694454"/>
            <a:chOff x="3579638" y="5258775"/>
            <a:chExt cx="327186" cy="694454"/>
          </a:xfrm>
        </p:grpSpPr>
        <p:grpSp>
          <p:nvGrpSpPr>
            <p:cNvPr id="153" name="Group 46"/>
            <p:cNvGrpSpPr/>
            <p:nvPr/>
          </p:nvGrpSpPr>
          <p:grpSpPr>
            <a:xfrm>
              <a:off x="3687376" y="5258775"/>
              <a:ext cx="219448" cy="694454"/>
              <a:chOff x="332742" y="1"/>
              <a:chExt cx="257198" cy="519440"/>
            </a:xfrm>
          </p:grpSpPr>
          <p:sp>
            <p:nvSpPr>
              <p:cNvPr id="155" name="Flowchart: Merge 48"/>
              <p:cNvSpPr/>
              <p:nvPr/>
            </p:nvSpPr>
            <p:spPr>
              <a:xfrm rot="5400000">
                <a:off x="455990" y="12941"/>
                <a:ext cx="146649" cy="120769"/>
              </a:xfrm>
              <a:prstGeom prst="flowChartMerge">
                <a:avLst/>
              </a:prstGeom>
              <a:noFill/>
              <a:ln w="9525" cap="flat" cmpd="sng" algn="ctr">
                <a:solidFill>
                  <a:srgbClr val="0070C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1"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Times New Roman"/>
                    <a:cs typeface="Times New Roman"/>
                  </a:rPr>
                  <a:t> </a:t>
                </a:r>
                <a:endParaRPr kumimoji="1"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Calibri"/>
                  <a:cs typeface="Times New Roman"/>
                </a:endParaRPr>
              </a:p>
            </p:txBody>
          </p:sp>
          <p:sp>
            <p:nvSpPr>
              <p:cNvPr id="156" name="Flowchart: Merge 49"/>
              <p:cNvSpPr/>
              <p:nvPr/>
            </p:nvSpPr>
            <p:spPr>
              <a:xfrm rot="5400000">
                <a:off x="456590" y="386090"/>
                <a:ext cx="146050" cy="120651"/>
              </a:xfrm>
              <a:prstGeom prst="flowChartMerge">
                <a:avLst/>
              </a:prstGeom>
              <a:noFill/>
              <a:ln w="9525" cap="flat" cmpd="sng" algn="ctr">
                <a:solidFill>
                  <a:srgbClr val="0070C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1"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Times New Roman"/>
                    <a:cs typeface="+mn-cs"/>
                  </a:rPr>
                  <a:t> </a:t>
                </a:r>
                <a:endParaRPr kumimoji="1" lang="en-US" sz="2800" b="0" i="0" u="none" strike="noStrike" kern="0" cap="none" spc="0" normalizeH="0" baseline="0" noProof="0" dirty="0" smtClean="0">
                  <a:ln>
                    <a:noFill/>
                  </a:ln>
                  <a:solidFill>
                    <a:srgbClr val="000000"/>
                  </a:solidFill>
                  <a:effectLst/>
                  <a:uLnTx/>
                  <a:uFillTx/>
                  <a:latin typeface="Calibri" panose="020F0502020204030204" pitchFamily="34" charset="0"/>
                  <a:ea typeface="Times New Roman"/>
                  <a:cs typeface="+mn-cs"/>
                </a:endParaRPr>
              </a:p>
            </p:txBody>
          </p:sp>
          <p:cxnSp>
            <p:nvCxnSpPr>
              <p:cNvPr id="157" name="Elbow Connector 50"/>
              <p:cNvCxnSpPr/>
              <p:nvPr/>
            </p:nvCxnSpPr>
            <p:spPr>
              <a:xfrm rot="10800000" flipH="1" flipV="1">
                <a:off x="468932" y="73325"/>
                <a:ext cx="359" cy="373090"/>
              </a:xfrm>
              <a:prstGeom prst="bentConnector3">
                <a:avLst>
                  <a:gd name="adj1" fmla="val -37510306"/>
                </a:avLst>
              </a:prstGeom>
              <a:noFill/>
              <a:ln w="9525" cap="flat" cmpd="sng" algn="ctr">
                <a:solidFill>
                  <a:srgbClr val="0070C0"/>
                </a:solidFill>
                <a:prstDash val="solid"/>
              </a:ln>
              <a:effectLst/>
            </p:spPr>
          </p:cxnSp>
          <p:cxnSp>
            <p:nvCxnSpPr>
              <p:cNvPr id="158" name="Straight Connector 51"/>
              <p:cNvCxnSpPr/>
              <p:nvPr/>
            </p:nvCxnSpPr>
            <p:spPr>
              <a:xfrm>
                <a:off x="332742" y="261563"/>
                <a:ext cx="134719" cy="0"/>
              </a:xfrm>
              <a:prstGeom prst="line">
                <a:avLst/>
              </a:prstGeom>
              <a:noFill/>
              <a:ln w="9525" cap="flat" cmpd="sng" algn="ctr">
                <a:solidFill>
                  <a:srgbClr val="0070C0"/>
                </a:solidFill>
                <a:prstDash val="solid"/>
              </a:ln>
              <a:effectLst/>
            </p:spPr>
          </p:cxnSp>
          <p:sp>
            <p:nvSpPr>
              <p:cNvPr id="159" name="Flowchart: Merge 52"/>
              <p:cNvSpPr/>
              <p:nvPr/>
            </p:nvSpPr>
            <p:spPr>
              <a:xfrm rot="5400000">
                <a:off x="454761" y="200915"/>
                <a:ext cx="146050" cy="120651"/>
              </a:xfrm>
              <a:prstGeom prst="flowChartMerge">
                <a:avLst/>
              </a:prstGeom>
              <a:noFill/>
              <a:ln w="9525" cap="flat" cmpd="sng" algn="ctr">
                <a:solidFill>
                  <a:srgbClr val="0070C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1"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Times New Roman"/>
                    <a:cs typeface="+mn-cs"/>
                  </a:rPr>
                  <a:t> </a:t>
                </a:r>
                <a:endParaRPr kumimoji="1" lang="en-US" sz="2800" b="0" i="0" u="none" strike="noStrike" kern="0" cap="none" spc="0" normalizeH="0" baseline="0" noProof="0" dirty="0" smtClean="0">
                  <a:ln>
                    <a:noFill/>
                  </a:ln>
                  <a:solidFill>
                    <a:srgbClr val="000000"/>
                  </a:solidFill>
                  <a:effectLst/>
                  <a:uLnTx/>
                  <a:uFillTx/>
                  <a:latin typeface="Calibri" panose="020F0502020204030204" pitchFamily="34" charset="0"/>
                  <a:ea typeface="Times New Roman"/>
                  <a:cs typeface="+mn-cs"/>
                </a:endParaRPr>
              </a:p>
            </p:txBody>
          </p:sp>
        </p:grpSp>
        <p:cxnSp>
          <p:nvCxnSpPr>
            <p:cNvPr id="154" name="Straight Connector 47"/>
            <p:cNvCxnSpPr/>
            <p:nvPr/>
          </p:nvCxnSpPr>
          <p:spPr>
            <a:xfrm>
              <a:off x="3579638" y="5608845"/>
              <a:ext cx="107738" cy="0"/>
            </a:xfrm>
            <a:prstGeom prst="line">
              <a:avLst/>
            </a:prstGeom>
            <a:noFill/>
            <a:ln w="9525" cap="flat" cmpd="sng" algn="ctr">
              <a:solidFill>
                <a:srgbClr val="0070C0"/>
              </a:solidFill>
              <a:prstDash val="solid"/>
            </a:ln>
            <a:effectLst/>
          </p:spPr>
        </p:cxnSp>
      </p:grpSp>
      <p:grpSp>
        <p:nvGrpSpPr>
          <p:cNvPr id="160" name="Group 53"/>
          <p:cNvGrpSpPr/>
          <p:nvPr/>
        </p:nvGrpSpPr>
        <p:grpSpPr>
          <a:xfrm flipH="1">
            <a:off x="5004048" y="4516445"/>
            <a:ext cx="327186" cy="694454"/>
            <a:chOff x="3578020" y="4332617"/>
            <a:chExt cx="327186" cy="694454"/>
          </a:xfrm>
        </p:grpSpPr>
        <p:grpSp>
          <p:nvGrpSpPr>
            <p:cNvPr id="161" name="Group 54"/>
            <p:cNvGrpSpPr/>
            <p:nvPr/>
          </p:nvGrpSpPr>
          <p:grpSpPr>
            <a:xfrm>
              <a:off x="3685758" y="4332617"/>
              <a:ext cx="219448" cy="694454"/>
              <a:chOff x="332742" y="1"/>
              <a:chExt cx="257198" cy="519440"/>
            </a:xfrm>
          </p:grpSpPr>
          <p:sp>
            <p:nvSpPr>
              <p:cNvPr id="163" name="Flowchart: Merge 56"/>
              <p:cNvSpPr/>
              <p:nvPr/>
            </p:nvSpPr>
            <p:spPr>
              <a:xfrm rot="5400000">
                <a:off x="455990" y="12941"/>
                <a:ext cx="146649" cy="120769"/>
              </a:xfrm>
              <a:prstGeom prst="flowChartMerge">
                <a:avLst/>
              </a:prstGeom>
              <a:noFill/>
              <a:ln w="9525" cap="flat" cmpd="sng" algn="ctr">
                <a:solidFill>
                  <a:srgbClr val="0070C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1"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Times New Roman"/>
                    <a:cs typeface="Times New Roman"/>
                  </a:rPr>
                  <a:t> </a:t>
                </a:r>
                <a:endParaRPr kumimoji="1"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Calibri"/>
                  <a:cs typeface="Times New Roman"/>
                </a:endParaRPr>
              </a:p>
            </p:txBody>
          </p:sp>
          <p:sp>
            <p:nvSpPr>
              <p:cNvPr id="164" name="Flowchart: Merge 57"/>
              <p:cNvSpPr/>
              <p:nvPr/>
            </p:nvSpPr>
            <p:spPr>
              <a:xfrm rot="5400000">
                <a:off x="456590" y="386090"/>
                <a:ext cx="146050" cy="120651"/>
              </a:xfrm>
              <a:prstGeom prst="flowChartMerge">
                <a:avLst/>
              </a:prstGeom>
              <a:noFill/>
              <a:ln w="9525" cap="flat" cmpd="sng" algn="ctr">
                <a:solidFill>
                  <a:srgbClr val="0070C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1"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Times New Roman"/>
                    <a:cs typeface="+mn-cs"/>
                  </a:rPr>
                  <a:t> </a:t>
                </a:r>
                <a:endParaRPr kumimoji="1" lang="en-US" sz="2800" b="0" i="0" u="none" strike="noStrike" kern="0" cap="none" spc="0" normalizeH="0" baseline="0" noProof="0" dirty="0" smtClean="0">
                  <a:ln>
                    <a:noFill/>
                  </a:ln>
                  <a:solidFill>
                    <a:srgbClr val="000000"/>
                  </a:solidFill>
                  <a:effectLst/>
                  <a:uLnTx/>
                  <a:uFillTx/>
                  <a:latin typeface="Calibri" panose="020F0502020204030204" pitchFamily="34" charset="0"/>
                  <a:ea typeface="Times New Roman"/>
                  <a:cs typeface="+mn-cs"/>
                </a:endParaRPr>
              </a:p>
            </p:txBody>
          </p:sp>
          <p:cxnSp>
            <p:nvCxnSpPr>
              <p:cNvPr id="165" name="Elbow Connector 58"/>
              <p:cNvCxnSpPr/>
              <p:nvPr/>
            </p:nvCxnSpPr>
            <p:spPr>
              <a:xfrm rot="10800000" flipH="1" flipV="1">
                <a:off x="468932" y="73325"/>
                <a:ext cx="359" cy="373090"/>
              </a:xfrm>
              <a:prstGeom prst="bentConnector3">
                <a:avLst>
                  <a:gd name="adj1" fmla="val -37510306"/>
                </a:avLst>
              </a:prstGeom>
              <a:noFill/>
              <a:ln w="9525" cap="flat" cmpd="sng" algn="ctr">
                <a:solidFill>
                  <a:srgbClr val="0070C0"/>
                </a:solidFill>
                <a:prstDash val="solid"/>
              </a:ln>
              <a:effectLst/>
            </p:spPr>
          </p:cxnSp>
          <p:cxnSp>
            <p:nvCxnSpPr>
              <p:cNvPr id="166" name="Straight Connector 59"/>
              <p:cNvCxnSpPr/>
              <p:nvPr/>
            </p:nvCxnSpPr>
            <p:spPr>
              <a:xfrm>
                <a:off x="332742" y="261563"/>
                <a:ext cx="134719" cy="0"/>
              </a:xfrm>
              <a:prstGeom prst="line">
                <a:avLst/>
              </a:prstGeom>
              <a:noFill/>
              <a:ln w="9525" cap="flat" cmpd="sng" algn="ctr">
                <a:solidFill>
                  <a:srgbClr val="0070C0"/>
                </a:solidFill>
                <a:prstDash val="solid"/>
              </a:ln>
              <a:effectLst/>
            </p:spPr>
          </p:cxnSp>
          <p:sp>
            <p:nvSpPr>
              <p:cNvPr id="167" name="Flowchart: Merge 60"/>
              <p:cNvSpPr/>
              <p:nvPr/>
            </p:nvSpPr>
            <p:spPr>
              <a:xfrm rot="5400000">
                <a:off x="454761" y="200915"/>
                <a:ext cx="146050" cy="120651"/>
              </a:xfrm>
              <a:prstGeom prst="flowChartMerge">
                <a:avLst/>
              </a:prstGeom>
              <a:noFill/>
              <a:ln w="9525" cap="flat" cmpd="sng" algn="ctr">
                <a:solidFill>
                  <a:srgbClr val="0070C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1"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Times New Roman"/>
                    <a:cs typeface="+mn-cs"/>
                  </a:rPr>
                  <a:t> </a:t>
                </a:r>
                <a:endParaRPr kumimoji="1" lang="en-US" sz="2800" b="0" i="0" u="none" strike="noStrike" kern="0" cap="none" spc="0" normalizeH="0" baseline="0" noProof="0" dirty="0" smtClean="0">
                  <a:ln>
                    <a:noFill/>
                  </a:ln>
                  <a:solidFill>
                    <a:srgbClr val="000000"/>
                  </a:solidFill>
                  <a:effectLst/>
                  <a:uLnTx/>
                  <a:uFillTx/>
                  <a:latin typeface="Calibri" panose="020F0502020204030204" pitchFamily="34" charset="0"/>
                  <a:ea typeface="Times New Roman"/>
                  <a:cs typeface="+mn-cs"/>
                </a:endParaRPr>
              </a:p>
            </p:txBody>
          </p:sp>
        </p:grpSp>
        <p:cxnSp>
          <p:nvCxnSpPr>
            <p:cNvPr id="162" name="Straight Connector 55"/>
            <p:cNvCxnSpPr/>
            <p:nvPr/>
          </p:nvCxnSpPr>
          <p:spPr>
            <a:xfrm flipV="1">
              <a:off x="3578020" y="4682487"/>
              <a:ext cx="111341" cy="200"/>
            </a:xfrm>
            <a:prstGeom prst="line">
              <a:avLst/>
            </a:prstGeom>
            <a:noFill/>
            <a:ln w="9525" cap="flat" cmpd="sng" algn="ctr">
              <a:solidFill>
                <a:srgbClr val="0070C0"/>
              </a:solidFill>
              <a:prstDash val="solid"/>
            </a:ln>
            <a:effectLst/>
          </p:spPr>
        </p:cxnSp>
      </p:grpSp>
      <p:grpSp>
        <p:nvGrpSpPr>
          <p:cNvPr id="168" name="Group 61"/>
          <p:cNvGrpSpPr/>
          <p:nvPr/>
        </p:nvGrpSpPr>
        <p:grpSpPr>
          <a:xfrm flipH="1">
            <a:off x="5005666" y="5326834"/>
            <a:ext cx="327186" cy="694454"/>
            <a:chOff x="3579638" y="5258775"/>
            <a:chExt cx="327186" cy="694454"/>
          </a:xfrm>
        </p:grpSpPr>
        <p:grpSp>
          <p:nvGrpSpPr>
            <p:cNvPr id="169" name="Group 62"/>
            <p:cNvGrpSpPr/>
            <p:nvPr/>
          </p:nvGrpSpPr>
          <p:grpSpPr>
            <a:xfrm>
              <a:off x="3687376" y="5258775"/>
              <a:ext cx="219448" cy="694454"/>
              <a:chOff x="332742" y="1"/>
              <a:chExt cx="257198" cy="519440"/>
            </a:xfrm>
          </p:grpSpPr>
          <p:sp>
            <p:nvSpPr>
              <p:cNvPr id="171" name="Flowchart: Merge 64"/>
              <p:cNvSpPr/>
              <p:nvPr/>
            </p:nvSpPr>
            <p:spPr>
              <a:xfrm rot="5400000">
                <a:off x="455990" y="12941"/>
                <a:ext cx="146649" cy="120769"/>
              </a:xfrm>
              <a:prstGeom prst="flowChartMerge">
                <a:avLst/>
              </a:prstGeom>
              <a:noFill/>
              <a:ln w="9525" cap="flat" cmpd="sng" algn="ctr">
                <a:solidFill>
                  <a:srgbClr val="0070C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1"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Times New Roman"/>
                    <a:cs typeface="Times New Roman"/>
                  </a:rPr>
                  <a:t> </a:t>
                </a:r>
                <a:endParaRPr kumimoji="1"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Calibri"/>
                  <a:cs typeface="Times New Roman"/>
                </a:endParaRPr>
              </a:p>
            </p:txBody>
          </p:sp>
          <p:sp>
            <p:nvSpPr>
              <p:cNvPr id="172" name="Flowchart: Merge 65"/>
              <p:cNvSpPr/>
              <p:nvPr/>
            </p:nvSpPr>
            <p:spPr>
              <a:xfrm rot="5400000">
                <a:off x="456590" y="386090"/>
                <a:ext cx="146050" cy="120651"/>
              </a:xfrm>
              <a:prstGeom prst="flowChartMerge">
                <a:avLst/>
              </a:prstGeom>
              <a:noFill/>
              <a:ln w="9525" cap="flat" cmpd="sng" algn="ctr">
                <a:solidFill>
                  <a:srgbClr val="0070C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1"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Times New Roman"/>
                    <a:cs typeface="+mn-cs"/>
                  </a:rPr>
                  <a:t> </a:t>
                </a:r>
                <a:endParaRPr kumimoji="1" lang="en-US" sz="2800" b="0" i="0" u="none" strike="noStrike" kern="0" cap="none" spc="0" normalizeH="0" baseline="0" noProof="0" dirty="0" smtClean="0">
                  <a:ln>
                    <a:noFill/>
                  </a:ln>
                  <a:solidFill>
                    <a:srgbClr val="000000"/>
                  </a:solidFill>
                  <a:effectLst/>
                  <a:uLnTx/>
                  <a:uFillTx/>
                  <a:latin typeface="Calibri" panose="020F0502020204030204" pitchFamily="34" charset="0"/>
                  <a:ea typeface="Times New Roman"/>
                  <a:cs typeface="+mn-cs"/>
                </a:endParaRPr>
              </a:p>
            </p:txBody>
          </p:sp>
          <p:cxnSp>
            <p:nvCxnSpPr>
              <p:cNvPr id="173" name="Elbow Connector 66"/>
              <p:cNvCxnSpPr/>
              <p:nvPr/>
            </p:nvCxnSpPr>
            <p:spPr>
              <a:xfrm rot="10800000" flipH="1" flipV="1">
                <a:off x="468932" y="73325"/>
                <a:ext cx="359" cy="373090"/>
              </a:xfrm>
              <a:prstGeom prst="bentConnector3">
                <a:avLst>
                  <a:gd name="adj1" fmla="val -37510306"/>
                </a:avLst>
              </a:prstGeom>
              <a:noFill/>
              <a:ln w="9525" cap="flat" cmpd="sng" algn="ctr">
                <a:solidFill>
                  <a:srgbClr val="0070C0"/>
                </a:solidFill>
                <a:prstDash val="solid"/>
              </a:ln>
              <a:effectLst/>
            </p:spPr>
          </p:cxnSp>
          <p:cxnSp>
            <p:nvCxnSpPr>
              <p:cNvPr id="174" name="Straight Connector 67"/>
              <p:cNvCxnSpPr/>
              <p:nvPr/>
            </p:nvCxnSpPr>
            <p:spPr>
              <a:xfrm>
                <a:off x="332742" y="261563"/>
                <a:ext cx="134719" cy="0"/>
              </a:xfrm>
              <a:prstGeom prst="line">
                <a:avLst/>
              </a:prstGeom>
              <a:noFill/>
              <a:ln w="9525" cap="flat" cmpd="sng" algn="ctr">
                <a:solidFill>
                  <a:srgbClr val="0070C0"/>
                </a:solidFill>
                <a:prstDash val="solid"/>
              </a:ln>
              <a:effectLst/>
            </p:spPr>
          </p:cxnSp>
          <p:sp>
            <p:nvSpPr>
              <p:cNvPr id="175" name="Flowchart: Merge 68"/>
              <p:cNvSpPr/>
              <p:nvPr/>
            </p:nvSpPr>
            <p:spPr>
              <a:xfrm rot="5400000">
                <a:off x="454761" y="200915"/>
                <a:ext cx="146050" cy="120651"/>
              </a:xfrm>
              <a:prstGeom prst="flowChartMerge">
                <a:avLst/>
              </a:prstGeom>
              <a:noFill/>
              <a:ln w="9525" cap="flat" cmpd="sng" algn="ctr">
                <a:solidFill>
                  <a:srgbClr val="0070C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1" lang="en-US" sz="1800" b="0" i="0" u="none" strike="noStrike" kern="0" cap="none" spc="0" normalizeH="0" baseline="0" noProof="0" dirty="0" smtClean="0">
                    <a:ln>
                      <a:noFill/>
                    </a:ln>
                    <a:solidFill>
                      <a:srgbClr val="000000"/>
                    </a:solidFill>
                    <a:effectLst/>
                    <a:uLnTx/>
                    <a:uFillTx/>
                    <a:latin typeface="Calibri" panose="020F0502020204030204" pitchFamily="34" charset="0"/>
                    <a:ea typeface="Times New Roman"/>
                    <a:cs typeface="+mn-cs"/>
                  </a:rPr>
                  <a:t> </a:t>
                </a:r>
                <a:endParaRPr kumimoji="1" lang="en-US" sz="2800" b="0" i="0" u="none" strike="noStrike" kern="0" cap="none" spc="0" normalizeH="0" baseline="0" noProof="0" dirty="0" smtClean="0">
                  <a:ln>
                    <a:noFill/>
                  </a:ln>
                  <a:solidFill>
                    <a:srgbClr val="000000"/>
                  </a:solidFill>
                  <a:effectLst/>
                  <a:uLnTx/>
                  <a:uFillTx/>
                  <a:latin typeface="Calibri" panose="020F0502020204030204" pitchFamily="34" charset="0"/>
                  <a:ea typeface="Times New Roman"/>
                  <a:cs typeface="+mn-cs"/>
                </a:endParaRPr>
              </a:p>
            </p:txBody>
          </p:sp>
        </p:grpSp>
        <p:cxnSp>
          <p:nvCxnSpPr>
            <p:cNvPr id="170" name="Straight Connector 63"/>
            <p:cNvCxnSpPr/>
            <p:nvPr/>
          </p:nvCxnSpPr>
          <p:spPr>
            <a:xfrm>
              <a:off x="3579638" y="5608845"/>
              <a:ext cx="107738" cy="0"/>
            </a:xfrm>
            <a:prstGeom prst="line">
              <a:avLst/>
            </a:prstGeom>
            <a:noFill/>
            <a:ln w="9525" cap="flat" cmpd="sng" algn="ctr">
              <a:solidFill>
                <a:srgbClr val="0070C0"/>
              </a:solidFill>
              <a:prstDash val="solid"/>
            </a:ln>
            <a:effectLst/>
          </p:spPr>
        </p:cxnSp>
      </p:grpSp>
      <p:sp>
        <p:nvSpPr>
          <p:cNvPr id="176" name="Rectangle 2"/>
          <p:cNvSpPr txBox="1">
            <a:spLocks noChangeArrowheads="1"/>
          </p:cNvSpPr>
          <p:nvPr/>
        </p:nvSpPr>
        <p:spPr>
          <a:xfrm>
            <a:off x="107504" y="2204864"/>
            <a:ext cx="8892480" cy="1800200"/>
          </a:xfrm>
          <a:prstGeom prst="rect">
            <a:avLst/>
          </a:prstGeom>
          <a:ln/>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457200" lvl="2" indent="-457200">
              <a:buSzPct val="50000"/>
              <a:buFont typeface="Wingdings" panose="05000000000000000000" pitchFamily="2" charset="2"/>
              <a:buChar char="l"/>
            </a:pPr>
            <a:r>
              <a:rPr lang="en-US" altLang="ja-JP" sz="2800" dirty="0" smtClean="0">
                <a:latin typeface="Calibri" panose="020F0502020204030204" pitchFamily="34" charset="0"/>
              </a:rPr>
              <a:t>Two or more streams are transmitted by using spatial multiplexing  to increase data throughput.</a:t>
            </a:r>
            <a:endParaRPr lang="en-US" altLang="ja-JP" sz="2000" dirty="0" smtClean="0">
              <a:latin typeface="Calibri" panose="020F0502020204030204" pitchFamily="34" charset="0"/>
            </a:endParaRPr>
          </a:p>
          <a:p>
            <a:pPr marL="342900" lvl="2" indent="-342900">
              <a:buSzPct val="50000"/>
              <a:buFont typeface="Wingdings" panose="05000000000000000000" pitchFamily="2" charset="2"/>
              <a:buChar char="l"/>
            </a:pPr>
            <a:r>
              <a:rPr lang="en-US" altLang="ja-JP" sz="2800" dirty="0" smtClean="0">
                <a:latin typeface="Calibri" panose="020F0502020204030204" pitchFamily="34" charset="0"/>
              </a:rPr>
              <a:t>  2x2 OLSM MIMO system has 2 TX array antennas and 2 RX array/quasi-</a:t>
            </a:r>
            <a:r>
              <a:rPr lang="en-US" altLang="ja-JP" sz="2800" dirty="0" err="1" smtClean="0">
                <a:latin typeface="Calibri" panose="020F0502020204030204" pitchFamily="34" charset="0"/>
              </a:rPr>
              <a:t>omni</a:t>
            </a:r>
            <a:r>
              <a:rPr lang="en-US" altLang="ja-JP" sz="2800" dirty="0" smtClean="0">
                <a:latin typeface="Calibri" panose="020F0502020204030204" pitchFamily="34" charset="0"/>
              </a:rPr>
              <a:t>    </a:t>
            </a:r>
          </a:p>
          <a:p>
            <a:pPr marL="0" lvl="2" indent="0">
              <a:buSzPct val="50000"/>
              <a:buNone/>
            </a:pPr>
            <a:r>
              <a:rPr lang="en-US" altLang="ja-JP" sz="2800" dirty="0">
                <a:latin typeface="Calibri" panose="020F0502020204030204" pitchFamily="34" charset="0"/>
              </a:rPr>
              <a:t> </a:t>
            </a:r>
            <a:r>
              <a:rPr lang="en-US" altLang="ja-JP" sz="2800" dirty="0" smtClean="0">
                <a:latin typeface="Calibri" panose="020F0502020204030204" pitchFamily="34" charset="0"/>
              </a:rPr>
              <a:t>       antennas. </a:t>
            </a:r>
          </a:p>
          <a:p>
            <a:pPr marL="342900" lvl="2" indent="-342900">
              <a:buSzPct val="50000"/>
              <a:buFont typeface="Wingdings" panose="05000000000000000000" pitchFamily="2" charset="2"/>
              <a:buChar char="l"/>
            </a:pPr>
            <a:r>
              <a:rPr lang="en-US" altLang="ja-JP" sz="2800" dirty="0" smtClean="0">
                <a:latin typeface="Calibri" panose="020F0502020204030204" pitchFamily="34" charset="0"/>
              </a:rPr>
              <a:t>  Introduction of interference cancellation in RX is possible.</a:t>
            </a:r>
          </a:p>
          <a:p>
            <a:pPr marL="342900" lvl="2" indent="-342900">
              <a:buSzPct val="50000"/>
              <a:buFont typeface="Wingdings" panose="05000000000000000000" pitchFamily="2" charset="2"/>
              <a:buChar char="l"/>
            </a:pPr>
            <a:r>
              <a:rPr lang="en-US" altLang="ja-JP" sz="2800" dirty="0" smtClean="0">
                <a:latin typeface="Calibri" panose="020F0502020204030204" pitchFamily="34" charset="0"/>
              </a:rPr>
              <a:t>  OLSM can operate with long range by including basic beamforming (BF) training.</a:t>
            </a:r>
            <a:endParaRPr lang="en-US" altLang="ja-JP" dirty="0" smtClean="0">
              <a:latin typeface="Calibri" panose="020F0502020204030204" pitchFamily="34" charset="0"/>
            </a:endParaRPr>
          </a:p>
          <a:p>
            <a:pPr marL="0" lvl="2" indent="0">
              <a:buSzPct val="50000"/>
              <a:buNone/>
            </a:pPr>
            <a:endParaRPr lang="en-US" altLang="ja-JP" sz="1700" dirty="0" smtClean="0">
              <a:latin typeface="Calibri" panose="020F0502020204030204" pitchFamily="34" charset="0"/>
            </a:endParaRPr>
          </a:p>
          <a:p>
            <a:pPr marL="457200" lvl="2" indent="-457200">
              <a:buSzPct val="50000"/>
            </a:pPr>
            <a:endParaRPr lang="en-US" altLang="ja-JP" sz="3500" dirty="0" smtClean="0">
              <a:latin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C:\Users\3960289\Desktop\NG60\1607F2F提案_SU-MIMO\compDet\SC_LOS1_NG60_detcomp_hSM_Nbps4_X10dB_CR13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1929" y="3861048"/>
            <a:ext cx="3028503" cy="227137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C:\Users\3960289\Desktop\NG60\1607F2F提案_SU-MIMO\compDet\SC_LOS1_NG60_detcomp_hSM_Nbps4_X5dB_CR131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3885487"/>
            <a:ext cx="3081233" cy="23109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C:\Users\3960289\Desktop\NG60\1607F2F提案_SU-MIMO\compDet\SC_LOS1_NG60_detcomp_hSM_Nbps2_X10dB_CR131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36096" y="1556792"/>
            <a:ext cx="3057659" cy="22932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3960289\Desktop\NG60\1607F2F提案_SU-MIMO\compDet\SC_LOS1_NG60_detcomp_hSM_Nbps2_X5dB_CR131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3688" y="1550123"/>
            <a:ext cx="3081233" cy="2310925"/>
          </a:xfrm>
          <a:prstGeom prst="rect">
            <a:avLst/>
          </a:prstGeom>
          <a:noFill/>
          <a:extLst>
            <a:ext uri="{909E8E84-426E-40DD-AFC4-6F175D3DCCD1}">
              <a14:hiddenFill xmlns:a14="http://schemas.microsoft.com/office/drawing/2010/main">
                <a:solidFill>
                  <a:srgbClr val="FFFFFF"/>
                </a:solidFill>
              </a14:hiddenFill>
            </a:ext>
          </a:extLst>
        </p:spPr>
      </p:pic>
      <p:sp>
        <p:nvSpPr>
          <p:cNvPr id="18" name="円/楕円 17"/>
          <p:cNvSpPr/>
          <p:nvPr/>
        </p:nvSpPr>
        <p:spPr>
          <a:xfrm rot="699886">
            <a:off x="3616265" y="3361007"/>
            <a:ext cx="273433" cy="195849"/>
          </a:xfrm>
          <a:prstGeom prst="ellipse">
            <a:avLst/>
          </a:prstGeom>
          <a:noFill/>
          <a:ln w="254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19" name="円/楕円 18"/>
          <p:cNvSpPr/>
          <p:nvPr/>
        </p:nvSpPr>
        <p:spPr>
          <a:xfrm rot="735522">
            <a:off x="2702253" y="3407444"/>
            <a:ext cx="882630" cy="102975"/>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0" name="円/楕円 19"/>
          <p:cNvSpPr/>
          <p:nvPr/>
        </p:nvSpPr>
        <p:spPr>
          <a:xfrm rot="699886">
            <a:off x="3308754" y="3219665"/>
            <a:ext cx="286728" cy="66956"/>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2" name="円/楕円 21"/>
          <p:cNvSpPr/>
          <p:nvPr/>
        </p:nvSpPr>
        <p:spPr>
          <a:xfrm rot="735522">
            <a:off x="2775245" y="5725168"/>
            <a:ext cx="699479" cy="137824"/>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3" name="円/楕円 22"/>
          <p:cNvSpPr/>
          <p:nvPr/>
        </p:nvSpPr>
        <p:spPr>
          <a:xfrm rot="699886">
            <a:off x="3185910" y="5554731"/>
            <a:ext cx="286728" cy="66956"/>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4" name="円/楕円 23"/>
          <p:cNvSpPr/>
          <p:nvPr/>
        </p:nvSpPr>
        <p:spPr>
          <a:xfrm rot="699886">
            <a:off x="3283379" y="5305978"/>
            <a:ext cx="273433" cy="97924"/>
          </a:xfrm>
          <a:prstGeom prst="ellipse">
            <a:avLst/>
          </a:prstGeom>
          <a:noFill/>
          <a:ln w="254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5" name="円/楕円 24"/>
          <p:cNvSpPr/>
          <p:nvPr/>
        </p:nvSpPr>
        <p:spPr>
          <a:xfrm rot="735522">
            <a:off x="6332661" y="3329621"/>
            <a:ext cx="341457" cy="94133"/>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6" name="円/楕円 25"/>
          <p:cNvSpPr/>
          <p:nvPr/>
        </p:nvSpPr>
        <p:spPr>
          <a:xfrm rot="699886">
            <a:off x="6536013" y="3211413"/>
            <a:ext cx="206800" cy="83457"/>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7" name="円/楕円 26"/>
          <p:cNvSpPr/>
          <p:nvPr/>
        </p:nvSpPr>
        <p:spPr>
          <a:xfrm rot="699886">
            <a:off x="6739763" y="3403318"/>
            <a:ext cx="273433" cy="97924"/>
          </a:xfrm>
          <a:prstGeom prst="ellipse">
            <a:avLst/>
          </a:prstGeom>
          <a:noFill/>
          <a:ln w="254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8" name="円/楕円 27"/>
          <p:cNvSpPr/>
          <p:nvPr/>
        </p:nvSpPr>
        <p:spPr>
          <a:xfrm rot="735522">
            <a:off x="6325139" y="5244791"/>
            <a:ext cx="222140" cy="107769"/>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9" name="円/楕円 28"/>
          <p:cNvSpPr/>
          <p:nvPr/>
        </p:nvSpPr>
        <p:spPr>
          <a:xfrm rot="699886">
            <a:off x="6564035" y="5484716"/>
            <a:ext cx="206800" cy="83457"/>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0" name="円/楕円 29"/>
          <p:cNvSpPr/>
          <p:nvPr/>
        </p:nvSpPr>
        <p:spPr>
          <a:xfrm rot="699886">
            <a:off x="6686557" y="5737886"/>
            <a:ext cx="203384" cy="112386"/>
          </a:xfrm>
          <a:prstGeom prst="ellipse">
            <a:avLst/>
          </a:prstGeom>
          <a:noFill/>
          <a:ln w="254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30</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0" name="Rectangle 1"/>
          <p:cNvSpPr txBox="1">
            <a:spLocks noChangeArrowheads="1"/>
          </p:cNvSpPr>
          <p:nvPr/>
        </p:nvSpPr>
        <p:spPr bwMode="auto">
          <a:xfrm>
            <a:off x="395536" y="620688"/>
            <a:ext cx="8424936" cy="648072"/>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Comparison between PH and no PH (R=13/16)</a:t>
            </a:r>
            <a:endParaRPr lang="ja-JP" altLang="en-US" kern="0" dirty="0">
              <a:latin typeface="Calibri" panose="020F0502020204030204" pitchFamily="34" charset="0"/>
            </a:endParaRPr>
          </a:p>
        </p:txBody>
      </p:sp>
      <p:sp>
        <p:nvSpPr>
          <p:cNvPr id="9" name="コンテンツ プレースホルダー 2"/>
          <p:cNvSpPr txBox="1">
            <a:spLocks/>
          </p:cNvSpPr>
          <p:nvPr/>
        </p:nvSpPr>
        <p:spPr>
          <a:xfrm>
            <a:off x="22151" y="2420888"/>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(BPSK, BPSK)</a:t>
            </a:r>
            <a:endParaRPr lang="en-US" altLang="ja-JP" sz="20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p:txBody>
      </p:sp>
      <p:sp>
        <p:nvSpPr>
          <p:cNvPr id="14" name="コンテンツ プレースホルダー 2"/>
          <p:cNvSpPr txBox="1">
            <a:spLocks/>
          </p:cNvSpPr>
          <p:nvPr/>
        </p:nvSpPr>
        <p:spPr>
          <a:xfrm>
            <a:off x="-5283" y="4764273"/>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(QPSK, QPSK)</a:t>
            </a:r>
            <a:endParaRPr lang="en-US" altLang="ja-JP" sz="20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p:txBody>
      </p:sp>
      <p:sp>
        <p:nvSpPr>
          <p:cNvPr id="15" name="コンテンツ プレースホルダー 2"/>
          <p:cNvSpPr txBox="1">
            <a:spLocks/>
          </p:cNvSpPr>
          <p:nvPr/>
        </p:nvSpPr>
        <p:spPr>
          <a:xfrm>
            <a:off x="2843808" y="1222301"/>
            <a:ext cx="1296144"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000" b="1" dirty="0" smtClean="0">
                <a:solidFill>
                  <a:srgbClr val="000000"/>
                </a:solidFill>
                <a:latin typeface="Symbol" panose="05050102010706020507" pitchFamily="18" charset="2"/>
                <a:ea typeface="ＭＳ Ｐゴシック"/>
              </a:rPr>
              <a:t>a</a:t>
            </a:r>
            <a:r>
              <a:rPr lang="en-US" altLang="ja-JP" sz="2000" b="1" dirty="0" smtClean="0">
                <a:solidFill>
                  <a:srgbClr val="000000"/>
                </a:solidFill>
                <a:latin typeface="Calibri" panose="020F0502020204030204" pitchFamily="34" charset="0"/>
                <a:ea typeface="ＭＳ Ｐゴシック"/>
              </a:rPr>
              <a:t>=-5dB</a:t>
            </a:r>
            <a:endParaRPr lang="en-US" altLang="ja-JP" sz="20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p:txBody>
      </p:sp>
      <p:sp>
        <p:nvSpPr>
          <p:cNvPr id="16" name="コンテンツ プレースホルダー 2"/>
          <p:cNvSpPr txBox="1">
            <a:spLocks/>
          </p:cNvSpPr>
          <p:nvPr/>
        </p:nvSpPr>
        <p:spPr>
          <a:xfrm>
            <a:off x="6372200" y="1222301"/>
            <a:ext cx="1296144"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000" b="1" dirty="0" smtClean="0">
                <a:solidFill>
                  <a:srgbClr val="000000"/>
                </a:solidFill>
                <a:latin typeface="Symbol" panose="05050102010706020507" pitchFamily="18" charset="2"/>
                <a:ea typeface="ＭＳ Ｐゴシック"/>
              </a:rPr>
              <a:t>a</a:t>
            </a:r>
            <a:r>
              <a:rPr lang="en-US" altLang="ja-JP" sz="2000" b="1" dirty="0" smtClean="0">
                <a:solidFill>
                  <a:srgbClr val="000000"/>
                </a:solidFill>
                <a:latin typeface="Calibri" panose="020F0502020204030204" pitchFamily="34" charset="0"/>
                <a:ea typeface="ＭＳ Ｐゴシック"/>
              </a:rPr>
              <a:t>=-10dB</a:t>
            </a:r>
            <a:endParaRPr lang="en-US" altLang="ja-JP" sz="20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p:txBody>
      </p:sp>
      <p:sp>
        <p:nvSpPr>
          <p:cNvPr id="21" name="コンテンツ プレースホルダー 2"/>
          <p:cNvSpPr txBox="1">
            <a:spLocks/>
          </p:cNvSpPr>
          <p:nvPr/>
        </p:nvSpPr>
        <p:spPr>
          <a:xfrm>
            <a:off x="288032" y="6093296"/>
            <a:ext cx="8820472"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None/>
            </a:pPr>
            <a:r>
              <a:rPr lang="en-US" altLang="ja-JP" sz="2000" dirty="0" smtClean="0">
                <a:solidFill>
                  <a:srgbClr val="000000"/>
                </a:solidFill>
                <a:latin typeface="Calibri" panose="020F0502020204030204" pitchFamily="34" charset="0"/>
                <a:ea typeface="ＭＳ Ｐゴシック"/>
              </a:rPr>
              <a:t>- PH has gain, compared with no PH when using ZF and MMSE and ML.</a:t>
            </a:r>
          </a:p>
          <a:p>
            <a:pPr marL="0" lvl="1" indent="0">
              <a:buClrTx/>
              <a:buSzTx/>
              <a:buFont typeface="Arial" panose="020B0604020202020204" pitchFamily="34" charset="0"/>
              <a:buNone/>
            </a:pPr>
            <a:endParaRPr lang="en-US" altLang="ja-JP" sz="2400"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dirty="0" smtClean="0">
              <a:solidFill>
                <a:srgbClr val="000000"/>
              </a:solidFill>
              <a:latin typeface="Calibri" panose="020F0502020204030204" pitchFamily="34" charset="0"/>
              <a:ea typeface="ＭＳ Ｐゴシック"/>
            </a:endParaRPr>
          </a:p>
        </p:txBody>
      </p:sp>
    </p:spTree>
    <p:extLst>
      <p:ext uri="{BB962C8B-B14F-4D97-AF65-F5344CB8AC3E}">
        <p14:creationId xmlns:p14="http://schemas.microsoft.com/office/powerpoint/2010/main" val="3263656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31</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0" y="2708920"/>
            <a:ext cx="9144000"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(16QAM,16QAM),(64QAM,64QAM)</a:t>
            </a:r>
            <a:endParaRPr lang="ja-JP" altLang="en-US" kern="0" dirty="0">
              <a:latin typeface="Calibri" panose="020F0502020204030204" pitchFamily="34" charset="0"/>
            </a:endParaRPr>
          </a:p>
        </p:txBody>
      </p:sp>
    </p:spTree>
    <p:extLst>
      <p:ext uri="{BB962C8B-B14F-4D97-AF65-F5344CB8AC3E}">
        <p14:creationId xmlns:p14="http://schemas.microsoft.com/office/powerpoint/2010/main" val="28279849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3960289\Desktop\NG60\1607F2F提案_SU-MIMO\compDet\SC_LOS1_NG60_detcomp_hSM_Nbps8_X5dB_CR0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0657" y="1516999"/>
            <a:ext cx="3274414" cy="245581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Users\3960289\Desktop\NG60\1607F2F提案_SU-MIMO\compDet\SC_LOS1_NG60_detcomp_hSM_Nbps8_X10dB_CR01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4332" y="1516999"/>
            <a:ext cx="3347864" cy="25108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3960289\Desktop\NG60\1607F2F提案_SU-MIMO\compDet\SC_LOS1_NG60_detcomp_hSM_Nbps12_X5dB_CR01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10658" y="3955889"/>
            <a:ext cx="3282872" cy="246215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C:\Users\3960289\Desktop\NG60\1607F2F提案_SU-MIMO\compDet\SC_LOS1_NG60_detcomp_hSM_Nbps12_X10dB_CR01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4332" y="3955889"/>
            <a:ext cx="3329929" cy="2497447"/>
          </a:xfrm>
          <a:prstGeom prst="rect">
            <a:avLst/>
          </a:prstGeom>
          <a:noFill/>
          <a:extLst>
            <a:ext uri="{909E8E84-426E-40DD-AFC4-6F175D3DCCD1}">
              <a14:hiddenFill xmlns:a14="http://schemas.microsoft.com/office/drawing/2010/main">
                <a:solidFill>
                  <a:srgbClr val="FFFFFF"/>
                </a:solidFill>
              </a14:hiddenFill>
            </a:ext>
          </a:extLst>
        </p:spPr>
      </p:pic>
      <p:sp>
        <p:nvSpPr>
          <p:cNvPr id="17" name="円/楕円 16"/>
          <p:cNvSpPr/>
          <p:nvPr/>
        </p:nvSpPr>
        <p:spPr>
          <a:xfrm rot="735522">
            <a:off x="2486507" y="2836015"/>
            <a:ext cx="450052" cy="147049"/>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18" name="円/楕円 17"/>
          <p:cNvSpPr/>
          <p:nvPr/>
        </p:nvSpPr>
        <p:spPr>
          <a:xfrm rot="735522">
            <a:off x="2710272" y="5765115"/>
            <a:ext cx="450052" cy="147049"/>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19" name="円/楕円 18"/>
          <p:cNvSpPr/>
          <p:nvPr/>
        </p:nvSpPr>
        <p:spPr>
          <a:xfrm rot="735522">
            <a:off x="6170544" y="5274040"/>
            <a:ext cx="237991" cy="133194"/>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0" name="円/楕円 19"/>
          <p:cNvSpPr/>
          <p:nvPr/>
        </p:nvSpPr>
        <p:spPr>
          <a:xfrm rot="699886">
            <a:off x="3145331" y="3193399"/>
            <a:ext cx="286728" cy="66956"/>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1" name="円/楕円 20"/>
          <p:cNvSpPr/>
          <p:nvPr/>
        </p:nvSpPr>
        <p:spPr>
          <a:xfrm rot="699886">
            <a:off x="3125261" y="5685534"/>
            <a:ext cx="286728" cy="66956"/>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 name="Date Placeholder 3"/>
          <p:cNvSpPr>
            <a:spLocks noGrp="1"/>
          </p:cNvSpPr>
          <p:nvPr>
            <p:ph type="dt" idx="15"/>
          </p:nvPr>
        </p:nvSpPr>
        <p:spPr>
          <a:xfrm>
            <a:off x="716871"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32</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678661" y="548680"/>
            <a:ext cx="7772400" cy="648072"/>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Comparison between PH and no PH (R=1/2)</a:t>
            </a:r>
            <a:endParaRPr lang="ja-JP" altLang="en-US" kern="0" dirty="0">
              <a:latin typeface="Calibri" panose="020F0502020204030204" pitchFamily="34" charset="0"/>
            </a:endParaRPr>
          </a:p>
        </p:txBody>
      </p:sp>
      <p:sp>
        <p:nvSpPr>
          <p:cNvPr id="9" name="コンテンツ プレースホルダー 2"/>
          <p:cNvSpPr txBox="1">
            <a:spLocks/>
          </p:cNvSpPr>
          <p:nvPr/>
        </p:nvSpPr>
        <p:spPr>
          <a:xfrm>
            <a:off x="24674" y="2590453"/>
            <a:ext cx="1907381" cy="4785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400" b="1" dirty="0" smtClean="0">
                <a:solidFill>
                  <a:srgbClr val="000000"/>
                </a:solidFill>
                <a:latin typeface="Calibri" panose="020F0502020204030204" pitchFamily="34" charset="0"/>
                <a:ea typeface="ＭＳ Ｐゴシック"/>
              </a:rPr>
              <a:t>(16QAM, 16QAM)</a:t>
            </a:r>
            <a:endParaRPr lang="en-US" altLang="ja-JP" sz="24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b="1" dirty="0" smtClean="0">
              <a:solidFill>
                <a:srgbClr val="000000"/>
              </a:solidFill>
              <a:latin typeface="Calibri" panose="020F0502020204030204" pitchFamily="34" charset="0"/>
              <a:ea typeface="ＭＳ Ｐゴシック"/>
            </a:endParaRPr>
          </a:p>
        </p:txBody>
      </p:sp>
      <p:sp>
        <p:nvSpPr>
          <p:cNvPr id="13" name="コンテンツ プレースホルダー 2"/>
          <p:cNvSpPr txBox="1">
            <a:spLocks/>
          </p:cNvSpPr>
          <p:nvPr/>
        </p:nvSpPr>
        <p:spPr>
          <a:xfrm>
            <a:off x="-2760" y="5013176"/>
            <a:ext cx="1907381" cy="4785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400" b="1" dirty="0" smtClean="0">
                <a:solidFill>
                  <a:srgbClr val="000000"/>
                </a:solidFill>
                <a:latin typeface="Calibri" panose="020F0502020204030204" pitchFamily="34" charset="0"/>
                <a:ea typeface="ＭＳ Ｐゴシック"/>
              </a:rPr>
              <a:t>(64QAM, 64QAM)</a:t>
            </a:r>
            <a:endParaRPr lang="en-US" altLang="ja-JP" sz="24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b="1" dirty="0" smtClean="0">
              <a:solidFill>
                <a:srgbClr val="000000"/>
              </a:solidFill>
              <a:latin typeface="Calibri" panose="020F0502020204030204" pitchFamily="34" charset="0"/>
              <a:ea typeface="ＭＳ Ｐゴシック"/>
            </a:endParaRPr>
          </a:p>
        </p:txBody>
      </p:sp>
      <p:sp>
        <p:nvSpPr>
          <p:cNvPr id="14" name="コンテンツ プレースホルダー 2"/>
          <p:cNvSpPr txBox="1">
            <a:spLocks/>
          </p:cNvSpPr>
          <p:nvPr/>
        </p:nvSpPr>
        <p:spPr>
          <a:xfrm>
            <a:off x="2915816" y="1196752"/>
            <a:ext cx="1296144"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000" b="1" dirty="0" smtClean="0">
                <a:solidFill>
                  <a:srgbClr val="000000"/>
                </a:solidFill>
                <a:latin typeface="Symbol" panose="05050102010706020507" pitchFamily="18" charset="2"/>
                <a:ea typeface="ＭＳ Ｐゴシック"/>
              </a:rPr>
              <a:t>a</a:t>
            </a:r>
            <a:r>
              <a:rPr lang="en-US" altLang="ja-JP" sz="2000" b="1" dirty="0" smtClean="0">
                <a:solidFill>
                  <a:srgbClr val="000000"/>
                </a:solidFill>
                <a:latin typeface="Calibri" panose="020F0502020204030204" pitchFamily="34" charset="0"/>
                <a:ea typeface="ＭＳ Ｐゴシック"/>
              </a:rPr>
              <a:t>=-5dB</a:t>
            </a:r>
            <a:endParaRPr lang="en-US" altLang="ja-JP" sz="20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p:txBody>
      </p:sp>
      <p:sp>
        <p:nvSpPr>
          <p:cNvPr id="15" name="コンテンツ プレースホルダー 2"/>
          <p:cNvSpPr txBox="1">
            <a:spLocks/>
          </p:cNvSpPr>
          <p:nvPr/>
        </p:nvSpPr>
        <p:spPr>
          <a:xfrm>
            <a:off x="6372200" y="1196752"/>
            <a:ext cx="1296144"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000" b="1" dirty="0" smtClean="0">
                <a:solidFill>
                  <a:srgbClr val="000000"/>
                </a:solidFill>
                <a:latin typeface="Symbol" panose="05050102010706020507" pitchFamily="18" charset="2"/>
                <a:ea typeface="ＭＳ Ｐゴシック"/>
              </a:rPr>
              <a:t>a</a:t>
            </a:r>
            <a:r>
              <a:rPr lang="en-US" altLang="ja-JP" sz="2000" b="1" dirty="0" smtClean="0">
                <a:solidFill>
                  <a:srgbClr val="000000"/>
                </a:solidFill>
                <a:latin typeface="Calibri" panose="020F0502020204030204" pitchFamily="34" charset="0"/>
                <a:ea typeface="ＭＳ Ｐゴシック"/>
              </a:rPr>
              <a:t>=-10dB</a:t>
            </a:r>
            <a:endParaRPr lang="en-US" altLang="ja-JP" sz="20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p:txBody>
      </p:sp>
    </p:spTree>
    <p:extLst>
      <p:ext uri="{BB962C8B-B14F-4D97-AF65-F5344CB8AC3E}">
        <p14:creationId xmlns:p14="http://schemas.microsoft.com/office/powerpoint/2010/main" val="24784583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3960289\Desktop\NG60\1607F2F提案_SU-MIMO\compDet\SC_LOS1_NG60_detcomp_hSM_Nbps8_X5dB_CR05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6956" y="1557464"/>
            <a:ext cx="3261815" cy="24463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fs-minami4.japan.gds.panasonic.com\FAVC-S24$\DTV-std\【秘】技術情報\NG60\PH提案\sim結果\compDet\SC_LOS1_NG60_detcomp_hSM_Nbps12_X5dB_CR050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5356" y="3983275"/>
            <a:ext cx="3293415" cy="247006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fs-minami4.japan.gds.panasonic.com\FAVC-S24$\DTV-std\【秘】技術情報\NG60\PH提案\sim結果\compDet\SC_LOS1_NG60_detcomp_hSM_Nbps12_X10dB_CR050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5491" y="3983274"/>
            <a:ext cx="3293415" cy="2470061"/>
          </a:xfrm>
          <a:prstGeom prst="rect">
            <a:avLst/>
          </a:prstGeom>
          <a:noFill/>
          <a:extLst>
            <a:ext uri="{909E8E84-426E-40DD-AFC4-6F175D3DCCD1}">
              <a14:hiddenFill xmlns:a14="http://schemas.microsoft.com/office/drawing/2010/main">
                <a:solidFill>
                  <a:srgbClr val="FFFFFF"/>
                </a:solidFill>
              </a14:hiddenFill>
            </a:ext>
          </a:extLst>
        </p:spPr>
      </p:pic>
      <p:sp>
        <p:nvSpPr>
          <p:cNvPr id="17" name="円/楕円 16"/>
          <p:cNvSpPr/>
          <p:nvPr/>
        </p:nvSpPr>
        <p:spPr>
          <a:xfrm rot="735522">
            <a:off x="2638263" y="5596749"/>
            <a:ext cx="450052" cy="147049"/>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18" name="円/楕円 17"/>
          <p:cNvSpPr/>
          <p:nvPr/>
        </p:nvSpPr>
        <p:spPr>
          <a:xfrm rot="735522">
            <a:off x="2847173" y="3429316"/>
            <a:ext cx="450052" cy="147049"/>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19" name="円/楕円 18"/>
          <p:cNvSpPr/>
          <p:nvPr/>
        </p:nvSpPr>
        <p:spPr>
          <a:xfrm rot="735522">
            <a:off x="6325604" y="5466955"/>
            <a:ext cx="356462" cy="167384"/>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0" name="円/楕円 19"/>
          <p:cNvSpPr/>
          <p:nvPr/>
        </p:nvSpPr>
        <p:spPr>
          <a:xfrm rot="699886">
            <a:off x="3284170" y="3013779"/>
            <a:ext cx="296643" cy="112552"/>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1" name="円/楕円 20"/>
          <p:cNvSpPr/>
          <p:nvPr/>
        </p:nvSpPr>
        <p:spPr>
          <a:xfrm rot="699886">
            <a:off x="3127533" y="5579472"/>
            <a:ext cx="296643" cy="112552"/>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2" name="円/楕円 21"/>
          <p:cNvSpPr/>
          <p:nvPr/>
        </p:nvSpPr>
        <p:spPr>
          <a:xfrm rot="699886">
            <a:off x="3417543" y="3409728"/>
            <a:ext cx="273433" cy="109208"/>
          </a:xfrm>
          <a:prstGeom prst="ellipse">
            <a:avLst/>
          </a:prstGeom>
          <a:noFill/>
          <a:ln w="254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3" name="円/楕円 22"/>
          <p:cNvSpPr/>
          <p:nvPr/>
        </p:nvSpPr>
        <p:spPr>
          <a:xfrm rot="699886">
            <a:off x="3195346" y="5881997"/>
            <a:ext cx="273433" cy="109208"/>
          </a:xfrm>
          <a:prstGeom prst="ellipse">
            <a:avLst/>
          </a:prstGeom>
          <a:noFill/>
          <a:ln w="254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pic>
        <p:nvPicPr>
          <p:cNvPr id="24" name="Picture 2" descr="C:\Users\3960289\Desktop\SC_LOS1_NG60_detcomp_hSM_Nbps8_X10dB_CR050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4359" y="1579962"/>
            <a:ext cx="3233470" cy="242510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33</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0" name="Rectangle 1"/>
          <p:cNvSpPr txBox="1">
            <a:spLocks noChangeArrowheads="1"/>
          </p:cNvSpPr>
          <p:nvPr/>
        </p:nvSpPr>
        <p:spPr bwMode="auto">
          <a:xfrm>
            <a:off x="676138" y="620688"/>
            <a:ext cx="7772400" cy="648072"/>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Comparison between PH and no PH (R=5/8)</a:t>
            </a:r>
            <a:endParaRPr lang="ja-JP" altLang="en-US" kern="0" dirty="0">
              <a:latin typeface="Calibri" panose="020F0502020204030204" pitchFamily="34" charset="0"/>
            </a:endParaRPr>
          </a:p>
        </p:txBody>
      </p:sp>
      <p:sp>
        <p:nvSpPr>
          <p:cNvPr id="9" name="コンテンツ プレースホルダー 2"/>
          <p:cNvSpPr txBox="1">
            <a:spLocks/>
          </p:cNvSpPr>
          <p:nvPr/>
        </p:nvSpPr>
        <p:spPr>
          <a:xfrm>
            <a:off x="22151" y="2616674"/>
            <a:ext cx="1907381" cy="4785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2400" b="1" dirty="0" smtClean="0">
                <a:solidFill>
                  <a:srgbClr val="000000"/>
                </a:solidFill>
                <a:latin typeface="Calibri" panose="020F0502020204030204" pitchFamily="34" charset="0"/>
                <a:ea typeface="ＭＳ Ｐゴシック"/>
              </a:rPr>
              <a:t>(16QAM, 16QAM)</a:t>
            </a:r>
            <a:endParaRPr lang="en-US" altLang="ja-JP" sz="24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b="1" dirty="0" smtClean="0">
              <a:solidFill>
                <a:srgbClr val="000000"/>
              </a:solidFill>
              <a:latin typeface="Calibri" panose="020F0502020204030204" pitchFamily="34" charset="0"/>
              <a:ea typeface="ＭＳ Ｐゴシック"/>
            </a:endParaRPr>
          </a:p>
        </p:txBody>
      </p:sp>
      <p:sp>
        <p:nvSpPr>
          <p:cNvPr id="14" name="コンテンツ プレースホルダー 2"/>
          <p:cNvSpPr txBox="1">
            <a:spLocks/>
          </p:cNvSpPr>
          <p:nvPr/>
        </p:nvSpPr>
        <p:spPr>
          <a:xfrm>
            <a:off x="-5283" y="5063395"/>
            <a:ext cx="1907381" cy="4785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2400" b="1" dirty="0" smtClean="0">
                <a:solidFill>
                  <a:srgbClr val="000000"/>
                </a:solidFill>
                <a:latin typeface="Calibri" panose="020F0502020204030204" pitchFamily="34" charset="0"/>
                <a:ea typeface="ＭＳ Ｐゴシック"/>
              </a:rPr>
              <a:t>(64QAM, 64QAM)</a:t>
            </a:r>
            <a:endParaRPr lang="en-US" altLang="ja-JP" sz="24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b="1" dirty="0" smtClean="0">
              <a:solidFill>
                <a:srgbClr val="000000"/>
              </a:solidFill>
              <a:latin typeface="Calibri" panose="020F0502020204030204" pitchFamily="34" charset="0"/>
              <a:ea typeface="ＭＳ Ｐゴシック"/>
            </a:endParaRPr>
          </a:p>
        </p:txBody>
      </p:sp>
      <p:sp>
        <p:nvSpPr>
          <p:cNvPr id="15" name="コンテンツ プレースホルダー 2"/>
          <p:cNvSpPr txBox="1">
            <a:spLocks/>
          </p:cNvSpPr>
          <p:nvPr/>
        </p:nvSpPr>
        <p:spPr>
          <a:xfrm>
            <a:off x="2843808" y="1217662"/>
            <a:ext cx="1296144"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2000" b="1" dirty="0" smtClean="0">
                <a:solidFill>
                  <a:srgbClr val="000000"/>
                </a:solidFill>
                <a:latin typeface="Symbol" panose="05050102010706020507" pitchFamily="18" charset="2"/>
                <a:ea typeface="ＭＳ Ｐゴシック"/>
              </a:rPr>
              <a:t>a</a:t>
            </a:r>
            <a:r>
              <a:rPr lang="en-US" altLang="ja-JP" sz="2000" b="1" dirty="0" smtClean="0">
                <a:solidFill>
                  <a:srgbClr val="000000"/>
                </a:solidFill>
                <a:latin typeface="Calibri" panose="020F0502020204030204" pitchFamily="34" charset="0"/>
                <a:ea typeface="ＭＳ Ｐゴシック"/>
              </a:rPr>
              <a:t>=-5dB</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000" b="1" dirty="0" smtClean="0">
              <a:solidFill>
                <a:srgbClr val="000000"/>
              </a:solidFill>
              <a:latin typeface="Calibri" panose="020F0502020204030204" pitchFamily="34" charset="0"/>
              <a:ea typeface="ＭＳ Ｐゴシック"/>
            </a:endParaRPr>
          </a:p>
        </p:txBody>
      </p:sp>
      <p:sp>
        <p:nvSpPr>
          <p:cNvPr id="16" name="コンテンツ プレースホルダー 2"/>
          <p:cNvSpPr txBox="1">
            <a:spLocks/>
          </p:cNvSpPr>
          <p:nvPr/>
        </p:nvSpPr>
        <p:spPr>
          <a:xfrm>
            <a:off x="6588224" y="1196752"/>
            <a:ext cx="1296144" cy="52496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2000" b="1" dirty="0" smtClean="0">
                <a:solidFill>
                  <a:srgbClr val="000000"/>
                </a:solidFill>
                <a:latin typeface="Symbol" panose="05050102010706020507" pitchFamily="18" charset="2"/>
                <a:ea typeface="ＭＳ Ｐゴシック"/>
              </a:rPr>
              <a:t>a</a:t>
            </a:r>
            <a:r>
              <a:rPr lang="en-US" altLang="ja-JP" sz="2000" b="1" dirty="0" smtClean="0">
                <a:solidFill>
                  <a:srgbClr val="000000"/>
                </a:solidFill>
                <a:latin typeface="Calibri" panose="020F0502020204030204" pitchFamily="34" charset="0"/>
                <a:ea typeface="ＭＳ Ｐゴシック"/>
              </a:rPr>
              <a:t>=-10dB</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000" b="1" dirty="0" smtClean="0">
              <a:solidFill>
                <a:srgbClr val="000000"/>
              </a:solidFill>
              <a:latin typeface="Calibri" panose="020F0502020204030204" pitchFamily="34" charset="0"/>
              <a:ea typeface="ＭＳ Ｐゴシック"/>
            </a:endParaRPr>
          </a:p>
        </p:txBody>
      </p:sp>
    </p:spTree>
    <p:extLst>
      <p:ext uri="{BB962C8B-B14F-4D97-AF65-F5344CB8AC3E}">
        <p14:creationId xmlns:p14="http://schemas.microsoft.com/office/powerpoint/2010/main" val="29741528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コンテンツ プレースホルダー 2"/>
          <p:cNvSpPr txBox="1">
            <a:spLocks/>
          </p:cNvSpPr>
          <p:nvPr/>
        </p:nvSpPr>
        <p:spPr>
          <a:xfrm>
            <a:off x="37260" y="2590453"/>
            <a:ext cx="1907381" cy="4785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2400" b="1" dirty="0" smtClean="0">
                <a:solidFill>
                  <a:srgbClr val="000000"/>
                </a:solidFill>
                <a:latin typeface="Calibri" panose="020F0502020204030204" pitchFamily="34" charset="0"/>
                <a:ea typeface="ＭＳ Ｐゴシック"/>
              </a:rPr>
              <a:t>(16QAM, 16QAM)</a:t>
            </a:r>
            <a:endParaRPr lang="en-US" altLang="ja-JP" sz="24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b="1" dirty="0" smtClean="0">
              <a:solidFill>
                <a:srgbClr val="000000"/>
              </a:solidFill>
              <a:latin typeface="Calibri" panose="020F0502020204030204" pitchFamily="34" charset="0"/>
              <a:ea typeface="ＭＳ Ｐゴシック"/>
            </a:endParaRPr>
          </a:p>
        </p:txBody>
      </p:sp>
      <p:pic>
        <p:nvPicPr>
          <p:cNvPr id="11" name="Picture 2" descr="C:\Users\3960289\Desktop\NG60\1607F2F提案_SU-MIMO\compDet\SC_LOS1_NG60_detcomp_hSM_Nbps8_X5dB_CR03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522671"/>
            <a:ext cx="3302874" cy="24771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3960289\Desktop\NG60\1607F2F提案_SU-MIMO\compDet\SC_LOS1_NG60_detcomp_hSM_Nbps8_X10dB_CR03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3139" y="1512576"/>
            <a:ext cx="3323317" cy="2492488"/>
          </a:xfrm>
          <a:prstGeom prst="rect">
            <a:avLst/>
          </a:prstGeom>
          <a:noFill/>
          <a:extLst>
            <a:ext uri="{909E8E84-426E-40DD-AFC4-6F175D3DCCD1}">
              <a14:hiddenFill xmlns:a14="http://schemas.microsoft.com/office/drawing/2010/main">
                <a:solidFill>
                  <a:srgbClr val="FFFFFF"/>
                </a:solidFill>
              </a14:hiddenFill>
            </a:ext>
          </a:extLst>
        </p:spPr>
      </p:pic>
      <p:sp>
        <p:nvSpPr>
          <p:cNvPr id="18" name="円/楕円 17"/>
          <p:cNvSpPr/>
          <p:nvPr/>
        </p:nvSpPr>
        <p:spPr>
          <a:xfrm rot="735522">
            <a:off x="2845865" y="3042289"/>
            <a:ext cx="527141" cy="180216"/>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0" name="円/楕円 19"/>
          <p:cNvSpPr/>
          <p:nvPr/>
        </p:nvSpPr>
        <p:spPr>
          <a:xfrm rot="735522">
            <a:off x="6387744" y="3142956"/>
            <a:ext cx="300277" cy="229509"/>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1" name="円/楕円 20"/>
          <p:cNvSpPr/>
          <p:nvPr/>
        </p:nvSpPr>
        <p:spPr>
          <a:xfrm rot="699886">
            <a:off x="3388704" y="2965002"/>
            <a:ext cx="260314" cy="123653"/>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2" name="円/楕円 21"/>
          <p:cNvSpPr/>
          <p:nvPr/>
        </p:nvSpPr>
        <p:spPr>
          <a:xfrm rot="699886">
            <a:off x="6578807" y="2891481"/>
            <a:ext cx="260314" cy="123653"/>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3" name="円/楕円 22"/>
          <p:cNvSpPr/>
          <p:nvPr/>
        </p:nvSpPr>
        <p:spPr>
          <a:xfrm rot="699886">
            <a:off x="3391244" y="3284541"/>
            <a:ext cx="273433" cy="78519"/>
          </a:xfrm>
          <a:prstGeom prst="ellipse">
            <a:avLst/>
          </a:prstGeom>
          <a:noFill/>
          <a:ln w="254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4" name="円/楕円 23"/>
          <p:cNvSpPr/>
          <p:nvPr/>
        </p:nvSpPr>
        <p:spPr>
          <a:xfrm rot="699886">
            <a:off x="6703326" y="3303246"/>
            <a:ext cx="273433" cy="78519"/>
          </a:xfrm>
          <a:prstGeom prst="ellipse">
            <a:avLst/>
          </a:prstGeom>
          <a:noFill/>
          <a:ln w="254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15" name="コンテンツ プレースホルダー 2"/>
          <p:cNvSpPr txBox="1">
            <a:spLocks/>
          </p:cNvSpPr>
          <p:nvPr/>
        </p:nvSpPr>
        <p:spPr>
          <a:xfrm>
            <a:off x="2987824" y="1222301"/>
            <a:ext cx="1296144"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2000" b="1" dirty="0" smtClean="0">
                <a:solidFill>
                  <a:srgbClr val="000000"/>
                </a:solidFill>
                <a:latin typeface="Symbol" panose="05050102010706020507" pitchFamily="18" charset="2"/>
                <a:ea typeface="ＭＳ Ｐゴシック"/>
              </a:rPr>
              <a:t>a</a:t>
            </a:r>
            <a:r>
              <a:rPr lang="en-US" altLang="ja-JP" sz="2000" b="1" dirty="0" smtClean="0">
                <a:solidFill>
                  <a:srgbClr val="000000"/>
                </a:solidFill>
                <a:latin typeface="Calibri" panose="020F0502020204030204" pitchFamily="34" charset="0"/>
                <a:ea typeface="ＭＳ Ｐゴシック"/>
              </a:rPr>
              <a:t>=-5dB</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000" b="1" dirty="0" smtClean="0">
              <a:solidFill>
                <a:srgbClr val="000000"/>
              </a:solidFill>
              <a:latin typeface="Calibri" panose="020F0502020204030204" pitchFamily="34" charset="0"/>
              <a:ea typeface="ＭＳ Ｐゴシック"/>
            </a:endParaRPr>
          </a:p>
        </p:txBody>
      </p:sp>
      <p:sp>
        <p:nvSpPr>
          <p:cNvPr id="16" name="コンテンツ プレースホルダー 2"/>
          <p:cNvSpPr txBox="1">
            <a:spLocks/>
          </p:cNvSpPr>
          <p:nvPr/>
        </p:nvSpPr>
        <p:spPr>
          <a:xfrm>
            <a:off x="6444208" y="1222301"/>
            <a:ext cx="1296144"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2000" b="1" dirty="0" smtClean="0">
                <a:solidFill>
                  <a:srgbClr val="000000"/>
                </a:solidFill>
                <a:latin typeface="Symbol" panose="05050102010706020507" pitchFamily="18" charset="2"/>
                <a:ea typeface="ＭＳ Ｐゴシック"/>
              </a:rPr>
              <a:t>a</a:t>
            </a:r>
            <a:r>
              <a:rPr lang="en-US" altLang="ja-JP" sz="2000" b="1" dirty="0" smtClean="0">
                <a:solidFill>
                  <a:srgbClr val="000000"/>
                </a:solidFill>
                <a:latin typeface="Calibri" panose="020F0502020204030204" pitchFamily="34" charset="0"/>
                <a:ea typeface="ＭＳ Ｐゴシック"/>
              </a:rPr>
              <a:t>=-10dB</a:t>
            </a:r>
            <a:endParaRPr lang="en-US" altLang="ja-JP" sz="20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000" b="1" dirty="0" smtClean="0">
              <a:solidFill>
                <a:srgbClr val="000000"/>
              </a:solidFill>
              <a:latin typeface="Calibri" panose="020F0502020204030204" pitchFamily="34" charset="0"/>
              <a:ea typeface="ＭＳ Ｐゴシック"/>
            </a:endParaRPr>
          </a:p>
        </p:txBody>
      </p:sp>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34</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0" name="Rectangle 1"/>
          <p:cNvSpPr txBox="1">
            <a:spLocks noChangeArrowheads="1"/>
          </p:cNvSpPr>
          <p:nvPr/>
        </p:nvSpPr>
        <p:spPr bwMode="auto">
          <a:xfrm>
            <a:off x="676138" y="620688"/>
            <a:ext cx="7772400" cy="648072"/>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Comparison between PH and no PH (R=3/4)</a:t>
            </a:r>
            <a:endParaRPr lang="ja-JP" altLang="en-US" kern="0" dirty="0">
              <a:latin typeface="Calibri" panose="020F0502020204030204" pitchFamily="34" charset="0"/>
            </a:endParaRPr>
          </a:p>
        </p:txBody>
      </p:sp>
      <p:sp>
        <p:nvSpPr>
          <p:cNvPr id="14" name="コンテンツ プレースホルダー 2"/>
          <p:cNvSpPr txBox="1">
            <a:spLocks/>
          </p:cNvSpPr>
          <p:nvPr/>
        </p:nvSpPr>
        <p:spPr>
          <a:xfrm>
            <a:off x="9826" y="5038725"/>
            <a:ext cx="1907381" cy="4785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2400" b="1" dirty="0" smtClean="0">
                <a:solidFill>
                  <a:srgbClr val="000000"/>
                </a:solidFill>
                <a:latin typeface="Calibri" panose="020F0502020204030204" pitchFamily="34" charset="0"/>
                <a:ea typeface="ＭＳ Ｐゴシック"/>
              </a:rPr>
              <a:t>(64QAM, 64QAM)</a:t>
            </a:r>
            <a:endParaRPr lang="en-US" altLang="ja-JP" sz="2400" b="1"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b="1"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b="1" dirty="0" smtClean="0">
              <a:solidFill>
                <a:srgbClr val="000000"/>
              </a:solidFill>
              <a:latin typeface="Calibri" panose="020F0502020204030204" pitchFamily="34" charset="0"/>
              <a:ea typeface="ＭＳ Ｐゴシック"/>
            </a:endParaRPr>
          </a:p>
        </p:txBody>
      </p:sp>
      <p:pic>
        <p:nvPicPr>
          <p:cNvPr id="13" name="Picture 2" descr="\\fs-minami4.japan.gds.panasonic.com\FAVC-S24$\DTV-std\【秘】技術情報\NG60\PH提案\sim結果\compDet\SC_LOS1_NG60_detcomp_hSM_Nbps12_X5dB_CR03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58010" y="3971922"/>
            <a:ext cx="3308552" cy="248141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fs-minami4.japan.gds.panasonic.com\FAVC-S24$\DTV-std\【秘】技術情報\NG60\PH提案\sim結果\compDet\SC_LOS1_NG60_detcomp_hSM_Nbps12_X10dB_CR030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3139" y="3958229"/>
            <a:ext cx="3323317" cy="2492488"/>
          </a:xfrm>
          <a:prstGeom prst="rect">
            <a:avLst/>
          </a:prstGeom>
          <a:noFill/>
          <a:extLst>
            <a:ext uri="{909E8E84-426E-40DD-AFC4-6F175D3DCCD1}">
              <a14:hiddenFill xmlns:a14="http://schemas.microsoft.com/office/drawing/2010/main">
                <a:solidFill>
                  <a:srgbClr val="FFFFFF"/>
                </a:solidFill>
              </a14:hiddenFill>
            </a:ext>
          </a:extLst>
        </p:spPr>
      </p:pic>
      <p:sp>
        <p:nvSpPr>
          <p:cNvPr id="19" name="円/楕円 18"/>
          <p:cNvSpPr/>
          <p:nvPr/>
        </p:nvSpPr>
        <p:spPr>
          <a:xfrm rot="735522">
            <a:off x="2812983" y="5836355"/>
            <a:ext cx="417289" cy="204085"/>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Tree>
    <p:extLst>
      <p:ext uri="{BB962C8B-B14F-4D97-AF65-F5344CB8AC3E}">
        <p14:creationId xmlns:p14="http://schemas.microsoft.com/office/powerpoint/2010/main" val="32885014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3960289\Desktop\NG60\1607F2F提案_SU-MIMO\compDet\SC_LOS1_NG60_detcomp_hSM_Nbps8_X5dB_CR13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1342254"/>
            <a:ext cx="3395521" cy="254664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C:\Users\3960289\Desktop\NG60\1607F2F提案_SU-MIMO\compDet\SC_LOS1_NG60_detcomp_hSM_Nbps8_X10dB_CR131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6040" y="1342254"/>
            <a:ext cx="3454402" cy="259080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s-minami4.japan.gds.panasonic.com\FAVC-S24$\DTV-std\【秘】技術情報\NG60\PH提案\sim結果\compDet\SC_LOS1_NG60_detcomp_hSM_Nbps12_X5dB_CR131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8365" y="3717032"/>
            <a:ext cx="3377175" cy="25328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fs-minami4.japan.gds.panasonic.com\FAVC-S24$\DTV-std\【秘】技術情報\NG60\PH提案\sim結果\compDet\SC_LOS1_NG60_detcomp_hSM_Nbps12_X10dB_CR131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28953" y="3723828"/>
            <a:ext cx="3368576" cy="2526432"/>
          </a:xfrm>
          <a:prstGeom prst="rect">
            <a:avLst/>
          </a:prstGeom>
          <a:noFill/>
          <a:extLst>
            <a:ext uri="{909E8E84-426E-40DD-AFC4-6F175D3DCCD1}">
              <a14:hiddenFill xmlns:a14="http://schemas.microsoft.com/office/drawing/2010/main">
                <a:solidFill>
                  <a:srgbClr val="FFFFFF"/>
                </a:solidFill>
              </a14:hiddenFill>
            </a:ext>
          </a:extLst>
        </p:spPr>
      </p:pic>
      <p:sp>
        <p:nvSpPr>
          <p:cNvPr id="18" name="円/楕円 17"/>
          <p:cNvSpPr/>
          <p:nvPr/>
        </p:nvSpPr>
        <p:spPr>
          <a:xfrm rot="735522">
            <a:off x="2855792" y="5510668"/>
            <a:ext cx="509595" cy="110339"/>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19" name="円/楕円 18"/>
          <p:cNvSpPr/>
          <p:nvPr/>
        </p:nvSpPr>
        <p:spPr>
          <a:xfrm rot="735522">
            <a:off x="6338149" y="5563626"/>
            <a:ext cx="341567" cy="146849"/>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0" name="円/楕円 19"/>
          <p:cNvSpPr/>
          <p:nvPr/>
        </p:nvSpPr>
        <p:spPr>
          <a:xfrm rot="699886">
            <a:off x="3375100" y="5385304"/>
            <a:ext cx="286728" cy="66956"/>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2" name="円/楕円 21"/>
          <p:cNvSpPr/>
          <p:nvPr/>
        </p:nvSpPr>
        <p:spPr>
          <a:xfrm rot="699886">
            <a:off x="3468524" y="5638641"/>
            <a:ext cx="273433" cy="97924"/>
          </a:xfrm>
          <a:prstGeom prst="ellipse">
            <a:avLst/>
          </a:prstGeom>
          <a:noFill/>
          <a:ln w="254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3" name="円/楕円 22"/>
          <p:cNvSpPr/>
          <p:nvPr/>
        </p:nvSpPr>
        <p:spPr>
          <a:xfrm rot="699886">
            <a:off x="6642417" y="5470585"/>
            <a:ext cx="286728" cy="66956"/>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4" name="円/楕円 23"/>
          <p:cNvSpPr/>
          <p:nvPr/>
        </p:nvSpPr>
        <p:spPr>
          <a:xfrm rot="699886">
            <a:off x="6732732" y="5771247"/>
            <a:ext cx="273433" cy="97924"/>
          </a:xfrm>
          <a:prstGeom prst="ellipse">
            <a:avLst/>
          </a:prstGeom>
          <a:noFill/>
          <a:ln w="254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35</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0" name="Rectangle 1"/>
          <p:cNvSpPr txBox="1">
            <a:spLocks noChangeArrowheads="1"/>
          </p:cNvSpPr>
          <p:nvPr/>
        </p:nvSpPr>
        <p:spPr bwMode="auto">
          <a:xfrm>
            <a:off x="395536" y="548680"/>
            <a:ext cx="8424936" cy="648072"/>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Comparison between PH and no PH (R=13/16)</a:t>
            </a:r>
            <a:endParaRPr lang="ja-JP" altLang="en-US" kern="0" dirty="0">
              <a:latin typeface="Calibri" panose="020F0502020204030204" pitchFamily="34" charset="0"/>
            </a:endParaRPr>
          </a:p>
        </p:txBody>
      </p:sp>
      <p:sp>
        <p:nvSpPr>
          <p:cNvPr id="9" name="コンテンツ プレースホルダー 2"/>
          <p:cNvSpPr txBox="1">
            <a:spLocks/>
          </p:cNvSpPr>
          <p:nvPr/>
        </p:nvSpPr>
        <p:spPr>
          <a:xfrm>
            <a:off x="22151" y="2420888"/>
            <a:ext cx="1907381" cy="4785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400" b="1" dirty="0" smtClean="0">
                <a:solidFill>
                  <a:srgbClr val="000000"/>
                </a:solidFill>
                <a:latin typeface="Calibri" panose="020F0502020204030204" pitchFamily="34" charset="0"/>
                <a:ea typeface="ＭＳ Ｐゴシック"/>
              </a:rPr>
              <a:t>(16QAM, 16QAM)</a:t>
            </a:r>
            <a:endParaRPr lang="en-US" altLang="ja-JP" sz="24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b="1" dirty="0" smtClean="0">
              <a:solidFill>
                <a:srgbClr val="000000"/>
              </a:solidFill>
              <a:latin typeface="Calibri" panose="020F0502020204030204" pitchFamily="34" charset="0"/>
              <a:ea typeface="ＭＳ Ｐゴシック"/>
            </a:endParaRPr>
          </a:p>
        </p:txBody>
      </p:sp>
      <p:sp>
        <p:nvSpPr>
          <p:cNvPr id="14" name="コンテンツ プレースホルダー 2"/>
          <p:cNvSpPr txBox="1">
            <a:spLocks/>
          </p:cNvSpPr>
          <p:nvPr/>
        </p:nvSpPr>
        <p:spPr>
          <a:xfrm>
            <a:off x="-5283" y="4750693"/>
            <a:ext cx="1907381" cy="4785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400" b="1" dirty="0" smtClean="0">
                <a:solidFill>
                  <a:srgbClr val="000000"/>
                </a:solidFill>
                <a:latin typeface="Calibri" panose="020F0502020204030204" pitchFamily="34" charset="0"/>
                <a:ea typeface="ＭＳ Ｐゴシック"/>
              </a:rPr>
              <a:t>(64QAM, 64QAM)</a:t>
            </a:r>
            <a:endParaRPr lang="en-US" altLang="ja-JP" sz="24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b="1" dirty="0" smtClean="0">
              <a:solidFill>
                <a:srgbClr val="000000"/>
              </a:solidFill>
              <a:latin typeface="Calibri" panose="020F0502020204030204" pitchFamily="34" charset="0"/>
              <a:ea typeface="ＭＳ Ｐゴシック"/>
            </a:endParaRPr>
          </a:p>
        </p:txBody>
      </p:sp>
      <p:sp>
        <p:nvSpPr>
          <p:cNvPr id="15" name="コンテンツ プレースホルダー 2"/>
          <p:cNvSpPr txBox="1">
            <a:spLocks/>
          </p:cNvSpPr>
          <p:nvPr/>
        </p:nvSpPr>
        <p:spPr>
          <a:xfrm>
            <a:off x="2915816" y="1052736"/>
            <a:ext cx="1296144"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000" b="1" dirty="0" smtClean="0">
                <a:solidFill>
                  <a:srgbClr val="000000"/>
                </a:solidFill>
                <a:latin typeface="Symbol" panose="05050102010706020507" pitchFamily="18" charset="2"/>
                <a:ea typeface="ＭＳ Ｐゴシック"/>
              </a:rPr>
              <a:t>a</a:t>
            </a:r>
            <a:r>
              <a:rPr lang="en-US" altLang="ja-JP" sz="2000" b="1" dirty="0" smtClean="0">
                <a:solidFill>
                  <a:srgbClr val="000000"/>
                </a:solidFill>
                <a:latin typeface="Calibri" panose="020F0502020204030204" pitchFamily="34" charset="0"/>
                <a:ea typeface="ＭＳ Ｐゴシック"/>
              </a:rPr>
              <a:t>=-5dB</a:t>
            </a:r>
            <a:endParaRPr lang="en-US" altLang="ja-JP" sz="20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p:txBody>
      </p:sp>
      <p:sp>
        <p:nvSpPr>
          <p:cNvPr id="16" name="コンテンツ プレースホルダー 2"/>
          <p:cNvSpPr txBox="1">
            <a:spLocks/>
          </p:cNvSpPr>
          <p:nvPr/>
        </p:nvSpPr>
        <p:spPr>
          <a:xfrm>
            <a:off x="6372200" y="1052736"/>
            <a:ext cx="1296144"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000" b="1" dirty="0" smtClean="0">
                <a:solidFill>
                  <a:srgbClr val="000000"/>
                </a:solidFill>
                <a:latin typeface="Symbol" panose="05050102010706020507" pitchFamily="18" charset="2"/>
                <a:ea typeface="ＭＳ Ｐゴシック"/>
              </a:rPr>
              <a:t>a</a:t>
            </a:r>
            <a:r>
              <a:rPr lang="en-US" altLang="ja-JP" sz="2000" b="1" dirty="0" smtClean="0">
                <a:solidFill>
                  <a:srgbClr val="000000"/>
                </a:solidFill>
                <a:latin typeface="Calibri" panose="020F0502020204030204" pitchFamily="34" charset="0"/>
                <a:ea typeface="ＭＳ Ｐゴシック"/>
              </a:rPr>
              <a:t>=-10dB</a:t>
            </a:r>
            <a:endParaRPr lang="en-US" altLang="ja-JP" sz="20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p:txBody>
      </p:sp>
      <p:sp>
        <p:nvSpPr>
          <p:cNvPr id="21" name="コンテンツ プレースホルダー 2"/>
          <p:cNvSpPr txBox="1">
            <a:spLocks/>
          </p:cNvSpPr>
          <p:nvPr/>
        </p:nvSpPr>
        <p:spPr>
          <a:xfrm>
            <a:off x="720080" y="6093296"/>
            <a:ext cx="8964488"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None/>
            </a:pPr>
            <a:r>
              <a:rPr lang="en-US" altLang="ja-JP" sz="2000" dirty="0" smtClean="0">
                <a:solidFill>
                  <a:srgbClr val="000000"/>
                </a:solidFill>
                <a:latin typeface="Calibri" panose="020F0502020204030204" pitchFamily="34" charset="0"/>
                <a:ea typeface="ＭＳ Ｐゴシック"/>
              </a:rPr>
              <a:t>- PH has gain, compared with no PH.</a:t>
            </a:r>
            <a:endParaRPr lang="en-US" altLang="ja-JP" sz="2400"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dirty="0" smtClean="0">
              <a:solidFill>
                <a:srgbClr val="000000"/>
              </a:solidFill>
              <a:latin typeface="Calibri" panose="020F0502020204030204" pitchFamily="34" charset="0"/>
              <a:ea typeface="ＭＳ Ｐゴシック"/>
            </a:endParaRPr>
          </a:p>
        </p:txBody>
      </p:sp>
    </p:spTree>
    <p:extLst>
      <p:ext uri="{BB962C8B-B14F-4D97-AF65-F5344CB8AC3E}">
        <p14:creationId xmlns:p14="http://schemas.microsoft.com/office/powerpoint/2010/main" val="8603282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36</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0" y="2708920"/>
            <a:ext cx="9144000"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Symbol" panose="05050102010706020507" pitchFamily="18" charset="2"/>
              </a:rPr>
              <a:t>a</a:t>
            </a:r>
            <a:r>
              <a:rPr lang="en-US" altLang="ja-JP" kern="0" dirty="0" smtClean="0">
                <a:latin typeface="Calibri" panose="020F0502020204030204" pitchFamily="34" charset="0"/>
              </a:rPr>
              <a:t>=-3dB</a:t>
            </a:r>
            <a:endParaRPr lang="ja-JP" altLang="en-US" kern="0" dirty="0">
              <a:latin typeface="Calibri" panose="020F0502020204030204" pitchFamily="34" charset="0"/>
            </a:endParaRPr>
          </a:p>
        </p:txBody>
      </p:sp>
    </p:spTree>
    <p:extLst>
      <p:ext uri="{BB962C8B-B14F-4D97-AF65-F5344CB8AC3E}">
        <p14:creationId xmlns:p14="http://schemas.microsoft.com/office/powerpoint/2010/main" val="34551277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6871"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37</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0" y="620688"/>
            <a:ext cx="9396536" cy="648072"/>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Comparison between PH and no PH (</a:t>
            </a:r>
            <a:r>
              <a:rPr lang="en-US" altLang="ja-JP" kern="0" dirty="0" smtClean="0">
                <a:latin typeface="Symbol" panose="05050102010706020507" pitchFamily="18" charset="2"/>
              </a:rPr>
              <a:t>a</a:t>
            </a:r>
            <a:r>
              <a:rPr lang="en-US" altLang="ja-JP" kern="0" dirty="0" smtClean="0">
                <a:latin typeface="Calibri" panose="020F0502020204030204" pitchFamily="34" charset="0"/>
              </a:rPr>
              <a:t>=-3dB, R=1/2)</a:t>
            </a:r>
            <a:endParaRPr lang="ja-JP" altLang="en-US" kern="0" dirty="0">
              <a:latin typeface="Calibri" panose="020F0502020204030204" pitchFamily="34" charset="0"/>
            </a:endParaRPr>
          </a:p>
        </p:txBody>
      </p:sp>
      <p:sp>
        <p:nvSpPr>
          <p:cNvPr id="40" name="コンテンツ プレースホルダー 2"/>
          <p:cNvSpPr txBox="1">
            <a:spLocks/>
          </p:cNvSpPr>
          <p:nvPr/>
        </p:nvSpPr>
        <p:spPr>
          <a:xfrm>
            <a:off x="1944539" y="3382541"/>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(BPSK,BPSK)</a:t>
            </a:r>
            <a:endParaRPr lang="en-US" altLang="ja-JP" sz="20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p:txBody>
      </p:sp>
      <p:sp>
        <p:nvSpPr>
          <p:cNvPr id="41" name="コンテンツ プレースホルダー 2"/>
          <p:cNvSpPr txBox="1">
            <a:spLocks/>
          </p:cNvSpPr>
          <p:nvPr/>
        </p:nvSpPr>
        <p:spPr>
          <a:xfrm>
            <a:off x="5688955" y="3382541"/>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(QPSK,QPSK)</a:t>
            </a:r>
            <a:endParaRPr lang="en-US" altLang="ja-JP" sz="20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000" b="1" dirty="0" smtClean="0">
              <a:solidFill>
                <a:srgbClr val="000000"/>
              </a:solidFill>
              <a:latin typeface="Calibri" panose="020F0502020204030204" pitchFamily="34" charset="0"/>
              <a:ea typeface="ＭＳ Ｐゴシック"/>
            </a:endParaRPr>
          </a:p>
        </p:txBody>
      </p:sp>
      <p:sp>
        <p:nvSpPr>
          <p:cNvPr id="42" name="コンテンツ プレースホルダー 2"/>
          <p:cNvSpPr txBox="1">
            <a:spLocks/>
          </p:cNvSpPr>
          <p:nvPr/>
        </p:nvSpPr>
        <p:spPr>
          <a:xfrm>
            <a:off x="1763688" y="6118845"/>
            <a:ext cx="1907381" cy="4785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400" b="1" dirty="0" smtClean="0">
                <a:solidFill>
                  <a:srgbClr val="000000"/>
                </a:solidFill>
                <a:latin typeface="Calibri" panose="020F0502020204030204" pitchFamily="34" charset="0"/>
                <a:ea typeface="ＭＳ Ｐゴシック"/>
              </a:rPr>
              <a:t>(16QAM,16QAM)</a:t>
            </a:r>
            <a:endParaRPr lang="en-US" altLang="ja-JP" sz="24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b="1" dirty="0" smtClean="0">
              <a:solidFill>
                <a:srgbClr val="000000"/>
              </a:solidFill>
              <a:latin typeface="Calibri" panose="020F0502020204030204" pitchFamily="34" charset="0"/>
              <a:ea typeface="ＭＳ Ｐゴシック"/>
            </a:endParaRPr>
          </a:p>
        </p:txBody>
      </p:sp>
      <p:pic>
        <p:nvPicPr>
          <p:cNvPr id="19" name="Picture 2" descr="\\fs-minami4.japan.gds.panasonic.com\FAVC-S24$\DTV-std\【秘】技術情報\NG60\PH提案\sim結果\compDet\SC_LOS1_NG60_detcomp_hSM_Nbps2_X3dB_CR01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196752"/>
            <a:ext cx="3081234" cy="23109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fs-minami4.japan.gds.panasonic.com\FAVC-S24$\DTV-std\【秘】技術情報\NG60\PH提案\sim結果\compDet\SC_LOS1_NG60_detcomp_hSM_Nbps4_X3dB_CR01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1169559"/>
            <a:ext cx="3108599" cy="233144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fs-minami4.japan.gds.panasonic.com\FAVC-S24$\DTV-std\【秘】技術情報\NG60\PH提案\sim結果\compDet\SC_LOS1_NG60_detcomp_hSM_Nbps8_X3dB_CR01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7769" y="3822161"/>
            <a:ext cx="3124191" cy="234314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5" descr="\\fs-minami4.japan.gds.panasonic.com\FAVC-S24$\DTV-std\【秘】技術情報\NG60\PH提案\sim結果\compDet\SC_LOS1_NG60_detcomp_hSM_Nbps12_X3dB_CR01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2040" y="3822161"/>
            <a:ext cx="3158256" cy="2368692"/>
          </a:xfrm>
          <a:prstGeom prst="rect">
            <a:avLst/>
          </a:prstGeom>
          <a:noFill/>
          <a:extLst>
            <a:ext uri="{909E8E84-426E-40DD-AFC4-6F175D3DCCD1}">
              <a14:hiddenFill xmlns:a14="http://schemas.microsoft.com/office/drawing/2010/main">
                <a:solidFill>
                  <a:srgbClr val="FFFFFF"/>
                </a:solidFill>
              </a14:hiddenFill>
            </a:ext>
          </a:extLst>
        </p:spPr>
      </p:pic>
      <p:sp>
        <p:nvSpPr>
          <p:cNvPr id="23" name="円/楕円 22"/>
          <p:cNvSpPr/>
          <p:nvPr/>
        </p:nvSpPr>
        <p:spPr>
          <a:xfrm rot="428888">
            <a:off x="2083561" y="2899880"/>
            <a:ext cx="1556578" cy="222285"/>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4" name="円/楕円 23"/>
          <p:cNvSpPr/>
          <p:nvPr/>
        </p:nvSpPr>
        <p:spPr>
          <a:xfrm rot="367017">
            <a:off x="2560230" y="2627679"/>
            <a:ext cx="1186073" cy="146964"/>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5" name="円/楕円 24"/>
          <p:cNvSpPr/>
          <p:nvPr/>
        </p:nvSpPr>
        <p:spPr>
          <a:xfrm rot="428888">
            <a:off x="5808362" y="2447474"/>
            <a:ext cx="675575" cy="253286"/>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6" name="円/楕円 25"/>
          <p:cNvSpPr/>
          <p:nvPr/>
        </p:nvSpPr>
        <p:spPr>
          <a:xfrm rot="428888">
            <a:off x="1911440" y="5619231"/>
            <a:ext cx="487676" cy="90500"/>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7" name="円/楕円 26"/>
          <p:cNvSpPr/>
          <p:nvPr/>
        </p:nvSpPr>
        <p:spPr>
          <a:xfrm rot="428888">
            <a:off x="5948103" y="5546391"/>
            <a:ext cx="530665" cy="160939"/>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8" name="円/楕円 27"/>
          <p:cNvSpPr/>
          <p:nvPr/>
        </p:nvSpPr>
        <p:spPr>
          <a:xfrm rot="367017">
            <a:off x="6738146" y="2818497"/>
            <a:ext cx="348337" cy="127408"/>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3" name="コンテンツ プレースホルダー 2"/>
          <p:cNvSpPr txBox="1">
            <a:spLocks/>
          </p:cNvSpPr>
          <p:nvPr/>
        </p:nvSpPr>
        <p:spPr>
          <a:xfrm>
            <a:off x="5616947" y="6118845"/>
            <a:ext cx="1907381" cy="4785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400" b="1" dirty="0" smtClean="0">
                <a:solidFill>
                  <a:srgbClr val="000000"/>
                </a:solidFill>
                <a:latin typeface="Calibri" panose="020F0502020204030204" pitchFamily="34" charset="0"/>
                <a:ea typeface="ＭＳ Ｐゴシック"/>
              </a:rPr>
              <a:t>(64QAM,64QAM)</a:t>
            </a:r>
            <a:endParaRPr lang="en-US" altLang="ja-JP" sz="24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b="1" dirty="0" smtClean="0">
              <a:solidFill>
                <a:srgbClr val="000000"/>
              </a:solidFill>
              <a:latin typeface="Calibri" panose="020F0502020204030204" pitchFamily="34" charset="0"/>
              <a:ea typeface="ＭＳ Ｐゴシック"/>
            </a:endParaRPr>
          </a:p>
        </p:txBody>
      </p:sp>
    </p:spTree>
    <p:extLst>
      <p:ext uri="{BB962C8B-B14F-4D97-AF65-F5344CB8AC3E}">
        <p14:creationId xmlns:p14="http://schemas.microsoft.com/office/powerpoint/2010/main" val="315677321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38</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0" name="Rectangle 1"/>
          <p:cNvSpPr txBox="1">
            <a:spLocks noChangeArrowheads="1"/>
          </p:cNvSpPr>
          <p:nvPr/>
        </p:nvSpPr>
        <p:spPr bwMode="auto">
          <a:xfrm>
            <a:off x="22151" y="620688"/>
            <a:ext cx="9121849" cy="648072"/>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Comparison between PH and no PH (</a:t>
            </a:r>
            <a:r>
              <a:rPr lang="en-US" altLang="ja-JP" kern="0" dirty="0" smtClean="0">
                <a:latin typeface="Symbol" panose="05050102010706020507" pitchFamily="18" charset="2"/>
              </a:rPr>
              <a:t>a</a:t>
            </a:r>
            <a:r>
              <a:rPr lang="en-US" altLang="ja-JP" kern="0" dirty="0" smtClean="0">
                <a:latin typeface="Calibri" panose="020F0502020204030204" pitchFamily="34" charset="0"/>
              </a:rPr>
              <a:t>=-3dB, R=5/8)</a:t>
            </a:r>
            <a:endParaRPr lang="ja-JP" altLang="en-US" kern="0" dirty="0">
              <a:latin typeface="Calibri" panose="020F0502020204030204" pitchFamily="34" charset="0"/>
            </a:endParaRPr>
          </a:p>
        </p:txBody>
      </p:sp>
      <p:sp>
        <p:nvSpPr>
          <p:cNvPr id="32" name="コンテンツ プレースホルダー 2"/>
          <p:cNvSpPr txBox="1">
            <a:spLocks/>
          </p:cNvSpPr>
          <p:nvPr/>
        </p:nvSpPr>
        <p:spPr>
          <a:xfrm>
            <a:off x="5796135" y="6118845"/>
            <a:ext cx="1907381" cy="4785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400" b="1" dirty="0" smtClean="0">
                <a:solidFill>
                  <a:srgbClr val="000000"/>
                </a:solidFill>
                <a:latin typeface="Calibri" panose="020F0502020204030204" pitchFamily="34" charset="0"/>
                <a:ea typeface="ＭＳ Ｐゴシック"/>
              </a:rPr>
              <a:t>(64QAM,64QAM)</a:t>
            </a:r>
            <a:endParaRPr lang="en-US" altLang="ja-JP" sz="24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b="1" dirty="0" smtClean="0">
              <a:solidFill>
                <a:srgbClr val="000000"/>
              </a:solidFill>
              <a:latin typeface="Calibri" panose="020F0502020204030204" pitchFamily="34" charset="0"/>
              <a:ea typeface="ＭＳ Ｐゴシック"/>
            </a:endParaRPr>
          </a:p>
        </p:txBody>
      </p:sp>
      <p:pic>
        <p:nvPicPr>
          <p:cNvPr id="20" name="Picture 2" descr="\\fs-minami4.japan.gds.panasonic.com\FAVC-S24$\DTV-std\【秘】技術情報\NG60\PH提案\sim結果\compDet\SC_LOS1_NG60_detcomp_hSM_Nbps2_X3dB_CR05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616" y="1142746"/>
            <a:ext cx="3240360" cy="243027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fs-minami4.japan.gds.panasonic.com\FAVC-S24$\DTV-std\【秘】技術情報\NG60\PH提案\sim結果\compDet\SC_LOS1_NG60_detcomp_hSM_Nbps4_X3dB_CR050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0058" y="1142746"/>
            <a:ext cx="3240361" cy="243027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fs-minami4.japan.gds.panasonic.com\FAVC-S24$\DTV-std\【秘】技術情報\NG60\PH提案\sim結果\compDet\SC_LOS1_NG60_detcomp_hSM_Nbps8_X3dB_CR0508.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6" y="3789040"/>
            <a:ext cx="3240360" cy="24302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fs-minami4.japan.gds.panasonic.com\FAVC-S24$\DTV-std\【秘】技術情報\NG60\PH提案\sim結果\compDet\SC_LOS1_NG60_detcomp_hSM_Nbps12_X3dB_CR0508.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0059" y="3735035"/>
            <a:ext cx="3240360" cy="2430269"/>
          </a:xfrm>
          <a:prstGeom prst="rect">
            <a:avLst/>
          </a:prstGeom>
          <a:noFill/>
          <a:extLst>
            <a:ext uri="{909E8E84-426E-40DD-AFC4-6F175D3DCCD1}">
              <a14:hiddenFill xmlns:a14="http://schemas.microsoft.com/office/drawing/2010/main">
                <a:solidFill>
                  <a:srgbClr val="FFFFFF"/>
                </a:solidFill>
              </a14:hiddenFill>
            </a:ext>
          </a:extLst>
        </p:spPr>
      </p:pic>
      <p:sp>
        <p:nvSpPr>
          <p:cNvPr id="24" name="円/楕円 23"/>
          <p:cNvSpPr/>
          <p:nvPr/>
        </p:nvSpPr>
        <p:spPr>
          <a:xfrm rot="428888">
            <a:off x="2129933" y="2807785"/>
            <a:ext cx="1886753" cy="217594"/>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5" name="円/楕円 24"/>
          <p:cNvSpPr/>
          <p:nvPr/>
        </p:nvSpPr>
        <p:spPr>
          <a:xfrm rot="367017">
            <a:off x="3059430" y="2311691"/>
            <a:ext cx="850772" cy="303100"/>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6" name="円/楕円 25"/>
          <p:cNvSpPr/>
          <p:nvPr/>
        </p:nvSpPr>
        <p:spPr>
          <a:xfrm rot="428888">
            <a:off x="6033119" y="2708028"/>
            <a:ext cx="1155838" cy="205237"/>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1" name="円/楕円 40"/>
          <p:cNvSpPr/>
          <p:nvPr/>
        </p:nvSpPr>
        <p:spPr>
          <a:xfrm rot="428888">
            <a:off x="2133011" y="5348527"/>
            <a:ext cx="715020" cy="193883"/>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2" name="円/楕円 41"/>
          <p:cNvSpPr/>
          <p:nvPr/>
        </p:nvSpPr>
        <p:spPr>
          <a:xfrm rot="367017">
            <a:off x="3060257" y="5667279"/>
            <a:ext cx="322443" cy="96819"/>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3" name="円/楕円 42"/>
          <p:cNvSpPr/>
          <p:nvPr/>
        </p:nvSpPr>
        <p:spPr>
          <a:xfrm rot="428888">
            <a:off x="6032227" y="5515209"/>
            <a:ext cx="701925" cy="162539"/>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4" name="円/楕円 43"/>
          <p:cNvSpPr/>
          <p:nvPr/>
        </p:nvSpPr>
        <p:spPr>
          <a:xfrm rot="367017">
            <a:off x="7066115" y="2646638"/>
            <a:ext cx="280073" cy="89205"/>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5" name="円/楕円 44"/>
          <p:cNvSpPr/>
          <p:nvPr/>
        </p:nvSpPr>
        <p:spPr>
          <a:xfrm rot="699886">
            <a:off x="7358538" y="2931517"/>
            <a:ext cx="273433" cy="97924"/>
          </a:xfrm>
          <a:prstGeom prst="ellipse">
            <a:avLst/>
          </a:prstGeom>
          <a:noFill/>
          <a:ln w="254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6" name="円/楕円 45"/>
          <p:cNvSpPr/>
          <p:nvPr/>
        </p:nvSpPr>
        <p:spPr>
          <a:xfrm rot="699886">
            <a:off x="3084761" y="5461588"/>
            <a:ext cx="273433" cy="97924"/>
          </a:xfrm>
          <a:prstGeom prst="ellipse">
            <a:avLst/>
          </a:prstGeom>
          <a:noFill/>
          <a:ln w="254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9" name="コンテンツ プレースホルダー 2"/>
          <p:cNvSpPr txBox="1">
            <a:spLocks/>
          </p:cNvSpPr>
          <p:nvPr/>
        </p:nvSpPr>
        <p:spPr>
          <a:xfrm>
            <a:off x="2016547" y="3454549"/>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(BPSK,BPSK)</a:t>
            </a:r>
          </a:p>
        </p:txBody>
      </p:sp>
      <p:sp>
        <p:nvSpPr>
          <p:cNvPr id="30" name="コンテンツ プレースホルダー 2"/>
          <p:cNvSpPr txBox="1">
            <a:spLocks/>
          </p:cNvSpPr>
          <p:nvPr/>
        </p:nvSpPr>
        <p:spPr>
          <a:xfrm>
            <a:off x="5940152" y="3454549"/>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(QPSK,QPSK)</a:t>
            </a:r>
          </a:p>
        </p:txBody>
      </p:sp>
      <p:sp>
        <p:nvSpPr>
          <p:cNvPr id="31" name="コンテンツ プレースホルダー 2"/>
          <p:cNvSpPr txBox="1">
            <a:spLocks/>
          </p:cNvSpPr>
          <p:nvPr/>
        </p:nvSpPr>
        <p:spPr>
          <a:xfrm>
            <a:off x="1916596" y="6118845"/>
            <a:ext cx="1907381" cy="4785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400" b="1" dirty="0" smtClean="0">
                <a:solidFill>
                  <a:srgbClr val="000000"/>
                </a:solidFill>
                <a:latin typeface="Calibri" panose="020F0502020204030204" pitchFamily="34" charset="0"/>
                <a:ea typeface="ＭＳ Ｐゴシック"/>
              </a:rPr>
              <a:t>(16QAM,16QAM)</a:t>
            </a:r>
            <a:endParaRPr lang="en-US" altLang="ja-JP" sz="24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b="1" dirty="0" smtClean="0">
              <a:solidFill>
                <a:srgbClr val="000000"/>
              </a:solidFill>
              <a:latin typeface="Calibri" panose="020F0502020204030204" pitchFamily="34" charset="0"/>
              <a:ea typeface="ＭＳ Ｐゴシック"/>
            </a:endParaRPr>
          </a:p>
        </p:txBody>
      </p:sp>
    </p:spTree>
    <p:extLst>
      <p:ext uri="{BB962C8B-B14F-4D97-AF65-F5344CB8AC3E}">
        <p14:creationId xmlns:p14="http://schemas.microsoft.com/office/powerpoint/2010/main" val="23333728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39</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0" name="Rectangle 1"/>
          <p:cNvSpPr txBox="1">
            <a:spLocks noChangeArrowheads="1"/>
          </p:cNvSpPr>
          <p:nvPr/>
        </p:nvSpPr>
        <p:spPr bwMode="auto">
          <a:xfrm>
            <a:off x="0" y="620688"/>
            <a:ext cx="9144000" cy="648072"/>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Comparison between PH and no PH (</a:t>
            </a:r>
            <a:r>
              <a:rPr lang="en-US" altLang="ja-JP" kern="0" dirty="0" smtClean="0">
                <a:latin typeface="Symbol" panose="05050102010706020507" pitchFamily="18" charset="2"/>
              </a:rPr>
              <a:t>a</a:t>
            </a:r>
            <a:r>
              <a:rPr lang="en-US" altLang="ja-JP" kern="0" dirty="0" smtClean="0">
                <a:latin typeface="Calibri" panose="020F0502020204030204" pitchFamily="34" charset="0"/>
              </a:rPr>
              <a:t>=-3dB, R=3/4)</a:t>
            </a:r>
            <a:endParaRPr lang="ja-JP" altLang="en-US" kern="0" dirty="0">
              <a:latin typeface="Calibri" panose="020F0502020204030204" pitchFamily="34" charset="0"/>
            </a:endParaRPr>
          </a:p>
        </p:txBody>
      </p:sp>
      <p:sp>
        <p:nvSpPr>
          <p:cNvPr id="29" name="コンテンツ プレースホルダー 2"/>
          <p:cNvSpPr txBox="1">
            <a:spLocks/>
          </p:cNvSpPr>
          <p:nvPr/>
        </p:nvSpPr>
        <p:spPr>
          <a:xfrm>
            <a:off x="1944539" y="3454549"/>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(BPSK,BPSK)</a:t>
            </a:r>
          </a:p>
        </p:txBody>
      </p:sp>
      <p:sp>
        <p:nvSpPr>
          <p:cNvPr id="30" name="コンテンツ プレースホルダー 2"/>
          <p:cNvSpPr txBox="1">
            <a:spLocks/>
          </p:cNvSpPr>
          <p:nvPr/>
        </p:nvSpPr>
        <p:spPr>
          <a:xfrm>
            <a:off x="5688955" y="3454549"/>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(QPSK,QPSK)</a:t>
            </a:r>
          </a:p>
        </p:txBody>
      </p:sp>
      <p:sp>
        <p:nvSpPr>
          <p:cNvPr id="31" name="コンテンツ プレースホルダー 2"/>
          <p:cNvSpPr txBox="1">
            <a:spLocks/>
          </p:cNvSpPr>
          <p:nvPr/>
        </p:nvSpPr>
        <p:spPr>
          <a:xfrm>
            <a:off x="1835696" y="6165304"/>
            <a:ext cx="1907381" cy="4785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400" b="1" dirty="0" smtClean="0">
                <a:solidFill>
                  <a:srgbClr val="000000"/>
                </a:solidFill>
                <a:latin typeface="Calibri" panose="020F0502020204030204" pitchFamily="34" charset="0"/>
                <a:ea typeface="ＭＳ Ｐゴシック"/>
              </a:rPr>
              <a:t>(16QAM,16QAM)</a:t>
            </a:r>
            <a:endParaRPr lang="en-US" altLang="ja-JP" sz="24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b="1" dirty="0" smtClean="0">
              <a:solidFill>
                <a:srgbClr val="000000"/>
              </a:solidFill>
              <a:latin typeface="Calibri" panose="020F0502020204030204" pitchFamily="34" charset="0"/>
              <a:ea typeface="ＭＳ Ｐゴシック"/>
            </a:endParaRPr>
          </a:p>
        </p:txBody>
      </p:sp>
      <p:sp>
        <p:nvSpPr>
          <p:cNvPr id="38" name="コンテンツ プレースホルダー 2"/>
          <p:cNvSpPr txBox="1">
            <a:spLocks/>
          </p:cNvSpPr>
          <p:nvPr/>
        </p:nvSpPr>
        <p:spPr>
          <a:xfrm>
            <a:off x="5652120" y="6165304"/>
            <a:ext cx="1907381" cy="4785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400" b="1" dirty="0" smtClean="0">
                <a:solidFill>
                  <a:srgbClr val="000000"/>
                </a:solidFill>
                <a:latin typeface="Calibri" panose="020F0502020204030204" pitchFamily="34" charset="0"/>
                <a:ea typeface="ＭＳ Ｐゴシック"/>
              </a:rPr>
              <a:t>(64QAM, 64QAM)</a:t>
            </a:r>
            <a:endParaRPr lang="en-US" altLang="ja-JP" sz="24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b="1" dirty="0" smtClean="0">
              <a:solidFill>
                <a:srgbClr val="000000"/>
              </a:solidFill>
              <a:latin typeface="Calibri" panose="020F0502020204030204" pitchFamily="34" charset="0"/>
              <a:ea typeface="ＭＳ Ｐゴシック"/>
            </a:endParaRPr>
          </a:p>
        </p:txBody>
      </p:sp>
      <p:pic>
        <p:nvPicPr>
          <p:cNvPr id="20" name="Picture 2" descr="\\fs-minami4.japan.gds.panasonic.com\FAVC-S24$\DTV-std\【秘】技術情報\NG60\PH提案\sim結果\compDet\SC_LOS1_NG60_detcomp_hSM_Nbps2_X3dB_CR03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7734" y="1196752"/>
            <a:ext cx="3107218" cy="23304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fs-minami4.japan.gds.panasonic.com\FAVC-S24$\DTV-std\【秘】技術情報\NG60\PH提案\sim結果\compDet\SC_LOS1_NG60_detcomp_hSM_Nbps4_X3dB_CR030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99144" y="1214920"/>
            <a:ext cx="3129240" cy="234693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fs-minami4.japan.gds.panasonic.com\FAVC-S24$\DTV-std\【秘】技術情報\NG60\PH提案\sim結果\compDet\SC_LOS1_NG60_detcomp_hSM_Nbps8_X3dB_CR030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82721" y="3789040"/>
            <a:ext cx="3201247" cy="24009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fs-minami4.japan.gds.panasonic.com\FAVC-S24$\DTV-std\【秘】技術情報\NG60\PH提案\sim結果\compDet\SC_LOS1_NG60_detcomp_hSM_Nbps12_X3dB_CR030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9305" y="3861048"/>
            <a:ext cx="3151087" cy="2363316"/>
          </a:xfrm>
          <a:prstGeom prst="rect">
            <a:avLst/>
          </a:prstGeom>
          <a:noFill/>
          <a:extLst>
            <a:ext uri="{909E8E84-426E-40DD-AFC4-6F175D3DCCD1}">
              <a14:hiddenFill xmlns:a14="http://schemas.microsoft.com/office/drawing/2010/main">
                <a:solidFill>
                  <a:srgbClr val="FFFFFF"/>
                </a:solidFill>
              </a14:hiddenFill>
            </a:ext>
          </a:extLst>
        </p:spPr>
      </p:pic>
      <p:sp>
        <p:nvSpPr>
          <p:cNvPr id="24" name="円/楕円 23"/>
          <p:cNvSpPr/>
          <p:nvPr/>
        </p:nvSpPr>
        <p:spPr>
          <a:xfrm rot="428888">
            <a:off x="1828588" y="2668043"/>
            <a:ext cx="1806359" cy="128076"/>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5" name="円/楕円 24"/>
          <p:cNvSpPr/>
          <p:nvPr/>
        </p:nvSpPr>
        <p:spPr>
          <a:xfrm rot="367017">
            <a:off x="3109403" y="2528022"/>
            <a:ext cx="522336" cy="105948"/>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0" name="円/楕円 39"/>
          <p:cNvSpPr/>
          <p:nvPr/>
        </p:nvSpPr>
        <p:spPr>
          <a:xfrm rot="428888">
            <a:off x="5841243" y="2583267"/>
            <a:ext cx="1168662" cy="253013"/>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1" name="円/楕円 40"/>
          <p:cNvSpPr/>
          <p:nvPr/>
        </p:nvSpPr>
        <p:spPr>
          <a:xfrm rot="428888">
            <a:off x="2060405" y="5407533"/>
            <a:ext cx="954939" cy="199227"/>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2" name="円/楕円 41"/>
          <p:cNvSpPr/>
          <p:nvPr/>
        </p:nvSpPr>
        <p:spPr>
          <a:xfrm rot="367017">
            <a:off x="3046903" y="5682028"/>
            <a:ext cx="322443" cy="193638"/>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3" name="円/楕円 42"/>
          <p:cNvSpPr/>
          <p:nvPr/>
        </p:nvSpPr>
        <p:spPr>
          <a:xfrm rot="428888">
            <a:off x="5928836" y="5425722"/>
            <a:ext cx="649465" cy="200048"/>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4" name="円/楕円 43"/>
          <p:cNvSpPr/>
          <p:nvPr/>
        </p:nvSpPr>
        <p:spPr>
          <a:xfrm rot="367017">
            <a:off x="6694871" y="2431940"/>
            <a:ext cx="336773" cy="159195"/>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5" name="円/楕円 44"/>
          <p:cNvSpPr/>
          <p:nvPr/>
        </p:nvSpPr>
        <p:spPr>
          <a:xfrm rot="367017">
            <a:off x="6669631" y="5667005"/>
            <a:ext cx="322443" cy="193638"/>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6" name="円/楕円 45"/>
          <p:cNvSpPr/>
          <p:nvPr/>
        </p:nvSpPr>
        <p:spPr>
          <a:xfrm rot="699886">
            <a:off x="3642971" y="3043278"/>
            <a:ext cx="273433" cy="97924"/>
          </a:xfrm>
          <a:prstGeom prst="ellipse">
            <a:avLst/>
          </a:prstGeom>
          <a:noFill/>
          <a:ln w="254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7" name="円/楕円 46"/>
          <p:cNvSpPr/>
          <p:nvPr/>
        </p:nvSpPr>
        <p:spPr>
          <a:xfrm rot="699886">
            <a:off x="7002763" y="3096949"/>
            <a:ext cx="403469" cy="71078"/>
          </a:xfrm>
          <a:prstGeom prst="ellipse">
            <a:avLst/>
          </a:prstGeom>
          <a:noFill/>
          <a:ln w="254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8" name="円/楕円 47"/>
          <p:cNvSpPr/>
          <p:nvPr/>
        </p:nvSpPr>
        <p:spPr>
          <a:xfrm rot="699886">
            <a:off x="2994899" y="5261537"/>
            <a:ext cx="273433" cy="97924"/>
          </a:xfrm>
          <a:prstGeom prst="ellipse">
            <a:avLst/>
          </a:prstGeom>
          <a:noFill/>
          <a:ln w="254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Tree>
    <p:extLst>
      <p:ext uri="{BB962C8B-B14F-4D97-AF65-F5344CB8AC3E}">
        <p14:creationId xmlns:p14="http://schemas.microsoft.com/office/powerpoint/2010/main" val="387375295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4</a:t>
            </a:fld>
            <a:endParaRPr lang="en-GB"/>
          </a:p>
        </p:txBody>
      </p:sp>
      <p:sp>
        <p:nvSpPr>
          <p:cNvPr id="9"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0" name="Rectangle 1"/>
          <p:cNvSpPr>
            <a:spLocks noGrp="1" noChangeArrowheads="1"/>
          </p:cNvSpPr>
          <p:nvPr>
            <p:ph type="title"/>
          </p:nvPr>
        </p:nvSpPr>
        <p:spPr>
          <a:xfrm>
            <a:off x="685800" y="634008"/>
            <a:ext cx="7772400" cy="1066800"/>
          </a:xfrm>
          <a:ln/>
        </p:spPr>
        <p:txBody>
          <a:bodyPr/>
          <a:lstStyle/>
          <a:p>
            <a:r>
              <a:rPr lang="en-US" altLang="ja-JP" dirty="0" smtClean="0">
                <a:latin typeface="Calibri" panose="020F0502020204030204" pitchFamily="34" charset="0"/>
              </a:rPr>
              <a:t>SU-MIMO </a:t>
            </a:r>
            <a:r>
              <a:rPr lang="en-US" altLang="ja-JP" dirty="0">
                <a:latin typeface="Calibri" panose="020F0502020204030204" pitchFamily="34" charset="0"/>
              </a:rPr>
              <a:t>Scenario: </a:t>
            </a:r>
            <a:r>
              <a:rPr lang="en-US" altLang="ja-JP" dirty="0" smtClean="0">
                <a:latin typeface="Calibri" panose="020F0502020204030204" pitchFamily="34" charset="0"/>
              </a:rPr>
              <a:t>OLSM (2/2)</a:t>
            </a:r>
            <a:endParaRPr lang="ja-JP" altLang="en-US" dirty="0">
              <a:latin typeface="Calibri" panose="020F0502020204030204" pitchFamily="34" charset="0"/>
            </a:endParaRPr>
          </a:p>
        </p:txBody>
      </p:sp>
      <p:sp>
        <p:nvSpPr>
          <p:cNvPr id="12" name="Rectangle 2"/>
          <p:cNvSpPr txBox="1">
            <a:spLocks noChangeArrowheads="1"/>
          </p:cNvSpPr>
          <p:nvPr/>
        </p:nvSpPr>
        <p:spPr>
          <a:xfrm>
            <a:off x="336064" y="1628800"/>
            <a:ext cx="8412400" cy="2232248"/>
          </a:xfrm>
          <a:prstGeom prst="rect">
            <a:avLst/>
          </a:prstGeom>
          <a:ln/>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a:buSzPct val="50000"/>
              <a:buNone/>
            </a:pPr>
            <a:r>
              <a:rPr lang="en-US" altLang="ja-JP" sz="3300" b="1" u="sng" dirty="0" smtClean="0">
                <a:latin typeface="Calibri" panose="020F0502020204030204" pitchFamily="34" charset="0"/>
              </a:rPr>
              <a:t>Definition of OLSM:</a:t>
            </a:r>
          </a:p>
          <a:p>
            <a:pPr marL="0" lvl="2" indent="0">
              <a:buSzPct val="50000"/>
              <a:buNone/>
            </a:pPr>
            <a:endParaRPr lang="en-US" altLang="ja-JP" sz="1600" dirty="0" smtClean="0">
              <a:latin typeface="Calibri" panose="020F0502020204030204" pitchFamily="34" charset="0"/>
            </a:endParaRPr>
          </a:p>
          <a:p>
            <a:pPr marL="457200" lvl="2" indent="-457200">
              <a:buSzPct val="50000"/>
              <a:buFont typeface="Wingdings" panose="05000000000000000000" pitchFamily="2" charset="2"/>
              <a:buChar char="l"/>
            </a:pPr>
            <a:r>
              <a:rPr lang="en-US" altLang="ja-JP" sz="2800" dirty="0" smtClean="0">
                <a:latin typeface="Calibri" panose="020F0502020204030204" pitchFamily="34" charset="0"/>
              </a:rPr>
              <a:t>No Sounding except for BF</a:t>
            </a:r>
          </a:p>
          <a:p>
            <a:pPr marL="0" lvl="2" indent="0">
              <a:buSzPct val="50000"/>
              <a:buNone/>
            </a:pPr>
            <a:r>
              <a:rPr lang="en-US" altLang="ja-JP" dirty="0" smtClean="0">
                <a:latin typeface="Calibri" panose="020F0502020204030204" pitchFamily="34" charset="0"/>
              </a:rPr>
              <a:t>    </a:t>
            </a:r>
            <a:r>
              <a:rPr lang="en-US" altLang="ja-JP" sz="2000" dirty="0" smtClean="0">
                <a:latin typeface="Calibri" panose="020F0502020204030204" pitchFamily="34" charset="0"/>
              </a:rPr>
              <a:t>- OLSM is one of  suitable SU-MIMO scenarios at a mobile case. </a:t>
            </a:r>
          </a:p>
          <a:p>
            <a:pPr marL="0" lvl="2" indent="0">
              <a:buSzPct val="50000"/>
              <a:buNone/>
            </a:pPr>
            <a:r>
              <a:rPr lang="en-US" altLang="ja-JP" sz="2000" dirty="0">
                <a:latin typeface="Calibri" panose="020F0502020204030204" pitchFamily="34" charset="0"/>
              </a:rPr>
              <a:t> </a:t>
            </a:r>
            <a:r>
              <a:rPr lang="en-US" altLang="ja-JP" sz="2000" dirty="0" smtClean="0">
                <a:latin typeface="Calibri" panose="020F0502020204030204" pitchFamily="34" charset="0"/>
              </a:rPr>
              <a:t> </a:t>
            </a:r>
            <a:r>
              <a:rPr lang="ja-JP" altLang="en-US" sz="2000" dirty="0" smtClean="0">
                <a:latin typeface="Calibri" panose="020F0502020204030204" pitchFamily="34" charset="0"/>
              </a:rPr>
              <a:t>→    </a:t>
            </a:r>
            <a:r>
              <a:rPr lang="en-US" altLang="ja-JP" sz="2000" dirty="0" smtClean="0">
                <a:latin typeface="Calibri" panose="020F0502020204030204" pitchFamily="34" charset="0"/>
              </a:rPr>
              <a:t>In MIMO scenarios with sounding, </a:t>
            </a:r>
            <a:r>
              <a:rPr lang="en-US" altLang="ja-JP" sz="2000" smtClean="0">
                <a:latin typeface="Calibri" panose="020F0502020204030204" pitchFamily="34" charset="0"/>
              </a:rPr>
              <a:t>performance becomes </a:t>
            </a:r>
            <a:r>
              <a:rPr lang="en-US" altLang="ja-JP" sz="2000" dirty="0" smtClean="0">
                <a:latin typeface="Calibri" panose="020F0502020204030204" pitchFamily="34" charset="0"/>
              </a:rPr>
              <a:t>worse </a:t>
            </a:r>
          </a:p>
          <a:p>
            <a:pPr marL="0" lvl="2" indent="0">
              <a:buSzPct val="50000"/>
              <a:buNone/>
            </a:pPr>
            <a:r>
              <a:rPr lang="ja-JP" altLang="en-US" sz="2000" dirty="0">
                <a:latin typeface="Calibri" panose="020F0502020204030204" pitchFamily="34" charset="0"/>
              </a:rPr>
              <a:t> </a:t>
            </a:r>
            <a:r>
              <a:rPr lang="ja-JP" altLang="en-US" sz="2000" dirty="0" smtClean="0">
                <a:latin typeface="Calibri" panose="020F0502020204030204" pitchFamily="34" charset="0"/>
              </a:rPr>
              <a:t>         </a:t>
            </a:r>
            <a:r>
              <a:rPr lang="en-US" altLang="ja-JP" sz="2000" dirty="0" smtClean="0">
                <a:latin typeface="Calibri" panose="020F0502020204030204" pitchFamily="34" charset="0"/>
              </a:rPr>
              <a:t>by feedback delay of sounding.</a:t>
            </a:r>
          </a:p>
          <a:p>
            <a:pPr marL="342900" lvl="2" indent="-342900">
              <a:buSzPct val="50000"/>
              <a:buFont typeface="Wingdings" panose="05000000000000000000" pitchFamily="2" charset="2"/>
              <a:buChar char="l"/>
            </a:pPr>
            <a:r>
              <a:rPr lang="en-US" altLang="ja-JP" sz="2800" dirty="0" smtClean="0">
                <a:latin typeface="Calibri" panose="020F0502020204030204" pitchFamily="34" charset="0"/>
              </a:rPr>
              <a:t>OLSM uses predetermined or no precoding matrices.</a:t>
            </a:r>
          </a:p>
          <a:p>
            <a:pPr marL="0" lvl="2" indent="0">
              <a:buSzPct val="50000"/>
              <a:buNone/>
            </a:pPr>
            <a:endParaRPr lang="en-US" altLang="ja-JP" dirty="0">
              <a:latin typeface="Calibri" panose="020F0502020204030204" pitchFamily="34" charset="0"/>
            </a:endParaRPr>
          </a:p>
          <a:p>
            <a:pPr marL="0" lvl="2" indent="0">
              <a:buSzPct val="50000"/>
              <a:buNone/>
            </a:pPr>
            <a:endParaRPr lang="en-US" altLang="ja-JP" dirty="0" smtClean="0">
              <a:latin typeface="Calibri" panose="020F0502020204030204" pitchFamily="34" charset="0"/>
            </a:endParaRPr>
          </a:p>
          <a:p>
            <a:pPr marL="0" lvl="2" indent="0">
              <a:buSzPct val="50000"/>
              <a:buNone/>
            </a:pPr>
            <a:endParaRPr lang="en-US" altLang="ja-JP" sz="1700" dirty="0" smtClean="0">
              <a:latin typeface="Calibri" panose="020F0502020204030204" pitchFamily="34" charset="0"/>
            </a:endParaRPr>
          </a:p>
          <a:p>
            <a:pPr marL="457200" lvl="2" indent="-457200">
              <a:buSzPct val="50000"/>
            </a:pPr>
            <a:endParaRPr lang="en-US" altLang="ja-JP" sz="3500" dirty="0" smtClean="0">
              <a:latin typeface="Calibri" panose="020F050202020403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3957662"/>
            <a:ext cx="8291513"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40</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0" name="Rectangle 1"/>
          <p:cNvSpPr txBox="1">
            <a:spLocks noChangeArrowheads="1"/>
          </p:cNvSpPr>
          <p:nvPr/>
        </p:nvSpPr>
        <p:spPr bwMode="auto">
          <a:xfrm>
            <a:off x="-252536" y="620688"/>
            <a:ext cx="9684568" cy="648072"/>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sz="3100" kern="0" dirty="0" smtClean="0">
                <a:latin typeface="Calibri" panose="020F0502020204030204" pitchFamily="34" charset="0"/>
              </a:rPr>
              <a:t>Comparison between PH and no PH (</a:t>
            </a:r>
            <a:r>
              <a:rPr lang="en-US" altLang="ja-JP" sz="3100" kern="0" dirty="0" smtClean="0">
                <a:latin typeface="Symbol" panose="05050102010706020507" pitchFamily="18" charset="2"/>
              </a:rPr>
              <a:t>a</a:t>
            </a:r>
            <a:r>
              <a:rPr lang="en-US" altLang="ja-JP" sz="3100" kern="0" dirty="0" smtClean="0">
                <a:latin typeface="Calibri" panose="020F0502020204030204" pitchFamily="34" charset="0"/>
              </a:rPr>
              <a:t>=-3dB, R=13/16)</a:t>
            </a:r>
            <a:endParaRPr lang="ja-JP" altLang="en-US" sz="3100" kern="0" dirty="0">
              <a:latin typeface="Calibri" panose="020F0502020204030204" pitchFamily="34" charset="0"/>
            </a:endParaRPr>
          </a:p>
        </p:txBody>
      </p:sp>
      <p:sp>
        <p:nvSpPr>
          <p:cNvPr id="21" name="コンテンツ プレースホルダー 2"/>
          <p:cNvSpPr txBox="1">
            <a:spLocks/>
          </p:cNvSpPr>
          <p:nvPr/>
        </p:nvSpPr>
        <p:spPr>
          <a:xfrm>
            <a:off x="899592" y="6093296"/>
            <a:ext cx="8136904"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None/>
            </a:pPr>
            <a:r>
              <a:rPr lang="en-US" altLang="ja-JP" sz="2000" dirty="0" smtClean="0">
                <a:solidFill>
                  <a:srgbClr val="000000"/>
                </a:solidFill>
                <a:latin typeface="Calibri" panose="020F0502020204030204" pitchFamily="34" charset="0"/>
                <a:ea typeface="ＭＳ Ｐゴシック"/>
              </a:rPr>
              <a:t>- In a=-3dB, PH has large gain, compared with no PH.</a:t>
            </a:r>
            <a:endParaRPr lang="en-US" altLang="ja-JP" sz="24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dirty="0" smtClean="0">
              <a:solidFill>
                <a:srgbClr val="000000"/>
              </a:solidFill>
              <a:latin typeface="Calibri" panose="020F0502020204030204" pitchFamily="34" charset="0"/>
              <a:ea typeface="ＭＳ Ｐゴシック"/>
            </a:endParaRPr>
          </a:p>
        </p:txBody>
      </p:sp>
      <p:pic>
        <p:nvPicPr>
          <p:cNvPr id="22" name="Picture 2" descr="\\fs-minami4.japan.gds.panasonic.com\FAVC-S24$\DTV-std\【秘】技術情報\NG60\PH提案\sim結果\compDet\SC_LOS1_NG60_detcomp_hSM_Nbps2_X3dB_CR13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7205" y="1268760"/>
            <a:ext cx="3054755" cy="229106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fs-minami4.japan.gds.panasonic.com\FAVC-S24$\DTV-std\【秘】技術情報\NG60\PH提案\sim結果\compDet\SC_LOS1_NG60_detcomp_hSM_Nbps4_X3dB_CR131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4061" y="1268761"/>
            <a:ext cx="2976331" cy="223224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fs-minami4.japan.gds.panasonic.com\FAVC-S24$\DTV-std\【秘】技術情報\NG60\PH提案\sim結果\compDet\SC_LOS1_NG60_detcomp_hSM_Nbps8_X3dB_CR131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6" y="3651470"/>
            <a:ext cx="3096344" cy="232225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5" descr="\\fs-minami4.japan.gds.panasonic.com\FAVC-S24$\DTV-std\【秘】技術情報\NG60\PH提案\sim結果\compDet\SC_LOS1_NG60_detcomp_hSM_Nbps12_X3dB_CR131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48064" y="3691483"/>
            <a:ext cx="3010396" cy="2257797"/>
          </a:xfrm>
          <a:prstGeom prst="rect">
            <a:avLst/>
          </a:prstGeom>
          <a:noFill/>
          <a:extLst>
            <a:ext uri="{909E8E84-426E-40DD-AFC4-6F175D3DCCD1}">
              <a14:hiddenFill xmlns:a14="http://schemas.microsoft.com/office/drawing/2010/main">
                <a:solidFill>
                  <a:srgbClr val="FFFFFF"/>
                </a:solidFill>
              </a14:hiddenFill>
            </a:ext>
          </a:extLst>
        </p:spPr>
      </p:pic>
      <p:sp>
        <p:nvSpPr>
          <p:cNvPr id="40" name="円/楕円 39"/>
          <p:cNvSpPr/>
          <p:nvPr/>
        </p:nvSpPr>
        <p:spPr>
          <a:xfrm rot="428888">
            <a:off x="1963468" y="2731708"/>
            <a:ext cx="1474568" cy="199825"/>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1" name="円/楕円 40"/>
          <p:cNvSpPr/>
          <p:nvPr/>
        </p:nvSpPr>
        <p:spPr>
          <a:xfrm rot="367017">
            <a:off x="3120131" y="2583932"/>
            <a:ext cx="364970" cy="146724"/>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2" name="円/楕円 41"/>
          <p:cNvSpPr/>
          <p:nvPr/>
        </p:nvSpPr>
        <p:spPr>
          <a:xfrm rot="428888">
            <a:off x="5846589" y="2727909"/>
            <a:ext cx="1068460" cy="160314"/>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3" name="円/楕円 42"/>
          <p:cNvSpPr/>
          <p:nvPr/>
        </p:nvSpPr>
        <p:spPr>
          <a:xfrm rot="367017">
            <a:off x="6745546" y="2605406"/>
            <a:ext cx="245887" cy="131552"/>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4" name="円/楕円 43"/>
          <p:cNvSpPr/>
          <p:nvPr/>
        </p:nvSpPr>
        <p:spPr>
          <a:xfrm rot="428888">
            <a:off x="2014914" y="5353110"/>
            <a:ext cx="845700" cy="184229"/>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5" name="円/楕円 44"/>
          <p:cNvSpPr/>
          <p:nvPr/>
        </p:nvSpPr>
        <p:spPr>
          <a:xfrm rot="428888">
            <a:off x="6157282" y="5058083"/>
            <a:ext cx="734160" cy="198218"/>
          </a:xfrm>
          <a:prstGeom prst="ellipse">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6" name="円/楕円 45"/>
          <p:cNvSpPr/>
          <p:nvPr/>
        </p:nvSpPr>
        <p:spPr>
          <a:xfrm rot="367017">
            <a:off x="2922125" y="5385943"/>
            <a:ext cx="245887" cy="131552"/>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7" name="円/楕円 46"/>
          <p:cNvSpPr/>
          <p:nvPr/>
        </p:nvSpPr>
        <p:spPr>
          <a:xfrm rot="367017">
            <a:off x="6971758" y="5366457"/>
            <a:ext cx="245887" cy="131552"/>
          </a:xfrm>
          <a:prstGeom prst="ellipse">
            <a:avLst/>
          </a:prstGeom>
          <a:noFill/>
          <a:ln w="25400" cap="flat" cmpd="sng" algn="ctr">
            <a:solidFill>
              <a:srgbClr val="FF0000"/>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8" name="円/楕円 47"/>
          <p:cNvSpPr/>
          <p:nvPr/>
        </p:nvSpPr>
        <p:spPr>
          <a:xfrm rot="699886">
            <a:off x="3499403" y="2872397"/>
            <a:ext cx="273433" cy="97924"/>
          </a:xfrm>
          <a:prstGeom prst="ellipse">
            <a:avLst/>
          </a:prstGeom>
          <a:noFill/>
          <a:ln w="254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49" name="円/楕円 48"/>
          <p:cNvSpPr/>
          <p:nvPr/>
        </p:nvSpPr>
        <p:spPr>
          <a:xfrm rot="699886">
            <a:off x="6957985" y="2980708"/>
            <a:ext cx="273433" cy="97924"/>
          </a:xfrm>
          <a:prstGeom prst="ellipse">
            <a:avLst/>
          </a:prstGeom>
          <a:noFill/>
          <a:ln w="254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50" name="円/楕円 49"/>
          <p:cNvSpPr/>
          <p:nvPr/>
        </p:nvSpPr>
        <p:spPr>
          <a:xfrm rot="699886">
            <a:off x="2908352" y="5556852"/>
            <a:ext cx="273433" cy="97924"/>
          </a:xfrm>
          <a:prstGeom prst="ellipse">
            <a:avLst/>
          </a:prstGeom>
          <a:noFill/>
          <a:ln w="254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51" name="円/楕円 50"/>
          <p:cNvSpPr/>
          <p:nvPr/>
        </p:nvSpPr>
        <p:spPr>
          <a:xfrm rot="699886">
            <a:off x="6957985" y="5537367"/>
            <a:ext cx="273433" cy="97924"/>
          </a:xfrm>
          <a:prstGeom prst="ellipse">
            <a:avLst/>
          </a:prstGeom>
          <a:noFill/>
          <a:ln w="25400" cap="flat" cmpd="sng" algn="ctr">
            <a:solidFill>
              <a:srgbClr val="FF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29" name="コンテンツ プレースホルダー 2"/>
          <p:cNvSpPr txBox="1">
            <a:spLocks/>
          </p:cNvSpPr>
          <p:nvPr/>
        </p:nvSpPr>
        <p:spPr>
          <a:xfrm>
            <a:off x="1944539" y="3382541"/>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(BPSK,BPSK)</a:t>
            </a:r>
            <a:endParaRPr lang="en-US" altLang="ja-JP" sz="2400" b="1" dirty="0" smtClean="0">
              <a:solidFill>
                <a:srgbClr val="000000"/>
              </a:solidFill>
              <a:latin typeface="Calibri" panose="020F0502020204030204" pitchFamily="34" charset="0"/>
              <a:ea typeface="ＭＳ Ｐゴシック"/>
            </a:endParaRPr>
          </a:p>
        </p:txBody>
      </p:sp>
      <p:sp>
        <p:nvSpPr>
          <p:cNvPr id="31" name="コンテンツ プレースホルダー 2"/>
          <p:cNvSpPr txBox="1">
            <a:spLocks/>
          </p:cNvSpPr>
          <p:nvPr/>
        </p:nvSpPr>
        <p:spPr>
          <a:xfrm>
            <a:off x="1835696" y="5902821"/>
            <a:ext cx="1907381" cy="4785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400" b="1" dirty="0" smtClean="0">
                <a:solidFill>
                  <a:srgbClr val="000000"/>
                </a:solidFill>
                <a:latin typeface="Calibri" panose="020F0502020204030204" pitchFamily="34" charset="0"/>
                <a:ea typeface="ＭＳ Ｐゴシック"/>
              </a:rPr>
              <a:t>(16QAM,16QAM)</a:t>
            </a:r>
            <a:endParaRPr lang="en-US" altLang="ja-JP" sz="2400" b="1" dirty="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0" lvl="1" indent="0">
              <a:buClrTx/>
              <a:buSzTx/>
              <a:buFont typeface="Arial" panose="020B0604020202020204" pitchFamily="34" charset="0"/>
              <a:buNone/>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b="1" dirty="0" smtClean="0">
              <a:solidFill>
                <a:srgbClr val="000000"/>
              </a:solidFill>
              <a:latin typeface="Calibri" panose="020F0502020204030204" pitchFamily="34" charset="0"/>
              <a:ea typeface="ＭＳ Ｐゴシック"/>
            </a:endParaRPr>
          </a:p>
        </p:txBody>
      </p:sp>
      <p:sp>
        <p:nvSpPr>
          <p:cNvPr id="32" name="コンテンツ プレースホルダー 2"/>
          <p:cNvSpPr txBox="1">
            <a:spLocks/>
          </p:cNvSpPr>
          <p:nvPr/>
        </p:nvSpPr>
        <p:spPr>
          <a:xfrm>
            <a:off x="5796136" y="5902821"/>
            <a:ext cx="1907381" cy="47850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400" b="1" dirty="0" smtClean="0">
                <a:solidFill>
                  <a:srgbClr val="000000"/>
                </a:solidFill>
                <a:latin typeface="Calibri" panose="020F0502020204030204" pitchFamily="34" charset="0"/>
                <a:ea typeface="ＭＳ Ｐゴシック"/>
              </a:rPr>
              <a:t>(64QAM,64QAM)</a:t>
            </a:r>
          </a:p>
          <a:p>
            <a:pPr marL="457200" indent="-457200">
              <a:buClrTx/>
              <a:buSzTx/>
              <a:buFont typeface="Wingdings" panose="05000000000000000000" pitchFamily="2" charset="2"/>
              <a:buChar char="q"/>
            </a:pPr>
            <a:endParaRPr lang="en-US" altLang="ja-JP" sz="24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b="1" dirty="0" smtClean="0">
              <a:solidFill>
                <a:srgbClr val="000000"/>
              </a:solidFill>
              <a:latin typeface="Calibri" panose="020F0502020204030204" pitchFamily="34" charset="0"/>
              <a:ea typeface="ＭＳ Ｐゴシック"/>
            </a:endParaRPr>
          </a:p>
          <a:p>
            <a:pPr marL="857250" lvl="1" indent="-457200">
              <a:buClrTx/>
              <a:buSzTx/>
            </a:pPr>
            <a:endParaRPr lang="en-US" altLang="ja-JP" sz="2400" b="1" dirty="0" smtClean="0">
              <a:solidFill>
                <a:srgbClr val="000000"/>
              </a:solidFill>
              <a:latin typeface="Calibri" panose="020F0502020204030204" pitchFamily="34" charset="0"/>
              <a:ea typeface="ＭＳ Ｐゴシック"/>
            </a:endParaRPr>
          </a:p>
        </p:txBody>
      </p:sp>
      <p:sp>
        <p:nvSpPr>
          <p:cNvPr id="30" name="コンテンツ プレースホルダー 2"/>
          <p:cNvSpPr txBox="1">
            <a:spLocks/>
          </p:cNvSpPr>
          <p:nvPr/>
        </p:nvSpPr>
        <p:spPr>
          <a:xfrm>
            <a:off x="5832972" y="3357054"/>
            <a:ext cx="1907381" cy="47850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ClrTx/>
              <a:buSzTx/>
              <a:buFont typeface="Arial" panose="020B0604020202020204" pitchFamily="34" charset="0"/>
              <a:buNone/>
            </a:pPr>
            <a:r>
              <a:rPr lang="en-US" altLang="ja-JP" sz="2000" b="1" dirty="0" smtClean="0">
                <a:solidFill>
                  <a:srgbClr val="000000"/>
                </a:solidFill>
                <a:latin typeface="Calibri" panose="020F0502020204030204" pitchFamily="34" charset="0"/>
                <a:ea typeface="ＭＳ Ｐゴシック"/>
              </a:rPr>
              <a:t>(QPSK,QPSK)</a:t>
            </a:r>
            <a:endParaRPr lang="en-US" altLang="ja-JP" sz="2400" b="1" dirty="0" smtClean="0">
              <a:solidFill>
                <a:srgbClr val="000000"/>
              </a:solidFill>
              <a:latin typeface="Calibri" panose="020F0502020204030204" pitchFamily="34" charset="0"/>
              <a:ea typeface="ＭＳ Ｐゴシック"/>
            </a:endParaRPr>
          </a:p>
        </p:txBody>
      </p:sp>
    </p:spTree>
    <p:extLst>
      <p:ext uri="{BB962C8B-B14F-4D97-AF65-F5344CB8AC3E}">
        <p14:creationId xmlns:p14="http://schemas.microsoft.com/office/powerpoint/2010/main" val="42062937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6C8F0547-AFA8-4805-9A22-12721CDE959F}" type="slidenum">
              <a:rPr lang="en-GB"/>
              <a:pPr/>
              <a:t>5</a:t>
            </a:fld>
            <a:endParaRPr lang="en-GB"/>
          </a:p>
        </p:txBody>
      </p:sp>
      <p:sp>
        <p:nvSpPr>
          <p:cNvPr id="9"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10" name="Rectangle 1"/>
          <p:cNvSpPr>
            <a:spLocks noGrp="1" noChangeArrowheads="1"/>
          </p:cNvSpPr>
          <p:nvPr>
            <p:ph type="title"/>
          </p:nvPr>
        </p:nvSpPr>
        <p:spPr>
          <a:xfrm>
            <a:off x="608371" y="634008"/>
            <a:ext cx="8068085" cy="562744"/>
          </a:xfrm>
          <a:ln/>
        </p:spPr>
        <p:txBody>
          <a:bodyPr/>
          <a:lstStyle/>
          <a:p>
            <a:r>
              <a:rPr lang="en-US" altLang="ja-JP" dirty="0" smtClean="0">
                <a:latin typeface="Calibri" panose="020F0502020204030204" pitchFamily="34" charset="0"/>
              </a:rPr>
              <a:t>OLSM + PH [2]</a:t>
            </a:r>
            <a:endParaRPr lang="ja-JP" altLang="en-US" dirty="0">
              <a:latin typeface="Calibri" panose="020F0502020204030204" pitchFamily="34" charset="0"/>
            </a:endParaRPr>
          </a:p>
        </p:txBody>
      </p:sp>
      <p:sp>
        <p:nvSpPr>
          <p:cNvPr id="8" name="AutoShape 17"/>
          <p:cNvSpPr>
            <a:spLocks noChangeAspect="1" noChangeArrowheads="1" noTextEdit="1"/>
          </p:cNvSpPr>
          <p:nvPr/>
        </p:nvSpPr>
        <p:spPr bwMode="auto">
          <a:xfrm>
            <a:off x="117607" y="1196752"/>
            <a:ext cx="8842375" cy="382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1" name="Rectangle 28"/>
          <p:cNvSpPr>
            <a:spLocks noChangeArrowheads="1"/>
          </p:cNvSpPr>
          <p:nvPr/>
        </p:nvSpPr>
        <p:spPr bwMode="auto">
          <a:xfrm>
            <a:off x="6000881" y="1936528"/>
            <a:ext cx="3119439" cy="303688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3" name="Rectangle 19"/>
          <p:cNvSpPr>
            <a:spLocks noChangeArrowheads="1"/>
          </p:cNvSpPr>
          <p:nvPr/>
        </p:nvSpPr>
        <p:spPr bwMode="auto">
          <a:xfrm>
            <a:off x="117607" y="1245965"/>
            <a:ext cx="5834361" cy="3775684"/>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4" name="Rectangle 20"/>
          <p:cNvSpPr>
            <a:spLocks noChangeArrowheads="1"/>
          </p:cNvSpPr>
          <p:nvPr/>
        </p:nvSpPr>
        <p:spPr bwMode="auto">
          <a:xfrm>
            <a:off x="47313" y="1211040"/>
            <a:ext cx="5832648" cy="3762376"/>
          </a:xfrm>
          <a:prstGeom prst="rect">
            <a:avLst/>
          </a:prstGeom>
          <a:solidFill>
            <a:srgbClr val="92CD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5" name="Rectangle 21"/>
          <p:cNvSpPr>
            <a:spLocks noChangeArrowheads="1"/>
          </p:cNvSpPr>
          <p:nvPr/>
        </p:nvSpPr>
        <p:spPr bwMode="auto">
          <a:xfrm>
            <a:off x="119320" y="1249140"/>
            <a:ext cx="1465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rgbClr val="000000"/>
                </a:solidFill>
                <a:effectLst/>
                <a:uLnTx/>
                <a:uFillTx/>
                <a:latin typeface="Calibri" pitchFamily="34" charset="0"/>
                <a:ea typeface="ＭＳ Ｐゴシック" pitchFamily="50" charset="-128"/>
              </a:rPr>
              <a:t>Precoding + PH</a:t>
            </a:r>
            <a:endParaRPr kumimoji="1" lang="ja-JP" altLang="ja-JP" sz="1800" b="0"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endParaRPr>
          </a:p>
        </p:txBody>
      </p:sp>
      <p:sp>
        <p:nvSpPr>
          <p:cNvPr id="16" name="Rectangle 24"/>
          <p:cNvSpPr>
            <a:spLocks noChangeArrowheads="1"/>
          </p:cNvSpPr>
          <p:nvPr/>
        </p:nvSpPr>
        <p:spPr bwMode="auto">
          <a:xfrm>
            <a:off x="254135" y="1703165"/>
            <a:ext cx="4356102" cy="3084513"/>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7" name="Rectangle 25"/>
          <p:cNvSpPr>
            <a:spLocks noChangeArrowheads="1"/>
          </p:cNvSpPr>
          <p:nvPr/>
        </p:nvSpPr>
        <p:spPr bwMode="auto">
          <a:xfrm>
            <a:off x="219210" y="1668240"/>
            <a:ext cx="4356102" cy="3084513"/>
          </a:xfrm>
          <a:prstGeom prst="rect">
            <a:avLst/>
          </a:prstGeom>
          <a:solidFill>
            <a:srgbClr val="FBD7B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8" name="Rectangle 26"/>
          <p:cNvSpPr>
            <a:spLocks noChangeArrowheads="1"/>
          </p:cNvSpPr>
          <p:nvPr/>
        </p:nvSpPr>
        <p:spPr bwMode="auto">
          <a:xfrm>
            <a:off x="295410" y="1703165"/>
            <a:ext cx="939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rgbClr val="000000"/>
                </a:solidFill>
                <a:effectLst/>
                <a:uLnTx/>
                <a:uFillTx/>
                <a:latin typeface="Calibri" pitchFamily="34" charset="0"/>
                <a:ea typeface="ＭＳ Ｐゴシック" pitchFamily="50" charset="-128"/>
              </a:rPr>
              <a:t>Precoding</a:t>
            </a:r>
            <a:endParaRPr kumimoji="1" lang="ja-JP" altLang="ja-JP" sz="1800" b="0"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endParaRPr>
          </a:p>
        </p:txBody>
      </p:sp>
      <p:sp>
        <p:nvSpPr>
          <p:cNvPr id="19" name="Rectangle 27"/>
          <p:cNvSpPr>
            <a:spLocks noChangeArrowheads="1"/>
          </p:cNvSpPr>
          <p:nvPr/>
        </p:nvSpPr>
        <p:spPr bwMode="auto">
          <a:xfrm>
            <a:off x="343035" y="2160365"/>
            <a:ext cx="3104986" cy="2201863"/>
          </a:xfrm>
          <a:prstGeom prst="rect">
            <a:avLst/>
          </a:prstGeom>
          <a:solidFill>
            <a:srgbClr val="7F7F7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0" name="Rectangle 28"/>
          <p:cNvSpPr>
            <a:spLocks noChangeArrowheads="1"/>
          </p:cNvSpPr>
          <p:nvPr/>
        </p:nvSpPr>
        <p:spPr bwMode="auto">
          <a:xfrm>
            <a:off x="306523" y="2125440"/>
            <a:ext cx="3097160" cy="2214563"/>
          </a:xfrm>
          <a:prstGeom prst="rect">
            <a:avLst/>
          </a:prstGeom>
          <a:solidFill>
            <a:srgbClr val="DDD6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1" name="Rectangle 29"/>
          <p:cNvSpPr>
            <a:spLocks noChangeArrowheads="1"/>
          </p:cNvSpPr>
          <p:nvPr/>
        </p:nvSpPr>
        <p:spPr bwMode="auto">
          <a:xfrm>
            <a:off x="377960" y="2163540"/>
            <a:ext cx="126682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rgbClr val="000000"/>
                </a:solidFill>
                <a:effectLst/>
                <a:uLnTx/>
                <a:uFillTx/>
                <a:latin typeface="Calibri" pitchFamily="34" charset="0"/>
                <a:ea typeface="ＭＳ Ｐゴシック" pitchFamily="50" charset="-128"/>
              </a:rPr>
              <a:t>No precoding</a:t>
            </a:r>
            <a:endParaRPr kumimoji="1" lang="ja-JP" altLang="ja-JP" sz="1800" b="0"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endParaRPr>
          </a:p>
        </p:txBody>
      </p:sp>
      <p:sp>
        <p:nvSpPr>
          <p:cNvPr id="22" name="Rectangle 35"/>
          <p:cNvSpPr>
            <a:spLocks noChangeArrowheads="1"/>
          </p:cNvSpPr>
          <p:nvPr/>
        </p:nvSpPr>
        <p:spPr bwMode="auto">
          <a:xfrm>
            <a:off x="2590936" y="3935191"/>
            <a:ext cx="444501" cy="3333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3" name="Rectangle 36"/>
          <p:cNvSpPr>
            <a:spLocks noChangeArrowheads="1"/>
          </p:cNvSpPr>
          <p:nvPr/>
        </p:nvSpPr>
        <p:spPr bwMode="auto">
          <a:xfrm>
            <a:off x="2563950" y="3406145"/>
            <a:ext cx="471488" cy="857658"/>
          </a:xfrm>
          <a:prstGeom prst="rect">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4" name="Rectangle 37"/>
          <p:cNvSpPr>
            <a:spLocks noChangeArrowheads="1"/>
          </p:cNvSpPr>
          <p:nvPr/>
        </p:nvSpPr>
        <p:spPr bwMode="auto">
          <a:xfrm>
            <a:off x="2495585" y="3373314"/>
            <a:ext cx="528512" cy="84762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5" name="Rectangle 38"/>
          <p:cNvSpPr>
            <a:spLocks noChangeArrowheads="1"/>
          </p:cNvSpPr>
          <p:nvPr/>
        </p:nvSpPr>
        <p:spPr bwMode="auto">
          <a:xfrm>
            <a:off x="2495585" y="3373314"/>
            <a:ext cx="528511" cy="847626"/>
          </a:xfrm>
          <a:prstGeom prst="rect">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6" name="Rectangle 39"/>
          <p:cNvSpPr>
            <a:spLocks noChangeArrowheads="1"/>
          </p:cNvSpPr>
          <p:nvPr/>
        </p:nvSpPr>
        <p:spPr bwMode="auto">
          <a:xfrm>
            <a:off x="2495584" y="3726483"/>
            <a:ext cx="52851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defTabSz="914400" eaLnBrk="1" fontAlgn="auto" hangingPunct="1">
              <a:spcBef>
                <a:spcPts val="0"/>
              </a:spcBef>
              <a:spcAft>
                <a:spcPts val="0"/>
              </a:spcAft>
              <a:buClrTx/>
              <a:buSzTx/>
              <a:buFontTx/>
              <a:buNone/>
              <a:defRPr/>
            </a:pPr>
            <a:r>
              <a:rPr lang="en-US" altLang="ja-JP" sz="1200" kern="0" dirty="0">
                <a:solidFill>
                  <a:srgbClr val="000000"/>
                </a:solidFill>
                <a:latin typeface="Calibri" pitchFamily="34" charset="0"/>
              </a:rPr>
              <a:t>Mapper</a:t>
            </a:r>
            <a:endParaRPr lang="ja-JP" altLang="ja-JP" sz="1200" kern="0" dirty="0">
              <a:solidFill>
                <a:srgbClr val="000000"/>
              </a:solidFill>
              <a:latin typeface="Calibri" pitchFamily="34" charset="0"/>
            </a:endParaRPr>
          </a:p>
        </p:txBody>
      </p:sp>
      <p:sp>
        <p:nvSpPr>
          <p:cNvPr id="27" name="Rectangle 40"/>
          <p:cNvSpPr>
            <a:spLocks noChangeArrowheads="1"/>
          </p:cNvSpPr>
          <p:nvPr/>
        </p:nvSpPr>
        <p:spPr bwMode="auto">
          <a:xfrm>
            <a:off x="3503694" y="3408141"/>
            <a:ext cx="1019229" cy="8778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8" name="Rectangle 41"/>
          <p:cNvSpPr>
            <a:spLocks noChangeArrowheads="1"/>
          </p:cNvSpPr>
          <p:nvPr/>
        </p:nvSpPr>
        <p:spPr bwMode="auto">
          <a:xfrm>
            <a:off x="3503695" y="3408141"/>
            <a:ext cx="1019228" cy="877888"/>
          </a:xfrm>
          <a:prstGeom prst="rect">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9" name="Rectangle 42"/>
          <p:cNvSpPr>
            <a:spLocks noChangeArrowheads="1"/>
          </p:cNvSpPr>
          <p:nvPr/>
        </p:nvSpPr>
        <p:spPr bwMode="auto">
          <a:xfrm>
            <a:off x="3503695" y="3373216"/>
            <a:ext cx="984303" cy="877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30" name="Rectangle 43"/>
          <p:cNvSpPr>
            <a:spLocks noChangeArrowheads="1"/>
          </p:cNvSpPr>
          <p:nvPr/>
        </p:nvSpPr>
        <p:spPr bwMode="auto">
          <a:xfrm>
            <a:off x="3503695" y="3373216"/>
            <a:ext cx="984304" cy="877888"/>
          </a:xfrm>
          <a:prstGeom prst="rect">
            <a:avLst/>
          </a:prstGeom>
          <a:noFill/>
          <a:ln w="19050" cap="rnd">
            <a:solidFill>
              <a:srgbClr val="000000"/>
            </a:solidFill>
            <a:prstDash val="sys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31" name="Rectangle 45"/>
          <p:cNvSpPr>
            <a:spLocks noChangeArrowheads="1"/>
          </p:cNvSpPr>
          <p:nvPr/>
        </p:nvSpPr>
        <p:spPr bwMode="auto">
          <a:xfrm>
            <a:off x="3575704" y="3696286"/>
            <a:ext cx="8207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600" b="0" i="0" u="none" strike="noStrike" kern="0" cap="none" spc="0" normalizeH="0" baseline="0" noProof="0" dirty="0" smtClean="0">
                <a:ln>
                  <a:noFill/>
                </a:ln>
                <a:solidFill>
                  <a:srgbClr val="000000"/>
                </a:solidFill>
                <a:effectLst/>
                <a:uLnTx/>
                <a:uFillTx/>
                <a:latin typeface="Calibri" pitchFamily="34" charset="0"/>
                <a:ea typeface="ＭＳ Ｐゴシック" pitchFamily="50" charset="-128"/>
              </a:rPr>
              <a:t>Pre</a:t>
            </a:r>
            <a:r>
              <a:rPr kumimoji="1" lang="en-US" altLang="ja-JP" sz="1600" b="0" i="0" u="none" strike="noStrike" kern="0" cap="none" spc="0" normalizeH="0" baseline="0" noProof="0" dirty="0" smtClean="0">
                <a:ln>
                  <a:noFill/>
                </a:ln>
                <a:solidFill>
                  <a:srgbClr val="000000"/>
                </a:solidFill>
                <a:effectLst/>
                <a:uLnTx/>
                <a:uFillTx/>
                <a:latin typeface="Calibri" pitchFamily="34" charset="0"/>
                <a:ea typeface="ＭＳ Ｐゴシック" pitchFamily="50" charset="-128"/>
              </a:rPr>
              <a:t>-</a:t>
            </a:r>
            <a:r>
              <a:rPr kumimoji="1" lang="ja-JP" altLang="ja-JP" sz="1600" b="0" i="0" u="none" strike="noStrike" kern="0" cap="none" spc="0" normalizeH="0" baseline="0" noProof="0" dirty="0" smtClean="0">
                <a:ln>
                  <a:noFill/>
                </a:ln>
                <a:solidFill>
                  <a:srgbClr val="000000"/>
                </a:solidFill>
                <a:effectLst/>
                <a:uLnTx/>
                <a:uFillTx/>
                <a:latin typeface="Calibri" pitchFamily="34" charset="0"/>
                <a:ea typeface="ＭＳ Ｐゴシック" pitchFamily="50" charset="-128"/>
              </a:rPr>
              <a:t>cod</a:t>
            </a:r>
            <a:r>
              <a:rPr kumimoji="1" lang="en-US" altLang="ja-JP" sz="1600" b="0" i="0" u="none" strike="noStrike" kern="0" cap="none" spc="0" normalizeH="0" baseline="0" noProof="0" dirty="0" err="1" smtClean="0">
                <a:ln>
                  <a:noFill/>
                </a:ln>
                <a:solidFill>
                  <a:srgbClr val="000000"/>
                </a:solidFill>
                <a:effectLst/>
                <a:uLnTx/>
                <a:uFillTx/>
                <a:latin typeface="Calibri" pitchFamily="34" charset="0"/>
                <a:ea typeface="ＭＳ Ｐゴシック" pitchFamily="50" charset="-128"/>
              </a:rPr>
              <a:t>er</a:t>
            </a:r>
            <a:endParaRPr kumimoji="1" lang="ja-JP" altLang="ja-JP" sz="1800" b="0"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endParaRPr>
          </a:p>
        </p:txBody>
      </p:sp>
      <p:sp>
        <p:nvSpPr>
          <p:cNvPr id="32" name="Freeform 46"/>
          <p:cNvSpPr>
            <a:spLocks/>
          </p:cNvSpPr>
          <p:nvPr/>
        </p:nvSpPr>
        <p:spPr bwMode="auto">
          <a:xfrm>
            <a:off x="5037275" y="4009803"/>
            <a:ext cx="288925" cy="288925"/>
          </a:xfrm>
          <a:custGeom>
            <a:avLst/>
            <a:gdLst>
              <a:gd name="T0" fmla="*/ 512 w 623"/>
              <a:gd name="T1" fmla="*/ 111 h 622"/>
              <a:gd name="T2" fmla="*/ 111 w 623"/>
              <a:gd name="T3" fmla="*/ 111 h 622"/>
              <a:gd name="T4" fmla="*/ 111 w 623"/>
              <a:gd name="T5" fmla="*/ 512 h 622"/>
              <a:gd name="T6" fmla="*/ 512 w 623"/>
              <a:gd name="T7" fmla="*/ 512 h 622"/>
              <a:gd name="T8" fmla="*/ 512 w 623"/>
              <a:gd name="T9" fmla="*/ 111 h 622"/>
            </a:gdLst>
            <a:ahLst/>
            <a:cxnLst>
              <a:cxn ang="0">
                <a:pos x="T0" y="T1"/>
              </a:cxn>
              <a:cxn ang="0">
                <a:pos x="T2" y="T3"/>
              </a:cxn>
              <a:cxn ang="0">
                <a:pos x="T4" y="T5"/>
              </a:cxn>
              <a:cxn ang="0">
                <a:pos x="T6" y="T7"/>
              </a:cxn>
              <a:cxn ang="0">
                <a:pos x="T8" y="T9"/>
              </a:cxn>
            </a:cxnLst>
            <a:rect l="0" t="0" r="r" b="b"/>
            <a:pathLst>
              <a:path w="623" h="622">
                <a:moveTo>
                  <a:pt x="512" y="111"/>
                </a:moveTo>
                <a:cubicBezTo>
                  <a:pt x="401" y="0"/>
                  <a:pt x="222" y="0"/>
                  <a:pt x="111" y="111"/>
                </a:cubicBezTo>
                <a:cubicBezTo>
                  <a:pt x="0" y="221"/>
                  <a:pt x="0" y="401"/>
                  <a:pt x="111" y="512"/>
                </a:cubicBezTo>
                <a:cubicBezTo>
                  <a:pt x="222" y="622"/>
                  <a:pt x="401" y="622"/>
                  <a:pt x="512" y="512"/>
                </a:cubicBezTo>
                <a:cubicBezTo>
                  <a:pt x="623" y="401"/>
                  <a:pt x="623" y="221"/>
                  <a:pt x="512" y="111"/>
                </a:cubicBezTo>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33" name="Freeform 47"/>
          <p:cNvSpPr>
            <a:spLocks/>
          </p:cNvSpPr>
          <p:nvPr/>
        </p:nvSpPr>
        <p:spPr bwMode="auto">
          <a:xfrm>
            <a:off x="5037275" y="4009803"/>
            <a:ext cx="288925" cy="288925"/>
          </a:xfrm>
          <a:custGeom>
            <a:avLst/>
            <a:gdLst>
              <a:gd name="T0" fmla="*/ 150 w 182"/>
              <a:gd name="T1" fmla="*/ 33 h 182"/>
              <a:gd name="T2" fmla="*/ 32 w 182"/>
              <a:gd name="T3" fmla="*/ 33 h 182"/>
              <a:gd name="T4" fmla="*/ 32 w 182"/>
              <a:gd name="T5" fmla="*/ 150 h 182"/>
              <a:gd name="T6" fmla="*/ 150 w 182"/>
              <a:gd name="T7" fmla="*/ 150 h 182"/>
              <a:gd name="T8" fmla="*/ 150 w 182"/>
              <a:gd name="T9" fmla="*/ 33 h 182"/>
            </a:gdLst>
            <a:ahLst/>
            <a:cxnLst>
              <a:cxn ang="0">
                <a:pos x="T0" y="T1"/>
              </a:cxn>
              <a:cxn ang="0">
                <a:pos x="T2" y="T3"/>
              </a:cxn>
              <a:cxn ang="0">
                <a:pos x="T4" y="T5"/>
              </a:cxn>
              <a:cxn ang="0">
                <a:pos x="T6" y="T7"/>
              </a:cxn>
              <a:cxn ang="0">
                <a:pos x="T8" y="T9"/>
              </a:cxn>
            </a:cxnLst>
            <a:rect l="0" t="0" r="r" b="b"/>
            <a:pathLst>
              <a:path w="182" h="182">
                <a:moveTo>
                  <a:pt x="150" y="33"/>
                </a:moveTo>
                <a:cubicBezTo>
                  <a:pt x="117" y="0"/>
                  <a:pt x="65" y="0"/>
                  <a:pt x="32" y="33"/>
                </a:cubicBezTo>
                <a:cubicBezTo>
                  <a:pt x="0" y="65"/>
                  <a:pt x="0" y="118"/>
                  <a:pt x="32" y="150"/>
                </a:cubicBezTo>
                <a:cubicBezTo>
                  <a:pt x="65" y="182"/>
                  <a:pt x="117" y="182"/>
                  <a:pt x="150" y="150"/>
                </a:cubicBezTo>
                <a:cubicBezTo>
                  <a:pt x="182" y="118"/>
                  <a:pt x="182" y="65"/>
                  <a:pt x="150" y="33"/>
                </a:cubicBezTo>
              </a:path>
            </a:pathLst>
          </a:cu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34" name="Freeform 48"/>
          <p:cNvSpPr>
            <a:spLocks/>
          </p:cNvSpPr>
          <p:nvPr/>
        </p:nvSpPr>
        <p:spPr bwMode="auto">
          <a:xfrm>
            <a:off x="5002350" y="3974878"/>
            <a:ext cx="288925" cy="288925"/>
          </a:xfrm>
          <a:custGeom>
            <a:avLst/>
            <a:gdLst>
              <a:gd name="T0" fmla="*/ 511 w 622"/>
              <a:gd name="T1" fmla="*/ 111 h 623"/>
              <a:gd name="T2" fmla="*/ 111 w 622"/>
              <a:gd name="T3" fmla="*/ 111 h 623"/>
              <a:gd name="T4" fmla="*/ 111 w 622"/>
              <a:gd name="T5" fmla="*/ 512 h 623"/>
              <a:gd name="T6" fmla="*/ 511 w 622"/>
              <a:gd name="T7" fmla="*/ 512 h 623"/>
              <a:gd name="T8" fmla="*/ 511 w 622"/>
              <a:gd name="T9" fmla="*/ 111 h 623"/>
            </a:gdLst>
            <a:ahLst/>
            <a:cxnLst>
              <a:cxn ang="0">
                <a:pos x="T0" y="T1"/>
              </a:cxn>
              <a:cxn ang="0">
                <a:pos x="T2" y="T3"/>
              </a:cxn>
              <a:cxn ang="0">
                <a:pos x="T4" y="T5"/>
              </a:cxn>
              <a:cxn ang="0">
                <a:pos x="T6" y="T7"/>
              </a:cxn>
              <a:cxn ang="0">
                <a:pos x="T8" y="T9"/>
              </a:cxn>
            </a:cxnLst>
            <a:rect l="0" t="0" r="r" b="b"/>
            <a:pathLst>
              <a:path w="622" h="623">
                <a:moveTo>
                  <a:pt x="511" y="111"/>
                </a:moveTo>
                <a:cubicBezTo>
                  <a:pt x="401" y="0"/>
                  <a:pt x="221" y="0"/>
                  <a:pt x="111" y="111"/>
                </a:cubicBezTo>
                <a:cubicBezTo>
                  <a:pt x="0" y="222"/>
                  <a:pt x="0" y="401"/>
                  <a:pt x="111" y="512"/>
                </a:cubicBezTo>
                <a:cubicBezTo>
                  <a:pt x="221" y="623"/>
                  <a:pt x="401" y="623"/>
                  <a:pt x="511" y="512"/>
                </a:cubicBezTo>
                <a:cubicBezTo>
                  <a:pt x="622" y="401"/>
                  <a:pt x="622" y="222"/>
                  <a:pt x="511" y="111"/>
                </a:cubicBezTo>
              </a:path>
            </a:pathLst>
          </a:custGeom>
          <a:solidFill>
            <a:srgbClr val="FFFFFF"/>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35" name="Freeform 49"/>
          <p:cNvSpPr>
            <a:spLocks/>
          </p:cNvSpPr>
          <p:nvPr/>
        </p:nvSpPr>
        <p:spPr bwMode="auto">
          <a:xfrm>
            <a:off x="5002350" y="3974878"/>
            <a:ext cx="288925" cy="288925"/>
          </a:xfrm>
          <a:custGeom>
            <a:avLst/>
            <a:gdLst>
              <a:gd name="T0" fmla="*/ 149 w 182"/>
              <a:gd name="T1" fmla="*/ 32 h 182"/>
              <a:gd name="T2" fmla="*/ 32 w 182"/>
              <a:gd name="T3" fmla="*/ 32 h 182"/>
              <a:gd name="T4" fmla="*/ 32 w 182"/>
              <a:gd name="T5" fmla="*/ 150 h 182"/>
              <a:gd name="T6" fmla="*/ 149 w 182"/>
              <a:gd name="T7" fmla="*/ 150 h 182"/>
              <a:gd name="T8" fmla="*/ 149 w 182"/>
              <a:gd name="T9" fmla="*/ 32 h 182"/>
            </a:gdLst>
            <a:ahLst/>
            <a:cxnLst>
              <a:cxn ang="0">
                <a:pos x="T0" y="T1"/>
              </a:cxn>
              <a:cxn ang="0">
                <a:pos x="T2" y="T3"/>
              </a:cxn>
              <a:cxn ang="0">
                <a:pos x="T4" y="T5"/>
              </a:cxn>
              <a:cxn ang="0">
                <a:pos x="T6" y="T7"/>
              </a:cxn>
              <a:cxn ang="0">
                <a:pos x="T8" y="T9"/>
              </a:cxn>
            </a:cxnLst>
            <a:rect l="0" t="0" r="r" b="b"/>
            <a:pathLst>
              <a:path w="182" h="182">
                <a:moveTo>
                  <a:pt x="149" y="32"/>
                </a:moveTo>
                <a:cubicBezTo>
                  <a:pt x="117" y="0"/>
                  <a:pt x="64" y="0"/>
                  <a:pt x="32" y="32"/>
                </a:cubicBezTo>
                <a:cubicBezTo>
                  <a:pt x="0" y="65"/>
                  <a:pt x="0" y="117"/>
                  <a:pt x="32" y="150"/>
                </a:cubicBezTo>
                <a:cubicBezTo>
                  <a:pt x="64" y="182"/>
                  <a:pt x="117" y="182"/>
                  <a:pt x="149" y="150"/>
                </a:cubicBezTo>
                <a:cubicBezTo>
                  <a:pt x="182" y="117"/>
                  <a:pt x="182" y="65"/>
                  <a:pt x="149" y="32"/>
                </a:cubicBezTo>
              </a:path>
            </a:pathLst>
          </a:cu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36" name="Line 50"/>
          <p:cNvSpPr>
            <a:spLocks noChangeShapeType="1"/>
          </p:cNvSpPr>
          <p:nvPr/>
        </p:nvSpPr>
        <p:spPr bwMode="auto">
          <a:xfrm flipV="1">
            <a:off x="5053150" y="4025678"/>
            <a:ext cx="185738" cy="187325"/>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37" name="Line 51"/>
          <p:cNvSpPr>
            <a:spLocks noChangeShapeType="1"/>
          </p:cNvSpPr>
          <p:nvPr/>
        </p:nvSpPr>
        <p:spPr bwMode="auto">
          <a:xfrm>
            <a:off x="5053150" y="4025678"/>
            <a:ext cx="185738" cy="187325"/>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38" name="Line 52"/>
          <p:cNvSpPr>
            <a:spLocks noChangeShapeType="1"/>
          </p:cNvSpPr>
          <p:nvPr/>
        </p:nvSpPr>
        <p:spPr bwMode="auto">
          <a:xfrm flipH="1">
            <a:off x="4486412" y="4117753"/>
            <a:ext cx="452438" cy="0"/>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39" name="Freeform 53"/>
          <p:cNvSpPr>
            <a:spLocks/>
          </p:cNvSpPr>
          <p:nvPr/>
        </p:nvSpPr>
        <p:spPr bwMode="auto">
          <a:xfrm>
            <a:off x="4915037" y="4066953"/>
            <a:ext cx="100013" cy="100013"/>
          </a:xfrm>
          <a:custGeom>
            <a:avLst/>
            <a:gdLst>
              <a:gd name="T0" fmla="*/ 215 w 215"/>
              <a:gd name="T1" fmla="*/ 107 h 214"/>
              <a:gd name="T2" fmla="*/ 0 w 215"/>
              <a:gd name="T3" fmla="*/ 214 h 214"/>
              <a:gd name="T4" fmla="*/ 0 w 215"/>
              <a:gd name="T5" fmla="*/ 0 h 214"/>
              <a:gd name="T6" fmla="*/ 0 w 215"/>
              <a:gd name="T7" fmla="*/ 0 h 214"/>
              <a:gd name="T8" fmla="*/ 215 w 215"/>
              <a:gd name="T9" fmla="*/ 107 h 214"/>
            </a:gdLst>
            <a:ahLst/>
            <a:cxnLst>
              <a:cxn ang="0">
                <a:pos x="T0" y="T1"/>
              </a:cxn>
              <a:cxn ang="0">
                <a:pos x="T2" y="T3"/>
              </a:cxn>
              <a:cxn ang="0">
                <a:pos x="T4" y="T5"/>
              </a:cxn>
              <a:cxn ang="0">
                <a:pos x="T6" y="T7"/>
              </a:cxn>
              <a:cxn ang="0">
                <a:pos x="T8" y="T9"/>
              </a:cxn>
            </a:cxnLst>
            <a:rect l="0" t="0" r="r" b="b"/>
            <a:pathLst>
              <a:path w="215" h="214">
                <a:moveTo>
                  <a:pt x="215" y="107"/>
                </a:moveTo>
                <a:lnTo>
                  <a:pt x="0" y="214"/>
                </a:lnTo>
                <a:cubicBezTo>
                  <a:pt x="34" y="147"/>
                  <a:pt x="34" y="67"/>
                  <a:pt x="0" y="0"/>
                </a:cubicBezTo>
                <a:lnTo>
                  <a:pt x="0" y="0"/>
                </a:lnTo>
                <a:lnTo>
                  <a:pt x="215"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40" name="Line 54"/>
          <p:cNvSpPr>
            <a:spLocks noChangeShapeType="1"/>
          </p:cNvSpPr>
          <p:nvPr/>
        </p:nvSpPr>
        <p:spPr bwMode="auto">
          <a:xfrm>
            <a:off x="5291275" y="4114577"/>
            <a:ext cx="444923" cy="1"/>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41" name="Line 55"/>
          <p:cNvSpPr>
            <a:spLocks noChangeShapeType="1"/>
          </p:cNvSpPr>
          <p:nvPr/>
        </p:nvSpPr>
        <p:spPr bwMode="auto">
          <a:xfrm>
            <a:off x="4487998" y="3547841"/>
            <a:ext cx="1264043" cy="0"/>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42" name="Rectangle 56"/>
          <p:cNvSpPr>
            <a:spLocks noChangeArrowheads="1"/>
          </p:cNvSpPr>
          <p:nvPr/>
        </p:nvSpPr>
        <p:spPr bwMode="auto">
          <a:xfrm>
            <a:off x="1476408" y="3408141"/>
            <a:ext cx="703263" cy="8778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43" name="Rectangle 57"/>
          <p:cNvSpPr>
            <a:spLocks noChangeArrowheads="1"/>
          </p:cNvSpPr>
          <p:nvPr/>
        </p:nvSpPr>
        <p:spPr bwMode="auto">
          <a:xfrm>
            <a:off x="1476408" y="3408141"/>
            <a:ext cx="703263" cy="877888"/>
          </a:xfrm>
          <a:prstGeom prst="rect">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44" name="Rectangle 58"/>
          <p:cNvSpPr>
            <a:spLocks noChangeArrowheads="1"/>
          </p:cNvSpPr>
          <p:nvPr/>
        </p:nvSpPr>
        <p:spPr bwMode="auto">
          <a:xfrm>
            <a:off x="1441483" y="3373216"/>
            <a:ext cx="701675" cy="8778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45" name="Rectangle 59"/>
          <p:cNvSpPr>
            <a:spLocks noChangeArrowheads="1"/>
          </p:cNvSpPr>
          <p:nvPr/>
        </p:nvSpPr>
        <p:spPr bwMode="auto">
          <a:xfrm>
            <a:off x="1441483" y="3373216"/>
            <a:ext cx="701675" cy="877888"/>
          </a:xfrm>
          <a:prstGeom prst="rect">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46" name="Rectangle 60"/>
          <p:cNvSpPr>
            <a:spLocks noChangeArrowheads="1"/>
          </p:cNvSpPr>
          <p:nvPr/>
        </p:nvSpPr>
        <p:spPr bwMode="auto">
          <a:xfrm>
            <a:off x="1655795" y="3436716"/>
            <a:ext cx="3270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600" b="0" i="0" u="none" strike="noStrike" kern="0" cap="none" spc="0" normalizeH="0" baseline="0" noProof="0" dirty="0" smtClean="0">
                <a:ln>
                  <a:noFill/>
                </a:ln>
                <a:solidFill>
                  <a:srgbClr val="000000"/>
                </a:solidFill>
                <a:effectLst/>
                <a:uLnTx/>
                <a:uFillTx/>
                <a:latin typeface="Calibri" pitchFamily="34" charset="0"/>
                <a:ea typeface="ＭＳ Ｐゴシック" pitchFamily="50" charset="-128"/>
              </a:rPr>
              <a:t>Bit</a:t>
            </a:r>
            <a:endParaRPr kumimoji="1" lang="ja-JP" altLang="ja-JP" sz="1800" b="0"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endParaRPr>
          </a:p>
        </p:txBody>
      </p:sp>
      <p:sp>
        <p:nvSpPr>
          <p:cNvPr id="47" name="Rectangle 61"/>
          <p:cNvSpPr>
            <a:spLocks noChangeArrowheads="1"/>
          </p:cNvSpPr>
          <p:nvPr/>
        </p:nvSpPr>
        <p:spPr bwMode="auto">
          <a:xfrm>
            <a:off x="1871695" y="3436716"/>
            <a:ext cx="1635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600" b="0" i="0" u="none" strike="noStrike" kern="0" cap="none" spc="0" normalizeH="0" baseline="0" noProof="0" smtClean="0">
                <a:ln>
                  <a:noFill/>
                </a:ln>
                <a:solidFill>
                  <a:srgbClr val="000000"/>
                </a:solidFill>
                <a:effectLst/>
                <a:uLnTx/>
                <a:uFillTx/>
                <a:latin typeface="Calibri" pitchFamily="34" charset="0"/>
                <a:ea typeface="ＭＳ Ｐゴシック" pitchFamily="50" charset="-128"/>
              </a:rPr>
              <a:t>-</a:t>
            </a:r>
            <a:endParaRPr kumimoji="1" lang="ja-JP" altLang="ja-JP" sz="1800" b="0" i="0" u="none" strike="noStrike" kern="0" cap="none" spc="0" normalizeH="0" baseline="0" noProof="0" smtClean="0">
              <a:ln>
                <a:noFill/>
              </a:ln>
              <a:solidFill>
                <a:srgbClr val="000000"/>
              </a:solidFill>
              <a:effectLst/>
              <a:uLnTx/>
              <a:uFillTx/>
              <a:latin typeface="Arial" pitchFamily="34" charset="0"/>
              <a:ea typeface="ＭＳ Ｐゴシック" pitchFamily="50" charset="-128"/>
            </a:endParaRPr>
          </a:p>
        </p:txBody>
      </p:sp>
      <p:sp>
        <p:nvSpPr>
          <p:cNvPr id="48" name="Rectangle 62"/>
          <p:cNvSpPr>
            <a:spLocks noChangeArrowheads="1"/>
          </p:cNvSpPr>
          <p:nvPr/>
        </p:nvSpPr>
        <p:spPr bwMode="auto">
          <a:xfrm>
            <a:off x="1566895" y="3674841"/>
            <a:ext cx="49053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600" b="0" i="0" u="none" strike="noStrike" kern="0" cap="none" spc="0" normalizeH="0" baseline="0" noProof="0" dirty="0" smtClean="0">
                <a:ln>
                  <a:noFill/>
                </a:ln>
                <a:solidFill>
                  <a:srgbClr val="000000"/>
                </a:solidFill>
                <a:effectLst/>
                <a:uLnTx/>
                <a:uFillTx/>
                <a:latin typeface="Calibri" pitchFamily="34" charset="0"/>
                <a:ea typeface="ＭＳ Ｐゴシック" pitchFamily="50" charset="-128"/>
              </a:rPr>
              <a:t>inter</a:t>
            </a:r>
            <a:endParaRPr kumimoji="1" lang="ja-JP" altLang="ja-JP" sz="1800" b="0"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endParaRPr>
          </a:p>
        </p:txBody>
      </p:sp>
      <p:sp>
        <p:nvSpPr>
          <p:cNvPr id="49" name="Rectangle 63"/>
          <p:cNvSpPr>
            <a:spLocks noChangeArrowheads="1"/>
          </p:cNvSpPr>
          <p:nvPr/>
        </p:nvSpPr>
        <p:spPr bwMode="auto">
          <a:xfrm>
            <a:off x="1952658" y="3674841"/>
            <a:ext cx="16351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600" b="0" i="0" u="none" strike="noStrike" kern="0" cap="none" spc="0" normalizeH="0" baseline="0" noProof="0" smtClean="0">
                <a:ln>
                  <a:noFill/>
                </a:ln>
                <a:solidFill>
                  <a:srgbClr val="000000"/>
                </a:solidFill>
                <a:effectLst/>
                <a:uLnTx/>
                <a:uFillTx/>
                <a:latin typeface="Calibri" pitchFamily="34" charset="0"/>
                <a:ea typeface="ＭＳ Ｐゴシック" pitchFamily="50" charset="-128"/>
              </a:rPr>
              <a:t>-</a:t>
            </a:r>
            <a:endParaRPr kumimoji="1" lang="ja-JP" altLang="ja-JP" sz="1800" b="0" i="0" u="none" strike="noStrike" kern="0" cap="none" spc="0" normalizeH="0" baseline="0" noProof="0" smtClean="0">
              <a:ln>
                <a:noFill/>
              </a:ln>
              <a:solidFill>
                <a:srgbClr val="000000"/>
              </a:solidFill>
              <a:effectLst/>
              <a:uLnTx/>
              <a:uFillTx/>
              <a:latin typeface="Arial" pitchFamily="34" charset="0"/>
              <a:ea typeface="ＭＳ Ｐゴシック" pitchFamily="50" charset="-128"/>
            </a:endParaRPr>
          </a:p>
        </p:txBody>
      </p:sp>
      <p:sp>
        <p:nvSpPr>
          <p:cNvPr id="50" name="Rectangle 64"/>
          <p:cNvSpPr>
            <a:spLocks noChangeArrowheads="1"/>
          </p:cNvSpPr>
          <p:nvPr/>
        </p:nvSpPr>
        <p:spPr bwMode="auto">
          <a:xfrm>
            <a:off x="1544670" y="3912966"/>
            <a:ext cx="6096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600" b="0" i="0" u="none" strike="noStrike" kern="0" cap="none" spc="0" normalizeH="0" baseline="0" noProof="0" dirty="0" smtClean="0">
                <a:ln>
                  <a:noFill/>
                </a:ln>
                <a:solidFill>
                  <a:srgbClr val="000000"/>
                </a:solidFill>
                <a:effectLst/>
                <a:uLnTx/>
                <a:uFillTx/>
                <a:latin typeface="Calibri" pitchFamily="34" charset="0"/>
                <a:ea typeface="ＭＳ Ｐゴシック" pitchFamily="50" charset="-128"/>
              </a:rPr>
              <a:t>leaver</a:t>
            </a:r>
            <a:endParaRPr kumimoji="1" lang="ja-JP" altLang="ja-JP" sz="1800" b="0"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endParaRPr>
          </a:p>
        </p:txBody>
      </p:sp>
      <p:sp>
        <p:nvSpPr>
          <p:cNvPr id="51" name="Line 69"/>
          <p:cNvSpPr>
            <a:spLocks noChangeShapeType="1"/>
          </p:cNvSpPr>
          <p:nvPr/>
        </p:nvSpPr>
        <p:spPr bwMode="auto">
          <a:xfrm flipH="1">
            <a:off x="1036670" y="3811366"/>
            <a:ext cx="328613" cy="0"/>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52" name="Freeform 70"/>
          <p:cNvSpPr>
            <a:spLocks/>
          </p:cNvSpPr>
          <p:nvPr/>
        </p:nvSpPr>
        <p:spPr bwMode="auto">
          <a:xfrm>
            <a:off x="1341470" y="3762153"/>
            <a:ext cx="100013" cy="100013"/>
          </a:xfrm>
          <a:custGeom>
            <a:avLst/>
            <a:gdLst>
              <a:gd name="T0" fmla="*/ 215 w 215"/>
              <a:gd name="T1" fmla="*/ 107 h 214"/>
              <a:gd name="T2" fmla="*/ 0 w 215"/>
              <a:gd name="T3" fmla="*/ 214 h 214"/>
              <a:gd name="T4" fmla="*/ 0 w 215"/>
              <a:gd name="T5" fmla="*/ 0 h 214"/>
              <a:gd name="T6" fmla="*/ 0 w 215"/>
              <a:gd name="T7" fmla="*/ 0 h 214"/>
              <a:gd name="T8" fmla="*/ 215 w 215"/>
              <a:gd name="T9" fmla="*/ 107 h 214"/>
            </a:gdLst>
            <a:ahLst/>
            <a:cxnLst>
              <a:cxn ang="0">
                <a:pos x="T0" y="T1"/>
              </a:cxn>
              <a:cxn ang="0">
                <a:pos x="T2" y="T3"/>
              </a:cxn>
              <a:cxn ang="0">
                <a:pos x="T4" y="T5"/>
              </a:cxn>
              <a:cxn ang="0">
                <a:pos x="T6" y="T7"/>
              </a:cxn>
              <a:cxn ang="0">
                <a:pos x="T8" y="T9"/>
              </a:cxn>
            </a:cxnLst>
            <a:rect l="0" t="0" r="r" b="b"/>
            <a:pathLst>
              <a:path w="215" h="214">
                <a:moveTo>
                  <a:pt x="215" y="107"/>
                </a:moveTo>
                <a:lnTo>
                  <a:pt x="0" y="214"/>
                </a:lnTo>
                <a:cubicBezTo>
                  <a:pt x="34" y="147"/>
                  <a:pt x="34" y="67"/>
                  <a:pt x="0" y="0"/>
                </a:cubicBezTo>
                <a:lnTo>
                  <a:pt x="0" y="0"/>
                </a:lnTo>
                <a:lnTo>
                  <a:pt x="215"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53" name="Line 71"/>
          <p:cNvSpPr>
            <a:spLocks noChangeShapeType="1"/>
          </p:cNvSpPr>
          <p:nvPr/>
        </p:nvSpPr>
        <p:spPr bwMode="auto">
          <a:xfrm flipV="1">
            <a:off x="3035436" y="3547839"/>
            <a:ext cx="396251" cy="0"/>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54" name="Freeform 72"/>
          <p:cNvSpPr>
            <a:spLocks/>
          </p:cNvSpPr>
          <p:nvPr/>
        </p:nvSpPr>
        <p:spPr bwMode="auto">
          <a:xfrm>
            <a:off x="3403683" y="3498628"/>
            <a:ext cx="100013" cy="100013"/>
          </a:xfrm>
          <a:custGeom>
            <a:avLst/>
            <a:gdLst>
              <a:gd name="T0" fmla="*/ 214 w 214"/>
              <a:gd name="T1" fmla="*/ 107 h 214"/>
              <a:gd name="T2" fmla="*/ 0 w 214"/>
              <a:gd name="T3" fmla="*/ 214 h 214"/>
              <a:gd name="T4" fmla="*/ 0 w 214"/>
              <a:gd name="T5" fmla="*/ 0 h 214"/>
              <a:gd name="T6" fmla="*/ 0 w 214"/>
              <a:gd name="T7" fmla="*/ 0 h 214"/>
              <a:gd name="T8" fmla="*/ 214 w 214"/>
              <a:gd name="T9" fmla="*/ 107 h 214"/>
            </a:gdLst>
            <a:ahLst/>
            <a:cxnLst>
              <a:cxn ang="0">
                <a:pos x="T0" y="T1"/>
              </a:cxn>
              <a:cxn ang="0">
                <a:pos x="T2" y="T3"/>
              </a:cxn>
              <a:cxn ang="0">
                <a:pos x="T4" y="T5"/>
              </a:cxn>
              <a:cxn ang="0">
                <a:pos x="T6" y="T7"/>
              </a:cxn>
              <a:cxn ang="0">
                <a:pos x="T8" y="T9"/>
              </a:cxn>
            </a:cxnLst>
            <a:rect l="0" t="0" r="r" b="b"/>
            <a:pathLst>
              <a:path w="214" h="214">
                <a:moveTo>
                  <a:pt x="214" y="107"/>
                </a:moveTo>
                <a:lnTo>
                  <a:pt x="0" y="214"/>
                </a:lnTo>
                <a:cubicBezTo>
                  <a:pt x="33" y="147"/>
                  <a:pt x="33" y="68"/>
                  <a:pt x="0" y="0"/>
                </a:cubicBezTo>
                <a:lnTo>
                  <a:pt x="0" y="0"/>
                </a:lnTo>
                <a:lnTo>
                  <a:pt x="214"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55" name="Line 73"/>
          <p:cNvSpPr>
            <a:spLocks noChangeShapeType="1"/>
          </p:cNvSpPr>
          <p:nvPr/>
        </p:nvSpPr>
        <p:spPr bwMode="auto">
          <a:xfrm>
            <a:off x="3035435" y="4077070"/>
            <a:ext cx="396252" cy="1"/>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56" name="Freeform 74"/>
          <p:cNvSpPr>
            <a:spLocks/>
          </p:cNvSpPr>
          <p:nvPr/>
        </p:nvSpPr>
        <p:spPr bwMode="auto">
          <a:xfrm>
            <a:off x="3403683" y="4025678"/>
            <a:ext cx="100013" cy="100013"/>
          </a:xfrm>
          <a:custGeom>
            <a:avLst/>
            <a:gdLst>
              <a:gd name="T0" fmla="*/ 214 w 214"/>
              <a:gd name="T1" fmla="*/ 107 h 214"/>
              <a:gd name="T2" fmla="*/ 0 w 214"/>
              <a:gd name="T3" fmla="*/ 214 h 214"/>
              <a:gd name="T4" fmla="*/ 0 w 214"/>
              <a:gd name="T5" fmla="*/ 0 h 214"/>
              <a:gd name="T6" fmla="*/ 214 w 214"/>
              <a:gd name="T7" fmla="*/ 107 h 214"/>
            </a:gdLst>
            <a:ahLst/>
            <a:cxnLst>
              <a:cxn ang="0">
                <a:pos x="T0" y="T1"/>
              </a:cxn>
              <a:cxn ang="0">
                <a:pos x="T2" y="T3"/>
              </a:cxn>
              <a:cxn ang="0">
                <a:pos x="T4" y="T5"/>
              </a:cxn>
              <a:cxn ang="0">
                <a:pos x="T6" y="T7"/>
              </a:cxn>
            </a:cxnLst>
            <a:rect l="0" t="0" r="r" b="b"/>
            <a:pathLst>
              <a:path w="214" h="214">
                <a:moveTo>
                  <a:pt x="214" y="107"/>
                </a:moveTo>
                <a:lnTo>
                  <a:pt x="0" y="214"/>
                </a:lnTo>
                <a:cubicBezTo>
                  <a:pt x="33" y="147"/>
                  <a:pt x="33" y="67"/>
                  <a:pt x="0" y="0"/>
                </a:cubicBezTo>
                <a:lnTo>
                  <a:pt x="214"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57" name="Line 75"/>
          <p:cNvSpPr>
            <a:spLocks noChangeShapeType="1"/>
          </p:cNvSpPr>
          <p:nvPr/>
        </p:nvSpPr>
        <p:spPr bwMode="auto">
          <a:xfrm>
            <a:off x="5151575" y="4327303"/>
            <a:ext cx="0" cy="239713"/>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58" name="Freeform 76"/>
          <p:cNvSpPr>
            <a:spLocks/>
          </p:cNvSpPr>
          <p:nvPr/>
        </p:nvSpPr>
        <p:spPr bwMode="auto">
          <a:xfrm>
            <a:off x="5102362" y="4251103"/>
            <a:ext cx="100013" cy="100013"/>
          </a:xfrm>
          <a:custGeom>
            <a:avLst/>
            <a:gdLst>
              <a:gd name="T0" fmla="*/ 107 w 215"/>
              <a:gd name="T1" fmla="*/ 0 h 214"/>
              <a:gd name="T2" fmla="*/ 215 w 215"/>
              <a:gd name="T3" fmla="*/ 214 h 214"/>
              <a:gd name="T4" fmla="*/ 0 w 215"/>
              <a:gd name="T5" fmla="*/ 214 h 214"/>
              <a:gd name="T6" fmla="*/ 107 w 215"/>
              <a:gd name="T7" fmla="*/ 0 h 214"/>
            </a:gdLst>
            <a:ahLst/>
            <a:cxnLst>
              <a:cxn ang="0">
                <a:pos x="T0" y="T1"/>
              </a:cxn>
              <a:cxn ang="0">
                <a:pos x="T2" y="T3"/>
              </a:cxn>
              <a:cxn ang="0">
                <a:pos x="T4" y="T5"/>
              </a:cxn>
              <a:cxn ang="0">
                <a:pos x="T6" y="T7"/>
              </a:cxn>
            </a:cxnLst>
            <a:rect l="0" t="0" r="r" b="b"/>
            <a:pathLst>
              <a:path w="215" h="214">
                <a:moveTo>
                  <a:pt x="107" y="0"/>
                </a:moveTo>
                <a:lnTo>
                  <a:pt x="215" y="214"/>
                </a:lnTo>
                <a:cubicBezTo>
                  <a:pt x="147" y="180"/>
                  <a:pt x="68" y="180"/>
                  <a:pt x="0" y="214"/>
                </a:cubicBezTo>
                <a:lnTo>
                  <a:pt x="10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59" name="Line 77"/>
          <p:cNvSpPr>
            <a:spLocks noChangeShapeType="1"/>
          </p:cNvSpPr>
          <p:nvPr/>
        </p:nvSpPr>
        <p:spPr bwMode="auto">
          <a:xfrm flipV="1">
            <a:off x="2784611" y="2674715"/>
            <a:ext cx="0" cy="627063"/>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60" name="Freeform 78"/>
          <p:cNvSpPr>
            <a:spLocks/>
          </p:cNvSpPr>
          <p:nvPr/>
        </p:nvSpPr>
        <p:spPr bwMode="auto">
          <a:xfrm>
            <a:off x="2733811" y="2598515"/>
            <a:ext cx="100013" cy="100013"/>
          </a:xfrm>
          <a:custGeom>
            <a:avLst/>
            <a:gdLst>
              <a:gd name="T0" fmla="*/ 108 w 215"/>
              <a:gd name="T1" fmla="*/ 0 h 215"/>
              <a:gd name="T2" fmla="*/ 215 w 215"/>
              <a:gd name="T3" fmla="*/ 215 h 215"/>
              <a:gd name="T4" fmla="*/ 0 w 215"/>
              <a:gd name="T5" fmla="*/ 215 h 215"/>
              <a:gd name="T6" fmla="*/ 0 w 215"/>
              <a:gd name="T7" fmla="*/ 215 h 215"/>
              <a:gd name="T8" fmla="*/ 108 w 215"/>
              <a:gd name="T9" fmla="*/ 0 h 215"/>
            </a:gdLst>
            <a:ahLst/>
            <a:cxnLst>
              <a:cxn ang="0">
                <a:pos x="T0" y="T1"/>
              </a:cxn>
              <a:cxn ang="0">
                <a:pos x="T2" y="T3"/>
              </a:cxn>
              <a:cxn ang="0">
                <a:pos x="T4" y="T5"/>
              </a:cxn>
              <a:cxn ang="0">
                <a:pos x="T6" y="T7"/>
              </a:cxn>
              <a:cxn ang="0">
                <a:pos x="T8" y="T9"/>
              </a:cxn>
            </a:cxnLst>
            <a:rect l="0" t="0" r="r" b="b"/>
            <a:pathLst>
              <a:path w="215" h="215">
                <a:moveTo>
                  <a:pt x="108" y="0"/>
                </a:moveTo>
                <a:lnTo>
                  <a:pt x="215" y="215"/>
                </a:lnTo>
                <a:cubicBezTo>
                  <a:pt x="147" y="181"/>
                  <a:pt x="68" y="181"/>
                  <a:pt x="0" y="215"/>
                </a:cubicBezTo>
                <a:lnTo>
                  <a:pt x="0" y="215"/>
                </a:lnTo>
                <a:lnTo>
                  <a:pt x="10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61" name="Line 79"/>
          <p:cNvSpPr>
            <a:spLocks noChangeShapeType="1"/>
          </p:cNvSpPr>
          <p:nvPr/>
        </p:nvSpPr>
        <p:spPr bwMode="auto">
          <a:xfrm>
            <a:off x="2432186" y="2950940"/>
            <a:ext cx="627063" cy="0"/>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62" name="Freeform 80"/>
          <p:cNvSpPr>
            <a:spLocks/>
          </p:cNvSpPr>
          <p:nvPr/>
        </p:nvSpPr>
        <p:spPr bwMode="auto">
          <a:xfrm>
            <a:off x="3035436" y="2901728"/>
            <a:ext cx="100013" cy="98425"/>
          </a:xfrm>
          <a:custGeom>
            <a:avLst/>
            <a:gdLst>
              <a:gd name="T0" fmla="*/ 214 w 214"/>
              <a:gd name="T1" fmla="*/ 107 h 214"/>
              <a:gd name="T2" fmla="*/ 0 w 214"/>
              <a:gd name="T3" fmla="*/ 214 h 214"/>
              <a:gd name="T4" fmla="*/ 0 w 214"/>
              <a:gd name="T5" fmla="*/ 0 h 214"/>
              <a:gd name="T6" fmla="*/ 214 w 214"/>
              <a:gd name="T7" fmla="*/ 107 h 214"/>
            </a:gdLst>
            <a:ahLst/>
            <a:cxnLst>
              <a:cxn ang="0">
                <a:pos x="T0" y="T1"/>
              </a:cxn>
              <a:cxn ang="0">
                <a:pos x="T2" y="T3"/>
              </a:cxn>
              <a:cxn ang="0">
                <a:pos x="T4" y="T5"/>
              </a:cxn>
              <a:cxn ang="0">
                <a:pos x="T6" y="T7"/>
              </a:cxn>
            </a:cxnLst>
            <a:rect l="0" t="0" r="r" b="b"/>
            <a:pathLst>
              <a:path w="214" h="214">
                <a:moveTo>
                  <a:pt x="214" y="107"/>
                </a:moveTo>
                <a:lnTo>
                  <a:pt x="0" y="214"/>
                </a:lnTo>
                <a:cubicBezTo>
                  <a:pt x="34" y="147"/>
                  <a:pt x="34" y="67"/>
                  <a:pt x="0" y="0"/>
                </a:cubicBezTo>
                <a:lnTo>
                  <a:pt x="214"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63" name="Oval 81"/>
          <p:cNvSpPr>
            <a:spLocks noChangeArrowheads="1"/>
          </p:cNvSpPr>
          <p:nvPr/>
        </p:nvSpPr>
        <p:spPr bwMode="auto">
          <a:xfrm>
            <a:off x="2563949" y="2731865"/>
            <a:ext cx="88900"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64" name="Oval 82"/>
          <p:cNvSpPr>
            <a:spLocks noChangeArrowheads="1"/>
          </p:cNvSpPr>
          <p:nvPr/>
        </p:nvSpPr>
        <p:spPr bwMode="auto">
          <a:xfrm>
            <a:off x="2916374" y="2731865"/>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65" name="Oval 83"/>
          <p:cNvSpPr>
            <a:spLocks noChangeArrowheads="1"/>
          </p:cNvSpPr>
          <p:nvPr/>
        </p:nvSpPr>
        <p:spPr bwMode="auto">
          <a:xfrm>
            <a:off x="2563949" y="3082703"/>
            <a:ext cx="88900"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66" name="Oval 84"/>
          <p:cNvSpPr>
            <a:spLocks noChangeArrowheads="1"/>
          </p:cNvSpPr>
          <p:nvPr/>
        </p:nvSpPr>
        <p:spPr bwMode="auto">
          <a:xfrm>
            <a:off x="2916374" y="308270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67" name="Line 85"/>
          <p:cNvSpPr>
            <a:spLocks noChangeShapeType="1"/>
          </p:cNvSpPr>
          <p:nvPr/>
        </p:nvSpPr>
        <p:spPr bwMode="auto">
          <a:xfrm flipV="1">
            <a:off x="3972062" y="2674715"/>
            <a:ext cx="0" cy="627063"/>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68" name="Freeform 86"/>
          <p:cNvSpPr>
            <a:spLocks/>
          </p:cNvSpPr>
          <p:nvPr/>
        </p:nvSpPr>
        <p:spPr bwMode="auto">
          <a:xfrm>
            <a:off x="3921262" y="2598515"/>
            <a:ext cx="100013" cy="100013"/>
          </a:xfrm>
          <a:custGeom>
            <a:avLst/>
            <a:gdLst>
              <a:gd name="T0" fmla="*/ 108 w 215"/>
              <a:gd name="T1" fmla="*/ 0 h 215"/>
              <a:gd name="T2" fmla="*/ 215 w 215"/>
              <a:gd name="T3" fmla="*/ 215 h 215"/>
              <a:gd name="T4" fmla="*/ 0 w 215"/>
              <a:gd name="T5" fmla="*/ 215 h 215"/>
              <a:gd name="T6" fmla="*/ 0 w 215"/>
              <a:gd name="T7" fmla="*/ 215 h 215"/>
              <a:gd name="T8" fmla="*/ 108 w 215"/>
              <a:gd name="T9" fmla="*/ 0 h 215"/>
            </a:gdLst>
            <a:ahLst/>
            <a:cxnLst>
              <a:cxn ang="0">
                <a:pos x="T0" y="T1"/>
              </a:cxn>
              <a:cxn ang="0">
                <a:pos x="T2" y="T3"/>
              </a:cxn>
              <a:cxn ang="0">
                <a:pos x="T4" y="T5"/>
              </a:cxn>
              <a:cxn ang="0">
                <a:pos x="T6" y="T7"/>
              </a:cxn>
              <a:cxn ang="0">
                <a:pos x="T8" y="T9"/>
              </a:cxn>
            </a:cxnLst>
            <a:rect l="0" t="0" r="r" b="b"/>
            <a:pathLst>
              <a:path w="215" h="215">
                <a:moveTo>
                  <a:pt x="108" y="0"/>
                </a:moveTo>
                <a:lnTo>
                  <a:pt x="215" y="215"/>
                </a:lnTo>
                <a:cubicBezTo>
                  <a:pt x="147" y="181"/>
                  <a:pt x="68" y="181"/>
                  <a:pt x="0" y="215"/>
                </a:cubicBezTo>
                <a:lnTo>
                  <a:pt x="0" y="215"/>
                </a:lnTo>
                <a:lnTo>
                  <a:pt x="10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69" name="Line 87"/>
          <p:cNvSpPr>
            <a:spLocks noChangeShapeType="1"/>
          </p:cNvSpPr>
          <p:nvPr/>
        </p:nvSpPr>
        <p:spPr bwMode="auto">
          <a:xfrm>
            <a:off x="3619637" y="2950940"/>
            <a:ext cx="627063" cy="0"/>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70" name="Freeform 88"/>
          <p:cNvSpPr>
            <a:spLocks/>
          </p:cNvSpPr>
          <p:nvPr/>
        </p:nvSpPr>
        <p:spPr bwMode="auto">
          <a:xfrm>
            <a:off x="4222887" y="2901728"/>
            <a:ext cx="100013" cy="98425"/>
          </a:xfrm>
          <a:custGeom>
            <a:avLst/>
            <a:gdLst>
              <a:gd name="T0" fmla="*/ 214 w 214"/>
              <a:gd name="T1" fmla="*/ 107 h 214"/>
              <a:gd name="T2" fmla="*/ 0 w 214"/>
              <a:gd name="T3" fmla="*/ 214 h 214"/>
              <a:gd name="T4" fmla="*/ 0 w 214"/>
              <a:gd name="T5" fmla="*/ 0 h 214"/>
              <a:gd name="T6" fmla="*/ 214 w 214"/>
              <a:gd name="T7" fmla="*/ 107 h 214"/>
            </a:gdLst>
            <a:ahLst/>
            <a:cxnLst>
              <a:cxn ang="0">
                <a:pos x="T0" y="T1"/>
              </a:cxn>
              <a:cxn ang="0">
                <a:pos x="T2" y="T3"/>
              </a:cxn>
              <a:cxn ang="0">
                <a:pos x="T4" y="T5"/>
              </a:cxn>
              <a:cxn ang="0">
                <a:pos x="T6" y="T7"/>
              </a:cxn>
            </a:cxnLst>
            <a:rect l="0" t="0" r="r" b="b"/>
            <a:pathLst>
              <a:path w="214" h="214">
                <a:moveTo>
                  <a:pt x="214" y="107"/>
                </a:moveTo>
                <a:lnTo>
                  <a:pt x="0" y="214"/>
                </a:lnTo>
                <a:cubicBezTo>
                  <a:pt x="34" y="147"/>
                  <a:pt x="34" y="67"/>
                  <a:pt x="0" y="0"/>
                </a:cubicBezTo>
                <a:lnTo>
                  <a:pt x="214"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71" name="Oval 89"/>
          <p:cNvSpPr>
            <a:spLocks noChangeArrowheads="1"/>
          </p:cNvSpPr>
          <p:nvPr/>
        </p:nvSpPr>
        <p:spPr bwMode="auto">
          <a:xfrm>
            <a:off x="3813312" y="282870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72" name="Oval 90"/>
          <p:cNvSpPr>
            <a:spLocks noChangeArrowheads="1"/>
          </p:cNvSpPr>
          <p:nvPr/>
        </p:nvSpPr>
        <p:spPr bwMode="auto">
          <a:xfrm>
            <a:off x="3619637" y="2828703"/>
            <a:ext cx="88900"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73" name="Oval 91"/>
          <p:cNvSpPr>
            <a:spLocks noChangeArrowheads="1"/>
          </p:cNvSpPr>
          <p:nvPr/>
        </p:nvSpPr>
        <p:spPr bwMode="auto">
          <a:xfrm>
            <a:off x="3619637" y="2625503"/>
            <a:ext cx="88900" cy="8890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74" name="Oval 92"/>
          <p:cNvSpPr>
            <a:spLocks noChangeArrowheads="1"/>
          </p:cNvSpPr>
          <p:nvPr/>
        </p:nvSpPr>
        <p:spPr bwMode="auto">
          <a:xfrm>
            <a:off x="3813312" y="2625503"/>
            <a:ext cx="87313" cy="8890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75" name="Oval 93"/>
          <p:cNvSpPr>
            <a:spLocks noChangeArrowheads="1"/>
          </p:cNvSpPr>
          <p:nvPr/>
        </p:nvSpPr>
        <p:spPr bwMode="auto">
          <a:xfrm>
            <a:off x="4249874" y="282870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76" name="Oval 94"/>
          <p:cNvSpPr>
            <a:spLocks noChangeArrowheads="1"/>
          </p:cNvSpPr>
          <p:nvPr/>
        </p:nvSpPr>
        <p:spPr bwMode="auto">
          <a:xfrm>
            <a:off x="4056199" y="282870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77" name="Oval 95"/>
          <p:cNvSpPr>
            <a:spLocks noChangeArrowheads="1"/>
          </p:cNvSpPr>
          <p:nvPr/>
        </p:nvSpPr>
        <p:spPr bwMode="auto">
          <a:xfrm>
            <a:off x="4056199" y="2625503"/>
            <a:ext cx="87313" cy="8890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78" name="Oval 96"/>
          <p:cNvSpPr>
            <a:spLocks noChangeArrowheads="1"/>
          </p:cNvSpPr>
          <p:nvPr/>
        </p:nvSpPr>
        <p:spPr bwMode="auto">
          <a:xfrm>
            <a:off x="4249874" y="2625503"/>
            <a:ext cx="87313" cy="8890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79" name="Oval 97"/>
          <p:cNvSpPr>
            <a:spLocks noChangeArrowheads="1"/>
          </p:cNvSpPr>
          <p:nvPr/>
        </p:nvSpPr>
        <p:spPr bwMode="auto">
          <a:xfrm>
            <a:off x="3813312" y="3214466"/>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80" name="Oval 98"/>
          <p:cNvSpPr>
            <a:spLocks noChangeArrowheads="1"/>
          </p:cNvSpPr>
          <p:nvPr/>
        </p:nvSpPr>
        <p:spPr bwMode="auto">
          <a:xfrm>
            <a:off x="3619637" y="3214466"/>
            <a:ext cx="88900"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81" name="Oval 99"/>
          <p:cNvSpPr>
            <a:spLocks noChangeArrowheads="1"/>
          </p:cNvSpPr>
          <p:nvPr/>
        </p:nvSpPr>
        <p:spPr bwMode="auto">
          <a:xfrm>
            <a:off x="3619637" y="3012853"/>
            <a:ext cx="88900"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82" name="Oval 100"/>
          <p:cNvSpPr>
            <a:spLocks noChangeArrowheads="1"/>
          </p:cNvSpPr>
          <p:nvPr/>
        </p:nvSpPr>
        <p:spPr bwMode="auto">
          <a:xfrm>
            <a:off x="3813312" y="301285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83" name="Oval 101"/>
          <p:cNvSpPr>
            <a:spLocks noChangeArrowheads="1"/>
          </p:cNvSpPr>
          <p:nvPr/>
        </p:nvSpPr>
        <p:spPr bwMode="auto">
          <a:xfrm>
            <a:off x="4249874" y="3214466"/>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84" name="Oval 102"/>
          <p:cNvSpPr>
            <a:spLocks noChangeArrowheads="1"/>
          </p:cNvSpPr>
          <p:nvPr/>
        </p:nvSpPr>
        <p:spPr bwMode="auto">
          <a:xfrm>
            <a:off x="4056199" y="3214466"/>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85" name="Oval 103"/>
          <p:cNvSpPr>
            <a:spLocks noChangeArrowheads="1"/>
          </p:cNvSpPr>
          <p:nvPr/>
        </p:nvSpPr>
        <p:spPr bwMode="auto">
          <a:xfrm>
            <a:off x="4056199" y="301285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86" name="Oval 104"/>
          <p:cNvSpPr>
            <a:spLocks noChangeArrowheads="1"/>
          </p:cNvSpPr>
          <p:nvPr/>
        </p:nvSpPr>
        <p:spPr bwMode="auto">
          <a:xfrm>
            <a:off x="4249874" y="301285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87" name="Rectangle 105"/>
          <p:cNvSpPr>
            <a:spLocks noChangeArrowheads="1"/>
          </p:cNvSpPr>
          <p:nvPr/>
        </p:nvSpPr>
        <p:spPr bwMode="auto">
          <a:xfrm>
            <a:off x="404845" y="3390678"/>
            <a:ext cx="703263" cy="8778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88" name="Rectangle 106"/>
          <p:cNvSpPr>
            <a:spLocks noChangeArrowheads="1"/>
          </p:cNvSpPr>
          <p:nvPr/>
        </p:nvSpPr>
        <p:spPr bwMode="auto">
          <a:xfrm>
            <a:off x="404845" y="3390678"/>
            <a:ext cx="703263" cy="877888"/>
          </a:xfrm>
          <a:prstGeom prst="rect">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89" name="Rectangle 107"/>
          <p:cNvSpPr>
            <a:spLocks noChangeArrowheads="1"/>
          </p:cNvSpPr>
          <p:nvPr/>
        </p:nvSpPr>
        <p:spPr bwMode="auto">
          <a:xfrm>
            <a:off x="369920" y="3354166"/>
            <a:ext cx="703263" cy="879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90" name="Rectangle 108"/>
          <p:cNvSpPr>
            <a:spLocks noChangeArrowheads="1"/>
          </p:cNvSpPr>
          <p:nvPr/>
        </p:nvSpPr>
        <p:spPr bwMode="auto">
          <a:xfrm>
            <a:off x="369920" y="3354166"/>
            <a:ext cx="703263" cy="879475"/>
          </a:xfrm>
          <a:prstGeom prst="rect">
            <a:avLst/>
          </a:pr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91" name="Rectangle 109"/>
          <p:cNvSpPr>
            <a:spLocks noChangeArrowheads="1"/>
          </p:cNvSpPr>
          <p:nvPr/>
        </p:nvSpPr>
        <p:spPr bwMode="auto">
          <a:xfrm>
            <a:off x="511207" y="3658966"/>
            <a:ext cx="5207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ja-JP" sz="1600" b="0" i="0" u="none" strike="noStrike" kern="0" cap="none" spc="0" normalizeH="0" baseline="0" noProof="0" smtClean="0">
                <a:ln>
                  <a:noFill/>
                </a:ln>
                <a:solidFill>
                  <a:srgbClr val="000000"/>
                </a:solidFill>
                <a:effectLst/>
                <a:uLnTx/>
                <a:uFillTx/>
                <a:latin typeface="Calibri" pitchFamily="34" charset="0"/>
                <a:ea typeface="ＭＳ Ｐゴシック" pitchFamily="50" charset="-128"/>
              </a:rPr>
              <a:t>LDPC</a:t>
            </a:r>
            <a:endParaRPr kumimoji="1" lang="ja-JP" altLang="ja-JP" sz="1800" b="0" i="0" u="none" strike="noStrike" kern="0" cap="none" spc="0" normalizeH="0" baseline="0" noProof="0" smtClean="0">
              <a:ln>
                <a:noFill/>
              </a:ln>
              <a:solidFill>
                <a:srgbClr val="000000"/>
              </a:solidFill>
              <a:effectLst/>
              <a:uLnTx/>
              <a:uFillTx/>
              <a:latin typeface="Arial" pitchFamily="34" charset="0"/>
              <a:ea typeface="ＭＳ Ｐゴシック" pitchFamily="50" charset="-128"/>
            </a:endParaRPr>
          </a:p>
        </p:txBody>
      </p:sp>
      <p:sp>
        <p:nvSpPr>
          <p:cNvPr id="92" name="Line 110"/>
          <p:cNvSpPr>
            <a:spLocks noChangeShapeType="1"/>
          </p:cNvSpPr>
          <p:nvPr/>
        </p:nvSpPr>
        <p:spPr bwMode="auto">
          <a:xfrm flipV="1">
            <a:off x="535123" y="2674715"/>
            <a:ext cx="0" cy="276225"/>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93" name="Freeform 111"/>
          <p:cNvSpPr>
            <a:spLocks/>
          </p:cNvSpPr>
          <p:nvPr/>
        </p:nvSpPr>
        <p:spPr bwMode="auto">
          <a:xfrm>
            <a:off x="485910" y="2598515"/>
            <a:ext cx="100013" cy="100013"/>
          </a:xfrm>
          <a:custGeom>
            <a:avLst/>
            <a:gdLst>
              <a:gd name="T0" fmla="*/ 107 w 214"/>
              <a:gd name="T1" fmla="*/ 0 h 215"/>
              <a:gd name="T2" fmla="*/ 214 w 214"/>
              <a:gd name="T3" fmla="*/ 215 h 215"/>
              <a:gd name="T4" fmla="*/ 0 w 214"/>
              <a:gd name="T5" fmla="*/ 215 h 215"/>
              <a:gd name="T6" fmla="*/ 107 w 214"/>
              <a:gd name="T7" fmla="*/ 0 h 215"/>
            </a:gdLst>
            <a:ahLst/>
            <a:cxnLst>
              <a:cxn ang="0">
                <a:pos x="T0" y="T1"/>
              </a:cxn>
              <a:cxn ang="0">
                <a:pos x="T2" y="T3"/>
              </a:cxn>
              <a:cxn ang="0">
                <a:pos x="T4" y="T5"/>
              </a:cxn>
              <a:cxn ang="0">
                <a:pos x="T6" y="T7"/>
              </a:cxn>
            </a:cxnLst>
            <a:rect l="0" t="0" r="r" b="b"/>
            <a:pathLst>
              <a:path w="214" h="215">
                <a:moveTo>
                  <a:pt x="107" y="0"/>
                </a:moveTo>
                <a:lnTo>
                  <a:pt x="214" y="215"/>
                </a:lnTo>
                <a:cubicBezTo>
                  <a:pt x="146" y="181"/>
                  <a:pt x="67" y="181"/>
                  <a:pt x="0" y="215"/>
                </a:cubicBezTo>
                <a:lnTo>
                  <a:pt x="10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94" name="Oval 112"/>
          <p:cNvSpPr>
            <a:spLocks noChangeArrowheads="1"/>
          </p:cNvSpPr>
          <p:nvPr/>
        </p:nvSpPr>
        <p:spPr bwMode="auto">
          <a:xfrm>
            <a:off x="624023" y="268900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95" name="Oval 113"/>
          <p:cNvSpPr>
            <a:spLocks noChangeArrowheads="1"/>
          </p:cNvSpPr>
          <p:nvPr/>
        </p:nvSpPr>
        <p:spPr bwMode="auto">
          <a:xfrm>
            <a:off x="1044710" y="2689003"/>
            <a:ext cx="88900"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96" name="Oval 114"/>
          <p:cNvSpPr>
            <a:spLocks noChangeArrowheads="1"/>
          </p:cNvSpPr>
          <p:nvPr/>
        </p:nvSpPr>
        <p:spPr bwMode="auto">
          <a:xfrm>
            <a:off x="754198" y="268900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97" name="Oval 115"/>
          <p:cNvSpPr>
            <a:spLocks noChangeArrowheads="1"/>
          </p:cNvSpPr>
          <p:nvPr/>
        </p:nvSpPr>
        <p:spPr bwMode="auto">
          <a:xfrm>
            <a:off x="905010" y="312715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98" name="Line 116"/>
          <p:cNvSpPr>
            <a:spLocks noChangeShapeType="1"/>
          </p:cNvSpPr>
          <p:nvPr/>
        </p:nvSpPr>
        <p:spPr bwMode="auto">
          <a:xfrm>
            <a:off x="666885" y="2733453"/>
            <a:ext cx="0" cy="217488"/>
          </a:xfrm>
          <a:prstGeom prst="line">
            <a:avLst/>
          </a:prstGeom>
          <a:noFill/>
          <a:ln w="19050"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99" name="Line 117"/>
          <p:cNvSpPr>
            <a:spLocks noChangeShapeType="1"/>
          </p:cNvSpPr>
          <p:nvPr/>
        </p:nvSpPr>
        <p:spPr bwMode="auto">
          <a:xfrm>
            <a:off x="797060" y="2733453"/>
            <a:ext cx="0" cy="217488"/>
          </a:xfrm>
          <a:prstGeom prst="line">
            <a:avLst/>
          </a:prstGeom>
          <a:noFill/>
          <a:ln w="19050"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00" name="Line 118"/>
          <p:cNvSpPr>
            <a:spLocks noChangeShapeType="1"/>
          </p:cNvSpPr>
          <p:nvPr/>
        </p:nvSpPr>
        <p:spPr bwMode="auto">
          <a:xfrm>
            <a:off x="1089160" y="2733453"/>
            <a:ext cx="0" cy="217488"/>
          </a:xfrm>
          <a:prstGeom prst="line">
            <a:avLst/>
          </a:prstGeom>
          <a:noFill/>
          <a:ln w="19050"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01" name="Line 119"/>
          <p:cNvSpPr>
            <a:spLocks noChangeShapeType="1"/>
          </p:cNvSpPr>
          <p:nvPr/>
        </p:nvSpPr>
        <p:spPr bwMode="auto">
          <a:xfrm>
            <a:off x="947873" y="2952528"/>
            <a:ext cx="0" cy="217488"/>
          </a:xfrm>
          <a:prstGeom prst="line">
            <a:avLst/>
          </a:prstGeom>
          <a:noFill/>
          <a:ln w="19050"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02" name="Oval 120"/>
          <p:cNvSpPr>
            <a:spLocks noChangeArrowheads="1"/>
          </p:cNvSpPr>
          <p:nvPr/>
        </p:nvSpPr>
        <p:spPr bwMode="auto">
          <a:xfrm>
            <a:off x="1193935" y="3127153"/>
            <a:ext cx="88900"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03" name="Line 121"/>
          <p:cNvSpPr>
            <a:spLocks noChangeShapeType="1"/>
          </p:cNvSpPr>
          <p:nvPr/>
        </p:nvSpPr>
        <p:spPr bwMode="auto">
          <a:xfrm>
            <a:off x="1238386" y="2952528"/>
            <a:ext cx="0" cy="217488"/>
          </a:xfrm>
          <a:prstGeom prst="line">
            <a:avLst/>
          </a:prstGeom>
          <a:noFill/>
          <a:ln w="19050"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04" name="Oval 122"/>
          <p:cNvSpPr>
            <a:spLocks noChangeArrowheads="1"/>
          </p:cNvSpPr>
          <p:nvPr/>
        </p:nvSpPr>
        <p:spPr bwMode="auto">
          <a:xfrm>
            <a:off x="1352686" y="312715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05" name="Line 123"/>
          <p:cNvSpPr>
            <a:spLocks noChangeShapeType="1"/>
          </p:cNvSpPr>
          <p:nvPr/>
        </p:nvSpPr>
        <p:spPr bwMode="auto">
          <a:xfrm>
            <a:off x="1397136" y="2952528"/>
            <a:ext cx="0" cy="217488"/>
          </a:xfrm>
          <a:prstGeom prst="line">
            <a:avLst/>
          </a:prstGeom>
          <a:noFill/>
          <a:ln w="19050"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06" name="Oval 124"/>
          <p:cNvSpPr>
            <a:spLocks noChangeArrowheads="1"/>
          </p:cNvSpPr>
          <p:nvPr/>
        </p:nvSpPr>
        <p:spPr bwMode="auto">
          <a:xfrm>
            <a:off x="1509848" y="3127153"/>
            <a:ext cx="88900"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07" name="Line 125"/>
          <p:cNvSpPr>
            <a:spLocks noChangeShapeType="1"/>
          </p:cNvSpPr>
          <p:nvPr/>
        </p:nvSpPr>
        <p:spPr bwMode="auto">
          <a:xfrm>
            <a:off x="1554298" y="2952528"/>
            <a:ext cx="0" cy="217488"/>
          </a:xfrm>
          <a:prstGeom prst="line">
            <a:avLst/>
          </a:prstGeom>
          <a:noFill/>
          <a:ln w="19050"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08" name="Oval 126"/>
          <p:cNvSpPr>
            <a:spLocks noChangeArrowheads="1"/>
          </p:cNvSpPr>
          <p:nvPr/>
        </p:nvSpPr>
        <p:spPr bwMode="auto">
          <a:xfrm>
            <a:off x="1660661" y="268900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09" name="Line 127"/>
          <p:cNvSpPr>
            <a:spLocks noChangeShapeType="1"/>
          </p:cNvSpPr>
          <p:nvPr/>
        </p:nvSpPr>
        <p:spPr bwMode="auto">
          <a:xfrm>
            <a:off x="1703523" y="2733453"/>
            <a:ext cx="0" cy="217488"/>
          </a:xfrm>
          <a:prstGeom prst="line">
            <a:avLst/>
          </a:prstGeom>
          <a:noFill/>
          <a:ln w="19050"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10" name="Oval 128"/>
          <p:cNvSpPr>
            <a:spLocks noChangeArrowheads="1"/>
          </p:cNvSpPr>
          <p:nvPr/>
        </p:nvSpPr>
        <p:spPr bwMode="auto">
          <a:xfrm>
            <a:off x="1800361" y="312715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11" name="Line 129"/>
          <p:cNvSpPr>
            <a:spLocks noChangeShapeType="1"/>
          </p:cNvSpPr>
          <p:nvPr/>
        </p:nvSpPr>
        <p:spPr bwMode="auto">
          <a:xfrm>
            <a:off x="1844811" y="2952528"/>
            <a:ext cx="0" cy="217488"/>
          </a:xfrm>
          <a:prstGeom prst="line">
            <a:avLst/>
          </a:prstGeom>
          <a:noFill/>
          <a:ln w="19050" cap="rnd">
            <a:solidFill>
              <a:srgbClr val="00B05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12" name="Line 130"/>
          <p:cNvSpPr>
            <a:spLocks noChangeShapeType="1"/>
          </p:cNvSpPr>
          <p:nvPr/>
        </p:nvSpPr>
        <p:spPr bwMode="auto">
          <a:xfrm>
            <a:off x="535123" y="2950940"/>
            <a:ext cx="0" cy="280988"/>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13" name="Line 131"/>
          <p:cNvSpPr>
            <a:spLocks noChangeShapeType="1"/>
          </p:cNvSpPr>
          <p:nvPr/>
        </p:nvSpPr>
        <p:spPr bwMode="auto">
          <a:xfrm>
            <a:off x="535123" y="2950940"/>
            <a:ext cx="1470026" cy="0"/>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14" name="Freeform 132"/>
          <p:cNvSpPr>
            <a:spLocks/>
          </p:cNvSpPr>
          <p:nvPr/>
        </p:nvSpPr>
        <p:spPr bwMode="auto">
          <a:xfrm>
            <a:off x="1981336" y="2901728"/>
            <a:ext cx="100013" cy="98425"/>
          </a:xfrm>
          <a:custGeom>
            <a:avLst/>
            <a:gdLst>
              <a:gd name="T0" fmla="*/ 215 w 215"/>
              <a:gd name="T1" fmla="*/ 107 h 214"/>
              <a:gd name="T2" fmla="*/ 0 w 215"/>
              <a:gd name="T3" fmla="*/ 214 h 214"/>
              <a:gd name="T4" fmla="*/ 0 w 215"/>
              <a:gd name="T5" fmla="*/ 0 h 214"/>
              <a:gd name="T6" fmla="*/ 215 w 215"/>
              <a:gd name="T7" fmla="*/ 107 h 214"/>
            </a:gdLst>
            <a:ahLst/>
            <a:cxnLst>
              <a:cxn ang="0">
                <a:pos x="T0" y="T1"/>
              </a:cxn>
              <a:cxn ang="0">
                <a:pos x="T2" y="T3"/>
              </a:cxn>
              <a:cxn ang="0">
                <a:pos x="T4" y="T5"/>
              </a:cxn>
              <a:cxn ang="0">
                <a:pos x="T6" y="T7"/>
              </a:cxn>
            </a:cxnLst>
            <a:rect l="0" t="0" r="r" b="b"/>
            <a:pathLst>
              <a:path w="215" h="214">
                <a:moveTo>
                  <a:pt x="215" y="107"/>
                </a:moveTo>
                <a:lnTo>
                  <a:pt x="0" y="214"/>
                </a:lnTo>
                <a:cubicBezTo>
                  <a:pt x="34" y="147"/>
                  <a:pt x="34" y="67"/>
                  <a:pt x="0" y="0"/>
                </a:cubicBezTo>
                <a:lnTo>
                  <a:pt x="215"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15" name="Line 133"/>
          <p:cNvSpPr>
            <a:spLocks noChangeShapeType="1"/>
          </p:cNvSpPr>
          <p:nvPr/>
        </p:nvSpPr>
        <p:spPr bwMode="auto">
          <a:xfrm flipV="1">
            <a:off x="6488521" y="2674715"/>
            <a:ext cx="0" cy="627063"/>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16" name="Freeform 134"/>
          <p:cNvSpPr>
            <a:spLocks/>
          </p:cNvSpPr>
          <p:nvPr/>
        </p:nvSpPr>
        <p:spPr bwMode="auto">
          <a:xfrm>
            <a:off x="6439309" y="2598515"/>
            <a:ext cx="98425" cy="100013"/>
          </a:xfrm>
          <a:custGeom>
            <a:avLst/>
            <a:gdLst>
              <a:gd name="T0" fmla="*/ 107 w 214"/>
              <a:gd name="T1" fmla="*/ 0 h 215"/>
              <a:gd name="T2" fmla="*/ 214 w 214"/>
              <a:gd name="T3" fmla="*/ 215 h 215"/>
              <a:gd name="T4" fmla="*/ 0 w 214"/>
              <a:gd name="T5" fmla="*/ 215 h 215"/>
              <a:gd name="T6" fmla="*/ 107 w 214"/>
              <a:gd name="T7" fmla="*/ 0 h 215"/>
            </a:gdLst>
            <a:ahLst/>
            <a:cxnLst>
              <a:cxn ang="0">
                <a:pos x="T0" y="T1"/>
              </a:cxn>
              <a:cxn ang="0">
                <a:pos x="T2" y="T3"/>
              </a:cxn>
              <a:cxn ang="0">
                <a:pos x="T4" y="T5"/>
              </a:cxn>
              <a:cxn ang="0">
                <a:pos x="T6" y="T7"/>
              </a:cxn>
            </a:cxnLst>
            <a:rect l="0" t="0" r="r" b="b"/>
            <a:pathLst>
              <a:path w="214" h="215">
                <a:moveTo>
                  <a:pt x="107" y="0"/>
                </a:moveTo>
                <a:lnTo>
                  <a:pt x="214" y="215"/>
                </a:lnTo>
                <a:cubicBezTo>
                  <a:pt x="147" y="181"/>
                  <a:pt x="67" y="181"/>
                  <a:pt x="0" y="215"/>
                </a:cubicBezTo>
                <a:lnTo>
                  <a:pt x="10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17" name="Line 135"/>
          <p:cNvSpPr>
            <a:spLocks noChangeShapeType="1"/>
          </p:cNvSpPr>
          <p:nvPr/>
        </p:nvSpPr>
        <p:spPr bwMode="auto">
          <a:xfrm>
            <a:off x="6137684" y="2950940"/>
            <a:ext cx="625475" cy="0"/>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18" name="Freeform 136"/>
          <p:cNvSpPr>
            <a:spLocks/>
          </p:cNvSpPr>
          <p:nvPr/>
        </p:nvSpPr>
        <p:spPr bwMode="auto">
          <a:xfrm>
            <a:off x="6739346" y="2901728"/>
            <a:ext cx="100013" cy="98425"/>
          </a:xfrm>
          <a:custGeom>
            <a:avLst/>
            <a:gdLst>
              <a:gd name="T0" fmla="*/ 215 w 215"/>
              <a:gd name="T1" fmla="*/ 107 h 214"/>
              <a:gd name="T2" fmla="*/ 0 w 215"/>
              <a:gd name="T3" fmla="*/ 214 h 214"/>
              <a:gd name="T4" fmla="*/ 0 w 215"/>
              <a:gd name="T5" fmla="*/ 0 h 214"/>
              <a:gd name="T6" fmla="*/ 215 w 215"/>
              <a:gd name="T7" fmla="*/ 107 h 214"/>
            </a:gdLst>
            <a:ahLst/>
            <a:cxnLst>
              <a:cxn ang="0">
                <a:pos x="T0" y="T1"/>
              </a:cxn>
              <a:cxn ang="0">
                <a:pos x="T2" y="T3"/>
              </a:cxn>
              <a:cxn ang="0">
                <a:pos x="T4" y="T5"/>
              </a:cxn>
              <a:cxn ang="0">
                <a:pos x="T6" y="T7"/>
              </a:cxn>
            </a:cxnLst>
            <a:rect l="0" t="0" r="r" b="b"/>
            <a:pathLst>
              <a:path w="215" h="214">
                <a:moveTo>
                  <a:pt x="215" y="107"/>
                </a:moveTo>
                <a:lnTo>
                  <a:pt x="0" y="214"/>
                </a:lnTo>
                <a:cubicBezTo>
                  <a:pt x="34" y="147"/>
                  <a:pt x="34" y="67"/>
                  <a:pt x="0" y="0"/>
                </a:cubicBezTo>
                <a:lnTo>
                  <a:pt x="215"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19" name="Oval 137"/>
          <p:cNvSpPr>
            <a:spLocks noChangeArrowheads="1"/>
          </p:cNvSpPr>
          <p:nvPr/>
        </p:nvSpPr>
        <p:spPr bwMode="auto">
          <a:xfrm>
            <a:off x="6329771" y="2828703"/>
            <a:ext cx="88900"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20" name="Oval 138"/>
          <p:cNvSpPr>
            <a:spLocks noChangeArrowheads="1"/>
          </p:cNvSpPr>
          <p:nvPr/>
        </p:nvSpPr>
        <p:spPr bwMode="auto">
          <a:xfrm>
            <a:off x="6137684" y="282870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21" name="Oval 139"/>
          <p:cNvSpPr>
            <a:spLocks noChangeArrowheads="1"/>
          </p:cNvSpPr>
          <p:nvPr/>
        </p:nvSpPr>
        <p:spPr bwMode="auto">
          <a:xfrm>
            <a:off x="6137684" y="2625503"/>
            <a:ext cx="87313" cy="8890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22" name="Oval 140"/>
          <p:cNvSpPr>
            <a:spLocks noChangeArrowheads="1"/>
          </p:cNvSpPr>
          <p:nvPr/>
        </p:nvSpPr>
        <p:spPr bwMode="auto">
          <a:xfrm>
            <a:off x="6329771" y="2625503"/>
            <a:ext cx="88900" cy="8890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23" name="Oval 141"/>
          <p:cNvSpPr>
            <a:spLocks noChangeArrowheads="1"/>
          </p:cNvSpPr>
          <p:nvPr/>
        </p:nvSpPr>
        <p:spPr bwMode="auto">
          <a:xfrm>
            <a:off x="6766334" y="282870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24" name="Oval 142"/>
          <p:cNvSpPr>
            <a:spLocks noChangeArrowheads="1"/>
          </p:cNvSpPr>
          <p:nvPr/>
        </p:nvSpPr>
        <p:spPr bwMode="auto">
          <a:xfrm>
            <a:off x="6572659" y="282870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25" name="Oval 143"/>
          <p:cNvSpPr>
            <a:spLocks noChangeArrowheads="1"/>
          </p:cNvSpPr>
          <p:nvPr/>
        </p:nvSpPr>
        <p:spPr bwMode="auto">
          <a:xfrm>
            <a:off x="6572659" y="2625503"/>
            <a:ext cx="87313" cy="8890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26" name="Oval 144"/>
          <p:cNvSpPr>
            <a:spLocks noChangeArrowheads="1"/>
          </p:cNvSpPr>
          <p:nvPr/>
        </p:nvSpPr>
        <p:spPr bwMode="auto">
          <a:xfrm>
            <a:off x="6766334" y="2625503"/>
            <a:ext cx="87313" cy="8890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27" name="Oval 145"/>
          <p:cNvSpPr>
            <a:spLocks noChangeArrowheads="1"/>
          </p:cNvSpPr>
          <p:nvPr/>
        </p:nvSpPr>
        <p:spPr bwMode="auto">
          <a:xfrm>
            <a:off x="6329771" y="3214466"/>
            <a:ext cx="88900"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28" name="Oval 146"/>
          <p:cNvSpPr>
            <a:spLocks noChangeArrowheads="1"/>
          </p:cNvSpPr>
          <p:nvPr/>
        </p:nvSpPr>
        <p:spPr bwMode="auto">
          <a:xfrm>
            <a:off x="6137684" y="3214466"/>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29" name="Oval 147"/>
          <p:cNvSpPr>
            <a:spLocks noChangeArrowheads="1"/>
          </p:cNvSpPr>
          <p:nvPr/>
        </p:nvSpPr>
        <p:spPr bwMode="auto">
          <a:xfrm>
            <a:off x="6137684" y="301285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30" name="Oval 148"/>
          <p:cNvSpPr>
            <a:spLocks noChangeArrowheads="1"/>
          </p:cNvSpPr>
          <p:nvPr/>
        </p:nvSpPr>
        <p:spPr bwMode="auto">
          <a:xfrm>
            <a:off x="6329771" y="3012853"/>
            <a:ext cx="88900"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31" name="Oval 149"/>
          <p:cNvSpPr>
            <a:spLocks noChangeArrowheads="1"/>
          </p:cNvSpPr>
          <p:nvPr/>
        </p:nvSpPr>
        <p:spPr bwMode="auto">
          <a:xfrm>
            <a:off x="6766334" y="3214466"/>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32" name="Oval 150"/>
          <p:cNvSpPr>
            <a:spLocks noChangeArrowheads="1"/>
          </p:cNvSpPr>
          <p:nvPr/>
        </p:nvSpPr>
        <p:spPr bwMode="auto">
          <a:xfrm>
            <a:off x="6572659" y="3214466"/>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33" name="Oval 151"/>
          <p:cNvSpPr>
            <a:spLocks noChangeArrowheads="1"/>
          </p:cNvSpPr>
          <p:nvPr/>
        </p:nvSpPr>
        <p:spPr bwMode="auto">
          <a:xfrm>
            <a:off x="6572659" y="301285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34" name="Oval 152"/>
          <p:cNvSpPr>
            <a:spLocks noChangeArrowheads="1"/>
          </p:cNvSpPr>
          <p:nvPr/>
        </p:nvSpPr>
        <p:spPr bwMode="auto">
          <a:xfrm>
            <a:off x="6766334" y="301285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35" name="Line 153"/>
          <p:cNvSpPr>
            <a:spLocks noChangeShapeType="1"/>
          </p:cNvSpPr>
          <p:nvPr/>
        </p:nvSpPr>
        <p:spPr bwMode="auto">
          <a:xfrm flipV="1">
            <a:off x="7542622" y="2674715"/>
            <a:ext cx="0" cy="627063"/>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36" name="Freeform 154"/>
          <p:cNvSpPr>
            <a:spLocks/>
          </p:cNvSpPr>
          <p:nvPr/>
        </p:nvSpPr>
        <p:spPr bwMode="auto">
          <a:xfrm>
            <a:off x="7491822" y="2598515"/>
            <a:ext cx="100013" cy="100013"/>
          </a:xfrm>
          <a:custGeom>
            <a:avLst/>
            <a:gdLst>
              <a:gd name="T0" fmla="*/ 108 w 215"/>
              <a:gd name="T1" fmla="*/ 0 h 215"/>
              <a:gd name="T2" fmla="*/ 215 w 215"/>
              <a:gd name="T3" fmla="*/ 215 h 215"/>
              <a:gd name="T4" fmla="*/ 0 w 215"/>
              <a:gd name="T5" fmla="*/ 215 h 215"/>
              <a:gd name="T6" fmla="*/ 0 w 215"/>
              <a:gd name="T7" fmla="*/ 215 h 215"/>
              <a:gd name="T8" fmla="*/ 108 w 215"/>
              <a:gd name="T9" fmla="*/ 0 h 215"/>
            </a:gdLst>
            <a:ahLst/>
            <a:cxnLst>
              <a:cxn ang="0">
                <a:pos x="T0" y="T1"/>
              </a:cxn>
              <a:cxn ang="0">
                <a:pos x="T2" y="T3"/>
              </a:cxn>
              <a:cxn ang="0">
                <a:pos x="T4" y="T5"/>
              </a:cxn>
              <a:cxn ang="0">
                <a:pos x="T6" y="T7"/>
              </a:cxn>
              <a:cxn ang="0">
                <a:pos x="T8" y="T9"/>
              </a:cxn>
            </a:cxnLst>
            <a:rect l="0" t="0" r="r" b="b"/>
            <a:pathLst>
              <a:path w="215" h="215">
                <a:moveTo>
                  <a:pt x="108" y="0"/>
                </a:moveTo>
                <a:lnTo>
                  <a:pt x="215" y="215"/>
                </a:lnTo>
                <a:cubicBezTo>
                  <a:pt x="147" y="181"/>
                  <a:pt x="68" y="181"/>
                  <a:pt x="0" y="215"/>
                </a:cubicBezTo>
                <a:lnTo>
                  <a:pt x="0" y="215"/>
                </a:lnTo>
                <a:lnTo>
                  <a:pt x="10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37" name="Line 155"/>
          <p:cNvSpPr>
            <a:spLocks noChangeShapeType="1"/>
          </p:cNvSpPr>
          <p:nvPr/>
        </p:nvSpPr>
        <p:spPr bwMode="auto">
          <a:xfrm>
            <a:off x="7190197" y="2950940"/>
            <a:ext cx="627063" cy="0"/>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38" name="Freeform 156"/>
          <p:cNvSpPr>
            <a:spLocks/>
          </p:cNvSpPr>
          <p:nvPr/>
        </p:nvSpPr>
        <p:spPr bwMode="auto">
          <a:xfrm>
            <a:off x="7793447" y="2901728"/>
            <a:ext cx="100013" cy="98425"/>
          </a:xfrm>
          <a:custGeom>
            <a:avLst/>
            <a:gdLst>
              <a:gd name="T0" fmla="*/ 214 w 214"/>
              <a:gd name="T1" fmla="*/ 107 h 214"/>
              <a:gd name="T2" fmla="*/ 0 w 214"/>
              <a:gd name="T3" fmla="*/ 214 h 214"/>
              <a:gd name="T4" fmla="*/ 0 w 214"/>
              <a:gd name="T5" fmla="*/ 0 h 214"/>
              <a:gd name="T6" fmla="*/ 214 w 214"/>
              <a:gd name="T7" fmla="*/ 107 h 214"/>
            </a:gdLst>
            <a:ahLst/>
            <a:cxnLst>
              <a:cxn ang="0">
                <a:pos x="T0" y="T1"/>
              </a:cxn>
              <a:cxn ang="0">
                <a:pos x="T2" y="T3"/>
              </a:cxn>
              <a:cxn ang="0">
                <a:pos x="T4" y="T5"/>
              </a:cxn>
              <a:cxn ang="0">
                <a:pos x="T6" y="T7"/>
              </a:cxn>
            </a:cxnLst>
            <a:rect l="0" t="0" r="r" b="b"/>
            <a:pathLst>
              <a:path w="214" h="214">
                <a:moveTo>
                  <a:pt x="214" y="107"/>
                </a:moveTo>
                <a:lnTo>
                  <a:pt x="0" y="214"/>
                </a:lnTo>
                <a:cubicBezTo>
                  <a:pt x="34" y="147"/>
                  <a:pt x="34" y="67"/>
                  <a:pt x="0" y="0"/>
                </a:cubicBezTo>
                <a:lnTo>
                  <a:pt x="214"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39" name="Oval 157"/>
          <p:cNvSpPr>
            <a:spLocks noChangeArrowheads="1"/>
          </p:cNvSpPr>
          <p:nvPr/>
        </p:nvSpPr>
        <p:spPr bwMode="auto">
          <a:xfrm>
            <a:off x="7383872" y="282870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40" name="Oval 158"/>
          <p:cNvSpPr>
            <a:spLocks noChangeArrowheads="1"/>
          </p:cNvSpPr>
          <p:nvPr/>
        </p:nvSpPr>
        <p:spPr bwMode="auto">
          <a:xfrm>
            <a:off x="7190197" y="2828703"/>
            <a:ext cx="88900"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41" name="Oval 159"/>
          <p:cNvSpPr>
            <a:spLocks noChangeArrowheads="1"/>
          </p:cNvSpPr>
          <p:nvPr/>
        </p:nvSpPr>
        <p:spPr bwMode="auto">
          <a:xfrm>
            <a:off x="7190197" y="2625503"/>
            <a:ext cx="88900" cy="8890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42" name="Oval 160"/>
          <p:cNvSpPr>
            <a:spLocks noChangeArrowheads="1"/>
          </p:cNvSpPr>
          <p:nvPr/>
        </p:nvSpPr>
        <p:spPr bwMode="auto">
          <a:xfrm>
            <a:off x="7383872" y="2625503"/>
            <a:ext cx="87313" cy="8890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43" name="Oval 161"/>
          <p:cNvSpPr>
            <a:spLocks noChangeArrowheads="1"/>
          </p:cNvSpPr>
          <p:nvPr/>
        </p:nvSpPr>
        <p:spPr bwMode="auto">
          <a:xfrm>
            <a:off x="7820434" y="282870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44" name="Oval 162"/>
          <p:cNvSpPr>
            <a:spLocks noChangeArrowheads="1"/>
          </p:cNvSpPr>
          <p:nvPr/>
        </p:nvSpPr>
        <p:spPr bwMode="auto">
          <a:xfrm>
            <a:off x="7626759" y="282870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45" name="Oval 163"/>
          <p:cNvSpPr>
            <a:spLocks noChangeArrowheads="1"/>
          </p:cNvSpPr>
          <p:nvPr/>
        </p:nvSpPr>
        <p:spPr bwMode="auto">
          <a:xfrm>
            <a:off x="7626759" y="2625503"/>
            <a:ext cx="87313" cy="8890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46" name="Oval 164"/>
          <p:cNvSpPr>
            <a:spLocks noChangeArrowheads="1"/>
          </p:cNvSpPr>
          <p:nvPr/>
        </p:nvSpPr>
        <p:spPr bwMode="auto">
          <a:xfrm>
            <a:off x="7820434" y="2625503"/>
            <a:ext cx="87313" cy="8890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47" name="Oval 165"/>
          <p:cNvSpPr>
            <a:spLocks noChangeArrowheads="1"/>
          </p:cNvSpPr>
          <p:nvPr/>
        </p:nvSpPr>
        <p:spPr bwMode="auto">
          <a:xfrm>
            <a:off x="7383872" y="3214466"/>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48" name="Oval 166"/>
          <p:cNvSpPr>
            <a:spLocks noChangeArrowheads="1"/>
          </p:cNvSpPr>
          <p:nvPr/>
        </p:nvSpPr>
        <p:spPr bwMode="auto">
          <a:xfrm>
            <a:off x="7190197" y="3214466"/>
            <a:ext cx="88900"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49" name="Oval 167"/>
          <p:cNvSpPr>
            <a:spLocks noChangeArrowheads="1"/>
          </p:cNvSpPr>
          <p:nvPr/>
        </p:nvSpPr>
        <p:spPr bwMode="auto">
          <a:xfrm>
            <a:off x="7190197" y="3012853"/>
            <a:ext cx="88900"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50" name="Oval 168"/>
          <p:cNvSpPr>
            <a:spLocks noChangeArrowheads="1"/>
          </p:cNvSpPr>
          <p:nvPr/>
        </p:nvSpPr>
        <p:spPr bwMode="auto">
          <a:xfrm>
            <a:off x="7383872" y="301285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51" name="Oval 169"/>
          <p:cNvSpPr>
            <a:spLocks noChangeArrowheads="1"/>
          </p:cNvSpPr>
          <p:nvPr/>
        </p:nvSpPr>
        <p:spPr bwMode="auto">
          <a:xfrm>
            <a:off x="7820434" y="3214466"/>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52" name="Oval 170"/>
          <p:cNvSpPr>
            <a:spLocks noChangeArrowheads="1"/>
          </p:cNvSpPr>
          <p:nvPr/>
        </p:nvSpPr>
        <p:spPr bwMode="auto">
          <a:xfrm>
            <a:off x="7626759" y="3214466"/>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53" name="Oval 171"/>
          <p:cNvSpPr>
            <a:spLocks noChangeArrowheads="1"/>
          </p:cNvSpPr>
          <p:nvPr/>
        </p:nvSpPr>
        <p:spPr bwMode="auto">
          <a:xfrm>
            <a:off x="7626759" y="301285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54" name="Oval 172"/>
          <p:cNvSpPr>
            <a:spLocks noChangeArrowheads="1"/>
          </p:cNvSpPr>
          <p:nvPr/>
        </p:nvSpPr>
        <p:spPr bwMode="auto">
          <a:xfrm>
            <a:off x="7820434" y="301285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55" name="Line 173"/>
          <p:cNvSpPr>
            <a:spLocks noChangeShapeType="1"/>
          </p:cNvSpPr>
          <p:nvPr/>
        </p:nvSpPr>
        <p:spPr bwMode="auto">
          <a:xfrm flipV="1">
            <a:off x="8582435" y="2674715"/>
            <a:ext cx="0" cy="627063"/>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56" name="Freeform 174"/>
          <p:cNvSpPr>
            <a:spLocks/>
          </p:cNvSpPr>
          <p:nvPr/>
        </p:nvSpPr>
        <p:spPr bwMode="auto">
          <a:xfrm>
            <a:off x="8531635" y="2598515"/>
            <a:ext cx="100013" cy="100013"/>
          </a:xfrm>
          <a:custGeom>
            <a:avLst/>
            <a:gdLst>
              <a:gd name="T0" fmla="*/ 107 w 214"/>
              <a:gd name="T1" fmla="*/ 0 h 215"/>
              <a:gd name="T2" fmla="*/ 214 w 214"/>
              <a:gd name="T3" fmla="*/ 215 h 215"/>
              <a:gd name="T4" fmla="*/ 0 w 214"/>
              <a:gd name="T5" fmla="*/ 215 h 215"/>
              <a:gd name="T6" fmla="*/ 107 w 214"/>
              <a:gd name="T7" fmla="*/ 0 h 215"/>
            </a:gdLst>
            <a:ahLst/>
            <a:cxnLst>
              <a:cxn ang="0">
                <a:pos x="T0" y="T1"/>
              </a:cxn>
              <a:cxn ang="0">
                <a:pos x="T2" y="T3"/>
              </a:cxn>
              <a:cxn ang="0">
                <a:pos x="T4" y="T5"/>
              </a:cxn>
              <a:cxn ang="0">
                <a:pos x="T6" y="T7"/>
              </a:cxn>
            </a:cxnLst>
            <a:rect l="0" t="0" r="r" b="b"/>
            <a:pathLst>
              <a:path w="214" h="215">
                <a:moveTo>
                  <a:pt x="107" y="0"/>
                </a:moveTo>
                <a:lnTo>
                  <a:pt x="214" y="215"/>
                </a:lnTo>
                <a:cubicBezTo>
                  <a:pt x="147" y="181"/>
                  <a:pt x="67" y="181"/>
                  <a:pt x="0" y="215"/>
                </a:cubicBezTo>
                <a:lnTo>
                  <a:pt x="10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57" name="Line 175"/>
          <p:cNvSpPr>
            <a:spLocks noChangeShapeType="1"/>
          </p:cNvSpPr>
          <p:nvPr/>
        </p:nvSpPr>
        <p:spPr bwMode="auto">
          <a:xfrm>
            <a:off x="8230010" y="2950940"/>
            <a:ext cx="628650" cy="0"/>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58" name="Freeform 176"/>
          <p:cNvSpPr>
            <a:spLocks/>
          </p:cNvSpPr>
          <p:nvPr/>
        </p:nvSpPr>
        <p:spPr bwMode="auto">
          <a:xfrm>
            <a:off x="8833260" y="2901728"/>
            <a:ext cx="100013" cy="98425"/>
          </a:xfrm>
          <a:custGeom>
            <a:avLst/>
            <a:gdLst>
              <a:gd name="T0" fmla="*/ 215 w 215"/>
              <a:gd name="T1" fmla="*/ 107 h 214"/>
              <a:gd name="T2" fmla="*/ 0 w 215"/>
              <a:gd name="T3" fmla="*/ 214 h 214"/>
              <a:gd name="T4" fmla="*/ 0 w 215"/>
              <a:gd name="T5" fmla="*/ 0 h 214"/>
              <a:gd name="T6" fmla="*/ 215 w 215"/>
              <a:gd name="T7" fmla="*/ 107 h 214"/>
            </a:gdLst>
            <a:ahLst/>
            <a:cxnLst>
              <a:cxn ang="0">
                <a:pos x="T0" y="T1"/>
              </a:cxn>
              <a:cxn ang="0">
                <a:pos x="T2" y="T3"/>
              </a:cxn>
              <a:cxn ang="0">
                <a:pos x="T4" y="T5"/>
              </a:cxn>
              <a:cxn ang="0">
                <a:pos x="T6" y="T7"/>
              </a:cxn>
            </a:cxnLst>
            <a:rect l="0" t="0" r="r" b="b"/>
            <a:pathLst>
              <a:path w="215" h="214">
                <a:moveTo>
                  <a:pt x="215" y="107"/>
                </a:moveTo>
                <a:lnTo>
                  <a:pt x="0" y="214"/>
                </a:lnTo>
                <a:cubicBezTo>
                  <a:pt x="34" y="147"/>
                  <a:pt x="34" y="67"/>
                  <a:pt x="0" y="0"/>
                </a:cubicBezTo>
                <a:lnTo>
                  <a:pt x="215"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59" name="Oval 177"/>
          <p:cNvSpPr>
            <a:spLocks noChangeArrowheads="1"/>
          </p:cNvSpPr>
          <p:nvPr/>
        </p:nvSpPr>
        <p:spPr bwMode="auto">
          <a:xfrm>
            <a:off x="8423685" y="282870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60" name="Oval 178"/>
          <p:cNvSpPr>
            <a:spLocks noChangeArrowheads="1"/>
          </p:cNvSpPr>
          <p:nvPr/>
        </p:nvSpPr>
        <p:spPr bwMode="auto">
          <a:xfrm>
            <a:off x="8230010" y="2828703"/>
            <a:ext cx="88900"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61" name="Oval 179"/>
          <p:cNvSpPr>
            <a:spLocks noChangeArrowheads="1"/>
          </p:cNvSpPr>
          <p:nvPr/>
        </p:nvSpPr>
        <p:spPr bwMode="auto">
          <a:xfrm>
            <a:off x="8230010" y="2625503"/>
            <a:ext cx="88900" cy="8890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62" name="Oval 180"/>
          <p:cNvSpPr>
            <a:spLocks noChangeArrowheads="1"/>
          </p:cNvSpPr>
          <p:nvPr/>
        </p:nvSpPr>
        <p:spPr bwMode="auto">
          <a:xfrm>
            <a:off x="8423685" y="2625503"/>
            <a:ext cx="87313" cy="8890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63" name="Oval 181"/>
          <p:cNvSpPr>
            <a:spLocks noChangeArrowheads="1"/>
          </p:cNvSpPr>
          <p:nvPr/>
        </p:nvSpPr>
        <p:spPr bwMode="auto">
          <a:xfrm>
            <a:off x="8858660" y="2828703"/>
            <a:ext cx="88900"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64" name="Oval 182"/>
          <p:cNvSpPr>
            <a:spLocks noChangeArrowheads="1"/>
          </p:cNvSpPr>
          <p:nvPr/>
        </p:nvSpPr>
        <p:spPr bwMode="auto">
          <a:xfrm>
            <a:off x="8666572" y="282870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65" name="Oval 183"/>
          <p:cNvSpPr>
            <a:spLocks noChangeArrowheads="1"/>
          </p:cNvSpPr>
          <p:nvPr/>
        </p:nvSpPr>
        <p:spPr bwMode="auto">
          <a:xfrm>
            <a:off x="8666572" y="2625503"/>
            <a:ext cx="87313" cy="8890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66" name="Oval 184"/>
          <p:cNvSpPr>
            <a:spLocks noChangeArrowheads="1"/>
          </p:cNvSpPr>
          <p:nvPr/>
        </p:nvSpPr>
        <p:spPr bwMode="auto">
          <a:xfrm>
            <a:off x="8858660" y="2625503"/>
            <a:ext cx="88900" cy="88900"/>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67" name="Oval 185"/>
          <p:cNvSpPr>
            <a:spLocks noChangeArrowheads="1"/>
          </p:cNvSpPr>
          <p:nvPr/>
        </p:nvSpPr>
        <p:spPr bwMode="auto">
          <a:xfrm>
            <a:off x="8423685" y="3214466"/>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68" name="Oval 186"/>
          <p:cNvSpPr>
            <a:spLocks noChangeArrowheads="1"/>
          </p:cNvSpPr>
          <p:nvPr/>
        </p:nvSpPr>
        <p:spPr bwMode="auto">
          <a:xfrm>
            <a:off x="8230010" y="3214466"/>
            <a:ext cx="88900"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69" name="Oval 187"/>
          <p:cNvSpPr>
            <a:spLocks noChangeArrowheads="1"/>
          </p:cNvSpPr>
          <p:nvPr/>
        </p:nvSpPr>
        <p:spPr bwMode="auto">
          <a:xfrm>
            <a:off x="8230010" y="3012853"/>
            <a:ext cx="88900"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70" name="Oval 188"/>
          <p:cNvSpPr>
            <a:spLocks noChangeArrowheads="1"/>
          </p:cNvSpPr>
          <p:nvPr/>
        </p:nvSpPr>
        <p:spPr bwMode="auto">
          <a:xfrm>
            <a:off x="8423685" y="301285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71" name="Oval 189"/>
          <p:cNvSpPr>
            <a:spLocks noChangeArrowheads="1"/>
          </p:cNvSpPr>
          <p:nvPr/>
        </p:nvSpPr>
        <p:spPr bwMode="auto">
          <a:xfrm>
            <a:off x="8858660" y="3214466"/>
            <a:ext cx="88900"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72" name="Oval 190"/>
          <p:cNvSpPr>
            <a:spLocks noChangeArrowheads="1"/>
          </p:cNvSpPr>
          <p:nvPr/>
        </p:nvSpPr>
        <p:spPr bwMode="auto">
          <a:xfrm>
            <a:off x="8666572" y="3214466"/>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73" name="Oval 191"/>
          <p:cNvSpPr>
            <a:spLocks noChangeArrowheads="1"/>
          </p:cNvSpPr>
          <p:nvPr/>
        </p:nvSpPr>
        <p:spPr bwMode="auto">
          <a:xfrm>
            <a:off x="8666572" y="3012853"/>
            <a:ext cx="87313"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74" name="Oval 192"/>
          <p:cNvSpPr>
            <a:spLocks noChangeArrowheads="1"/>
          </p:cNvSpPr>
          <p:nvPr/>
        </p:nvSpPr>
        <p:spPr bwMode="auto">
          <a:xfrm>
            <a:off x="8858660" y="3012853"/>
            <a:ext cx="88900" cy="87313"/>
          </a:xfrm>
          <a:prstGeom prst="ellipse">
            <a:avLst/>
          </a:prstGeom>
          <a:solidFill>
            <a:srgbClr val="00B05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75" name="Line 193"/>
          <p:cNvSpPr>
            <a:spLocks noChangeShapeType="1"/>
          </p:cNvSpPr>
          <p:nvPr/>
        </p:nvSpPr>
        <p:spPr bwMode="auto">
          <a:xfrm flipV="1">
            <a:off x="6488521" y="4151091"/>
            <a:ext cx="0" cy="627063"/>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76" name="Freeform 194"/>
          <p:cNvSpPr>
            <a:spLocks/>
          </p:cNvSpPr>
          <p:nvPr/>
        </p:nvSpPr>
        <p:spPr bwMode="auto">
          <a:xfrm>
            <a:off x="6439309" y="4076478"/>
            <a:ext cx="98425" cy="98425"/>
          </a:xfrm>
          <a:custGeom>
            <a:avLst/>
            <a:gdLst>
              <a:gd name="T0" fmla="*/ 107 w 214"/>
              <a:gd name="T1" fmla="*/ 0 h 214"/>
              <a:gd name="T2" fmla="*/ 214 w 214"/>
              <a:gd name="T3" fmla="*/ 214 h 214"/>
              <a:gd name="T4" fmla="*/ 0 w 214"/>
              <a:gd name="T5" fmla="*/ 214 h 214"/>
              <a:gd name="T6" fmla="*/ 107 w 214"/>
              <a:gd name="T7" fmla="*/ 0 h 214"/>
            </a:gdLst>
            <a:ahLst/>
            <a:cxnLst>
              <a:cxn ang="0">
                <a:pos x="T0" y="T1"/>
              </a:cxn>
              <a:cxn ang="0">
                <a:pos x="T2" y="T3"/>
              </a:cxn>
              <a:cxn ang="0">
                <a:pos x="T4" y="T5"/>
              </a:cxn>
              <a:cxn ang="0">
                <a:pos x="T6" y="T7"/>
              </a:cxn>
            </a:cxnLst>
            <a:rect l="0" t="0" r="r" b="b"/>
            <a:pathLst>
              <a:path w="214" h="214">
                <a:moveTo>
                  <a:pt x="107" y="0"/>
                </a:moveTo>
                <a:lnTo>
                  <a:pt x="214" y="214"/>
                </a:lnTo>
                <a:cubicBezTo>
                  <a:pt x="147" y="181"/>
                  <a:pt x="67" y="181"/>
                  <a:pt x="0" y="214"/>
                </a:cubicBezTo>
                <a:lnTo>
                  <a:pt x="10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77" name="Line 195"/>
          <p:cNvSpPr>
            <a:spLocks noChangeShapeType="1"/>
          </p:cNvSpPr>
          <p:nvPr/>
        </p:nvSpPr>
        <p:spPr bwMode="auto">
          <a:xfrm>
            <a:off x="6137684" y="4427316"/>
            <a:ext cx="625475" cy="0"/>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78" name="Freeform 196"/>
          <p:cNvSpPr>
            <a:spLocks/>
          </p:cNvSpPr>
          <p:nvPr/>
        </p:nvSpPr>
        <p:spPr bwMode="auto">
          <a:xfrm>
            <a:off x="6739346" y="4378103"/>
            <a:ext cx="100013" cy="98425"/>
          </a:xfrm>
          <a:custGeom>
            <a:avLst/>
            <a:gdLst>
              <a:gd name="T0" fmla="*/ 215 w 215"/>
              <a:gd name="T1" fmla="*/ 107 h 214"/>
              <a:gd name="T2" fmla="*/ 0 w 215"/>
              <a:gd name="T3" fmla="*/ 214 h 214"/>
              <a:gd name="T4" fmla="*/ 0 w 215"/>
              <a:gd name="T5" fmla="*/ 0 h 214"/>
              <a:gd name="T6" fmla="*/ 215 w 215"/>
              <a:gd name="T7" fmla="*/ 107 h 214"/>
            </a:gdLst>
            <a:ahLst/>
            <a:cxnLst>
              <a:cxn ang="0">
                <a:pos x="T0" y="T1"/>
              </a:cxn>
              <a:cxn ang="0">
                <a:pos x="T2" y="T3"/>
              </a:cxn>
              <a:cxn ang="0">
                <a:pos x="T4" y="T5"/>
              </a:cxn>
              <a:cxn ang="0">
                <a:pos x="T6" y="T7"/>
              </a:cxn>
            </a:cxnLst>
            <a:rect l="0" t="0" r="r" b="b"/>
            <a:pathLst>
              <a:path w="215" h="214">
                <a:moveTo>
                  <a:pt x="215" y="107"/>
                </a:moveTo>
                <a:lnTo>
                  <a:pt x="0" y="214"/>
                </a:lnTo>
                <a:cubicBezTo>
                  <a:pt x="34" y="147"/>
                  <a:pt x="34" y="67"/>
                  <a:pt x="0" y="0"/>
                </a:cubicBezTo>
                <a:lnTo>
                  <a:pt x="215"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79" name="Oval 197"/>
          <p:cNvSpPr>
            <a:spLocks noChangeArrowheads="1"/>
          </p:cNvSpPr>
          <p:nvPr/>
        </p:nvSpPr>
        <p:spPr bwMode="auto">
          <a:xfrm>
            <a:off x="6329771" y="4303491"/>
            <a:ext cx="88900" cy="88900"/>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80" name="Oval 198"/>
          <p:cNvSpPr>
            <a:spLocks noChangeArrowheads="1"/>
          </p:cNvSpPr>
          <p:nvPr/>
        </p:nvSpPr>
        <p:spPr bwMode="auto">
          <a:xfrm>
            <a:off x="6137684" y="4303491"/>
            <a:ext cx="87313" cy="88900"/>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81" name="Oval 199"/>
          <p:cNvSpPr>
            <a:spLocks noChangeArrowheads="1"/>
          </p:cNvSpPr>
          <p:nvPr/>
        </p:nvSpPr>
        <p:spPr bwMode="auto">
          <a:xfrm>
            <a:off x="6137684" y="4101878"/>
            <a:ext cx="87313" cy="88900"/>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82" name="Oval 200"/>
          <p:cNvSpPr>
            <a:spLocks noChangeArrowheads="1"/>
          </p:cNvSpPr>
          <p:nvPr/>
        </p:nvSpPr>
        <p:spPr bwMode="auto">
          <a:xfrm>
            <a:off x="6329771" y="4101878"/>
            <a:ext cx="88900" cy="88900"/>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83" name="Oval 201"/>
          <p:cNvSpPr>
            <a:spLocks noChangeArrowheads="1"/>
          </p:cNvSpPr>
          <p:nvPr/>
        </p:nvSpPr>
        <p:spPr bwMode="auto">
          <a:xfrm>
            <a:off x="6766334" y="4303491"/>
            <a:ext cx="87313" cy="88900"/>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84" name="Oval 202"/>
          <p:cNvSpPr>
            <a:spLocks noChangeArrowheads="1"/>
          </p:cNvSpPr>
          <p:nvPr/>
        </p:nvSpPr>
        <p:spPr bwMode="auto">
          <a:xfrm>
            <a:off x="6572659" y="4303491"/>
            <a:ext cx="87313" cy="88900"/>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85" name="Oval 203"/>
          <p:cNvSpPr>
            <a:spLocks noChangeArrowheads="1"/>
          </p:cNvSpPr>
          <p:nvPr/>
        </p:nvSpPr>
        <p:spPr bwMode="auto">
          <a:xfrm>
            <a:off x="6572659" y="4101878"/>
            <a:ext cx="87313" cy="88900"/>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86" name="Oval 204"/>
          <p:cNvSpPr>
            <a:spLocks noChangeArrowheads="1"/>
          </p:cNvSpPr>
          <p:nvPr/>
        </p:nvSpPr>
        <p:spPr bwMode="auto">
          <a:xfrm>
            <a:off x="6766334" y="4101878"/>
            <a:ext cx="87313" cy="88900"/>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87" name="Oval 205"/>
          <p:cNvSpPr>
            <a:spLocks noChangeArrowheads="1"/>
          </p:cNvSpPr>
          <p:nvPr/>
        </p:nvSpPr>
        <p:spPr bwMode="auto">
          <a:xfrm>
            <a:off x="6329771" y="4690841"/>
            <a:ext cx="88900" cy="873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88" name="Oval 206"/>
          <p:cNvSpPr>
            <a:spLocks noChangeArrowheads="1"/>
          </p:cNvSpPr>
          <p:nvPr/>
        </p:nvSpPr>
        <p:spPr bwMode="auto">
          <a:xfrm>
            <a:off x="6137684" y="4690841"/>
            <a:ext cx="87313" cy="873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89" name="Oval 207"/>
          <p:cNvSpPr>
            <a:spLocks noChangeArrowheads="1"/>
          </p:cNvSpPr>
          <p:nvPr/>
        </p:nvSpPr>
        <p:spPr bwMode="auto">
          <a:xfrm>
            <a:off x="6137684" y="4489228"/>
            <a:ext cx="87313" cy="873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90" name="Oval 208"/>
          <p:cNvSpPr>
            <a:spLocks noChangeArrowheads="1"/>
          </p:cNvSpPr>
          <p:nvPr/>
        </p:nvSpPr>
        <p:spPr bwMode="auto">
          <a:xfrm>
            <a:off x="6329771" y="4489228"/>
            <a:ext cx="88900" cy="873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91" name="Oval 209"/>
          <p:cNvSpPr>
            <a:spLocks noChangeArrowheads="1"/>
          </p:cNvSpPr>
          <p:nvPr/>
        </p:nvSpPr>
        <p:spPr bwMode="auto">
          <a:xfrm>
            <a:off x="6766334" y="4690841"/>
            <a:ext cx="87313" cy="873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92" name="Oval 210"/>
          <p:cNvSpPr>
            <a:spLocks noChangeArrowheads="1"/>
          </p:cNvSpPr>
          <p:nvPr/>
        </p:nvSpPr>
        <p:spPr bwMode="auto">
          <a:xfrm>
            <a:off x="6572659" y="4690841"/>
            <a:ext cx="87313" cy="873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93" name="Oval 211"/>
          <p:cNvSpPr>
            <a:spLocks noChangeArrowheads="1"/>
          </p:cNvSpPr>
          <p:nvPr/>
        </p:nvSpPr>
        <p:spPr bwMode="auto">
          <a:xfrm>
            <a:off x="6572659" y="4489228"/>
            <a:ext cx="87313" cy="873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94" name="Oval 212"/>
          <p:cNvSpPr>
            <a:spLocks noChangeArrowheads="1"/>
          </p:cNvSpPr>
          <p:nvPr/>
        </p:nvSpPr>
        <p:spPr bwMode="auto">
          <a:xfrm>
            <a:off x="6766334" y="4489228"/>
            <a:ext cx="87313" cy="87313"/>
          </a:xfrm>
          <a:prstGeom prst="ellipse">
            <a:avLst/>
          </a:pr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95" name="Line 213"/>
          <p:cNvSpPr>
            <a:spLocks noChangeShapeType="1"/>
          </p:cNvSpPr>
          <p:nvPr/>
        </p:nvSpPr>
        <p:spPr bwMode="auto">
          <a:xfrm flipV="1">
            <a:off x="7542622" y="4151091"/>
            <a:ext cx="0" cy="627063"/>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96" name="Freeform 214"/>
          <p:cNvSpPr>
            <a:spLocks/>
          </p:cNvSpPr>
          <p:nvPr/>
        </p:nvSpPr>
        <p:spPr bwMode="auto">
          <a:xfrm>
            <a:off x="7491822" y="4076478"/>
            <a:ext cx="100013" cy="98425"/>
          </a:xfrm>
          <a:custGeom>
            <a:avLst/>
            <a:gdLst>
              <a:gd name="T0" fmla="*/ 108 w 215"/>
              <a:gd name="T1" fmla="*/ 0 h 214"/>
              <a:gd name="T2" fmla="*/ 215 w 215"/>
              <a:gd name="T3" fmla="*/ 214 h 214"/>
              <a:gd name="T4" fmla="*/ 0 w 215"/>
              <a:gd name="T5" fmla="*/ 214 h 214"/>
              <a:gd name="T6" fmla="*/ 0 w 215"/>
              <a:gd name="T7" fmla="*/ 214 h 214"/>
              <a:gd name="T8" fmla="*/ 108 w 215"/>
              <a:gd name="T9" fmla="*/ 0 h 214"/>
            </a:gdLst>
            <a:ahLst/>
            <a:cxnLst>
              <a:cxn ang="0">
                <a:pos x="T0" y="T1"/>
              </a:cxn>
              <a:cxn ang="0">
                <a:pos x="T2" y="T3"/>
              </a:cxn>
              <a:cxn ang="0">
                <a:pos x="T4" y="T5"/>
              </a:cxn>
              <a:cxn ang="0">
                <a:pos x="T6" y="T7"/>
              </a:cxn>
              <a:cxn ang="0">
                <a:pos x="T8" y="T9"/>
              </a:cxn>
            </a:cxnLst>
            <a:rect l="0" t="0" r="r" b="b"/>
            <a:pathLst>
              <a:path w="215" h="214">
                <a:moveTo>
                  <a:pt x="108" y="0"/>
                </a:moveTo>
                <a:lnTo>
                  <a:pt x="215" y="214"/>
                </a:lnTo>
                <a:cubicBezTo>
                  <a:pt x="147" y="181"/>
                  <a:pt x="68" y="181"/>
                  <a:pt x="0" y="214"/>
                </a:cubicBezTo>
                <a:lnTo>
                  <a:pt x="0" y="214"/>
                </a:lnTo>
                <a:lnTo>
                  <a:pt x="108"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97" name="Line 215"/>
          <p:cNvSpPr>
            <a:spLocks noChangeShapeType="1"/>
          </p:cNvSpPr>
          <p:nvPr/>
        </p:nvSpPr>
        <p:spPr bwMode="auto">
          <a:xfrm>
            <a:off x="7190197" y="4427316"/>
            <a:ext cx="627063" cy="0"/>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98" name="Freeform 216"/>
          <p:cNvSpPr>
            <a:spLocks/>
          </p:cNvSpPr>
          <p:nvPr/>
        </p:nvSpPr>
        <p:spPr bwMode="auto">
          <a:xfrm>
            <a:off x="7793447" y="4378103"/>
            <a:ext cx="100013" cy="98425"/>
          </a:xfrm>
          <a:custGeom>
            <a:avLst/>
            <a:gdLst>
              <a:gd name="T0" fmla="*/ 214 w 214"/>
              <a:gd name="T1" fmla="*/ 107 h 214"/>
              <a:gd name="T2" fmla="*/ 0 w 214"/>
              <a:gd name="T3" fmla="*/ 214 h 214"/>
              <a:gd name="T4" fmla="*/ 0 w 214"/>
              <a:gd name="T5" fmla="*/ 0 h 214"/>
              <a:gd name="T6" fmla="*/ 214 w 214"/>
              <a:gd name="T7" fmla="*/ 107 h 214"/>
            </a:gdLst>
            <a:ahLst/>
            <a:cxnLst>
              <a:cxn ang="0">
                <a:pos x="T0" y="T1"/>
              </a:cxn>
              <a:cxn ang="0">
                <a:pos x="T2" y="T3"/>
              </a:cxn>
              <a:cxn ang="0">
                <a:pos x="T4" y="T5"/>
              </a:cxn>
              <a:cxn ang="0">
                <a:pos x="T6" y="T7"/>
              </a:cxn>
            </a:cxnLst>
            <a:rect l="0" t="0" r="r" b="b"/>
            <a:pathLst>
              <a:path w="214" h="214">
                <a:moveTo>
                  <a:pt x="214" y="107"/>
                </a:moveTo>
                <a:lnTo>
                  <a:pt x="0" y="214"/>
                </a:lnTo>
                <a:cubicBezTo>
                  <a:pt x="34" y="147"/>
                  <a:pt x="34" y="67"/>
                  <a:pt x="0" y="0"/>
                </a:cubicBezTo>
                <a:lnTo>
                  <a:pt x="214"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199" name="Freeform 217"/>
          <p:cNvSpPr>
            <a:spLocks/>
          </p:cNvSpPr>
          <p:nvPr/>
        </p:nvSpPr>
        <p:spPr bwMode="auto">
          <a:xfrm>
            <a:off x="7353709" y="4344766"/>
            <a:ext cx="100013" cy="100013"/>
          </a:xfrm>
          <a:custGeom>
            <a:avLst/>
            <a:gdLst>
              <a:gd name="T0" fmla="*/ 195 w 213"/>
              <a:gd name="T1" fmla="*/ 75 h 214"/>
              <a:gd name="T2" fmla="*/ 74 w 213"/>
              <a:gd name="T3" fmla="*/ 18 h 214"/>
              <a:gd name="T4" fmla="*/ 18 w 213"/>
              <a:gd name="T5" fmla="*/ 139 h 214"/>
              <a:gd name="T6" fmla="*/ 139 w 213"/>
              <a:gd name="T7" fmla="*/ 196 h 214"/>
              <a:gd name="T8" fmla="*/ 195 w 213"/>
              <a:gd name="T9" fmla="*/ 75 h 214"/>
            </a:gdLst>
            <a:ahLst/>
            <a:cxnLst>
              <a:cxn ang="0">
                <a:pos x="T0" y="T1"/>
              </a:cxn>
              <a:cxn ang="0">
                <a:pos x="T2" y="T3"/>
              </a:cxn>
              <a:cxn ang="0">
                <a:pos x="T4" y="T5"/>
              </a:cxn>
              <a:cxn ang="0">
                <a:pos x="T6" y="T7"/>
              </a:cxn>
              <a:cxn ang="0">
                <a:pos x="T8" y="T9"/>
              </a:cxn>
            </a:cxnLst>
            <a:rect l="0" t="0" r="r" b="b"/>
            <a:pathLst>
              <a:path w="213" h="214">
                <a:moveTo>
                  <a:pt x="195" y="75"/>
                </a:moveTo>
                <a:cubicBezTo>
                  <a:pt x="178" y="26"/>
                  <a:pt x="123" y="0"/>
                  <a:pt x="74" y="18"/>
                </a:cubicBezTo>
                <a:cubicBezTo>
                  <a:pt x="25" y="36"/>
                  <a:pt x="0" y="90"/>
                  <a:pt x="18" y="139"/>
                </a:cubicBezTo>
                <a:cubicBezTo>
                  <a:pt x="36" y="188"/>
                  <a:pt x="90" y="214"/>
                  <a:pt x="139" y="196"/>
                </a:cubicBezTo>
                <a:cubicBezTo>
                  <a:pt x="188" y="178"/>
                  <a:pt x="213" y="124"/>
                  <a:pt x="195" y="75"/>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00" name="Freeform 218"/>
          <p:cNvSpPr>
            <a:spLocks/>
          </p:cNvSpPr>
          <p:nvPr/>
        </p:nvSpPr>
        <p:spPr bwMode="auto">
          <a:xfrm>
            <a:off x="7172734" y="4411441"/>
            <a:ext cx="98425" cy="100013"/>
          </a:xfrm>
          <a:custGeom>
            <a:avLst/>
            <a:gdLst>
              <a:gd name="T0" fmla="*/ 196 w 214"/>
              <a:gd name="T1" fmla="*/ 74 h 213"/>
              <a:gd name="T2" fmla="*/ 75 w 214"/>
              <a:gd name="T3" fmla="*/ 17 h 213"/>
              <a:gd name="T4" fmla="*/ 18 w 214"/>
              <a:gd name="T5" fmla="*/ 139 h 213"/>
              <a:gd name="T6" fmla="*/ 139 w 214"/>
              <a:gd name="T7" fmla="*/ 195 h 213"/>
              <a:gd name="T8" fmla="*/ 196 w 214"/>
              <a:gd name="T9" fmla="*/ 74 h 213"/>
            </a:gdLst>
            <a:ahLst/>
            <a:cxnLst>
              <a:cxn ang="0">
                <a:pos x="T0" y="T1"/>
              </a:cxn>
              <a:cxn ang="0">
                <a:pos x="T2" y="T3"/>
              </a:cxn>
              <a:cxn ang="0">
                <a:pos x="T4" y="T5"/>
              </a:cxn>
              <a:cxn ang="0">
                <a:pos x="T6" y="T7"/>
              </a:cxn>
              <a:cxn ang="0">
                <a:pos x="T8" y="T9"/>
              </a:cxn>
            </a:cxnLst>
            <a:rect l="0" t="0" r="r" b="b"/>
            <a:pathLst>
              <a:path w="214" h="213">
                <a:moveTo>
                  <a:pt x="196" y="74"/>
                </a:moveTo>
                <a:cubicBezTo>
                  <a:pt x="178" y="25"/>
                  <a:pt x="124" y="0"/>
                  <a:pt x="75" y="17"/>
                </a:cubicBezTo>
                <a:cubicBezTo>
                  <a:pt x="26" y="35"/>
                  <a:pt x="0" y="90"/>
                  <a:pt x="18" y="139"/>
                </a:cubicBezTo>
                <a:cubicBezTo>
                  <a:pt x="36" y="188"/>
                  <a:pt x="90" y="213"/>
                  <a:pt x="139" y="195"/>
                </a:cubicBezTo>
                <a:cubicBezTo>
                  <a:pt x="188" y="177"/>
                  <a:pt x="214" y="123"/>
                  <a:pt x="196" y="74"/>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01" name="Rectangle 29"/>
          <p:cNvSpPr>
            <a:spLocks noChangeArrowheads="1"/>
          </p:cNvSpPr>
          <p:nvPr/>
        </p:nvSpPr>
        <p:spPr bwMode="auto">
          <a:xfrm>
            <a:off x="6074184" y="2052415"/>
            <a:ext cx="301307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rgbClr val="000000"/>
                </a:solidFill>
                <a:effectLst/>
                <a:uLnTx/>
                <a:uFillTx/>
                <a:latin typeface="Calibri" pitchFamily="34" charset="0"/>
                <a:ea typeface="ＭＳ Ｐゴシック" pitchFamily="50" charset="-128"/>
              </a:rPr>
              <a:t>Constellation in Precoding + PH</a:t>
            </a:r>
            <a:endParaRPr kumimoji="1" lang="ja-JP" altLang="ja-JP" sz="1800" b="0"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endParaRPr>
          </a:p>
        </p:txBody>
      </p:sp>
      <p:sp>
        <p:nvSpPr>
          <p:cNvPr id="202" name="Freeform 220"/>
          <p:cNvSpPr>
            <a:spLocks/>
          </p:cNvSpPr>
          <p:nvPr/>
        </p:nvSpPr>
        <p:spPr bwMode="auto">
          <a:xfrm>
            <a:off x="7102878" y="4220940"/>
            <a:ext cx="100013" cy="100013"/>
          </a:xfrm>
          <a:custGeom>
            <a:avLst/>
            <a:gdLst>
              <a:gd name="T0" fmla="*/ 195 w 213"/>
              <a:gd name="T1" fmla="*/ 75 h 213"/>
              <a:gd name="T2" fmla="*/ 74 w 213"/>
              <a:gd name="T3" fmla="*/ 18 h 213"/>
              <a:gd name="T4" fmla="*/ 18 w 213"/>
              <a:gd name="T5" fmla="*/ 139 h 213"/>
              <a:gd name="T6" fmla="*/ 139 w 213"/>
              <a:gd name="T7" fmla="*/ 196 h 213"/>
              <a:gd name="T8" fmla="*/ 195 w 213"/>
              <a:gd name="T9" fmla="*/ 75 h 213"/>
            </a:gdLst>
            <a:ahLst/>
            <a:cxnLst>
              <a:cxn ang="0">
                <a:pos x="T0" y="T1"/>
              </a:cxn>
              <a:cxn ang="0">
                <a:pos x="T2" y="T3"/>
              </a:cxn>
              <a:cxn ang="0">
                <a:pos x="T4" y="T5"/>
              </a:cxn>
              <a:cxn ang="0">
                <a:pos x="T6" y="T7"/>
              </a:cxn>
              <a:cxn ang="0">
                <a:pos x="T8" y="T9"/>
              </a:cxn>
            </a:cxnLst>
            <a:rect l="0" t="0" r="r" b="b"/>
            <a:pathLst>
              <a:path w="213" h="213">
                <a:moveTo>
                  <a:pt x="195" y="75"/>
                </a:moveTo>
                <a:cubicBezTo>
                  <a:pt x="177" y="25"/>
                  <a:pt x="123" y="0"/>
                  <a:pt x="74" y="18"/>
                </a:cubicBezTo>
                <a:cubicBezTo>
                  <a:pt x="25" y="36"/>
                  <a:pt x="0" y="90"/>
                  <a:pt x="18" y="139"/>
                </a:cubicBezTo>
                <a:cubicBezTo>
                  <a:pt x="35" y="188"/>
                  <a:pt x="90" y="213"/>
                  <a:pt x="139" y="196"/>
                </a:cubicBezTo>
                <a:cubicBezTo>
                  <a:pt x="188" y="178"/>
                  <a:pt x="213" y="124"/>
                  <a:pt x="195" y="75"/>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03" name="Freeform 221"/>
          <p:cNvSpPr>
            <a:spLocks/>
          </p:cNvSpPr>
          <p:nvPr/>
        </p:nvSpPr>
        <p:spPr bwMode="auto">
          <a:xfrm>
            <a:off x="7285441" y="4155852"/>
            <a:ext cx="98425" cy="98425"/>
          </a:xfrm>
          <a:custGeom>
            <a:avLst/>
            <a:gdLst>
              <a:gd name="T0" fmla="*/ 196 w 214"/>
              <a:gd name="T1" fmla="*/ 74 h 213"/>
              <a:gd name="T2" fmla="*/ 75 w 214"/>
              <a:gd name="T3" fmla="*/ 18 h 213"/>
              <a:gd name="T4" fmla="*/ 18 w 214"/>
              <a:gd name="T5" fmla="*/ 139 h 213"/>
              <a:gd name="T6" fmla="*/ 139 w 214"/>
              <a:gd name="T7" fmla="*/ 195 h 213"/>
              <a:gd name="T8" fmla="*/ 196 w 214"/>
              <a:gd name="T9" fmla="*/ 74 h 213"/>
            </a:gdLst>
            <a:ahLst/>
            <a:cxnLst>
              <a:cxn ang="0">
                <a:pos x="T0" y="T1"/>
              </a:cxn>
              <a:cxn ang="0">
                <a:pos x="T2" y="T3"/>
              </a:cxn>
              <a:cxn ang="0">
                <a:pos x="T4" y="T5"/>
              </a:cxn>
              <a:cxn ang="0">
                <a:pos x="T6" y="T7"/>
              </a:cxn>
              <a:cxn ang="0">
                <a:pos x="T8" y="T9"/>
              </a:cxn>
            </a:cxnLst>
            <a:rect l="0" t="0" r="r" b="b"/>
            <a:pathLst>
              <a:path w="214" h="213">
                <a:moveTo>
                  <a:pt x="196" y="74"/>
                </a:moveTo>
                <a:cubicBezTo>
                  <a:pt x="178" y="25"/>
                  <a:pt x="124" y="0"/>
                  <a:pt x="75" y="18"/>
                </a:cubicBezTo>
                <a:cubicBezTo>
                  <a:pt x="26" y="36"/>
                  <a:pt x="0" y="90"/>
                  <a:pt x="18" y="139"/>
                </a:cubicBezTo>
                <a:cubicBezTo>
                  <a:pt x="36" y="188"/>
                  <a:pt x="90" y="213"/>
                  <a:pt x="139" y="195"/>
                </a:cubicBezTo>
                <a:cubicBezTo>
                  <a:pt x="188" y="178"/>
                  <a:pt x="214" y="123"/>
                  <a:pt x="196" y="74"/>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04" name="Freeform 222"/>
          <p:cNvSpPr>
            <a:spLocks/>
          </p:cNvSpPr>
          <p:nvPr/>
        </p:nvSpPr>
        <p:spPr bwMode="auto">
          <a:xfrm>
            <a:off x="7763278" y="4197127"/>
            <a:ext cx="98425" cy="98425"/>
          </a:xfrm>
          <a:custGeom>
            <a:avLst/>
            <a:gdLst>
              <a:gd name="T0" fmla="*/ 195 w 213"/>
              <a:gd name="T1" fmla="*/ 74 h 213"/>
              <a:gd name="T2" fmla="*/ 74 w 213"/>
              <a:gd name="T3" fmla="*/ 18 h 213"/>
              <a:gd name="T4" fmla="*/ 18 w 213"/>
              <a:gd name="T5" fmla="*/ 139 h 213"/>
              <a:gd name="T6" fmla="*/ 139 w 213"/>
              <a:gd name="T7" fmla="*/ 195 h 213"/>
              <a:gd name="T8" fmla="*/ 195 w 213"/>
              <a:gd name="T9" fmla="*/ 74 h 213"/>
            </a:gdLst>
            <a:ahLst/>
            <a:cxnLst>
              <a:cxn ang="0">
                <a:pos x="T0" y="T1"/>
              </a:cxn>
              <a:cxn ang="0">
                <a:pos x="T2" y="T3"/>
              </a:cxn>
              <a:cxn ang="0">
                <a:pos x="T4" y="T5"/>
              </a:cxn>
              <a:cxn ang="0">
                <a:pos x="T6" y="T7"/>
              </a:cxn>
              <a:cxn ang="0">
                <a:pos x="T8" y="T9"/>
              </a:cxn>
            </a:cxnLst>
            <a:rect l="0" t="0" r="r" b="b"/>
            <a:pathLst>
              <a:path w="213" h="213">
                <a:moveTo>
                  <a:pt x="195" y="74"/>
                </a:moveTo>
                <a:cubicBezTo>
                  <a:pt x="177" y="25"/>
                  <a:pt x="123" y="0"/>
                  <a:pt x="74" y="18"/>
                </a:cubicBezTo>
                <a:cubicBezTo>
                  <a:pt x="25" y="36"/>
                  <a:pt x="0" y="90"/>
                  <a:pt x="18" y="139"/>
                </a:cubicBezTo>
                <a:cubicBezTo>
                  <a:pt x="36" y="188"/>
                  <a:pt x="90" y="213"/>
                  <a:pt x="139" y="195"/>
                </a:cubicBezTo>
                <a:cubicBezTo>
                  <a:pt x="188" y="177"/>
                  <a:pt x="213" y="123"/>
                  <a:pt x="195" y="74"/>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05" name="Freeform 223"/>
          <p:cNvSpPr>
            <a:spLocks/>
          </p:cNvSpPr>
          <p:nvPr/>
        </p:nvSpPr>
        <p:spPr bwMode="auto">
          <a:xfrm>
            <a:off x="7582303" y="4262215"/>
            <a:ext cx="98425" cy="100013"/>
          </a:xfrm>
          <a:custGeom>
            <a:avLst/>
            <a:gdLst>
              <a:gd name="T0" fmla="*/ 196 w 213"/>
              <a:gd name="T1" fmla="*/ 74 h 213"/>
              <a:gd name="T2" fmla="*/ 75 w 213"/>
              <a:gd name="T3" fmla="*/ 18 h 213"/>
              <a:gd name="T4" fmla="*/ 18 w 213"/>
              <a:gd name="T5" fmla="*/ 139 h 213"/>
              <a:gd name="T6" fmla="*/ 139 w 213"/>
              <a:gd name="T7" fmla="*/ 195 h 213"/>
              <a:gd name="T8" fmla="*/ 196 w 213"/>
              <a:gd name="T9" fmla="*/ 74 h 213"/>
            </a:gdLst>
            <a:ahLst/>
            <a:cxnLst>
              <a:cxn ang="0">
                <a:pos x="T0" y="T1"/>
              </a:cxn>
              <a:cxn ang="0">
                <a:pos x="T2" y="T3"/>
              </a:cxn>
              <a:cxn ang="0">
                <a:pos x="T4" y="T5"/>
              </a:cxn>
              <a:cxn ang="0">
                <a:pos x="T6" y="T7"/>
              </a:cxn>
              <a:cxn ang="0">
                <a:pos x="T8" y="T9"/>
              </a:cxn>
            </a:cxnLst>
            <a:rect l="0" t="0" r="r" b="b"/>
            <a:pathLst>
              <a:path w="213" h="213">
                <a:moveTo>
                  <a:pt x="196" y="74"/>
                </a:moveTo>
                <a:cubicBezTo>
                  <a:pt x="178" y="25"/>
                  <a:pt x="124" y="0"/>
                  <a:pt x="75" y="18"/>
                </a:cubicBezTo>
                <a:cubicBezTo>
                  <a:pt x="25" y="36"/>
                  <a:pt x="0" y="90"/>
                  <a:pt x="18" y="139"/>
                </a:cubicBezTo>
                <a:cubicBezTo>
                  <a:pt x="36" y="188"/>
                  <a:pt x="90" y="213"/>
                  <a:pt x="139" y="195"/>
                </a:cubicBezTo>
                <a:cubicBezTo>
                  <a:pt x="188" y="178"/>
                  <a:pt x="213" y="123"/>
                  <a:pt x="196" y="74"/>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06" name="Freeform 224"/>
          <p:cNvSpPr>
            <a:spLocks/>
          </p:cNvSpPr>
          <p:nvPr/>
        </p:nvSpPr>
        <p:spPr bwMode="auto">
          <a:xfrm>
            <a:off x="7512453" y="4073302"/>
            <a:ext cx="100013" cy="98425"/>
          </a:xfrm>
          <a:custGeom>
            <a:avLst/>
            <a:gdLst>
              <a:gd name="T0" fmla="*/ 195 w 213"/>
              <a:gd name="T1" fmla="*/ 74 h 213"/>
              <a:gd name="T2" fmla="*/ 74 w 213"/>
              <a:gd name="T3" fmla="*/ 17 h 213"/>
              <a:gd name="T4" fmla="*/ 17 w 213"/>
              <a:gd name="T5" fmla="*/ 139 h 213"/>
              <a:gd name="T6" fmla="*/ 138 w 213"/>
              <a:gd name="T7" fmla="*/ 195 h 213"/>
              <a:gd name="T8" fmla="*/ 195 w 213"/>
              <a:gd name="T9" fmla="*/ 74 h 213"/>
            </a:gdLst>
            <a:ahLst/>
            <a:cxnLst>
              <a:cxn ang="0">
                <a:pos x="T0" y="T1"/>
              </a:cxn>
              <a:cxn ang="0">
                <a:pos x="T2" y="T3"/>
              </a:cxn>
              <a:cxn ang="0">
                <a:pos x="T4" y="T5"/>
              </a:cxn>
              <a:cxn ang="0">
                <a:pos x="T6" y="T7"/>
              </a:cxn>
              <a:cxn ang="0">
                <a:pos x="T8" y="T9"/>
              </a:cxn>
            </a:cxnLst>
            <a:rect l="0" t="0" r="r" b="b"/>
            <a:pathLst>
              <a:path w="213" h="213">
                <a:moveTo>
                  <a:pt x="195" y="74"/>
                </a:moveTo>
                <a:cubicBezTo>
                  <a:pt x="177" y="25"/>
                  <a:pt x="123" y="0"/>
                  <a:pt x="74" y="17"/>
                </a:cubicBezTo>
                <a:cubicBezTo>
                  <a:pt x="25" y="35"/>
                  <a:pt x="0" y="90"/>
                  <a:pt x="17" y="139"/>
                </a:cubicBezTo>
                <a:cubicBezTo>
                  <a:pt x="35" y="188"/>
                  <a:pt x="89" y="213"/>
                  <a:pt x="138" y="195"/>
                </a:cubicBezTo>
                <a:cubicBezTo>
                  <a:pt x="188" y="177"/>
                  <a:pt x="213" y="123"/>
                  <a:pt x="195" y="74"/>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07" name="Freeform 225"/>
          <p:cNvSpPr>
            <a:spLocks/>
          </p:cNvSpPr>
          <p:nvPr/>
        </p:nvSpPr>
        <p:spPr bwMode="auto">
          <a:xfrm>
            <a:off x="7695016" y="4006627"/>
            <a:ext cx="98425" cy="100013"/>
          </a:xfrm>
          <a:custGeom>
            <a:avLst/>
            <a:gdLst>
              <a:gd name="T0" fmla="*/ 196 w 213"/>
              <a:gd name="T1" fmla="*/ 75 h 214"/>
              <a:gd name="T2" fmla="*/ 75 w 213"/>
              <a:gd name="T3" fmla="*/ 18 h 214"/>
              <a:gd name="T4" fmla="*/ 18 w 213"/>
              <a:gd name="T5" fmla="*/ 139 h 214"/>
              <a:gd name="T6" fmla="*/ 139 w 213"/>
              <a:gd name="T7" fmla="*/ 196 h 214"/>
              <a:gd name="T8" fmla="*/ 196 w 213"/>
              <a:gd name="T9" fmla="*/ 75 h 214"/>
            </a:gdLst>
            <a:ahLst/>
            <a:cxnLst>
              <a:cxn ang="0">
                <a:pos x="T0" y="T1"/>
              </a:cxn>
              <a:cxn ang="0">
                <a:pos x="T2" y="T3"/>
              </a:cxn>
              <a:cxn ang="0">
                <a:pos x="T4" y="T5"/>
              </a:cxn>
              <a:cxn ang="0">
                <a:pos x="T6" y="T7"/>
              </a:cxn>
              <a:cxn ang="0">
                <a:pos x="T8" y="T9"/>
              </a:cxn>
            </a:cxnLst>
            <a:rect l="0" t="0" r="r" b="b"/>
            <a:pathLst>
              <a:path w="213" h="214">
                <a:moveTo>
                  <a:pt x="196" y="75"/>
                </a:moveTo>
                <a:cubicBezTo>
                  <a:pt x="178" y="26"/>
                  <a:pt x="124" y="0"/>
                  <a:pt x="75" y="18"/>
                </a:cubicBezTo>
                <a:cubicBezTo>
                  <a:pt x="25" y="36"/>
                  <a:pt x="0" y="90"/>
                  <a:pt x="18" y="139"/>
                </a:cubicBezTo>
                <a:cubicBezTo>
                  <a:pt x="36" y="188"/>
                  <a:pt x="90" y="214"/>
                  <a:pt x="139" y="196"/>
                </a:cubicBezTo>
                <a:cubicBezTo>
                  <a:pt x="188" y="178"/>
                  <a:pt x="213" y="124"/>
                  <a:pt x="196" y="75"/>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08" name="Freeform 226"/>
          <p:cNvSpPr>
            <a:spLocks/>
          </p:cNvSpPr>
          <p:nvPr/>
        </p:nvSpPr>
        <p:spPr bwMode="auto">
          <a:xfrm>
            <a:off x="7485466" y="4708302"/>
            <a:ext cx="100013" cy="100013"/>
          </a:xfrm>
          <a:custGeom>
            <a:avLst/>
            <a:gdLst>
              <a:gd name="T0" fmla="*/ 196 w 214"/>
              <a:gd name="T1" fmla="*/ 74 h 213"/>
              <a:gd name="T2" fmla="*/ 75 w 214"/>
              <a:gd name="T3" fmla="*/ 18 h 213"/>
              <a:gd name="T4" fmla="*/ 18 w 214"/>
              <a:gd name="T5" fmla="*/ 139 h 213"/>
              <a:gd name="T6" fmla="*/ 139 w 214"/>
              <a:gd name="T7" fmla="*/ 195 h 213"/>
              <a:gd name="T8" fmla="*/ 196 w 214"/>
              <a:gd name="T9" fmla="*/ 74 h 213"/>
            </a:gdLst>
            <a:ahLst/>
            <a:cxnLst>
              <a:cxn ang="0">
                <a:pos x="T0" y="T1"/>
              </a:cxn>
              <a:cxn ang="0">
                <a:pos x="T2" y="T3"/>
              </a:cxn>
              <a:cxn ang="0">
                <a:pos x="T4" y="T5"/>
              </a:cxn>
              <a:cxn ang="0">
                <a:pos x="T6" y="T7"/>
              </a:cxn>
              <a:cxn ang="0">
                <a:pos x="T8" y="T9"/>
              </a:cxn>
            </a:cxnLst>
            <a:rect l="0" t="0" r="r" b="b"/>
            <a:pathLst>
              <a:path w="214" h="213">
                <a:moveTo>
                  <a:pt x="196" y="74"/>
                </a:moveTo>
                <a:cubicBezTo>
                  <a:pt x="178" y="25"/>
                  <a:pt x="124" y="0"/>
                  <a:pt x="75" y="18"/>
                </a:cubicBezTo>
                <a:cubicBezTo>
                  <a:pt x="26" y="35"/>
                  <a:pt x="0" y="90"/>
                  <a:pt x="18" y="139"/>
                </a:cubicBezTo>
                <a:cubicBezTo>
                  <a:pt x="36" y="188"/>
                  <a:pt x="90" y="213"/>
                  <a:pt x="139" y="195"/>
                </a:cubicBezTo>
                <a:cubicBezTo>
                  <a:pt x="188" y="177"/>
                  <a:pt x="214" y="123"/>
                  <a:pt x="196" y="74"/>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09" name="Freeform 227"/>
          <p:cNvSpPr>
            <a:spLocks/>
          </p:cNvSpPr>
          <p:nvPr/>
        </p:nvSpPr>
        <p:spPr bwMode="auto">
          <a:xfrm>
            <a:off x="7304491" y="4774977"/>
            <a:ext cx="100013" cy="98425"/>
          </a:xfrm>
          <a:custGeom>
            <a:avLst/>
            <a:gdLst>
              <a:gd name="T0" fmla="*/ 195 w 213"/>
              <a:gd name="T1" fmla="*/ 74 h 213"/>
              <a:gd name="T2" fmla="*/ 74 w 213"/>
              <a:gd name="T3" fmla="*/ 18 h 213"/>
              <a:gd name="T4" fmla="*/ 18 w 213"/>
              <a:gd name="T5" fmla="*/ 139 h 213"/>
              <a:gd name="T6" fmla="*/ 139 w 213"/>
              <a:gd name="T7" fmla="*/ 195 h 213"/>
              <a:gd name="T8" fmla="*/ 195 w 213"/>
              <a:gd name="T9" fmla="*/ 74 h 213"/>
            </a:gdLst>
            <a:ahLst/>
            <a:cxnLst>
              <a:cxn ang="0">
                <a:pos x="T0" y="T1"/>
              </a:cxn>
              <a:cxn ang="0">
                <a:pos x="T2" y="T3"/>
              </a:cxn>
              <a:cxn ang="0">
                <a:pos x="T4" y="T5"/>
              </a:cxn>
              <a:cxn ang="0">
                <a:pos x="T6" y="T7"/>
              </a:cxn>
              <a:cxn ang="0">
                <a:pos x="T8" y="T9"/>
              </a:cxn>
            </a:cxnLst>
            <a:rect l="0" t="0" r="r" b="b"/>
            <a:pathLst>
              <a:path w="213" h="213">
                <a:moveTo>
                  <a:pt x="195" y="74"/>
                </a:moveTo>
                <a:cubicBezTo>
                  <a:pt x="177" y="25"/>
                  <a:pt x="123" y="0"/>
                  <a:pt x="74" y="18"/>
                </a:cubicBezTo>
                <a:cubicBezTo>
                  <a:pt x="25" y="36"/>
                  <a:pt x="0" y="90"/>
                  <a:pt x="18" y="139"/>
                </a:cubicBezTo>
                <a:cubicBezTo>
                  <a:pt x="35" y="188"/>
                  <a:pt x="90" y="213"/>
                  <a:pt x="139" y="195"/>
                </a:cubicBezTo>
                <a:cubicBezTo>
                  <a:pt x="188" y="178"/>
                  <a:pt x="213" y="123"/>
                  <a:pt x="195" y="74"/>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10" name="Freeform 228"/>
          <p:cNvSpPr>
            <a:spLocks/>
          </p:cNvSpPr>
          <p:nvPr/>
        </p:nvSpPr>
        <p:spPr bwMode="auto">
          <a:xfrm>
            <a:off x="7236228" y="4586065"/>
            <a:ext cx="98425" cy="98425"/>
          </a:xfrm>
          <a:custGeom>
            <a:avLst/>
            <a:gdLst>
              <a:gd name="T0" fmla="*/ 196 w 213"/>
              <a:gd name="T1" fmla="*/ 74 h 213"/>
              <a:gd name="T2" fmla="*/ 74 w 213"/>
              <a:gd name="T3" fmla="*/ 17 h 213"/>
              <a:gd name="T4" fmla="*/ 18 w 213"/>
              <a:gd name="T5" fmla="*/ 139 h 213"/>
              <a:gd name="T6" fmla="*/ 139 w 213"/>
              <a:gd name="T7" fmla="*/ 195 h 213"/>
              <a:gd name="T8" fmla="*/ 196 w 213"/>
              <a:gd name="T9" fmla="*/ 74 h 213"/>
            </a:gdLst>
            <a:ahLst/>
            <a:cxnLst>
              <a:cxn ang="0">
                <a:pos x="T0" y="T1"/>
              </a:cxn>
              <a:cxn ang="0">
                <a:pos x="T2" y="T3"/>
              </a:cxn>
              <a:cxn ang="0">
                <a:pos x="T4" y="T5"/>
              </a:cxn>
              <a:cxn ang="0">
                <a:pos x="T6" y="T7"/>
              </a:cxn>
              <a:cxn ang="0">
                <a:pos x="T8" y="T9"/>
              </a:cxn>
            </a:cxnLst>
            <a:rect l="0" t="0" r="r" b="b"/>
            <a:pathLst>
              <a:path w="213" h="213">
                <a:moveTo>
                  <a:pt x="196" y="74"/>
                </a:moveTo>
                <a:cubicBezTo>
                  <a:pt x="178" y="25"/>
                  <a:pt x="123" y="0"/>
                  <a:pt x="74" y="17"/>
                </a:cubicBezTo>
                <a:cubicBezTo>
                  <a:pt x="25" y="35"/>
                  <a:pt x="0" y="89"/>
                  <a:pt x="18" y="139"/>
                </a:cubicBezTo>
                <a:cubicBezTo>
                  <a:pt x="36" y="188"/>
                  <a:pt x="90" y="213"/>
                  <a:pt x="139" y="195"/>
                </a:cubicBezTo>
                <a:cubicBezTo>
                  <a:pt x="188" y="177"/>
                  <a:pt x="213" y="123"/>
                  <a:pt x="196" y="74"/>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11" name="Freeform 229"/>
          <p:cNvSpPr>
            <a:spLocks/>
          </p:cNvSpPr>
          <p:nvPr/>
        </p:nvSpPr>
        <p:spPr bwMode="auto">
          <a:xfrm>
            <a:off x="7417203" y="4519390"/>
            <a:ext cx="98425" cy="98425"/>
          </a:xfrm>
          <a:custGeom>
            <a:avLst/>
            <a:gdLst>
              <a:gd name="T0" fmla="*/ 195 w 213"/>
              <a:gd name="T1" fmla="*/ 75 h 214"/>
              <a:gd name="T2" fmla="*/ 74 w 213"/>
              <a:gd name="T3" fmla="*/ 18 h 214"/>
              <a:gd name="T4" fmla="*/ 18 w 213"/>
              <a:gd name="T5" fmla="*/ 139 h 214"/>
              <a:gd name="T6" fmla="*/ 139 w 213"/>
              <a:gd name="T7" fmla="*/ 196 h 214"/>
              <a:gd name="T8" fmla="*/ 195 w 213"/>
              <a:gd name="T9" fmla="*/ 75 h 214"/>
            </a:gdLst>
            <a:ahLst/>
            <a:cxnLst>
              <a:cxn ang="0">
                <a:pos x="T0" y="T1"/>
              </a:cxn>
              <a:cxn ang="0">
                <a:pos x="T2" y="T3"/>
              </a:cxn>
              <a:cxn ang="0">
                <a:pos x="T4" y="T5"/>
              </a:cxn>
              <a:cxn ang="0">
                <a:pos x="T6" y="T7"/>
              </a:cxn>
              <a:cxn ang="0">
                <a:pos x="T8" y="T9"/>
              </a:cxn>
            </a:cxnLst>
            <a:rect l="0" t="0" r="r" b="b"/>
            <a:pathLst>
              <a:path w="213" h="214">
                <a:moveTo>
                  <a:pt x="195" y="75"/>
                </a:moveTo>
                <a:cubicBezTo>
                  <a:pt x="177" y="26"/>
                  <a:pt x="123" y="0"/>
                  <a:pt x="74" y="18"/>
                </a:cubicBezTo>
                <a:cubicBezTo>
                  <a:pt x="25" y="36"/>
                  <a:pt x="0" y="90"/>
                  <a:pt x="18" y="139"/>
                </a:cubicBezTo>
                <a:cubicBezTo>
                  <a:pt x="35" y="188"/>
                  <a:pt x="90" y="214"/>
                  <a:pt x="139" y="196"/>
                </a:cubicBezTo>
                <a:cubicBezTo>
                  <a:pt x="188" y="178"/>
                  <a:pt x="213" y="124"/>
                  <a:pt x="195" y="75"/>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12" name="Freeform 230"/>
          <p:cNvSpPr>
            <a:spLocks/>
          </p:cNvSpPr>
          <p:nvPr/>
        </p:nvSpPr>
        <p:spPr bwMode="auto">
          <a:xfrm>
            <a:off x="7895041" y="4559077"/>
            <a:ext cx="100013" cy="100013"/>
          </a:xfrm>
          <a:custGeom>
            <a:avLst/>
            <a:gdLst>
              <a:gd name="T0" fmla="*/ 196 w 214"/>
              <a:gd name="T1" fmla="*/ 75 h 213"/>
              <a:gd name="T2" fmla="*/ 75 w 214"/>
              <a:gd name="T3" fmla="*/ 18 h 213"/>
              <a:gd name="T4" fmla="*/ 18 w 214"/>
              <a:gd name="T5" fmla="*/ 139 h 213"/>
              <a:gd name="T6" fmla="*/ 139 w 214"/>
              <a:gd name="T7" fmla="*/ 196 h 213"/>
              <a:gd name="T8" fmla="*/ 196 w 214"/>
              <a:gd name="T9" fmla="*/ 75 h 213"/>
            </a:gdLst>
            <a:ahLst/>
            <a:cxnLst>
              <a:cxn ang="0">
                <a:pos x="T0" y="T1"/>
              </a:cxn>
              <a:cxn ang="0">
                <a:pos x="T2" y="T3"/>
              </a:cxn>
              <a:cxn ang="0">
                <a:pos x="T4" y="T5"/>
              </a:cxn>
              <a:cxn ang="0">
                <a:pos x="T6" y="T7"/>
              </a:cxn>
              <a:cxn ang="0">
                <a:pos x="T8" y="T9"/>
              </a:cxn>
            </a:cxnLst>
            <a:rect l="0" t="0" r="r" b="b"/>
            <a:pathLst>
              <a:path w="214" h="213">
                <a:moveTo>
                  <a:pt x="196" y="75"/>
                </a:moveTo>
                <a:cubicBezTo>
                  <a:pt x="178" y="26"/>
                  <a:pt x="124" y="0"/>
                  <a:pt x="75" y="18"/>
                </a:cubicBezTo>
                <a:cubicBezTo>
                  <a:pt x="26" y="36"/>
                  <a:pt x="0" y="90"/>
                  <a:pt x="18" y="139"/>
                </a:cubicBezTo>
                <a:cubicBezTo>
                  <a:pt x="36" y="188"/>
                  <a:pt x="90" y="213"/>
                  <a:pt x="139" y="196"/>
                </a:cubicBezTo>
                <a:cubicBezTo>
                  <a:pt x="188" y="178"/>
                  <a:pt x="214" y="124"/>
                  <a:pt x="196" y="75"/>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13" name="Freeform 231"/>
          <p:cNvSpPr>
            <a:spLocks/>
          </p:cNvSpPr>
          <p:nvPr/>
        </p:nvSpPr>
        <p:spPr bwMode="auto">
          <a:xfrm>
            <a:off x="7714066" y="4625752"/>
            <a:ext cx="98425" cy="100013"/>
          </a:xfrm>
          <a:custGeom>
            <a:avLst/>
            <a:gdLst>
              <a:gd name="T0" fmla="*/ 195 w 213"/>
              <a:gd name="T1" fmla="*/ 75 h 214"/>
              <a:gd name="T2" fmla="*/ 74 w 213"/>
              <a:gd name="T3" fmla="*/ 18 h 214"/>
              <a:gd name="T4" fmla="*/ 17 w 213"/>
              <a:gd name="T5" fmla="*/ 139 h 214"/>
              <a:gd name="T6" fmla="*/ 139 w 213"/>
              <a:gd name="T7" fmla="*/ 196 h 214"/>
              <a:gd name="T8" fmla="*/ 195 w 213"/>
              <a:gd name="T9" fmla="*/ 75 h 214"/>
            </a:gdLst>
            <a:ahLst/>
            <a:cxnLst>
              <a:cxn ang="0">
                <a:pos x="T0" y="T1"/>
              </a:cxn>
              <a:cxn ang="0">
                <a:pos x="T2" y="T3"/>
              </a:cxn>
              <a:cxn ang="0">
                <a:pos x="T4" y="T5"/>
              </a:cxn>
              <a:cxn ang="0">
                <a:pos x="T6" y="T7"/>
              </a:cxn>
              <a:cxn ang="0">
                <a:pos x="T8" y="T9"/>
              </a:cxn>
            </a:cxnLst>
            <a:rect l="0" t="0" r="r" b="b"/>
            <a:pathLst>
              <a:path w="213" h="214">
                <a:moveTo>
                  <a:pt x="195" y="75"/>
                </a:moveTo>
                <a:cubicBezTo>
                  <a:pt x="177" y="26"/>
                  <a:pt x="123" y="0"/>
                  <a:pt x="74" y="18"/>
                </a:cubicBezTo>
                <a:cubicBezTo>
                  <a:pt x="25" y="36"/>
                  <a:pt x="0" y="90"/>
                  <a:pt x="17" y="139"/>
                </a:cubicBezTo>
                <a:cubicBezTo>
                  <a:pt x="35" y="188"/>
                  <a:pt x="89" y="214"/>
                  <a:pt x="139" y="196"/>
                </a:cubicBezTo>
                <a:cubicBezTo>
                  <a:pt x="188" y="178"/>
                  <a:pt x="213" y="124"/>
                  <a:pt x="195" y="75"/>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14" name="Freeform 232"/>
          <p:cNvSpPr>
            <a:spLocks/>
          </p:cNvSpPr>
          <p:nvPr/>
        </p:nvSpPr>
        <p:spPr bwMode="auto">
          <a:xfrm>
            <a:off x="7644216" y="4436840"/>
            <a:ext cx="100013" cy="98425"/>
          </a:xfrm>
          <a:custGeom>
            <a:avLst/>
            <a:gdLst>
              <a:gd name="T0" fmla="*/ 195 w 213"/>
              <a:gd name="T1" fmla="*/ 74 h 213"/>
              <a:gd name="T2" fmla="*/ 74 w 213"/>
              <a:gd name="T3" fmla="*/ 18 h 213"/>
              <a:gd name="T4" fmla="*/ 18 w 213"/>
              <a:gd name="T5" fmla="*/ 139 h 213"/>
              <a:gd name="T6" fmla="*/ 139 w 213"/>
              <a:gd name="T7" fmla="*/ 195 h 213"/>
              <a:gd name="T8" fmla="*/ 195 w 213"/>
              <a:gd name="T9" fmla="*/ 74 h 213"/>
            </a:gdLst>
            <a:ahLst/>
            <a:cxnLst>
              <a:cxn ang="0">
                <a:pos x="T0" y="T1"/>
              </a:cxn>
              <a:cxn ang="0">
                <a:pos x="T2" y="T3"/>
              </a:cxn>
              <a:cxn ang="0">
                <a:pos x="T4" y="T5"/>
              </a:cxn>
              <a:cxn ang="0">
                <a:pos x="T6" y="T7"/>
              </a:cxn>
              <a:cxn ang="0">
                <a:pos x="T8" y="T9"/>
              </a:cxn>
            </a:cxnLst>
            <a:rect l="0" t="0" r="r" b="b"/>
            <a:pathLst>
              <a:path w="213" h="213">
                <a:moveTo>
                  <a:pt x="195" y="74"/>
                </a:moveTo>
                <a:cubicBezTo>
                  <a:pt x="177" y="25"/>
                  <a:pt x="123" y="0"/>
                  <a:pt x="74" y="18"/>
                </a:cubicBezTo>
                <a:cubicBezTo>
                  <a:pt x="25" y="36"/>
                  <a:pt x="0" y="90"/>
                  <a:pt x="18" y="139"/>
                </a:cubicBezTo>
                <a:cubicBezTo>
                  <a:pt x="36" y="188"/>
                  <a:pt x="90" y="213"/>
                  <a:pt x="139" y="195"/>
                </a:cubicBezTo>
                <a:cubicBezTo>
                  <a:pt x="188" y="178"/>
                  <a:pt x="213" y="123"/>
                  <a:pt x="195" y="74"/>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15" name="Freeform 233"/>
          <p:cNvSpPr>
            <a:spLocks/>
          </p:cNvSpPr>
          <p:nvPr/>
        </p:nvSpPr>
        <p:spPr bwMode="auto">
          <a:xfrm>
            <a:off x="7826778" y="4370165"/>
            <a:ext cx="98425" cy="98425"/>
          </a:xfrm>
          <a:custGeom>
            <a:avLst/>
            <a:gdLst>
              <a:gd name="T0" fmla="*/ 195 w 213"/>
              <a:gd name="T1" fmla="*/ 74 h 213"/>
              <a:gd name="T2" fmla="*/ 74 w 213"/>
              <a:gd name="T3" fmla="*/ 18 h 213"/>
              <a:gd name="T4" fmla="*/ 17 w 213"/>
              <a:gd name="T5" fmla="*/ 139 h 213"/>
              <a:gd name="T6" fmla="*/ 139 w 213"/>
              <a:gd name="T7" fmla="*/ 195 h 213"/>
              <a:gd name="T8" fmla="*/ 195 w 213"/>
              <a:gd name="T9" fmla="*/ 74 h 213"/>
            </a:gdLst>
            <a:ahLst/>
            <a:cxnLst>
              <a:cxn ang="0">
                <a:pos x="T0" y="T1"/>
              </a:cxn>
              <a:cxn ang="0">
                <a:pos x="T2" y="T3"/>
              </a:cxn>
              <a:cxn ang="0">
                <a:pos x="T4" y="T5"/>
              </a:cxn>
              <a:cxn ang="0">
                <a:pos x="T6" y="T7"/>
              </a:cxn>
              <a:cxn ang="0">
                <a:pos x="T8" y="T9"/>
              </a:cxn>
            </a:cxnLst>
            <a:rect l="0" t="0" r="r" b="b"/>
            <a:pathLst>
              <a:path w="213" h="213">
                <a:moveTo>
                  <a:pt x="195" y="74"/>
                </a:moveTo>
                <a:cubicBezTo>
                  <a:pt x="177" y="25"/>
                  <a:pt x="123" y="0"/>
                  <a:pt x="74" y="18"/>
                </a:cubicBezTo>
                <a:cubicBezTo>
                  <a:pt x="25" y="35"/>
                  <a:pt x="0" y="90"/>
                  <a:pt x="17" y="139"/>
                </a:cubicBezTo>
                <a:cubicBezTo>
                  <a:pt x="35" y="188"/>
                  <a:pt x="90" y="213"/>
                  <a:pt x="139" y="195"/>
                </a:cubicBezTo>
                <a:cubicBezTo>
                  <a:pt x="188" y="177"/>
                  <a:pt x="213" y="123"/>
                  <a:pt x="195" y="74"/>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16" name="Line 234"/>
          <p:cNvSpPr>
            <a:spLocks noChangeShapeType="1"/>
          </p:cNvSpPr>
          <p:nvPr/>
        </p:nvSpPr>
        <p:spPr bwMode="auto">
          <a:xfrm flipV="1">
            <a:off x="8588778" y="4151090"/>
            <a:ext cx="0" cy="627063"/>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17" name="Freeform 235"/>
          <p:cNvSpPr>
            <a:spLocks/>
          </p:cNvSpPr>
          <p:nvPr/>
        </p:nvSpPr>
        <p:spPr bwMode="auto">
          <a:xfrm>
            <a:off x="8539566" y="4076477"/>
            <a:ext cx="98425" cy="98425"/>
          </a:xfrm>
          <a:custGeom>
            <a:avLst/>
            <a:gdLst>
              <a:gd name="T0" fmla="*/ 107 w 214"/>
              <a:gd name="T1" fmla="*/ 0 h 214"/>
              <a:gd name="T2" fmla="*/ 214 w 214"/>
              <a:gd name="T3" fmla="*/ 214 h 214"/>
              <a:gd name="T4" fmla="*/ 0 w 214"/>
              <a:gd name="T5" fmla="*/ 214 h 214"/>
              <a:gd name="T6" fmla="*/ 0 w 214"/>
              <a:gd name="T7" fmla="*/ 214 h 214"/>
              <a:gd name="T8" fmla="*/ 107 w 214"/>
              <a:gd name="T9" fmla="*/ 0 h 214"/>
            </a:gdLst>
            <a:ahLst/>
            <a:cxnLst>
              <a:cxn ang="0">
                <a:pos x="T0" y="T1"/>
              </a:cxn>
              <a:cxn ang="0">
                <a:pos x="T2" y="T3"/>
              </a:cxn>
              <a:cxn ang="0">
                <a:pos x="T4" y="T5"/>
              </a:cxn>
              <a:cxn ang="0">
                <a:pos x="T6" y="T7"/>
              </a:cxn>
              <a:cxn ang="0">
                <a:pos x="T8" y="T9"/>
              </a:cxn>
            </a:cxnLst>
            <a:rect l="0" t="0" r="r" b="b"/>
            <a:pathLst>
              <a:path w="214" h="214">
                <a:moveTo>
                  <a:pt x="107" y="0"/>
                </a:moveTo>
                <a:lnTo>
                  <a:pt x="214" y="214"/>
                </a:lnTo>
                <a:cubicBezTo>
                  <a:pt x="147" y="181"/>
                  <a:pt x="67" y="181"/>
                  <a:pt x="0" y="214"/>
                </a:cubicBezTo>
                <a:lnTo>
                  <a:pt x="0" y="214"/>
                </a:lnTo>
                <a:lnTo>
                  <a:pt x="10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18" name="Line 236"/>
          <p:cNvSpPr>
            <a:spLocks noChangeShapeType="1"/>
          </p:cNvSpPr>
          <p:nvPr/>
        </p:nvSpPr>
        <p:spPr bwMode="auto">
          <a:xfrm>
            <a:off x="8237941" y="4427315"/>
            <a:ext cx="627063" cy="0"/>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19" name="Freeform 237"/>
          <p:cNvSpPr>
            <a:spLocks/>
          </p:cNvSpPr>
          <p:nvPr/>
        </p:nvSpPr>
        <p:spPr bwMode="auto">
          <a:xfrm>
            <a:off x="8841191" y="4378102"/>
            <a:ext cx="98425" cy="98425"/>
          </a:xfrm>
          <a:custGeom>
            <a:avLst/>
            <a:gdLst>
              <a:gd name="T0" fmla="*/ 214 w 214"/>
              <a:gd name="T1" fmla="*/ 107 h 214"/>
              <a:gd name="T2" fmla="*/ 0 w 214"/>
              <a:gd name="T3" fmla="*/ 214 h 214"/>
              <a:gd name="T4" fmla="*/ 0 w 214"/>
              <a:gd name="T5" fmla="*/ 0 h 214"/>
              <a:gd name="T6" fmla="*/ 214 w 214"/>
              <a:gd name="T7" fmla="*/ 107 h 214"/>
            </a:gdLst>
            <a:ahLst/>
            <a:cxnLst>
              <a:cxn ang="0">
                <a:pos x="T0" y="T1"/>
              </a:cxn>
              <a:cxn ang="0">
                <a:pos x="T2" y="T3"/>
              </a:cxn>
              <a:cxn ang="0">
                <a:pos x="T4" y="T5"/>
              </a:cxn>
              <a:cxn ang="0">
                <a:pos x="T6" y="T7"/>
              </a:cxn>
            </a:cxnLst>
            <a:rect l="0" t="0" r="r" b="b"/>
            <a:pathLst>
              <a:path w="214" h="214">
                <a:moveTo>
                  <a:pt x="214" y="107"/>
                </a:moveTo>
                <a:lnTo>
                  <a:pt x="0" y="214"/>
                </a:lnTo>
                <a:cubicBezTo>
                  <a:pt x="33" y="147"/>
                  <a:pt x="33" y="67"/>
                  <a:pt x="0" y="0"/>
                </a:cubicBezTo>
                <a:lnTo>
                  <a:pt x="214"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20" name="Freeform 238"/>
          <p:cNvSpPr>
            <a:spLocks/>
          </p:cNvSpPr>
          <p:nvPr/>
        </p:nvSpPr>
        <p:spPr bwMode="auto">
          <a:xfrm>
            <a:off x="8398278" y="4425727"/>
            <a:ext cx="98425" cy="98425"/>
          </a:xfrm>
          <a:custGeom>
            <a:avLst/>
            <a:gdLst>
              <a:gd name="T0" fmla="*/ 166 w 212"/>
              <a:gd name="T1" fmla="*/ 33 h 212"/>
              <a:gd name="T2" fmla="*/ 33 w 212"/>
              <a:gd name="T3" fmla="*/ 45 h 212"/>
              <a:gd name="T4" fmla="*/ 45 w 212"/>
              <a:gd name="T5" fmla="*/ 178 h 212"/>
              <a:gd name="T6" fmla="*/ 178 w 212"/>
              <a:gd name="T7" fmla="*/ 166 h 212"/>
              <a:gd name="T8" fmla="*/ 166 w 212"/>
              <a:gd name="T9" fmla="*/ 33 h 212"/>
            </a:gdLst>
            <a:ahLst/>
            <a:cxnLst>
              <a:cxn ang="0">
                <a:pos x="T0" y="T1"/>
              </a:cxn>
              <a:cxn ang="0">
                <a:pos x="T2" y="T3"/>
              </a:cxn>
              <a:cxn ang="0">
                <a:pos x="T4" y="T5"/>
              </a:cxn>
              <a:cxn ang="0">
                <a:pos x="T6" y="T7"/>
              </a:cxn>
              <a:cxn ang="0">
                <a:pos x="T8" y="T9"/>
              </a:cxn>
            </a:cxnLst>
            <a:rect l="0" t="0" r="r" b="b"/>
            <a:pathLst>
              <a:path w="212" h="212">
                <a:moveTo>
                  <a:pt x="166" y="33"/>
                </a:moveTo>
                <a:cubicBezTo>
                  <a:pt x="126" y="0"/>
                  <a:pt x="67" y="5"/>
                  <a:pt x="33" y="45"/>
                </a:cubicBezTo>
                <a:cubicBezTo>
                  <a:pt x="0" y="85"/>
                  <a:pt x="5" y="144"/>
                  <a:pt x="45" y="178"/>
                </a:cubicBezTo>
                <a:cubicBezTo>
                  <a:pt x="85" y="212"/>
                  <a:pt x="144" y="206"/>
                  <a:pt x="178" y="166"/>
                </a:cubicBezTo>
                <a:cubicBezTo>
                  <a:pt x="212" y="126"/>
                  <a:pt x="206" y="67"/>
                  <a:pt x="166" y="33"/>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21" name="Freeform 239"/>
          <p:cNvSpPr>
            <a:spLocks/>
          </p:cNvSpPr>
          <p:nvPr/>
        </p:nvSpPr>
        <p:spPr bwMode="auto">
          <a:xfrm>
            <a:off x="8274453" y="4573365"/>
            <a:ext cx="98425" cy="98425"/>
          </a:xfrm>
          <a:custGeom>
            <a:avLst/>
            <a:gdLst>
              <a:gd name="T0" fmla="*/ 167 w 212"/>
              <a:gd name="T1" fmla="*/ 34 h 212"/>
              <a:gd name="T2" fmla="*/ 34 w 212"/>
              <a:gd name="T3" fmla="*/ 45 h 212"/>
              <a:gd name="T4" fmla="*/ 46 w 212"/>
              <a:gd name="T5" fmla="*/ 178 h 212"/>
              <a:gd name="T6" fmla="*/ 179 w 212"/>
              <a:gd name="T7" fmla="*/ 167 h 212"/>
              <a:gd name="T8" fmla="*/ 167 w 212"/>
              <a:gd name="T9" fmla="*/ 34 h 212"/>
            </a:gdLst>
            <a:ahLst/>
            <a:cxnLst>
              <a:cxn ang="0">
                <a:pos x="T0" y="T1"/>
              </a:cxn>
              <a:cxn ang="0">
                <a:pos x="T2" y="T3"/>
              </a:cxn>
              <a:cxn ang="0">
                <a:pos x="T4" y="T5"/>
              </a:cxn>
              <a:cxn ang="0">
                <a:pos x="T6" y="T7"/>
              </a:cxn>
              <a:cxn ang="0">
                <a:pos x="T8" y="T9"/>
              </a:cxn>
            </a:cxnLst>
            <a:rect l="0" t="0" r="r" b="b"/>
            <a:pathLst>
              <a:path w="212" h="212">
                <a:moveTo>
                  <a:pt x="167" y="34"/>
                </a:moveTo>
                <a:cubicBezTo>
                  <a:pt x="127" y="0"/>
                  <a:pt x="68" y="5"/>
                  <a:pt x="34" y="45"/>
                </a:cubicBezTo>
                <a:cubicBezTo>
                  <a:pt x="0" y="85"/>
                  <a:pt x="6" y="145"/>
                  <a:pt x="46" y="178"/>
                </a:cubicBezTo>
                <a:cubicBezTo>
                  <a:pt x="86" y="212"/>
                  <a:pt x="145" y="207"/>
                  <a:pt x="179" y="167"/>
                </a:cubicBezTo>
                <a:cubicBezTo>
                  <a:pt x="212" y="127"/>
                  <a:pt x="207" y="67"/>
                  <a:pt x="167" y="34"/>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22" name="Freeform 240"/>
          <p:cNvSpPr>
            <a:spLocks/>
          </p:cNvSpPr>
          <p:nvPr/>
        </p:nvSpPr>
        <p:spPr bwMode="auto">
          <a:xfrm>
            <a:off x="8118878" y="4443190"/>
            <a:ext cx="98425" cy="98425"/>
          </a:xfrm>
          <a:custGeom>
            <a:avLst/>
            <a:gdLst>
              <a:gd name="T0" fmla="*/ 167 w 212"/>
              <a:gd name="T1" fmla="*/ 33 h 212"/>
              <a:gd name="T2" fmla="*/ 34 w 212"/>
              <a:gd name="T3" fmla="*/ 45 h 212"/>
              <a:gd name="T4" fmla="*/ 46 w 212"/>
              <a:gd name="T5" fmla="*/ 178 h 212"/>
              <a:gd name="T6" fmla="*/ 179 w 212"/>
              <a:gd name="T7" fmla="*/ 166 h 212"/>
              <a:gd name="T8" fmla="*/ 167 w 212"/>
              <a:gd name="T9" fmla="*/ 33 h 212"/>
            </a:gdLst>
            <a:ahLst/>
            <a:cxnLst>
              <a:cxn ang="0">
                <a:pos x="T0" y="T1"/>
              </a:cxn>
              <a:cxn ang="0">
                <a:pos x="T2" y="T3"/>
              </a:cxn>
              <a:cxn ang="0">
                <a:pos x="T4" y="T5"/>
              </a:cxn>
              <a:cxn ang="0">
                <a:pos x="T6" y="T7"/>
              </a:cxn>
              <a:cxn ang="0">
                <a:pos x="T8" y="T9"/>
              </a:cxn>
            </a:cxnLst>
            <a:rect l="0" t="0" r="r" b="b"/>
            <a:pathLst>
              <a:path w="212" h="212">
                <a:moveTo>
                  <a:pt x="167" y="33"/>
                </a:moveTo>
                <a:cubicBezTo>
                  <a:pt x="127" y="0"/>
                  <a:pt x="68" y="5"/>
                  <a:pt x="34" y="45"/>
                </a:cubicBezTo>
                <a:cubicBezTo>
                  <a:pt x="0" y="85"/>
                  <a:pt x="6" y="145"/>
                  <a:pt x="46" y="178"/>
                </a:cubicBezTo>
                <a:cubicBezTo>
                  <a:pt x="86" y="212"/>
                  <a:pt x="145" y="206"/>
                  <a:pt x="179" y="166"/>
                </a:cubicBezTo>
                <a:cubicBezTo>
                  <a:pt x="212" y="126"/>
                  <a:pt x="207" y="67"/>
                  <a:pt x="167" y="33"/>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23" name="Freeform 241"/>
          <p:cNvSpPr>
            <a:spLocks/>
          </p:cNvSpPr>
          <p:nvPr/>
        </p:nvSpPr>
        <p:spPr bwMode="auto">
          <a:xfrm>
            <a:off x="8244291" y="4293965"/>
            <a:ext cx="98425" cy="100013"/>
          </a:xfrm>
          <a:custGeom>
            <a:avLst/>
            <a:gdLst>
              <a:gd name="T0" fmla="*/ 166 w 212"/>
              <a:gd name="T1" fmla="*/ 34 h 212"/>
              <a:gd name="T2" fmla="*/ 33 w 212"/>
              <a:gd name="T3" fmla="*/ 45 h 212"/>
              <a:gd name="T4" fmla="*/ 45 w 212"/>
              <a:gd name="T5" fmla="*/ 179 h 212"/>
              <a:gd name="T6" fmla="*/ 178 w 212"/>
              <a:gd name="T7" fmla="*/ 167 h 212"/>
              <a:gd name="T8" fmla="*/ 166 w 212"/>
              <a:gd name="T9" fmla="*/ 34 h 212"/>
            </a:gdLst>
            <a:ahLst/>
            <a:cxnLst>
              <a:cxn ang="0">
                <a:pos x="T0" y="T1"/>
              </a:cxn>
              <a:cxn ang="0">
                <a:pos x="T2" y="T3"/>
              </a:cxn>
              <a:cxn ang="0">
                <a:pos x="T4" y="T5"/>
              </a:cxn>
              <a:cxn ang="0">
                <a:pos x="T6" y="T7"/>
              </a:cxn>
              <a:cxn ang="0">
                <a:pos x="T8" y="T9"/>
              </a:cxn>
            </a:cxnLst>
            <a:rect l="0" t="0" r="r" b="b"/>
            <a:pathLst>
              <a:path w="212" h="212">
                <a:moveTo>
                  <a:pt x="166" y="34"/>
                </a:moveTo>
                <a:cubicBezTo>
                  <a:pt x="126" y="0"/>
                  <a:pt x="67" y="5"/>
                  <a:pt x="33" y="45"/>
                </a:cubicBezTo>
                <a:cubicBezTo>
                  <a:pt x="0" y="85"/>
                  <a:pt x="5" y="145"/>
                  <a:pt x="45" y="179"/>
                </a:cubicBezTo>
                <a:cubicBezTo>
                  <a:pt x="85" y="212"/>
                  <a:pt x="144" y="207"/>
                  <a:pt x="178" y="167"/>
                </a:cubicBezTo>
                <a:cubicBezTo>
                  <a:pt x="212" y="127"/>
                  <a:pt x="206" y="67"/>
                  <a:pt x="166" y="34"/>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24" name="Freeform 242"/>
          <p:cNvSpPr>
            <a:spLocks/>
          </p:cNvSpPr>
          <p:nvPr/>
        </p:nvSpPr>
        <p:spPr bwMode="auto">
          <a:xfrm>
            <a:off x="8677678" y="4090765"/>
            <a:ext cx="98425" cy="98425"/>
          </a:xfrm>
          <a:custGeom>
            <a:avLst/>
            <a:gdLst>
              <a:gd name="T0" fmla="*/ 167 w 212"/>
              <a:gd name="T1" fmla="*/ 33 h 211"/>
              <a:gd name="T2" fmla="*/ 34 w 212"/>
              <a:gd name="T3" fmla="*/ 45 h 211"/>
              <a:gd name="T4" fmla="*/ 45 w 212"/>
              <a:gd name="T5" fmla="*/ 178 h 211"/>
              <a:gd name="T6" fmla="*/ 178 w 212"/>
              <a:gd name="T7" fmla="*/ 166 h 211"/>
              <a:gd name="T8" fmla="*/ 167 w 212"/>
              <a:gd name="T9" fmla="*/ 33 h 211"/>
            </a:gdLst>
            <a:ahLst/>
            <a:cxnLst>
              <a:cxn ang="0">
                <a:pos x="T0" y="T1"/>
              </a:cxn>
              <a:cxn ang="0">
                <a:pos x="T2" y="T3"/>
              </a:cxn>
              <a:cxn ang="0">
                <a:pos x="T4" y="T5"/>
              </a:cxn>
              <a:cxn ang="0">
                <a:pos x="T6" y="T7"/>
              </a:cxn>
              <a:cxn ang="0">
                <a:pos x="T8" y="T9"/>
              </a:cxn>
            </a:cxnLst>
            <a:rect l="0" t="0" r="r" b="b"/>
            <a:pathLst>
              <a:path w="212" h="211">
                <a:moveTo>
                  <a:pt x="167" y="33"/>
                </a:moveTo>
                <a:cubicBezTo>
                  <a:pt x="127" y="0"/>
                  <a:pt x="67" y="5"/>
                  <a:pt x="34" y="45"/>
                </a:cubicBezTo>
                <a:cubicBezTo>
                  <a:pt x="0" y="85"/>
                  <a:pt x="5" y="144"/>
                  <a:pt x="45" y="178"/>
                </a:cubicBezTo>
                <a:cubicBezTo>
                  <a:pt x="85" y="211"/>
                  <a:pt x="145" y="206"/>
                  <a:pt x="178" y="166"/>
                </a:cubicBezTo>
                <a:cubicBezTo>
                  <a:pt x="212" y="126"/>
                  <a:pt x="207" y="67"/>
                  <a:pt x="167" y="33"/>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25" name="Freeform 243"/>
          <p:cNvSpPr>
            <a:spLocks/>
          </p:cNvSpPr>
          <p:nvPr/>
        </p:nvSpPr>
        <p:spPr bwMode="auto">
          <a:xfrm>
            <a:off x="8553853" y="4238402"/>
            <a:ext cx="98425" cy="98425"/>
          </a:xfrm>
          <a:custGeom>
            <a:avLst/>
            <a:gdLst>
              <a:gd name="T0" fmla="*/ 167 w 212"/>
              <a:gd name="T1" fmla="*/ 34 h 212"/>
              <a:gd name="T2" fmla="*/ 33 w 212"/>
              <a:gd name="T3" fmla="*/ 45 h 212"/>
              <a:gd name="T4" fmla="*/ 45 w 212"/>
              <a:gd name="T5" fmla="*/ 178 h 212"/>
              <a:gd name="T6" fmla="*/ 178 w 212"/>
              <a:gd name="T7" fmla="*/ 167 h 212"/>
              <a:gd name="T8" fmla="*/ 167 w 212"/>
              <a:gd name="T9" fmla="*/ 34 h 212"/>
            </a:gdLst>
            <a:ahLst/>
            <a:cxnLst>
              <a:cxn ang="0">
                <a:pos x="T0" y="T1"/>
              </a:cxn>
              <a:cxn ang="0">
                <a:pos x="T2" y="T3"/>
              </a:cxn>
              <a:cxn ang="0">
                <a:pos x="T4" y="T5"/>
              </a:cxn>
              <a:cxn ang="0">
                <a:pos x="T6" y="T7"/>
              </a:cxn>
              <a:cxn ang="0">
                <a:pos x="T8" y="T9"/>
              </a:cxn>
            </a:cxnLst>
            <a:rect l="0" t="0" r="r" b="b"/>
            <a:pathLst>
              <a:path w="212" h="212">
                <a:moveTo>
                  <a:pt x="167" y="34"/>
                </a:moveTo>
                <a:cubicBezTo>
                  <a:pt x="127" y="0"/>
                  <a:pt x="67" y="5"/>
                  <a:pt x="33" y="45"/>
                </a:cubicBezTo>
                <a:cubicBezTo>
                  <a:pt x="0" y="85"/>
                  <a:pt x="5" y="145"/>
                  <a:pt x="45" y="178"/>
                </a:cubicBezTo>
                <a:cubicBezTo>
                  <a:pt x="85" y="212"/>
                  <a:pt x="145" y="207"/>
                  <a:pt x="178" y="167"/>
                </a:cubicBezTo>
                <a:cubicBezTo>
                  <a:pt x="212" y="127"/>
                  <a:pt x="207" y="67"/>
                  <a:pt x="167" y="34"/>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26" name="Freeform 244"/>
          <p:cNvSpPr>
            <a:spLocks/>
          </p:cNvSpPr>
          <p:nvPr/>
        </p:nvSpPr>
        <p:spPr bwMode="auto">
          <a:xfrm>
            <a:off x="8399866" y="4109815"/>
            <a:ext cx="98425" cy="98425"/>
          </a:xfrm>
          <a:custGeom>
            <a:avLst/>
            <a:gdLst>
              <a:gd name="T0" fmla="*/ 167 w 212"/>
              <a:gd name="T1" fmla="*/ 33 h 212"/>
              <a:gd name="T2" fmla="*/ 34 w 212"/>
              <a:gd name="T3" fmla="*/ 45 h 212"/>
              <a:gd name="T4" fmla="*/ 45 w 212"/>
              <a:gd name="T5" fmla="*/ 178 h 212"/>
              <a:gd name="T6" fmla="*/ 178 w 212"/>
              <a:gd name="T7" fmla="*/ 166 h 212"/>
              <a:gd name="T8" fmla="*/ 167 w 212"/>
              <a:gd name="T9" fmla="*/ 33 h 212"/>
            </a:gdLst>
            <a:ahLst/>
            <a:cxnLst>
              <a:cxn ang="0">
                <a:pos x="T0" y="T1"/>
              </a:cxn>
              <a:cxn ang="0">
                <a:pos x="T2" y="T3"/>
              </a:cxn>
              <a:cxn ang="0">
                <a:pos x="T4" y="T5"/>
              </a:cxn>
              <a:cxn ang="0">
                <a:pos x="T6" y="T7"/>
              </a:cxn>
              <a:cxn ang="0">
                <a:pos x="T8" y="T9"/>
              </a:cxn>
            </a:cxnLst>
            <a:rect l="0" t="0" r="r" b="b"/>
            <a:pathLst>
              <a:path w="212" h="212">
                <a:moveTo>
                  <a:pt x="167" y="33"/>
                </a:moveTo>
                <a:cubicBezTo>
                  <a:pt x="127" y="0"/>
                  <a:pt x="67" y="5"/>
                  <a:pt x="34" y="45"/>
                </a:cubicBezTo>
                <a:cubicBezTo>
                  <a:pt x="0" y="85"/>
                  <a:pt x="5" y="144"/>
                  <a:pt x="45" y="178"/>
                </a:cubicBezTo>
                <a:cubicBezTo>
                  <a:pt x="85" y="212"/>
                  <a:pt x="145" y="206"/>
                  <a:pt x="178" y="166"/>
                </a:cubicBezTo>
                <a:cubicBezTo>
                  <a:pt x="212" y="126"/>
                  <a:pt x="207" y="67"/>
                  <a:pt x="167" y="33"/>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27" name="Freeform 245"/>
          <p:cNvSpPr>
            <a:spLocks/>
          </p:cNvSpPr>
          <p:nvPr/>
        </p:nvSpPr>
        <p:spPr bwMode="auto">
          <a:xfrm>
            <a:off x="8523691" y="3960590"/>
            <a:ext cx="98425" cy="98425"/>
          </a:xfrm>
          <a:custGeom>
            <a:avLst/>
            <a:gdLst>
              <a:gd name="T0" fmla="*/ 167 w 212"/>
              <a:gd name="T1" fmla="*/ 34 h 212"/>
              <a:gd name="T2" fmla="*/ 34 w 212"/>
              <a:gd name="T3" fmla="*/ 45 h 212"/>
              <a:gd name="T4" fmla="*/ 45 w 212"/>
              <a:gd name="T5" fmla="*/ 179 h 212"/>
              <a:gd name="T6" fmla="*/ 179 w 212"/>
              <a:gd name="T7" fmla="*/ 167 h 212"/>
              <a:gd name="T8" fmla="*/ 167 w 212"/>
              <a:gd name="T9" fmla="*/ 34 h 212"/>
            </a:gdLst>
            <a:ahLst/>
            <a:cxnLst>
              <a:cxn ang="0">
                <a:pos x="T0" y="T1"/>
              </a:cxn>
              <a:cxn ang="0">
                <a:pos x="T2" y="T3"/>
              </a:cxn>
              <a:cxn ang="0">
                <a:pos x="T4" y="T5"/>
              </a:cxn>
              <a:cxn ang="0">
                <a:pos x="T6" y="T7"/>
              </a:cxn>
              <a:cxn ang="0">
                <a:pos x="T8" y="T9"/>
              </a:cxn>
            </a:cxnLst>
            <a:rect l="0" t="0" r="r" b="b"/>
            <a:pathLst>
              <a:path w="212" h="212">
                <a:moveTo>
                  <a:pt x="167" y="34"/>
                </a:moveTo>
                <a:cubicBezTo>
                  <a:pt x="127" y="0"/>
                  <a:pt x="67" y="5"/>
                  <a:pt x="34" y="45"/>
                </a:cubicBezTo>
                <a:cubicBezTo>
                  <a:pt x="0" y="85"/>
                  <a:pt x="5" y="145"/>
                  <a:pt x="45" y="179"/>
                </a:cubicBezTo>
                <a:cubicBezTo>
                  <a:pt x="85" y="212"/>
                  <a:pt x="145" y="207"/>
                  <a:pt x="179" y="167"/>
                </a:cubicBezTo>
                <a:cubicBezTo>
                  <a:pt x="212" y="127"/>
                  <a:pt x="207" y="67"/>
                  <a:pt x="167" y="34"/>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28" name="Freeform 246"/>
          <p:cNvSpPr>
            <a:spLocks/>
          </p:cNvSpPr>
          <p:nvPr/>
        </p:nvSpPr>
        <p:spPr bwMode="auto">
          <a:xfrm>
            <a:off x="8695141" y="4673377"/>
            <a:ext cx="96838" cy="98425"/>
          </a:xfrm>
          <a:custGeom>
            <a:avLst/>
            <a:gdLst>
              <a:gd name="T0" fmla="*/ 166 w 211"/>
              <a:gd name="T1" fmla="*/ 34 h 212"/>
              <a:gd name="T2" fmla="*/ 33 w 211"/>
              <a:gd name="T3" fmla="*/ 45 h 212"/>
              <a:gd name="T4" fmla="*/ 45 w 211"/>
              <a:gd name="T5" fmla="*/ 178 h 212"/>
              <a:gd name="T6" fmla="*/ 178 w 211"/>
              <a:gd name="T7" fmla="*/ 167 h 212"/>
              <a:gd name="T8" fmla="*/ 166 w 211"/>
              <a:gd name="T9" fmla="*/ 34 h 212"/>
            </a:gdLst>
            <a:ahLst/>
            <a:cxnLst>
              <a:cxn ang="0">
                <a:pos x="T0" y="T1"/>
              </a:cxn>
              <a:cxn ang="0">
                <a:pos x="T2" y="T3"/>
              </a:cxn>
              <a:cxn ang="0">
                <a:pos x="T4" y="T5"/>
              </a:cxn>
              <a:cxn ang="0">
                <a:pos x="T6" y="T7"/>
              </a:cxn>
              <a:cxn ang="0">
                <a:pos x="T8" y="T9"/>
              </a:cxn>
            </a:cxnLst>
            <a:rect l="0" t="0" r="r" b="b"/>
            <a:pathLst>
              <a:path w="211" h="212">
                <a:moveTo>
                  <a:pt x="166" y="34"/>
                </a:moveTo>
                <a:cubicBezTo>
                  <a:pt x="126" y="0"/>
                  <a:pt x="67" y="5"/>
                  <a:pt x="33" y="45"/>
                </a:cubicBezTo>
                <a:cubicBezTo>
                  <a:pt x="0" y="85"/>
                  <a:pt x="5" y="145"/>
                  <a:pt x="45" y="178"/>
                </a:cubicBezTo>
                <a:cubicBezTo>
                  <a:pt x="85" y="212"/>
                  <a:pt x="144" y="207"/>
                  <a:pt x="178" y="167"/>
                </a:cubicBezTo>
                <a:cubicBezTo>
                  <a:pt x="211" y="127"/>
                  <a:pt x="206" y="67"/>
                  <a:pt x="166" y="34"/>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29" name="Freeform 247"/>
          <p:cNvSpPr>
            <a:spLocks/>
          </p:cNvSpPr>
          <p:nvPr/>
        </p:nvSpPr>
        <p:spPr bwMode="auto">
          <a:xfrm>
            <a:off x="8569728" y="4821015"/>
            <a:ext cx="98425" cy="98425"/>
          </a:xfrm>
          <a:custGeom>
            <a:avLst/>
            <a:gdLst>
              <a:gd name="T0" fmla="*/ 167 w 212"/>
              <a:gd name="T1" fmla="*/ 33 h 211"/>
              <a:gd name="T2" fmla="*/ 34 w 212"/>
              <a:gd name="T3" fmla="*/ 45 h 211"/>
              <a:gd name="T4" fmla="*/ 46 w 212"/>
              <a:gd name="T5" fmla="*/ 178 h 211"/>
              <a:gd name="T6" fmla="*/ 179 w 212"/>
              <a:gd name="T7" fmla="*/ 166 h 211"/>
              <a:gd name="T8" fmla="*/ 167 w 212"/>
              <a:gd name="T9" fmla="*/ 33 h 211"/>
            </a:gdLst>
            <a:ahLst/>
            <a:cxnLst>
              <a:cxn ang="0">
                <a:pos x="T0" y="T1"/>
              </a:cxn>
              <a:cxn ang="0">
                <a:pos x="T2" y="T3"/>
              </a:cxn>
              <a:cxn ang="0">
                <a:pos x="T4" y="T5"/>
              </a:cxn>
              <a:cxn ang="0">
                <a:pos x="T6" y="T7"/>
              </a:cxn>
              <a:cxn ang="0">
                <a:pos x="T8" y="T9"/>
              </a:cxn>
            </a:cxnLst>
            <a:rect l="0" t="0" r="r" b="b"/>
            <a:pathLst>
              <a:path w="212" h="211">
                <a:moveTo>
                  <a:pt x="167" y="33"/>
                </a:moveTo>
                <a:cubicBezTo>
                  <a:pt x="127" y="0"/>
                  <a:pt x="67" y="5"/>
                  <a:pt x="34" y="45"/>
                </a:cubicBezTo>
                <a:cubicBezTo>
                  <a:pt x="0" y="85"/>
                  <a:pt x="6" y="144"/>
                  <a:pt x="46" y="178"/>
                </a:cubicBezTo>
                <a:cubicBezTo>
                  <a:pt x="86" y="211"/>
                  <a:pt x="145" y="206"/>
                  <a:pt x="179" y="166"/>
                </a:cubicBezTo>
                <a:cubicBezTo>
                  <a:pt x="212" y="126"/>
                  <a:pt x="207" y="67"/>
                  <a:pt x="167" y="33"/>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30" name="Freeform 248"/>
          <p:cNvSpPr>
            <a:spLocks/>
          </p:cNvSpPr>
          <p:nvPr/>
        </p:nvSpPr>
        <p:spPr bwMode="auto">
          <a:xfrm>
            <a:off x="8415741" y="4690840"/>
            <a:ext cx="98425" cy="98425"/>
          </a:xfrm>
          <a:custGeom>
            <a:avLst/>
            <a:gdLst>
              <a:gd name="T0" fmla="*/ 167 w 212"/>
              <a:gd name="T1" fmla="*/ 34 h 212"/>
              <a:gd name="T2" fmla="*/ 34 w 212"/>
              <a:gd name="T3" fmla="*/ 45 h 212"/>
              <a:gd name="T4" fmla="*/ 46 w 212"/>
              <a:gd name="T5" fmla="*/ 179 h 212"/>
              <a:gd name="T6" fmla="*/ 179 w 212"/>
              <a:gd name="T7" fmla="*/ 167 h 212"/>
              <a:gd name="T8" fmla="*/ 167 w 212"/>
              <a:gd name="T9" fmla="*/ 34 h 212"/>
            </a:gdLst>
            <a:ahLst/>
            <a:cxnLst>
              <a:cxn ang="0">
                <a:pos x="T0" y="T1"/>
              </a:cxn>
              <a:cxn ang="0">
                <a:pos x="T2" y="T3"/>
              </a:cxn>
              <a:cxn ang="0">
                <a:pos x="T4" y="T5"/>
              </a:cxn>
              <a:cxn ang="0">
                <a:pos x="T6" y="T7"/>
              </a:cxn>
              <a:cxn ang="0">
                <a:pos x="T8" y="T9"/>
              </a:cxn>
            </a:cxnLst>
            <a:rect l="0" t="0" r="r" b="b"/>
            <a:pathLst>
              <a:path w="212" h="212">
                <a:moveTo>
                  <a:pt x="167" y="34"/>
                </a:moveTo>
                <a:cubicBezTo>
                  <a:pt x="127" y="0"/>
                  <a:pt x="68" y="5"/>
                  <a:pt x="34" y="45"/>
                </a:cubicBezTo>
                <a:cubicBezTo>
                  <a:pt x="0" y="85"/>
                  <a:pt x="6" y="145"/>
                  <a:pt x="46" y="179"/>
                </a:cubicBezTo>
                <a:cubicBezTo>
                  <a:pt x="86" y="212"/>
                  <a:pt x="145" y="207"/>
                  <a:pt x="179" y="167"/>
                </a:cubicBezTo>
                <a:cubicBezTo>
                  <a:pt x="212" y="127"/>
                  <a:pt x="207" y="67"/>
                  <a:pt x="167" y="34"/>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31" name="Freeform 249"/>
          <p:cNvSpPr>
            <a:spLocks/>
          </p:cNvSpPr>
          <p:nvPr/>
        </p:nvSpPr>
        <p:spPr bwMode="auto">
          <a:xfrm>
            <a:off x="8539566" y="4543202"/>
            <a:ext cx="98425" cy="98425"/>
          </a:xfrm>
          <a:custGeom>
            <a:avLst/>
            <a:gdLst>
              <a:gd name="T0" fmla="*/ 166 w 212"/>
              <a:gd name="T1" fmla="*/ 33 h 212"/>
              <a:gd name="T2" fmla="*/ 33 w 212"/>
              <a:gd name="T3" fmla="*/ 45 h 212"/>
              <a:gd name="T4" fmla="*/ 45 w 212"/>
              <a:gd name="T5" fmla="*/ 178 h 212"/>
              <a:gd name="T6" fmla="*/ 178 w 212"/>
              <a:gd name="T7" fmla="*/ 166 h 212"/>
              <a:gd name="T8" fmla="*/ 166 w 212"/>
              <a:gd name="T9" fmla="*/ 33 h 212"/>
            </a:gdLst>
            <a:ahLst/>
            <a:cxnLst>
              <a:cxn ang="0">
                <a:pos x="T0" y="T1"/>
              </a:cxn>
              <a:cxn ang="0">
                <a:pos x="T2" y="T3"/>
              </a:cxn>
              <a:cxn ang="0">
                <a:pos x="T4" y="T5"/>
              </a:cxn>
              <a:cxn ang="0">
                <a:pos x="T6" y="T7"/>
              </a:cxn>
              <a:cxn ang="0">
                <a:pos x="T8" y="T9"/>
              </a:cxn>
            </a:cxnLst>
            <a:rect l="0" t="0" r="r" b="b"/>
            <a:pathLst>
              <a:path w="212" h="212">
                <a:moveTo>
                  <a:pt x="166" y="33"/>
                </a:moveTo>
                <a:cubicBezTo>
                  <a:pt x="126" y="0"/>
                  <a:pt x="67" y="5"/>
                  <a:pt x="33" y="45"/>
                </a:cubicBezTo>
                <a:cubicBezTo>
                  <a:pt x="0" y="85"/>
                  <a:pt x="5" y="145"/>
                  <a:pt x="45" y="178"/>
                </a:cubicBezTo>
                <a:cubicBezTo>
                  <a:pt x="85" y="212"/>
                  <a:pt x="144" y="206"/>
                  <a:pt x="178" y="166"/>
                </a:cubicBezTo>
                <a:cubicBezTo>
                  <a:pt x="212" y="126"/>
                  <a:pt x="206" y="67"/>
                  <a:pt x="166" y="33"/>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32" name="Freeform 250"/>
          <p:cNvSpPr>
            <a:spLocks/>
          </p:cNvSpPr>
          <p:nvPr/>
        </p:nvSpPr>
        <p:spPr bwMode="auto">
          <a:xfrm>
            <a:off x="8974541" y="4340002"/>
            <a:ext cx="98425" cy="98425"/>
          </a:xfrm>
          <a:custGeom>
            <a:avLst/>
            <a:gdLst>
              <a:gd name="T0" fmla="*/ 167 w 212"/>
              <a:gd name="T1" fmla="*/ 34 h 212"/>
              <a:gd name="T2" fmla="*/ 34 w 212"/>
              <a:gd name="T3" fmla="*/ 45 h 212"/>
              <a:gd name="T4" fmla="*/ 45 w 212"/>
              <a:gd name="T5" fmla="*/ 178 h 212"/>
              <a:gd name="T6" fmla="*/ 178 w 212"/>
              <a:gd name="T7" fmla="*/ 167 h 212"/>
              <a:gd name="T8" fmla="*/ 167 w 212"/>
              <a:gd name="T9" fmla="*/ 34 h 212"/>
            </a:gdLst>
            <a:ahLst/>
            <a:cxnLst>
              <a:cxn ang="0">
                <a:pos x="T0" y="T1"/>
              </a:cxn>
              <a:cxn ang="0">
                <a:pos x="T2" y="T3"/>
              </a:cxn>
              <a:cxn ang="0">
                <a:pos x="T4" y="T5"/>
              </a:cxn>
              <a:cxn ang="0">
                <a:pos x="T6" y="T7"/>
              </a:cxn>
              <a:cxn ang="0">
                <a:pos x="T8" y="T9"/>
              </a:cxn>
            </a:cxnLst>
            <a:rect l="0" t="0" r="r" b="b"/>
            <a:pathLst>
              <a:path w="212" h="212">
                <a:moveTo>
                  <a:pt x="167" y="34"/>
                </a:moveTo>
                <a:cubicBezTo>
                  <a:pt x="127" y="0"/>
                  <a:pt x="67" y="5"/>
                  <a:pt x="34" y="45"/>
                </a:cubicBezTo>
                <a:cubicBezTo>
                  <a:pt x="0" y="85"/>
                  <a:pt x="5" y="145"/>
                  <a:pt x="45" y="178"/>
                </a:cubicBezTo>
                <a:cubicBezTo>
                  <a:pt x="85" y="212"/>
                  <a:pt x="145" y="207"/>
                  <a:pt x="178" y="167"/>
                </a:cubicBezTo>
                <a:cubicBezTo>
                  <a:pt x="212" y="127"/>
                  <a:pt x="207" y="67"/>
                  <a:pt x="167" y="34"/>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33" name="Freeform 251"/>
          <p:cNvSpPr>
            <a:spLocks/>
          </p:cNvSpPr>
          <p:nvPr/>
        </p:nvSpPr>
        <p:spPr bwMode="auto">
          <a:xfrm>
            <a:off x="8850716" y="4487640"/>
            <a:ext cx="98425" cy="98425"/>
          </a:xfrm>
          <a:custGeom>
            <a:avLst/>
            <a:gdLst>
              <a:gd name="T0" fmla="*/ 167 w 212"/>
              <a:gd name="T1" fmla="*/ 33 h 211"/>
              <a:gd name="T2" fmla="*/ 33 w 212"/>
              <a:gd name="T3" fmla="*/ 45 h 211"/>
              <a:gd name="T4" fmla="*/ 45 w 212"/>
              <a:gd name="T5" fmla="*/ 178 h 211"/>
              <a:gd name="T6" fmla="*/ 178 w 212"/>
              <a:gd name="T7" fmla="*/ 166 h 211"/>
              <a:gd name="T8" fmla="*/ 167 w 212"/>
              <a:gd name="T9" fmla="*/ 33 h 211"/>
            </a:gdLst>
            <a:ahLst/>
            <a:cxnLst>
              <a:cxn ang="0">
                <a:pos x="T0" y="T1"/>
              </a:cxn>
              <a:cxn ang="0">
                <a:pos x="T2" y="T3"/>
              </a:cxn>
              <a:cxn ang="0">
                <a:pos x="T4" y="T5"/>
              </a:cxn>
              <a:cxn ang="0">
                <a:pos x="T6" y="T7"/>
              </a:cxn>
              <a:cxn ang="0">
                <a:pos x="T8" y="T9"/>
              </a:cxn>
            </a:cxnLst>
            <a:rect l="0" t="0" r="r" b="b"/>
            <a:pathLst>
              <a:path w="212" h="211">
                <a:moveTo>
                  <a:pt x="167" y="33"/>
                </a:moveTo>
                <a:cubicBezTo>
                  <a:pt x="127" y="0"/>
                  <a:pt x="67" y="5"/>
                  <a:pt x="33" y="45"/>
                </a:cubicBezTo>
                <a:cubicBezTo>
                  <a:pt x="0" y="85"/>
                  <a:pt x="5" y="144"/>
                  <a:pt x="45" y="178"/>
                </a:cubicBezTo>
                <a:cubicBezTo>
                  <a:pt x="85" y="211"/>
                  <a:pt x="145" y="206"/>
                  <a:pt x="178" y="166"/>
                </a:cubicBezTo>
                <a:cubicBezTo>
                  <a:pt x="212" y="126"/>
                  <a:pt x="207" y="67"/>
                  <a:pt x="167" y="33"/>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34" name="Freeform 252"/>
          <p:cNvSpPr>
            <a:spLocks/>
          </p:cNvSpPr>
          <p:nvPr/>
        </p:nvSpPr>
        <p:spPr bwMode="auto">
          <a:xfrm>
            <a:off x="8695141" y="4357465"/>
            <a:ext cx="98425" cy="98425"/>
          </a:xfrm>
          <a:custGeom>
            <a:avLst/>
            <a:gdLst>
              <a:gd name="T0" fmla="*/ 167 w 212"/>
              <a:gd name="T1" fmla="*/ 34 h 212"/>
              <a:gd name="T2" fmla="*/ 33 w 212"/>
              <a:gd name="T3" fmla="*/ 45 h 212"/>
              <a:gd name="T4" fmla="*/ 45 w 212"/>
              <a:gd name="T5" fmla="*/ 179 h 212"/>
              <a:gd name="T6" fmla="*/ 178 w 212"/>
              <a:gd name="T7" fmla="*/ 167 h 212"/>
              <a:gd name="T8" fmla="*/ 167 w 212"/>
              <a:gd name="T9" fmla="*/ 34 h 212"/>
            </a:gdLst>
            <a:ahLst/>
            <a:cxnLst>
              <a:cxn ang="0">
                <a:pos x="T0" y="T1"/>
              </a:cxn>
              <a:cxn ang="0">
                <a:pos x="T2" y="T3"/>
              </a:cxn>
              <a:cxn ang="0">
                <a:pos x="T4" y="T5"/>
              </a:cxn>
              <a:cxn ang="0">
                <a:pos x="T6" y="T7"/>
              </a:cxn>
              <a:cxn ang="0">
                <a:pos x="T8" y="T9"/>
              </a:cxn>
            </a:cxnLst>
            <a:rect l="0" t="0" r="r" b="b"/>
            <a:pathLst>
              <a:path w="212" h="212">
                <a:moveTo>
                  <a:pt x="167" y="34"/>
                </a:moveTo>
                <a:cubicBezTo>
                  <a:pt x="127" y="0"/>
                  <a:pt x="67" y="5"/>
                  <a:pt x="33" y="45"/>
                </a:cubicBezTo>
                <a:cubicBezTo>
                  <a:pt x="0" y="85"/>
                  <a:pt x="5" y="145"/>
                  <a:pt x="45" y="179"/>
                </a:cubicBezTo>
                <a:cubicBezTo>
                  <a:pt x="85" y="212"/>
                  <a:pt x="145" y="207"/>
                  <a:pt x="178" y="167"/>
                </a:cubicBezTo>
                <a:cubicBezTo>
                  <a:pt x="212" y="127"/>
                  <a:pt x="207" y="67"/>
                  <a:pt x="167" y="34"/>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35" name="Freeform 253"/>
          <p:cNvSpPr>
            <a:spLocks/>
          </p:cNvSpPr>
          <p:nvPr/>
        </p:nvSpPr>
        <p:spPr bwMode="auto">
          <a:xfrm>
            <a:off x="8818966" y="4209827"/>
            <a:ext cx="98425" cy="98425"/>
          </a:xfrm>
          <a:custGeom>
            <a:avLst/>
            <a:gdLst>
              <a:gd name="T0" fmla="*/ 167 w 212"/>
              <a:gd name="T1" fmla="*/ 33 h 212"/>
              <a:gd name="T2" fmla="*/ 34 w 212"/>
              <a:gd name="T3" fmla="*/ 45 h 212"/>
              <a:gd name="T4" fmla="*/ 45 w 212"/>
              <a:gd name="T5" fmla="*/ 178 h 212"/>
              <a:gd name="T6" fmla="*/ 178 w 212"/>
              <a:gd name="T7" fmla="*/ 166 h 212"/>
              <a:gd name="T8" fmla="*/ 167 w 212"/>
              <a:gd name="T9" fmla="*/ 33 h 212"/>
            </a:gdLst>
            <a:ahLst/>
            <a:cxnLst>
              <a:cxn ang="0">
                <a:pos x="T0" y="T1"/>
              </a:cxn>
              <a:cxn ang="0">
                <a:pos x="T2" y="T3"/>
              </a:cxn>
              <a:cxn ang="0">
                <a:pos x="T4" y="T5"/>
              </a:cxn>
              <a:cxn ang="0">
                <a:pos x="T6" y="T7"/>
              </a:cxn>
              <a:cxn ang="0">
                <a:pos x="T8" y="T9"/>
              </a:cxn>
            </a:cxnLst>
            <a:rect l="0" t="0" r="r" b="b"/>
            <a:pathLst>
              <a:path w="212" h="212">
                <a:moveTo>
                  <a:pt x="167" y="33"/>
                </a:moveTo>
                <a:cubicBezTo>
                  <a:pt x="127" y="0"/>
                  <a:pt x="67" y="5"/>
                  <a:pt x="34" y="45"/>
                </a:cubicBezTo>
                <a:cubicBezTo>
                  <a:pt x="0" y="85"/>
                  <a:pt x="5" y="144"/>
                  <a:pt x="45" y="178"/>
                </a:cubicBezTo>
                <a:cubicBezTo>
                  <a:pt x="85" y="212"/>
                  <a:pt x="145" y="206"/>
                  <a:pt x="178" y="166"/>
                </a:cubicBezTo>
                <a:cubicBezTo>
                  <a:pt x="212" y="126"/>
                  <a:pt x="207" y="67"/>
                  <a:pt x="167" y="33"/>
                </a:cubicBezTo>
              </a:path>
            </a:pathLst>
          </a:custGeom>
          <a:solidFill>
            <a:srgbClr val="FF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36" name="Line 254"/>
          <p:cNvSpPr>
            <a:spLocks noChangeShapeType="1"/>
          </p:cNvSpPr>
          <p:nvPr/>
        </p:nvSpPr>
        <p:spPr bwMode="auto">
          <a:xfrm>
            <a:off x="6069416" y="3724052"/>
            <a:ext cx="977900" cy="0"/>
          </a:xfrm>
          <a:prstGeom prst="line">
            <a:avLst/>
          </a:prstGeom>
          <a:noFill/>
          <a:ln w="19050" cap="rnd">
            <a:solidFill>
              <a:srgbClr val="548BD4"/>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37" name="Freeform 255"/>
          <p:cNvSpPr>
            <a:spLocks/>
          </p:cNvSpPr>
          <p:nvPr/>
        </p:nvSpPr>
        <p:spPr bwMode="auto">
          <a:xfrm>
            <a:off x="7004453" y="3674840"/>
            <a:ext cx="100013" cy="98425"/>
          </a:xfrm>
          <a:custGeom>
            <a:avLst/>
            <a:gdLst>
              <a:gd name="T0" fmla="*/ 215 w 215"/>
              <a:gd name="T1" fmla="*/ 107 h 214"/>
              <a:gd name="T2" fmla="*/ 0 w 215"/>
              <a:gd name="T3" fmla="*/ 214 h 214"/>
              <a:gd name="T4" fmla="*/ 0 w 215"/>
              <a:gd name="T5" fmla="*/ 0 h 214"/>
              <a:gd name="T6" fmla="*/ 0 w 215"/>
              <a:gd name="T7" fmla="*/ 0 h 214"/>
              <a:gd name="T8" fmla="*/ 215 w 215"/>
              <a:gd name="T9" fmla="*/ 107 h 214"/>
            </a:gdLst>
            <a:ahLst/>
            <a:cxnLst>
              <a:cxn ang="0">
                <a:pos x="T0" y="T1"/>
              </a:cxn>
              <a:cxn ang="0">
                <a:pos x="T2" y="T3"/>
              </a:cxn>
              <a:cxn ang="0">
                <a:pos x="T4" y="T5"/>
              </a:cxn>
              <a:cxn ang="0">
                <a:pos x="T6" y="T7"/>
              </a:cxn>
              <a:cxn ang="0">
                <a:pos x="T8" y="T9"/>
              </a:cxn>
            </a:cxnLst>
            <a:rect l="0" t="0" r="r" b="b"/>
            <a:pathLst>
              <a:path w="215" h="214">
                <a:moveTo>
                  <a:pt x="215" y="107"/>
                </a:moveTo>
                <a:lnTo>
                  <a:pt x="0" y="214"/>
                </a:lnTo>
                <a:cubicBezTo>
                  <a:pt x="34" y="147"/>
                  <a:pt x="34" y="67"/>
                  <a:pt x="0" y="0"/>
                </a:cubicBezTo>
                <a:lnTo>
                  <a:pt x="0" y="0"/>
                </a:lnTo>
                <a:lnTo>
                  <a:pt x="215" y="107"/>
                </a:lnTo>
                <a:close/>
              </a:path>
            </a:pathLst>
          </a:custGeom>
          <a:solidFill>
            <a:srgbClr val="548BD4"/>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38" name="Rectangle 256"/>
          <p:cNvSpPr>
            <a:spLocks noChangeArrowheads="1"/>
          </p:cNvSpPr>
          <p:nvPr/>
        </p:nvSpPr>
        <p:spPr bwMode="auto">
          <a:xfrm>
            <a:off x="7187016" y="3592290"/>
            <a:ext cx="595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smtClean="0">
                <a:ln>
                  <a:noFill/>
                </a:ln>
                <a:solidFill>
                  <a:srgbClr val="548BD4"/>
                </a:solidFill>
                <a:effectLst/>
                <a:uLnTx/>
                <a:uFillTx/>
                <a:latin typeface="Calibri" pitchFamily="34" charset="0"/>
                <a:ea typeface="ＭＳ Ｐゴシック" pitchFamily="50" charset="-128"/>
              </a:rPr>
              <a:t>symbol</a:t>
            </a:r>
            <a:endParaRPr kumimoji="1" lang="ja-JP" altLang="ja-JP" sz="1800" b="0"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endParaRPr>
          </a:p>
        </p:txBody>
      </p:sp>
      <p:sp>
        <p:nvSpPr>
          <p:cNvPr id="239" name="Freeform 257"/>
          <p:cNvSpPr>
            <a:spLocks/>
          </p:cNvSpPr>
          <p:nvPr/>
        </p:nvSpPr>
        <p:spPr bwMode="auto">
          <a:xfrm>
            <a:off x="6021196" y="3861048"/>
            <a:ext cx="339725" cy="260350"/>
          </a:xfrm>
          <a:custGeom>
            <a:avLst/>
            <a:gdLst>
              <a:gd name="T0" fmla="*/ 10 w 214"/>
              <a:gd name="T1" fmla="*/ 164 h 164"/>
              <a:gd name="T2" fmla="*/ 42 w 214"/>
              <a:gd name="T3" fmla="*/ 48 h 164"/>
              <a:gd name="T4" fmla="*/ 214 w 214"/>
              <a:gd name="T5" fmla="*/ 48 h 164"/>
            </a:gdLst>
            <a:ahLst/>
            <a:cxnLst>
              <a:cxn ang="0">
                <a:pos x="T0" y="T1"/>
              </a:cxn>
              <a:cxn ang="0">
                <a:pos x="T2" y="T3"/>
              </a:cxn>
              <a:cxn ang="0">
                <a:pos x="T4" y="T5"/>
              </a:cxn>
            </a:cxnLst>
            <a:rect l="0" t="0" r="r" b="b"/>
            <a:pathLst>
              <a:path w="214" h="164">
                <a:moveTo>
                  <a:pt x="10" y="164"/>
                </a:moveTo>
                <a:cubicBezTo>
                  <a:pt x="0" y="122"/>
                  <a:pt x="12" y="78"/>
                  <a:pt x="42" y="48"/>
                </a:cubicBezTo>
                <a:cubicBezTo>
                  <a:pt x="90" y="0"/>
                  <a:pt x="167" y="0"/>
                  <a:pt x="214" y="48"/>
                </a:cubicBezTo>
              </a:path>
            </a:pathLst>
          </a:custGeom>
          <a:noFill/>
          <a:ln w="36513" cap="rnd">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40" name="Freeform 258"/>
          <p:cNvSpPr>
            <a:spLocks/>
          </p:cNvSpPr>
          <p:nvPr/>
        </p:nvSpPr>
        <p:spPr bwMode="auto">
          <a:xfrm>
            <a:off x="6000881" y="4077072"/>
            <a:ext cx="127000" cy="153988"/>
          </a:xfrm>
          <a:custGeom>
            <a:avLst/>
            <a:gdLst>
              <a:gd name="T0" fmla="*/ 272 w 272"/>
              <a:gd name="T1" fmla="*/ 329 h 329"/>
              <a:gd name="T2" fmla="*/ 0 w 272"/>
              <a:gd name="T3" fmla="*/ 145 h 329"/>
              <a:gd name="T4" fmla="*/ 256 w 272"/>
              <a:gd name="T5" fmla="*/ 0 h 329"/>
              <a:gd name="T6" fmla="*/ 256 w 272"/>
              <a:gd name="T7" fmla="*/ 0 h 329"/>
              <a:gd name="T8" fmla="*/ 272 w 272"/>
              <a:gd name="T9" fmla="*/ 329 h 329"/>
            </a:gdLst>
            <a:ahLst/>
            <a:cxnLst>
              <a:cxn ang="0">
                <a:pos x="T0" y="T1"/>
              </a:cxn>
              <a:cxn ang="0">
                <a:pos x="T2" y="T3"/>
              </a:cxn>
              <a:cxn ang="0">
                <a:pos x="T4" y="T5"/>
              </a:cxn>
              <a:cxn ang="0">
                <a:pos x="T6" y="T7"/>
              </a:cxn>
              <a:cxn ang="0">
                <a:pos x="T8" y="T9"/>
              </a:cxn>
            </a:cxnLst>
            <a:rect l="0" t="0" r="r" b="b"/>
            <a:pathLst>
              <a:path w="272" h="329">
                <a:moveTo>
                  <a:pt x="272" y="329"/>
                </a:moveTo>
                <a:lnTo>
                  <a:pt x="0" y="145"/>
                </a:lnTo>
                <a:cubicBezTo>
                  <a:pt x="103" y="139"/>
                  <a:pt x="198" y="86"/>
                  <a:pt x="256" y="0"/>
                </a:cubicBezTo>
                <a:lnTo>
                  <a:pt x="256" y="0"/>
                </a:lnTo>
                <a:lnTo>
                  <a:pt x="272" y="329"/>
                </a:lnTo>
                <a:close/>
              </a:path>
            </a:pathLst>
          </a:custGeom>
          <a:solidFill>
            <a:srgbClr val="FFC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41" name="Freeform 259"/>
          <p:cNvSpPr>
            <a:spLocks/>
          </p:cNvSpPr>
          <p:nvPr/>
        </p:nvSpPr>
        <p:spPr bwMode="auto">
          <a:xfrm>
            <a:off x="6988578" y="4074890"/>
            <a:ext cx="254000" cy="349250"/>
          </a:xfrm>
          <a:custGeom>
            <a:avLst/>
            <a:gdLst>
              <a:gd name="T0" fmla="*/ 40 w 160"/>
              <a:gd name="T1" fmla="*/ 220 h 220"/>
              <a:gd name="T2" fmla="*/ 11 w 160"/>
              <a:gd name="T3" fmla="*/ 104 h 220"/>
              <a:gd name="T4" fmla="*/ 160 w 160"/>
              <a:gd name="T5" fmla="*/ 18 h 220"/>
            </a:gdLst>
            <a:ahLst/>
            <a:cxnLst>
              <a:cxn ang="0">
                <a:pos x="T0" y="T1"/>
              </a:cxn>
              <a:cxn ang="0">
                <a:pos x="T2" y="T3"/>
              </a:cxn>
              <a:cxn ang="0">
                <a:pos x="T4" y="T5"/>
              </a:cxn>
            </a:cxnLst>
            <a:rect l="0" t="0" r="r" b="b"/>
            <a:pathLst>
              <a:path w="160" h="220">
                <a:moveTo>
                  <a:pt x="40" y="220"/>
                </a:moveTo>
                <a:cubicBezTo>
                  <a:pt x="11" y="189"/>
                  <a:pt x="0" y="145"/>
                  <a:pt x="11" y="104"/>
                </a:cubicBezTo>
                <a:cubicBezTo>
                  <a:pt x="28" y="39"/>
                  <a:pt x="95" y="0"/>
                  <a:pt x="160" y="18"/>
                </a:cubicBezTo>
              </a:path>
            </a:pathLst>
          </a:custGeom>
          <a:noFill/>
          <a:ln w="36513" cap="rnd">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42" name="Freeform 260"/>
          <p:cNvSpPr>
            <a:spLocks/>
          </p:cNvSpPr>
          <p:nvPr/>
        </p:nvSpPr>
        <p:spPr bwMode="auto">
          <a:xfrm>
            <a:off x="6990166" y="4347940"/>
            <a:ext cx="152400" cy="128588"/>
          </a:xfrm>
          <a:custGeom>
            <a:avLst/>
            <a:gdLst>
              <a:gd name="T0" fmla="*/ 328 w 328"/>
              <a:gd name="T1" fmla="*/ 276 h 276"/>
              <a:gd name="T2" fmla="*/ 0 w 328"/>
              <a:gd name="T3" fmla="*/ 253 h 276"/>
              <a:gd name="T4" fmla="*/ 149 w 328"/>
              <a:gd name="T5" fmla="*/ 0 h 276"/>
              <a:gd name="T6" fmla="*/ 149 w 328"/>
              <a:gd name="T7" fmla="*/ 0 h 276"/>
              <a:gd name="T8" fmla="*/ 328 w 328"/>
              <a:gd name="T9" fmla="*/ 276 h 276"/>
            </a:gdLst>
            <a:ahLst/>
            <a:cxnLst>
              <a:cxn ang="0">
                <a:pos x="T0" y="T1"/>
              </a:cxn>
              <a:cxn ang="0">
                <a:pos x="T2" y="T3"/>
              </a:cxn>
              <a:cxn ang="0">
                <a:pos x="T4" y="T5"/>
              </a:cxn>
              <a:cxn ang="0">
                <a:pos x="T6" y="T7"/>
              </a:cxn>
              <a:cxn ang="0">
                <a:pos x="T8" y="T9"/>
              </a:cxn>
            </a:cxnLst>
            <a:rect l="0" t="0" r="r" b="b"/>
            <a:pathLst>
              <a:path w="328" h="276">
                <a:moveTo>
                  <a:pt x="328" y="276"/>
                </a:moveTo>
                <a:lnTo>
                  <a:pt x="0" y="253"/>
                </a:lnTo>
                <a:cubicBezTo>
                  <a:pt x="87" y="197"/>
                  <a:pt x="142" y="103"/>
                  <a:pt x="149" y="0"/>
                </a:cubicBezTo>
                <a:lnTo>
                  <a:pt x="149" y="0"/>
                </a:lnTo>
                <a:lnTo>
                  <a:pt x="328" y="276"/>
                </a:lnTo>
                <a:close/>
              </a:path>
            </a:pathLst>
          </a:custGeom>
          <a:solidFill>
            <a:srgbClr val="FFC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43" name="Freeform 261"/>
          <p:cNvSpPr>
            <a:spLocks/>
          </p:cNvSpPr>
          <p:nvPr/>
        </p:nvSpPr>
        <p:spPr bwMode="auto">
          <a:xfrm>
            <a:off x="8012516" y="4263802"/>
            <a:ext cx="165100" cy="373063"/>
          </a:xfrm>
          <a:custGeom>
            <a:avLst/>
            <a:gdLst>
              <a:gd name="T0" fmla="*/ 101 w 104"/>
              <a:gd name="T1" fmla="*/ 235 h 235"/>
              <a:gd name="T2" fmla="*/ 18 w 104"/>
              <a:gd name="T3" fmla="*/ 149 h 235"/>
              <a:gd name="T4" fmla="*/ 104 w 104"/>
              <a:gd name="T5" fmla="*/ 0 h 235"/>
            </a:gdLst>
            <a:ahLst/>
            <a:cxnLst>
              <a:cxn ang="0">
                <a:pos x="T0" y="T1"/>
              </a:cxn>
              <a:cxn ang="0">
                <a:pos x="T2" y="T3"/>
              </a:cxn>
              <a:cxn ang="0">
                <a:pos x="T4" y="T5"/>
              </a:cxn>
            </a:cxnLst>
            <a:rect l="0" t="0" r="r" b="b"/>
            <a:pathLst>
              <a:path w="104" h="235">
                <a:moveTo>
                  <a:pt x="101" y="235"/>
                </a:moveTo>
                <a:cubicBezTo>
                  <a:pt x="60" y="223"/>
                  <a:pt x="29" y="191"/>
                  <a:pt x="18" y="149"/>
                </a:cubicBezTo>
                <a:cubicBezTo>
                  <a:pt x="0" y="84"/>
                  <a:pt x="39" y="18"/>
                  <a:pt x="104" y="0"/>
                </a:cubicBezTo>
              </a:path>
            </a:pathLst>
          </a:custGeom>
          <a:noFill/>
          <a:ln w="36513" cap="rnd">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44" name="Freeform 262"/>
          <p:cNvSpPr>
            <a:spLocks/>
          </p:cNvSpPr>
          <p:nvPr/>
        </p:nvSpPr>
        <p:spPr bwMode="auto">
          <a:xfrm>
            <a:off x="8139516" y="4567015"/>
            <a:ext cx="138113" cy="138113"/>
          </a:xfrm>
          <a:custGeom>
            <a:avLst/>
            <a:gdLst>
              <a:gd name="T0" fmla="*/ 296 w 296"/>
              <a:gd name="T1" fmla="*/ 150 h 295"/>
              <a:gd name="T2" fmla="*/ 0 w 296"/>
              <a:gd name="T3" fmla="*/ 295 h 295"/>
              <a:gd name="T4" fmla="*/ 3 w 296"/>
              <a:gd name="T5" fmla="*/ 0 h 295"/>
              <a:gd name="T6" fmla="*/ 296 w 296"/>
              <a:gd name="T7" fmla="*/ 150 h 295"/>
            </a:gdLst>
            <a:ahLst/>
            <a:cxnLst>
              <a:cxn ang="0">
                <a:pos x="T0" y="T1"/>
              </a:cxn>
              <a:cxn ang="0">
                <a:pos x="T2" y="T3"/>
              </a:cxn>
              <a:cxn ang="0">
                <a:pos x="T4" y="T5"/>
              </a:cxn>
              <a:cxn ang="0">
                <a:pos x="T6" y="T7"/>
              </a:cxn>
            </a:cxnLst>
            <a:rect l="0" t="0" r="r" b="b"/>
            <a:pathLst>
              <a:path w="296" h="295">
                <a:moveTo>
                  <a:pt x="296" y="150"/>
                </a:moveTo>
                <a:lnTo>
                  <a:pt x="0" y="295"/>
                </a:lnTo>
                <a:cubicBezTo>
                  <a:pt x="48" y="202"/>
                  <a:pt x="49" y="93"/>
                  <a:pt x="3" y="0"/>
                </a:cubicBezTo>
                <a:lnTo>
                  <a:pt x="296" y="150"/>
                </a:lnTo>
                <a:close/>
              </a:path>
            </a:pathLst>
          </a:custGeom>
          <a:solidFill>
            <a:srgbClr val="FFC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45" name="Freeform 263"/>
          <p:cNvSpPr>
            <a:spLocks/>
          </p:cNvSpPr>
          <p:nvPr/>
        </p:nvSpPr>
        <p:spPr bwMode="auto">
          <a:xfrm>
            <a:off x="5663936" y="3212976"/>
            <a:ext cx="176213" cy="160338"/>
          </a:xfrm>
          <a:custGeom>
            <a:avLst/>
            <a:gdLst>
              <a:gd name="T0" fmla="*/ 0 w 111"/>
              <a:gd name="T1" fmla="*/ 0 h 101"/>
              <a:gd name="T2" fmla="*/ 56 w 111"/>
              <a:gd name="T3" fmla="*/ 101 h 101"/>
              <a:gd name="T4" fmla="*/ 111 w 111"/>
              <a:gd name="T5" fmla="*/ 0 h 101"/>
              <a:gd name="T6" fmla="*/ 0 w 111"/>
              <a:gd name="T7" fmla="*/ 0 h 101"/>
            </a:gdLst>
            <a:ahLst/>
            <a:cxnLst>
              <a:cxn ang="0">
                <a:pos x="T0" y="T1"/>
              </a:cxn>
              <a:cxn ang="0">
                <a:pos x="T2" y="T3"/>
              </a:cxn>
              <a:cxn ang="0">
                <a:pos x="T4" y="T5"/>
              </a:cxn>
              <a:cxn ang="0">
                <a:pos x="T6" y="T7"/>
              </a:cxn>
            </a:cxnLst>
            <a:rect l="0" t="0" r="r" b="b"/>
            <a:pathLst>
              <a:path w="111" h="101">
                <a:moveTo>
                  <a:pt x="0" y="0"/>
                </a:moveTo>
                <a:lnTo>
                  <a:pt x="56" y="101"/>
                </a:lnTo>
                <a:lnTo>
                  <a:pt x="11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46" name="Freeform 264"/>
          <p:cNvSpPr>
            <a:spLocks/>
          </p:cNvSpPr>
          <p:nvPr/>
        </p:nvSpPr>
        <p:spPr bwMode="auto">
          <a:xfrm>
            <a:off x="5663936" y="3212976"/>
            <a:ext cx="176213" cy="160338"/>
          </a:xfrm>
          <a:custGeom>
            <a:avLst/>
            <a:gdLst>
              <a:gd name="T0" fmla="*/ 0 w 111"/>
              <a:gd name="T1" fmla="*/ 0 h 101"/>
              <a:gd name="T2" fmla="*/ 56 w 111"/>
              <a:gd name="T3" fmla="*/ 101 h 101"/>
              <a:gd name="T4" fmla="*/ 111 w 111"/>
              <a:gd name="T5" fmla="*/ 0 h 101"/>
              <a:gd name="T6" fmla="*/ 0 w 111"/>
              <a:gd name="T7" fmla="*/ 0 h 101"/>
            </a:gdLst>
            <a:ahLst/>
            <a:cxnLst>
              <a:cxn ang="0">
                <a:pos x="T0" y="T1"/>
              </a:cxn>
              <a:cxn ang="0">
                <a:pos x="T2" y="T3"/>
              </a:cxn>
              <a:cxn ang="0">
                <a:pos x="T4" y="T5"/>
              </a:cxn>
              <a:cxn ang="0">
                <a:pos x="T6" y="T7"/>
              </a:cxn>
            </a:cxnLst>
            <a:rect l="0" t="0" r="r" b="b"/>
            <a:pathLst>
              <a:path w="111" h="101">
                <a:moveTo>
                  <a:pt x="0" y="0"/>
                </a:moveTo>
                <a:lnTo>
                  <a:pt x="56" y="101"/>
                </a:lnTo>
                <a:lnTo>
                  <a:pt x="111" y="0"/>
                </a:lnTo>
                <a:lnTo>
                  <a:pt x="0" y="0"/>
                </a:lnTo>
                <a:close/>
              </a:path>
            </a:pathLst>
          </a:cu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47" name="Freeform 265"/>
          <p:cNvSpPr>
            <a:spLocks/>
          </p:cNvSpPr>
          <p:nvPr/>
        </p:nvSpPr>
        <p:spPr bwMode="auto">
          <a:xfrm>
            <a:off x="5650468" y="3811365"/>
            <a:ext cx="176213" cy="160338"/>
          </a:xfrm>
          <a:custGeom>
            <a:avLst/>
            <a:gdLst>
              <a:gd name="T0" fmla="*/ 0 w 111"/>
              <a:gd name="T1" fmla="*/ 0 h 101"/>
              <a:gd name="T2" fmla="*/ 56 w 111"/>
              <a:gd name="T3" fmla="*/ 101 h 101"/>
              <a:gd name="T4" fmla="*/ 111 w 111"/>
              <a:gd name="T5" fmla="*/ 0 h 101"/>
              <a:gd name="T6" fmla="*/ 0 w 111"/>
              <a:gd name="T7" fmla="*/ 0 h 101"/>
            </a:gdLst>
            <a:ahLst/>
            <a:cxnLst>
              <a:cxn ang="0">
                <a:pos x="T0" y="T1"/>
              </a:cxn>
              <a:cxn ang="0">
                <a:pos x="T2" y="T3"/>
              </a:cxn>
              <a:cxn ang="0">
                <a:pos x="T4" y="T5"/>
              </a:cxn>
              <a:cxn ang="0">
                <a:pos x="T6" y="T7"/>
              </a:cxn>
            </a:cxnLst>
            <a:rect l="0" t="0" r="r" b="b"/>
            <a:pathLst>
              <a:path w="111" h="101">
                <a:moveTo>
                  <a:pt x="0" y="0"/>
                </a:moveTo>
                <a:lnTo>
                  <a:pt x="56" y="101"/>
                </a:lnTo>
                <a:lnTo>
                  <a:pt x="111"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48" name="Freeform 266"/>
          <p:cNvSpPr>
            <a:spLocks/>
          </p:cNvSpPr>
          <p:nvPr/>
        </p:nvSpPr>
        <p:spPr bwMode="auto">
          <a:xfrm>
            <a:off x="5650468" y="3811365"/>
            <a:ext cx="176213" cy="160338"/>
          </a:xfrm>
          <a:custGeom>
            <a:avLst/>
            <a:gdLst>
              <a:gd name="T0" fmla="*/ 0 w 111"/>
              <a:gd name="T1" fmla="*/ 0 h 101"/>
              <a:gd name="T2" fmla="*/ 56 w 111"/>
              <a:gd name="T3" fmla="*/ 101 h 101"/>
              <a:gd name="T4" fmla="*/ 111 w 111"/>
              <a:gd name="T5" fmla="*/ 0 h 101"/>
              <a:gd name="T6" fmla="*/ 0 w 111"/>
              <a:gd name="T7" fmla="*/ 0 h 101"/>
            </a:gdLst>
            <a:ahLst/>
            <a:cxnLst>
              <a:cxn ang="0">
                <a:pos x="T0" y="T1"/>
              </a:cxn>
              <a:cxn ang="0">
                <a:pos x="T2" y="T3"/>
              </a:cxn>
              <a:cxn ang="0">
                <a:pos x="T4" y="T5"/>
              </a:cxn>
              <a:cxn ang="0">
                <a:pos x="T6" y="T7"/>
              </a:cxn>
            </a:cxnLst>
            <a:rect l="0" t="0" r="r" b="b"/>
            <a:pathLst>
              <a:path w="111" h="101">
                <a:moveTo>
                  <a:pt x="0" y="0"/>
                </a:moveTo>
                <a:lnTo>
                  <a:pt x="56" y="101"/>
                </a:lnTo>
                <a:lnTo>
                  <a:pt x="111" y="0"/>
                </a:lnTo>
                <a:lnTo>
                  <a:pt x="0" y="0"/>
                </a:lnTo>
                <a:close/>
              </a:path>
            </a:pathLst>
          </a:custGeom>
          <a:noFill/>
          <a:ln w="1905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49" name="Line 267"/>
          <p:cNvSpPr>
            <a:spLocks noChangeShapeType="1"/>
          </p:cNvSpPr>
          <p:nvPr/>
        </p:nvSpPr>
        <p:spPr bwMode="auto">
          <a:xfrm flipV="1">
            <a:off x="5752836" y="3373314"/>
            <a:ext cx="0" cy="174625"/>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50" name="Line 268"/>
          <p:cNvSpPr>
            <a:spLocks noChangeShapeType="1"/>
          </p:cNvSpPr>
          <p:nvPr/>
        </p:nvSpPr>
        <p:spPr bwMode="auto">
          <a:xfrm flipV="1">
            <a:off x="5736193" y="3971702"/>
            <a:ext cx="3175" cy="142875"/>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graphicFrame>
        <p:nvGraphicFramePr>
          <p:cNvPr id="251" name="オブジェクト 250"/>
          <p:cNvGraphicFramePr>
            <a:graphicFrameLocks noChangeAspect="1"/>
          </p:cNvGraphicFramePr>
          <p:nvPr>
            <p:extLst>
              <p:ext uri="{D42A27DB-BD31-4B8C-83A1-F6EECF244321}">
                <p14:modId xmlns:p14="http://schemas.microsoft.com/office/powerpoint/2010/main" val="2677276525"/>
              </p:ext>
            </p:extLst>
          </p:nvPr>
        </p:nvGraphicFramePr>
        <p:xfrm>
          <a:off x="4953132" y="4555902"/>
          <a:ext cx="435968" cy="366713"/>
        </p:xfrm>
        <a:graphic>
          <a:graphicData uri="http://schemas.openxmlformats.org/presentationml/2006/ole">
            <mc:AlternateContent xmlns:mc="http://schemas.openxmlformats.org/markup-compatibility/2006">
              <mc:Choice xmlns:v="urn:schemas-microsoft-com:vml" Requires="v">
                <p:oleObj spid="_x0000_s6339" name="数式" r:id="rId4" imgW="330120" imgH="279360" progId="Equation.3">
                  <p:embed/>
                </p:oleObj>
              </mc:Choice>
              <mc:Fallback>
                <p:oleObj name="数式" r:id="rId4" imgW="330120" imgH="279360" progId="Equation.3">
                  <p:embed/>
                  <p:pic>
                    <p:nvPicPr>
                      <p:cNvPr id="0" name=""/>
                      <p:cNvPicPr>
                        <a:picLocks noChangeAspect="1" noChangeArrowheads="1"/>
                      </p:cNvPicPr>
                      <p:nvPr/>
                    </p:nvPicPr>
                    <p:blipFill>
                      <a:blip r:embed="rId5"/>
                      <a:srcRect/>
                      <a:stretch>
                        <a:fillRect/>
                      </a:stretch>
                    </p:blipFill>
                    <p:spPr bwMode="auto">
                      <a:xfrm>
                        <a:off x="4953132" y="4555902"/>
                        <a:ext cx="435968" cy="366713"/>
                      </a:xfrm>
                      <a:prstGeom prst="rect">
                        <a:avLst/>
                      </a:prstGeom>
                      <a:noFill/>
                    </p:spPr>
                  </p:pic>
                </p:oleObj>
              </mc:Fallback>
            </mc:AlternateContent>
          </a:graphicData>
        </a:graphic>
      </p:graphicFrame>
      <p:sp>
        <p:nvSpPr>
          <p:cNvPr id="252" name="テキスト ボックス 251"/>
          <p:cNvSpPr txBox="1"/>
          <p:nvPr/>
        </p:nvSpPr>
        <p:spPr>
          <a:xfrm>
            <a:off x="1500618" y="1196752"/>
            <a:ext cx="4451350" cy="461665"/>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200" dirty="0" smtClean="0">
                <a:solidFill>
                  <a:prstClr val="black"/>
                </a:solidFill>
                <a:latin typeface="Calibri" panose="020F0502020204030204" pitchFamily="34" charset="0"/>
                <a:ea typeface="ＭＳ Ｐゴシック"/>
              </a:rPr>
              <a:t>(Changes </a:t>
            </a:r>
            <a:r>
              <a:rPr kumimoji="1" lang="en-US" altLang="ja-JP" sz="1200" dirty="0">
                <a:solidFill>
                  <a:prstClr val="black"/>
                </a:solidFill>
                <a:latin typeface="Calibri" panose="020F0502020204030204" pitchFamily="34" charset="0"/>
                <a:ea typeface="ＭＳ Ｐゴシック"/>
              </a:rPr>
              <a:t>the phase in one of the antennas to randomize information and avoid destructive interference along a </a:t>
            </a:r>
            <a:r>
              <a:rPr kumimoji="1" lang="en-US" altLang="ja-JP" sz="1200" dirty="0" err="1" smtClean="0">
                <a:solidFill>
                  <a:prstClr val="black"/>
                </a:solidFill>
                <a:latin typeface="Calibri" panose="020F0502020204030204" pitchFamily="34" charset="0"/>
                <a:ea typeface="ＭＳ Ｐゴシック"/>
              </a:rPr>
              <a:t>codeword</a:t>
            </a:r>
            <a:r>
              <a:rPr kumimoji="1" lang="en-US" altLang="ja-JP" sz="1200" dirty="0" smtClean="0">
                <a:solidFill>
                  <a:prstClr val="black"/>
                </a:solidFill>
                <a:latin typeface="Calibri" panose="020F0502020204030204" pitchFamily="34" charset="0"/>
                <a:ea typeface="ＭＳ Ｐゴシック"/>
              </a:rPr>
              <a:t>)</a:t>
            </a:r>
            <a:endParaRPr kumimoji="1" lang="ja-JP" altLang="en-US" sz="1200" dirty="0">
              <a:solidFill>
                <a:prstClr val="black"/>
              </a:solidFill>
              <a:latin typeface="Calibri" panose="020F0502020204030204" pitchFamily="34" charset="0"/>
              <a:ea typeface="ＭＳ Ｐゴシック"/>
            </a:endParaRPr>
          </a:p>
        </p:txBody>
      </p:sp>
      <p:sp>
        <p:nvSpPr>
          <p:cNvPr id="253" name="テキスト ボックス 252"/>
          <p:cNvSpPr txBox="1"/>
          <p:nvPr/>
        </p:nvSpPr>
        <p:spPr>
          <a:xfrm>
            <a:off x="1175897" y="1700808"/>
            <a:ext cx="3551935" cy="276999"/>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200" dirty="0" smtClean="0">
                <a:solidFill>
                  <a:prstClr val="black"/>
                </a:solidFill>
                <a:latin typeface="Calibri" panose="020F0502020204030204" pitchFamily="34" charset="0"/>
                <a:ea typeface="ＭＳ Ｐゴシック"/>
              </a:rPr>
              <a:t>(Linear </a:t>
            </a:r>
            <a:r>
              <a:rPr kumimoji="1" lang="en-US" altLang="ja-JP" sz="1200" dirty="0">
                <a:solidFill>
                  <a:prstClr val="black"/>
                </a:solidFill>
                <a:latin typeface="Calibri" panose="020F0502020204030204" pitchFamily="34" charset="0"/>
                <a:ea typeface="ＭＳ Ｐゴシック"/>
              </a:rPr>
              <a:t>combination of streams to increase </a:t>
            </a:r>
            <a:r>
              <a:rPr kumimoji="1" lang="en-US" altLang="ja-JP" sz="1200" dirty="0" smtClean="0">
                <a:solidFill>
                  <a:prstClr val="black"/>
                </a:solidFill>
                <a:latin typeface="Calibri" panose="020F0502020204030204" pitchFamily="34" charset="0"/>
                <a:ea typeface="ＭＳ Ｐゴシック"/>
              </a:rPr>
              <a:t>diversity)</a:t>
            </a:r>
            <a:endParaRPr kumimoji="1" lang="ja-JP" altLang="en-US" sz="1200" dirty="0">
              <a:solidFill>
                <a:prstClr val="black"/>
              </a:solidFill>
              <a:latin typeface="Calibri" panose="020F0502020204030204" pitchFamily="34" charset="0"/>
              <a:ea typeface="ＭＳ Ｐゴシック"/>
            </a:endParaRPr>
          </a:p>
        </p:txBody>
      </p:sp>
      <p:sp>
        <p:nvSpPr>
          <p:cNvPr id="254" name="テキスト ボックス 253"/>
          <p:cNvSpPr txBox="1"/>
          <p:nvPr/>
        </p:nvSpPr>
        <p:spPr>
          <a:xfrm>
            <a:off x="2133831" y="2257127"/>
            <a:ext cx="1342110" cy="307777"/>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kumimoji="1" lang="en-US" altLang="ja-JP" sz="1400" b="1" dirty="0" smtClean="0">
                <a:solidFill>
                  <a:prstClr val="black"/>
                </a:solidFill>
                <a:latin typeface="Calibri" panose="020F0502020204030204" pitchFamily="34" charset="0"/>
                <a:ea typeface="ＭＳ Ｐゴシック"/>
              </a:rPr>
              <a:t>QPSK</a:t>
            </a:r>
            <a:endParaRPr kumimoji="1" lang="ja-JP" altLang="en-US" sz="1400" b="1" dirty="0">
              <a:solidFill>
                <a:prstClr val="black"/>
              </a:solidFill>
              <a:latin typeface="Calibri" panose="020F0502020204030204" pitchFamily="34" charset="0"/>
              <a:ea typeface="ＭＳ Ｐゴシック"/>
            </a:endParaRPr>
          </a:p>
        </p:txBody>
      </p:sp>
      <p:sp>
        <p:nvSpPr>
          <p:cNvPr id="255" name="テキスト ボックス 254"/>
          <p:cNvSpPr txBox="1"/>
          <p:nvPr/>
        </p:nvSpPr>
        <p:spPr>
          <a:xfrm>
            <a:off x="3359680" y="2257127"/>
            <a:ext cx="1342110" cy="276999"/>
          </a:xfrm>
          <a:prstGeom prst="rect">
            <a:avLst/>
          </a:prstGeom>
          <a:noFill/>
        </p:spPr>
        <p:txBody>
          <a:bodyPr wrap="square" rtlCol="0">
            <a:spAutoFit/>
          </a:bodyPr>
          <a:lstStyle/>
          <a:p>
            <a:pPr algn="ctr" defTabSz="914400" eaLnBrk="1" fontAlgn="auto" hangingPunct="1">
              <a:spcBef>
                <a:spcPts val="0"/>
              </a:spcBef>
              <a:spcAft>
                <a:spcPts val="0"/>
              </a:spcAft>
              <a:buClrTx/>
              <a:buSzTx/>
              <a:buFontTx/>
              <a:buNone/>
            </a:pPr>
            <a:r>
              <a:rPr kumimoji="1" lang="en-US" altLang="ja-JP" sz="1200" b="1" dirty="0" smtClean="0">
                <a:solidFill>
                  <a:prstClr val="black"/>
                </a:solidFill>
                <a:latin typeface="Calibri" panose="020F0502020204030204" pitchFamily="34" charset="0"/>
                <a:ea typeface="ＭＳ Ｐゴシック"/>
              </a:rPr>
              <a:t>After Precoding</a:t>
            </a:r>
            <a:endParaRPr kumimoji="1" lang="ja-JP" altLang="en-US" sz="1200" b="1" dirty="0">
              <a:solidFill>
                <a:prstClr val="black"/>
              </a:solidFill>
              <a:latin typeface="Calibri" panose="020F0502020204030204" pitchFamily="34" charset="0"/>
              <a:ea typeface="ＭＳ Ｐゴシック"/>
            </a:endParaRPr>
          </a:p>
        </p:txBody>
      </p:sp>
      <mc:AlternateContent xmlns:mc="http://schemas.openxmlformats.org/markup-compatibility/2006" xmlns:a14="http://schemas.microsoft.com/office/drawing/2010/main">
        <mc:Choice Requires="a14">
          <p:sp>
            <p:nvSpPr>
              <p:cNvPr id="256" name="正方形/長方形 255"/>
              <p:cNvSpPr/>
              <p:nvPr/>
            </p:nvSpPr>
            <p:spPr>
              <a:xfrm>
                <a:off x="2999640" y="3800073"/>
                <a:ext cx="448381" cy="276999"/>
              </a:xfrm>
              <a:prstGeom prst="rect">
                <a:avLst/>
              </a:prstGeom>
            </p:spPr>
            <p:txBody>
              <a:bodyPr wrap="square">
                <a:spAutoFit/>
              </a:bodyPr>
              <a:lstStyle/>
              <a:p>
                <a:pPr defTabSz="9144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kumimoji="1" lang="en-US" altLang="ja-JP" sz="1200" i="1" smtClean="0">
                              <a:solidFill>
                                <a:prstClr val="black"/>
                              </a:solidFill>
                              <a:latin typeface="Cambria Math"/>
                            </a:rPr>
                          </m:ctrlPr>
                        </m:sSubPr>
                        <m:e>
                          <m:r>
                            <a:rPr kumimoji="1" lang="en-US" altLang="ja-JP" sz="1200" i="1" smtClean="0">
                              <a:solidFill>
                                <a:prstClr val="black"/>
                              </a:solidFill>
                              <a:latin typeface="Cambria Math"/>
                            </a:rPr>
                            <m:t>𝑠</m:t>
                          </m:r>
                        </m:e>
                        <m:sub>
                          <m:r>
                            <a:rPr kumimoji="1" lang="en-US" altLang="ja-JP" sz="1200" i="1" smtClean="0">
                              <a:solidFill>
                                <a:prstClr val="black"/>
                              </a:solidFill>
                              <a:latin typeface="Cambria Math"/>
                            </a:rPr>
                            <m:t>2</m:t>
                          </m:r>
                        </m:sub>
                      </m:sSub>
                      <m:d>
                        <m:dPr>
                          <m:ctrlPr>
                            <a:rPr kumimoji="1" lang="en-US" altLang="ja-JP" sz="1200" i="1">
                              <a:solidFill>
                                <a:prstClr val="black"/>
                              </a:solidFill>
                              <a:latin typeface="Cambria Math"/>
                            </a:rPr>
                          </m:ctrlPr>
                        </m:dPr>
                        <m:e>
                          <m:r>
                            <a:rPr kumimoji="1" lang="en-US" altLang="ja-JP" sz="1200" i="1">
                              <a:solidFill>
                                <a:prstClr val="black"/>
                              </a:solidFill>
                              <a:latin typeface="Cambria Math"/>
                            </a:rPr>
                            <m:t>𝑖</m:t>
                          </m:r>
                        </m:e>
                      </m:d>
                    </m:oMath>
                  </m:oMathPara>
                </a14:m>
                <a:endParaRPr kumimoji="1" lang="ja-JP" altLang="en-US" sz="1200" dirty="0">
                  <a:solidFill>
                    <a:prstClr val="black"/>
                  </a:solidFill>
                  <a:latin typeface="Calibri"/>
                  <a:ea typeface="ＭＳ Ｐゴシック"/>
                </a:endParaRPr>
              </a:p>
            </p:txBody>
          </p:sp>
        </mc:Choice>
        <mc:Fallback xmlns="">
          <p:sp>
            <p:nvSpPr>
              <p:cNvPr id="256" name="正方形/長方形 255"/>
              <p:cNvSpPr>
                <a:spLocks noRot="1" noChangeAspect="1" noMove="1" noResize="1" noEditPoints="1" noAdjustHandles="1" noChangeArrowheads="1" noChangeShapeType="1" noTextEdit="1"/>
              </p:cNvSpPr>
              <p:nvPr/>
            </p:nvSpPr>
            <p:spPr>
              <a:xfrm>
                <a:off x="2999640" y="3800073"/>
                <a:ext cx="448381" cy="276999"/>
              </a:xfrm>
              <a:prstGeom prst="rect">
                <a:avLst/>
              </a:prstGeom>
              <a:blipFill rotWithShape="1">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7" name="正方形/長方形 256"/>
              <p:cNvSpPr/>
              <p:nvPr/>
            </p:nvSpPr>
            <p:spPr>
              <a:xfrm>
                <a:off x="2975453" y="3267646"/>
                <a:ext cx="384227" cy="276999"/>
              </a:xfrm>
              <a:prstGeom prst="rect">
                <a:avLst/>
              </a:prstGeom>
            </p:spPr>
            <p:txBody>
              <a:bodyPr wrap="square">
                <a:spAutoFit/>
              </a:bodyPr>
              <a:lstStyle/>
              <a:p>
                <a:pPr defTabSz="9144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kumimoji="1" lang="en-US" altLang="ja-JP" sz="1200" i="1" smtClean="0">
                              <a:solidFill>
                                <a:prstClr val="black"/>
                              </a:solidFill>
                              <a:latin typeface="Cambria Math"/>
                            </a:rPr>
                          </m:ctrlPr>
                        </m:sSubPr>
                        <m:e>
                          <m:r>
                            <a:rPr kumimoji="1" lang="en-US" altLang="ja-JP" sz="1200" i="1" smtClean="0">
                              <a:solidFill>
                                <a:prstClr val="black"/>
                              </a:solidFill>
                              <a:latin typeface="Cambria Math"/>
                            </a:rPr>
                            <m:t>𝑠</m:t>
                          </m:r>
                        </m:e>
                        <m:sub>
                          <m:r>
                            <a:rPr kumimoji="1" lang="en-US" altLang="ja-JP" sz="1200" i="1">
                              <a:solidFill>
                                <a:prstClr val="black"/>
                              </a:solidFill>
                              <a:latin typeface="Cambria Math"/>
                            </a:rPr>
                            <m:t>1</m:t>
                          </m:r>
                        </m:sub>
                      </m:sSub>
                      <m:d>
                        <m:dPr>
                          <m:ctrlPr>
                            <a:rPr kumimoji="1" lang="en-US" altLang="ja-JP" sz="1200" i="1">
                              <a:solidFill>
                                <a:prstClr val="black"/>
                              </a:solidFill>
                              <a:latin typeface="Cambria Math"/>
                            </a:rPr>
                          </m:ctrlPr>
                        </m:dPr>
                        <m:e>
                          <m:r>
                            <a:rPr kumimoji="1" lang="en-US" altLang="ja-JP" sz="1200" i="1">
                              <a:solidFill>
                                <a:prstClr val="black"/>
                              </a:solidFill>
                              <a:latin typeface="Cambria Math"/>
                            </a:rPr>
                            <m:t>𝑖</m:t>
                          </m:r>
                        </m:e>
                      </m:d>
                    </m:oMath>
                  </m:oMathPara>
                </a14:m>
                <a:endParaRPr kumimoji="1" lang="ja-JP" altLang="en-US" sz="1200" dirty="0">
                  <a:solidFill>
                    <a:prstClr val="black"/>
                  </a:solidFill>
                  <a:latin typeface="Calibri"/>
                  <a:ea typeface="ＭＳ Ｐゴシック"/>
                </a:endParaRPr>
              </a:p>
            </p:txBody>
          </p:sp>
        </mc:Choice>
        <mc:Fallback xmlns="">
          <p:sp>
            <p:nvSpPr>
              <p:cNvPr id="257" name="正方形/長方形 256"/>
              <p:cNvSpPr>
                <a:spLocks noRot="1" noChangeAspect="1" noMove="1" noResize="1" noEditPoints="1" noAdjustHandles="1" noChangeArrowheads="1" noChangeShapeType="1" noTextEdit="1"/>
              </p:cNvSpPr>
              <p:nvPr/>
            </p:nvSpPr>
            <p:spPr>
              <a:xfrm>
                <a:off x="2975453" y="3267646"/>
                <a:ext cx="384227" cy="276999"/>
              </a:xfrm>
              <a:prstGeom prst="rect">
                <a:avLst/>
              </a:prstGeom>
              <a:blipFill rotWithShape="1">
                <a:blip r:embed="rId7"/>
                <a:stretch>
                  <a:fillRect r="-3175"/>
                </a:stretch>
              </a:blipFill>
            </p:spPr>
            <p:txBody>
              <a:bodyPr/>
              <a:lstStyle/>
              <a:p>
                <a:r>
                  <a:rPr lang="ja-JP" altLang="en-US">
                    <a:noFill/>
                  </a:rPr>
                  <a:t> </a:t>
                </a:r>
              </a:p>
            </p:txBody>
          </p:sp>
        </mc:Fallback>
      </mc:AlternateContent>
      <p:sp>
        <p:nvSpPr>
          <p:cNvPr id="259" name="Rectangle 21"/>
          <p:cNvSpPr>
            <a:spLocks noChangeArrowheads="1"/>
          </p:cNvSpPr>
          <p:nvPr/>
        </p:nvSpPr>
        <p:spPr bwMode="auto">
          <a:xfrm>
            <a:off x="4486706" y="2946202"/>
            <a:ext cx="1339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rgbClr val="FF0000"/>
                </a:solidFill>
                <a:effectLst/>
                <a:uLnTx/>
                <a:uFillTx/>
                <a:latin typeface="Calibri" pitchFamily="34" charset="0"/>
                <a:ea typeface="ＭＳ Ｐゴシック" pitchFamily="50" charset="-128"/>
              </a:rPr>
              <a:t>PH</a:t>
            </a:r>
            <a:endParaRPr kumimoji="1" lang="ja-JP" altLang="ja-JP" sz="1800" b="0" i="0" u="none" strike="noStrike" kern="0" cap="none" spc="0" normalizeH="0" baseline="0" noProof="0" dirty="0" smtClean="0">
              <a:ln>
                <a:noFill/>
              </a:ln>
              <a:solidFill>
                <a:srgbClr val="FF0000"/>
              </a:solidFill>
              <a:effectLst/>
              <a:uLnTx/>
              <a:uFillTx/>
              <a:latin typeface="Arial" pitchFamily="34" charset="0"/>
              <a:ea typeface="ＭＳ Ｐゴシック" pitchFamily="50" charset="-128"/>
            </a:endParaRPr>
          </a:p>
        </p:txBody>
      </p:sp>
      <p:sp>
        <p:nvSpPr>
          <p:cNvPr id="264" name="Line 69"/>
          <p:cNvSpPr>
            <a:spLocks noChangeShapeType="1"/>
          </p:cNvSpPr>
          <p:nvPr/>
        </p:nvSpPr>
        <p:spPr bwMode="auto">
          <a:xfrm flipH="1">
            <a:off x="2162779" y="3821578"/>
            <a:ext cx="282798" cy="0"/>
          </a:xfrm>
          <a:prstGeom prst="line">
            <a:avLst/>
          </a:prstGeom>
          <a:noFill/>
          <a:ln w="1905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65" name="Freeform 70"/>
          <p:cNvSpPr>
            <a:spLocks/>
          </p:cNvSpPr>
          <p:nvPr/>
        </p:nvSpPr>
        <p:spPr bwMode="auto">
          <a:xfrm>
            <a:off x="2395571" y="3772365"/>
            <a:ext cx="100013" cy="100013"/>
          </a:xfrm>
          <a:custGeom>
            <a:avLst/>
            <a:gdLst>
              <a:gd name="T0" fmla="*/ 215 w 215"/>
              <a:gd name="T1" fmla="*/ 107 h 214"/>
              <a:gd name="T2" fmla="*/ 0 w 215"/>
              <a:gd name="T3" fmla="*/ 214 h 214"/>
              <a:gd name="T4" fmla="*/ 0 w 215"/>
              <a:gd name="T5" fmla="*/ 0 h 214"/>
              <a:gd name="T6" fmla="*/ 0 w 215"/>
              <a:gd name="T7" fmla="*/ 0 h 214"/>
              <a:gd name="T8" fmla="*/ 215 w 215"/>
              <a:gd name="T9" fmla="*/ 107 h 214"/>
            </a:gdLst>
            <a:ahLst/>
            <a:cxnLst>
              <a:cxn ang="0">
                <a:pos x="T0" y="T1"/>
              </a:cxn>
              <a:cxn ang="0">
                <a:pos x="T2" y="T3"/>
              </a:cxn>
              <a:cxn ang="0">
                <a:pos x="T4" y="T5"/>
              </a:cxn>
              <a:cxn ang="0">
                <a:pos x="T6" y="T7"/>
              </a:cxn>
              <a:cxn ang="0">
                <a:pos x="T8" y="T9"/>
              </a:cxn>
            </a:cxnLst>
            <a:rect l="0" t="0" r="r" b="b"/>
            <a:pathLst>
              <a:path w="215" h="214">
                <a:moveTo>
                  <a:pt x="215" y="107"/>
                </a:moveTo>
                <a:lnTo>
                  <a:pt x="0" y="214"/>
                </a:lnTo>
                <a:cubicBezTo>
                  <a:pt x="34" y="147"/>
                  <a:pt x="34" y="67"/>
                  <a:pt x="0" y="0"/>
                </a:cubicBezTo>
                <a:lnTo>
                  <a:pt x="0" y="0"/>
                </a:lnTo>
                <a:lnTo>
                  <a:pt x="215" y="107"/>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defTabSz="914400" eaLnBrk="1" fontAlgn="auto" hangingPunct="1">
              <a:spcBef>
                <a:spcPts val="0"/>
              </a:spcBef>
              <a:spcAft>
                <a:spcPts val="0"/>
              </a:spcAft>
              <a:buClrTx/>
              <a:buSzTx/>
              <a:buFontTx/>
              <a:buNone/>
              <a:defRPr/>
            </a:pPr>
            <a:endParaRPr kumimoji="1" lang="ja-JP" altLang="en-US" sz="1800" kern="0" smtClean="0">
              <a:solidFill>
                <a:srgbClr val="000000"/>
              </a:solidFill>
              <a:latin typeface="Arial" charset="0"/>
              <a:ea typeface="ＭＳ Ｐゴシック" pitchFamily="50" charset="-128"/>
            </a:endParaRPr>
          </a:p>
        </p:txBody>
      </p:sp>
      <p:sp>
        <p:nvSpPr>
          <p:cNvPr id="278" name="コンテンツ プレースホルダー 2"/>
          <p:cNvSpPr txBox="1">
            <a:spLocks/>
          </p:cNvSpPr>
          <p:nvPr/>
        </p:nvSpPr>
        <p:spPr>
          <a:xfrm>
            <a:off x="539552" y="5157192"/>
            <a:ext cx="2073733" cy="4320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2200" dirty="0" smtClean="0">
                <a:solidFill>
                  <a:srgbClr val="000000"/>
                </a:solidFill>
                <a:latin typeface="Calibri" panose="020F0502020204030204" pitchFamily="34" charset="0"/>
                <a:ea typeface="ＭＳ Ｐゴシック"/>
              </a:rPr>
              <a:t>Precoding + PH</a:t>
            </a:r>
          </a:p>
          <a:p>
            <a:pPr marL="0" lvl="1" indent="0" fontAlgn="auto">
              <a:spcAft>
                <a:spcPts val="0"/>
              </a:spcAft>
              <a:buClrTx/>
              <a:buSzTx/>
              <a:buFont typeface="Arial" panose="020B0604020202020204" pitchFamily="34" charset="0"/>
              <a:buNone/>
            </a:pPr>
            <a:endParaRPr lang="en-US" altLang="ja-JP" sz="2400"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
        <p:nvSpPr>
          <p:cNvPr id="279" name="コンテンツ プレースホルダー 2"/>
          <p:cNvSpPr txBox="1">
            <a:spLocks/>
          </p:cNvSpPr>
          <p:nvPr/>
        </p:nvSpPr>
        <p:spPr>
          <a:xfrm>
            <a:off x="547824" y="5614789"/>
            <a:ext cx="2295984" cy="478507"/>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2400" dirty="0" smtClean="0">
                <a:solidFill>
                  <a:srgbClr val="000000"/>
                </a:solidFill>
                <a:latin typeface="Calibri" panose="020F0502020204030204" pitchFamily="34" charset="0"/>
                <a:ea typeface="ＭＳ Ｐゴシック"/>
              </a:rPr>
              <a:t>No Precoding + PH</a:t>
            </a:r>
          </a:p>
          <a:p>
            <a:pPr marL="0" lvl="1" indent="0" fontAlgn="auto">
              <a:spcAft>
                <a:spcPts val="0"/>
              </a:spcAft>
              <a:buClrTx/>
              <a:buSzTx/>
              <a:buFont typeface="Arial" panose="020B0604020202020204" pitchFamily="34" charset="0"/>
              <a:buNone/>
            </a:pPr>
            <a:endParaRPr lang="en-US" altLang="ja-JP" sz="2400" dirty="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0" lvl="1" indent="0" fontAlgn="auto">
              <a:spcAft>
                <a:spcPts val="0"/>
              </a:spcAft>
              <a:buClrTx/>
              <a:buSzTx/>
              <a:buFont typeface="Arial" panose="020B0604020202020204" pitchFamily="34" charset="0"/>
              <a:buNone/>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mc:AlternateContent xmlns:mc="http://schemas.openxmlformats.org/markup-compatibility/2006" xmlns:a14="http://schemas.microsoft.com/office/drawing/2010/main">
        <mc:Choice Requires="a14">
          <p:sp>
            <p:nvSpPr>
              <p:cNvPr id="280" name="正方形/長方形 279"/>
              <p:cNvSpPr/>
              <p:nvPr/>
            </p:nvSpPr>
            <p:spPr>
              <a:xfrm>
                <a:off x="2854644" y="5669721"/>
                <a:ext cx="4152419" cy="578876"/>
              </a:xfrm>
              <a:prstGeom prst="rect">
                <a:avLst/>
              </a:prstGeom>
            </p:spPr>
            <p:txBody>
              <a:bodyPr wrap="none">
                <a:spAutoFit/>
              </a:bodyPr>
              <a:lstStyle/>
              <a:p>
                <a:pPr defTabSz="9144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d>
                        <m:dPr>
                          <m:begChr m:val="["/>
                          <m:endChr m:val="]"/>
                          <m:ctrlPr>
                            <a:rPr kumimoji="1" lang="en-US" altLang="ja-JP" sz="1600" i="1" smtClean="0">
                              <a:solidFill>
                                <a:prstClr val="black"/>
                              </a:solidFill>
                              <a:latin typeface="Cambria Math"/>
                            </a:rPr>
                          </m:ctrlPr>
                        </m:dPr>
                        <m:e>
                          <m:m>
                            <m:mPr>
                              <m:mcs>
                                <m:mc>
                                  <m:mcPr>
                                    <m:count m:val="1"/>
                                    <m:mcJc m:val="center"/>
                                  </m:mcPr>
                                </m:mc>
                              </m:mcs>
                              <m:ctrlPr>
                                <a:rPr kumimoji="1" lang="en-US" altLang="ja-JP" sz="1600" i="1" smtClean="0">
                                  <a:solidFill>
                                    <a:prstClr val="black"/>
                                  </a:solidFill>
                                  <a:latin typeface="Cambria Math"/>
                                </a:rPr>
                              </m:ctrlPr>
                            </m:mPr>
                            <m:mr>
                              <m:e>
                                <m:sSub>
                                  <m:sSubPr>
                                    <m:ctrlPr>
                                      <a:rPr kumimoji="1" lang="en-US" altLang="ja-JP" sz="1600" i="1" smtClean="0">
                                        <a:solidFill>
                                          <a:prstClr val="black"/>
                                        </a:solidFill>
                                        <a:latin typeface="Cambria Math"/>
                                      </a:rPr>
                                    </m:ctrlPr>
                                  </m:sSubPr>
                                  <m:e>
                                    <m:r>
                                      <a:rPr kumimoji="1" lang="en-US" altLang="ja-JP" sz="1600" i="1" smtClean="0">
                                        <a:solidFill>
                                          <a:prstClr val="black"/>
                                        </a:solidFill>
                                        <a:latin typeface="Cambria Math"/>
                                      </a:rPr>
                                      <m:t>𝑇𝑥</m:t>
                                    </m:r>
                                  </m:e>
                                  <m:sub>
                                    <m:r>
                                      <a:rPr kumimoji="1" lang="en-US" altLang="ja-JP" sz="1600" i="1" smtClean="0">
                                        <a:solidFill>
                                          <a:prstClr val="black"/>
                                        </a:solidFill>
                                        <a:latin typeface="Cambria Math"/>
                                      </a:rPr>
                                      <m:t>1</m:t>
                                    </m:r>
                                  </m:sub>
                                </m:sSub>
                                <m:d>
                                  <m:dPr>
                                    <m:ctrlPr>
                                      <a:rPr kumimoji="1" lang="en-US" altLang="ja-JP" sz="1600" i="1" smtClean="0">
                                        <a:solidFill>
                                          <a:prstClr val="black"/>
                                        </a:solidFill>
                                        <a:latin typeface="Cambria Math"/>
                                      </a:rPr>
                                    </m:ctrlPr>
                                  </m:dPr>
                                  <m:e>
                                    <m:r>
                                      <a:rPr kumimoji="1" lang="en-US" altLang="ja-JP" sz="1600" i="1" smtClean="0">
                                        <a:solidFill>
                                          <a:prstClr val="black"/>
                                        </a:solidFill>
                                        <a:latin typeface="Cambria Math"/>
                                      </a:rPr>
                                      <m:t>𝑖</m:t>
                                    </m:r>
                                  </m:e>
                                </m:d>
                              </m:e>
                            </m:mr>
                            <m:mr>
                              <m:e>
                                <m:sSub>
                                  <m:sSubPr>
                                    <m:ctrlPr>
                                      <a:rPr kumimoji="1" lang="en-US" altLang="ja-JP" sz="1600" i="1">
                                        <a:solidFill>
                                          <a:prstClr val="black"/>
                                        </a:solidFill>
                                        <a:latin typeface="Cambria Math"/>
                                      </a:rPr>
                                    </m:ctrlPr>
                                  </m:sSubPr>
                                  <m:e>
                                    <m:r>
                                      <a:rPr kumimoji="1" lang="en-US" altLang="ja-JP" sz="1600" i="1">
                                        <a:solidFill>
                                          <a:prstClr val="black"/>
                                        </a:solidFill>
                                        <a:latin typeface="Cambria Math"/>
                                      </a:rPr>
                                      <m:t>𝑇𝑥</m:t>
                                    </m:r>
                                  </m:e>
                                  <m:sub>
                                    <m:r>
                                      <a:rPr kumimoji="1" lang="en-US" altLang="ja-JP" sz="1600" i="1" smtClean="0">
                                        <a:solidFill>
                                          <a:prstClr val="black"/>
                                        </a:solidFill>
                                        <a:latin typeface="Cambria Math"/>
                                      </a:rPr>
                                      <m:t>2</m:t>
                                    </m:r>
                                  </m:sub>
                                </m:sSub>
                                <m:d>
                                  <m:dPr>
                                    <m:ctrlPr>
                                      <a:rPr kumimoji="1" lang="en-US" altLang="ja-JP" sz="1600" i="1">
                                        <a:solidFill>
                                          <a:prstClr val="black"/>
                                        </a:solidFill>
                                        <a:latin typeface="Cambria Math"/>
                                      </a:rPr>
                                    </m:ctrlPr>
                                  </m:dPr>
                                  <m:e>
                                    <m:r>
                                      <a:rPr kumimoji="1" lang="en-US" altLang="ja-JP" sz="1600" i="1">
                                        <a:solidFill>
                                          <a:prstClr val="black"/>
                                        </a:solidFill>
                                        <a:latin typeface="Cambria Math"/>
                                      </a:rPr>
                                      <m:t>𝑖</m:t>
                                    </m:r>
                                  </m:e>
                                </m:d>
                              </m:e>
                            </m:mr>
                          </m:m>
                        </m:e>
                      </m:d>
                      <m:r>
                        <a:rPr kumimoji="1" lang="en-US" altLang="ja-JP" sz="1600" i="1">
                          <a:solidFill>
                            <a:prstClr val="black"/>
                          </a:solidFill>
                          <a:latin typeface="Cambria Math"/>
                          <a:ea typeface="Cambria Math"/>
                        </a:rPr>
                        <m:t>=</m:t>
                      </m:r>
                      <m:d>
                        <m:dPr>
                          <m:begChr m:val="["/>
                          <m:endChr m:val="]"/>
                          <m:ctrlPr>
                            <a:rPr kumimoji="1" lang="en-US" altLang="ja-JP" sz="1600" i="1">
                              <a:solidFill>
                                <a:prstClr val="black"/>
                              </a:solidFill>
                              <a:latin typeface="Cambria Math"/>
                              <a:ea typeface="Cambria Math"/>
                            </a:rPr>
                          </m:ctrlPr>
                        </m:dPr>
                        <m:e>
                          <m:m>
                            <m:mPr>
                              <m:mcs>
                                <m:mc>
                                  <m:mcPr>
                                    <m:count m:val="2"/>
                                    <m:mcJc m:val="center"/>
                                  </m:mcPr>
                                </m:mc>
                              </m:mcs>
                              <m:ctrlPr>
                                <a:rPr kumimoji="1" lang="en-US" altLang="ja-JP" sz="1600" i="1">
                                  <a:solidFill>
                                    <a:prstClr val="black"/>
                                  </a:solidFill>
                                  <a:latin typeface="Cambria Math"/>
                                  <a:ea typeface="Cambria Math"/>
                                </a:rPr>
                              </m:ctrlPr>
                            </m:mPr>
                            <m:mr>
                              <m:e>
                                <m:r>
                                  <a:rPr kumimoji="1" lang="en-US" altLang="ja-JP" sz="1600" i="1" smtClean="0">
                                    <a:solidFill>
                                      <a:prstClr val="black"/>
                                    </a:solidFill>
                                    <a:latin typeface="Cambria Math"/>
                                    <a:ea typeface="Cambria Math"/>
                                  </a:rPr>
                                  <m:t>1</m:t>
                                </m:r>
                              </m:e>
                              <m:e>
                                <m:r>
                                  <a:rPr kumimoji="1" lang="en-US" altLang="ja-JP" sz="1600" i="1" smtClean="0">
                                    <a:solidFill>
                                      <a:prstClr val="black"/>
                                    </a:solidFill>
                                    <a:latin typeface="Cambria Math"/>
                                    <a:ea typeface="Cambria Math"/>
                                  </a:rPr>
                                  <m:t>0</m:t>
                                </m:r>
                              </m:e>
                            </m:mr>
                            <m:mr>
                              <m:e>
                                <m:r>
                                  <a:rPr kumimoji="1" lang="en-US" altLang="ja-JP" sz="1600" i="1" smtClean="0">
                                    <a:solidFill>
                                      <a:prstClr val="black"/>
                                    </a:solidFill>
                                    <a:latin typeface="Cambria Math"/>
                                    <a:ea typeface="Cambria Math"/>
                                  </a:rPr>
                                  <m:t>0</m:t>
                                </m:r>
                              </m:e>
                              <m:e>
                                <m:sSup>
                                  <m:sSupPr>
                                    <m:ctrlPr>
                                      <a:rPr kumimoji="1" lang="en-US" altLang="ja-JP" sz="1600" i="1" smtClean="0">
                                        <a:solidFill>
                                          <a:prstClr val="black"/>
                                        </a:solidFill>
                                        <a:latin typeface="Cambria Math"/>
                                        <a:ea typeface="Cambria Math"/>
                                      </a:rPr>
                                    </m:ctrlPr>
                                  </m:sSupPr>
                                  <m:e>
                                    <m:r>
                                      <a:rPr kumimoji="1" lang="en-US" altLang="ja-JP" sz="1600" i="1" smtClean="0">
                                        <a:solidFill>
                                          <a:prstClr val="black"/>
                                        </a:solidFill>
                                        <a:latin typeface="Cambria Math"/>
                                        <a:ea typeface="Cambria Math"/>
                                      </a:rPr>
                                      <m:t>𝑒</m:t>
                                    </m:r>
                                  </m:e>
                                  <m:sup>
                                    <m:r>
                                      <a:rPr kumimoji="1" lang="en-US" altLang="ja-JP" sz="1600" i="1" smtClean="0">
                                        <a:solidFill>
                                          <a:prstClr val="black"/>
                                        </a:solidFill>
                                        <a:latin typeface="Cambria Math"/>
                                        <a:ea typeface="Cambria Math"/>
                                      </a:rPr>
                                      <m:t>𝑗</m:t>
                                    </m:r>
                                    <m:r>
                                      <a:rPr kumimoji="1" lang="ja-JP" altLang="en-US" sz="1600" i="1" smtClean="0">
                                        <a:solidFill>
                                          <a:prstClr val="black"/>
                                        </a:solidFill>
                                        <a:latin typeface="Cambria Math"/>
                                        <a:ea typeface="Cambria Math"/>
                                      </a:rPr>
                                      <m:t>𝛾</m:t>
                                    </m:r>
                                    <m:d>
                                      <m:dPr>
                                        <m:ctrlPr>
                                          <a:rPr kumimoji="1" lang="en-US" altLang="ja-JP" sz="1600" i="1" smtClean="0">
                                            <a:solidFill>
                                              <a:prstClr val="black"/>
                                            </a:solidFill>
                                            <a:latin typeface="Cambria Math"/>
                                            <a:ea typeface="Cambria Math"/>
                                          </a:rPr>
                                        </m:ctrlPr>
                                      </m:dPr>
                                      <m:e>
                                        <m:r>
                                          <a:rPr kumimoji="1" lang="en-US" altLang="ja-JP" sz="1600" i="1" smtClean="0">
                                            <a:solidFill>
                                              <a:prstClr val="black"/>
                                            </a:solidFill>
                                            <a:latin typeface="Cambria Math"/>
                                            <a:ea typeface="Cambria Math"/>
                                          </a:rPr>
                                          <m:t>𝑖</m:t>
                                        </m:r>
                                      </m:e>
                                    </m:d>
                                  </m:sup>
                                </m:sSup>
                              </m:e>
                            </m:mr>
                          </m:m>
                        </m:e>
                      </m:d>
                      <m:r>
                        <a:rPr kumimoji="1" lang="en-US" altLang="ja-JP" sz="1600" i="1" smtClean="0">
                          <a:solidFill>
                            <a:prstClr val="black"/>
                          </a:solidFill>
                          <a:latin typeface="Cambria Math"/>
                          <a:ea typeface="Cambria Math"/>
                        </a:rPr>
                        <m:t>         </m:t>
                      </m:r>
                      <m:d>
                        <m:dPr>
                          <m:begChr m:val="["/>
                          <m:endChr m:val="]"/>
                          <m:ctrlPr>
                            <a:rPr kumimoji="1" lang="en-US" altLang="ja-JP" sz="1600" i="1">
                              <a:solidFill>
                                <a:prstClr val="black"/>
                              </a:solidFill>
                              <a:latin typeface="Cambria Math"/>
                              <a:ea typeface="Cambria Math"/>
                            </a:rPr>
                          </m:ctrlPr>
                        </m:dPr>
                        <m:e>
                          <m:m>
                            <m:mPr>
                              <m:mcs>
                                <m:mc>
                                  <m:mcPr>
                                    <m:count m:val="2"/>
                                    <m:mcJc m:val="center"/>
                                  </m:mcPr>
                                </m:mc>
                              </m:mcs>
                              <m:ctrlPr>
                                <a:rPr kumimoji="1" lang="en-US" altLang="ja-JP" sz="1600" i="1">
                                  <a:solidFill>
                                    <a:prstClr val="black"/>
                                  </a:solidFill>
                                  <a:latin typeface="Cambria Math"/>
                                  <a:ea typeface="Cambria Math"/>
                                </a:rPr>
                              </m:ctrlPr>
                            </m:mPr>
                            <m:mr>
                              <m:e>
                                <m:r>
                                  <a:rPr kumimoji="1" lang="en-US" altLang="ja-JP" sz="1600" i="1" smtClean="0">
                                    <a:solidFill>
                                      <a:prstClr val="black"/>
                                    </a:solidFill>
                                    <a:latin typeface="Cambria Math"/>
                                    <a:ea typeface="Cambria Math"/>
                                  </a:rPr>
                                  <m:t>1</m:t>
                                </m:r>
                              </m:e>
                              <m:e>
                                <m:r>
                                  <a:rPr kumimoji="1" lang="en-US" altLang="ja-JP" sz="1600" i="1" smtClean="0">
                                    <a:solidFill>
                                      <a:prstClr val="black"/>
                                    </a:solidFill>
                                    <a:latin typeface="Cambria Math"/>
                                    <a:ea typeface="Cambria Math"/>
                                  </a:rPr>
                                  <m:t>0</m:t>
                                </m:r>
                              </m:e>
                            </m:mr>
                            <m:mr>
                              <m:e>
                                <m:r>
                                  <a:rPr kumimoji="1" lang="en-US" altLang="ja-JP" sz="1600" i="1" smtClean="0">
                                    <a:solidFill>
                                      <a:prstClr val="black"/>
                                    </a:solidFill>
                                    <a:latin typeface="Cambria Math"/>
                                    <a:ea typeface="Cambria Math"/>
                                  </a:rPr>
                                  <m:t>0</m:t>
                                </m:r>
                              </m:e>
                              <m:e>
                                <m:r>
                                  <a:rPr kumimoji="1" lang="en-US" altLang="ja-JP" sz="1600" i="1" smtClean="0">
                                    <a:solidFill>
                                      <a:prstClr val="black"/>
                                    </a:solidFill>
                                    <a:latin typeface="Cambria Math"/>
                                    <a:ea typeface="Cambria Math"/>
                                  </a:rPr>
                                  <m:t>1</m:t>
                                </m:r>
                              </m:e>
                            </m:mr>
                          </m:m>
                        </m:e>
                      </m:d>
                      <m:r>
                        <a:rPr kumimoji="1" lang="en-US" altLang="ja-JP" sz="1600" i="1" smtClean="0">
                          <a:solidFill>
                            <a:prstClr val="black"/>
                          </a:solidFill>
                          <a:latin typeface="Cambria Math"/>
                          <a:ea typeface="Cambria Math"/>
                        </a:rPr>
                        <m:t>        </m:t>
                      </m:r>
                      <m:d>
                        <m:dPr>
                          <m:begChr m:val="["/>
                          <m:endChr m:val="]"/>
                          <m:ctrlPr>
                            <a:rPr kumimoji="1" lang="en-US" altLang="ja-JP" sz="1600" i="1">
                              <a:solidFill>
                                <a:prstClr val="black"/>
                              </a:solidFill>
                              <a:latin typeface="Cambria Math"/>
                            </a:rPr>
                          </m:ctrlPr>
                        </m:dPr>
                        <m:e>
                          <m:m>
                            <m:mPr>
                              <m:mcs>
                                <m:mc>
                                  <m:mcPr>
                                    <m:count m:val="1"/>
                                    <m:mcJc m:val="center"/>
                                  </m:mcPr>
                                </m:mc>
                              </m:mcs>
                              <m:ctrlPr>
                                <a:rPr kumimoji="1" lang="en-US" altLang="ja-JP" sz="1600" i="1">
                                  <a:solidFill>
                                    <a:prstClr val="black"/>
                                  </a:solidFill>
                                  <a:latin typeface="Cambria Math"/>
                                </a:rPr>
                              </m:ctrlPr>
                            </m:mPr>
                            <m:mr>
                              <m:e>
                                <m:sSub>
                                  <m:sSubPr>
                                    <m:ctrlPr>
                                      <a:rPr kumimoji="1" lang="en-US" altLang="ja-JP" sz="1600" i="1">
                                        <a:solidFill>
                                          <a:prstClr val="black"/>
                                        </a:solidFill>
                                        <a:latin typeface="Cambria Math"/>
                                      </a:rPr>
                                    </m:ctrlPr>
                                  </m:sSubPr>
                                  <m:e>
                                    <m:r>
                                      <a:rPr kumimoji="1" lang="en-US" altLang="ja-JP" sz="1600" i="1" smtClean="0">
                                        <a:solidFill>
                                          <a:prstClr val="black"/>
                                        </a:solidFill>
                                        <a:latin typeface="Cambria Math"/>
                                      </a:rPr>
                                      <m:t>𝑠</m:t>
                                    </m:r>
                                  </m:e>
                                  <m:sub>
                                    <m:r>
                                      <a:rPr kumimoji="1" lang="en-US" altLang="ja-JP" sz="1600" i="1">
                                        <a:solidFill>
                                          <a:prstClr val="black"/>
                                        </a:solidFill>
                                        <a:latin typeface="Cambria Math"/>
                                      </a:rPr>
                                      <m:t>1</m:t>
                                    </m:r>
                                  </m:sub>
                                </m:sSub>
                                <m:d>
                                  <m:dPr>
                                    <m:ctrlPr>
                                      <a:rPr kumimoji="1" lang="en-US" altLang="ja-JP" sz="1600" i="1">
                                        <a:solidFill>
                                          <a:prstClr val="black"/>
                                        </a:solidFill>
                                        <a:latin typeface="Cambria Math"/>
                                      </a:rPr>
                                    </m:ctrlPr>
                                  </m:dPr>
                                  <m:e>
                                    <m:r>
                                      <a:rPr kumimoji="1" lang="en-US" altLang="ja-JP" sz="1600" i="1">
                                        <a:solidFill>
                                          <a:prstClr val="black"/>
                                        </a:solidFill>
                                        <a:latin typeface="Cambria Math"/>
                                      </a:rPr>
                                      <m:t>𝑖</m:t>
                                    </m:r>
                                  </m:e>
                                </m:d>
                              </m:e>
                            </m:mr>
                            <m:mr>
                              <m:e>
                                <m:sSub>
                                  <m:sSubPr>
                                    <m:ctrlPr>
                                      <a:rPr kumimoji="1" lang="en-US" altLang="ja-JP" sz="1600" i="1">
                                        <a:solidFill>
                                          <a:prstClr val="black"/>
                                        </a:solidFill>
                                        <a:latin typeface="Cambria Math"/>
                                      </a:rPr>
                                    </m:ctrlPr>
                                  </m:sSubPr>
                                  <m:e>
                                    <m:r>
                                      <a:rPr kumimoji="1" lang="en-US" altLang="ja-JP" sz="1600" i="1" smtClean="0">
                                        <a:solidFill>
                                          <a:prstClr val="black"/>
                                        </a:solidFill>
                                        <a:latin typeface="Cambria Math"/>
                                      </a:rPr>
                                      <m:t>𝑠</m:t>
                                    </m:r>
                                  </m:e>
                                  <m:sub>
                                    <m:r>
                                      <a:rPr kumimoji="1" lang="en-US" altLang="ja-JP" sz="1600" i="1">
                                        <a:solidFill>
                                          <a:prstClr val="black"/>
                                        </a:solidFill>
                                        <a:latin typeface="Cambria Math"/>
                                      </a:rPr>
                                      <m:t>2</m:t>
                                    </m:r>
                                  </m:sub>
                                </m:sSub>
                                <m:d>
                                  <m:dPr>
                                    <m:ctrlPr>
                                      <a:rPr kumimoji="1" lang="en-US" altLang="ja-JP" sz="1600" i="1">
                                        <a:solidFill>
                                          <a:prstClr val="black"/>
                                        </a:solidFill>
                                        <a:latin typeface="Cambria Math"/>
                                      </a:rPr>
                                    </m:ctrlPr>
                                  </m:dPr>
                                  <m:e>
                                    <m:r>
                                      <a:rPr kumimoji="1" lang="en-US" altLang="ja-JP" sz="1600" i="1">
                                        <a:solidFill>
                                          <a:prstClr val="black"/>
                                        </a:solidFill>
                                        <a:latin typeface="Cambria Math"/>
                                      </a:rPr>
                                      <m:t>𝑖</m:t>
                                    </m:r>
                                  </m:e>
                                </m:d>
                              </m:e>
                            </m:mr>
                          </m:m>
                        </m:e>
                      </m:d>
                    </m:oMath>
                  </m:oMathPara>
                </a14:m>
                <a:endParaRPr kumimoji="1" lang="ja-JP" altLang="en-US" sz="1600" dirty="0">
                  <a:solidFill>
                    <a:prstClr val="black"/>
                  </a:solidFill>
                  <a:latin typeface="Calibri"/>
                  <a:ea typeface="ＭＳ Ｐゴシック"/>
                </a:endParaRPr>
              </a:p>
            </p:txBody>
          </p:sp>
        </mc:Choice>
        <mc:Fallback xmlns="">
          <p:sp>
            <p:nvSpPr>
              <p:cNvPr id="280" name="正方形/長方形 279"/>
              <p:cNvSpPr>
                <a:spLocks noRot="1" noChangeAspect="1" noMove="1" noResize="1" noEditPoints="1" noAdjustHandles="1" noChangeArrowheads="1" noChangeShapeType="1" noTextEdit="1"/>
              </p:cNvSpPr>
              <p:nvPr/>
            </p:nvSpPr>
            <p:spPr>
              <a:xfrm>
                <a:off x="2854644" y="5669721"/>
                <a:ext cx="4152419" cy="578876"/>
              </a:xfrm>
              <a:prstGeom prst="rect">
                <a:avLst/>
              </a:prstGeom>
              <a:blipFill rotWithShape="1">
                <a:blip r:embed="rId1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1" name="正方形/長方形 280"/>
              <p:cNvSpPr/>
              <p:nvPr/>
            </p:nvSpPr>
            <p:spPr>
              <a:xfrm>
                <a:off x="2843808" y="5154380"/>
                <a:ext cx="4207690" cy="578876"/>
              </a:xfrm>
              <a:prstGeom prst="rect">
                <a:avLst/>
              </a:prstGeom>
            </p:spPr>
            <p:txBody>
              <a:bodyPr wrap="none">
                <a:spAutoFit/>
              </a:bodyPr>
              <a:lstStyle/>
              <a:p>
                <a:pPr defTabSz="9144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d>
                        <m:dPr>
                          <m:begChr m:val="["/>
                          <m:endChr m:val="]"/>
                          <m:ctrlPr>
                            <a:rPr kumimoji="1" lang="en-US" altLang="ja-JP" sz="1600" i="1" smtClean="0">
                              <a:solidFill>
                                <a:prstClr val="black"/>
                              </a:solidFill>
                              <a:latin typeface="Cambria Math"/>
                            </a:rPr>
                          </m:ctrlPr>
                        </m:dPr>
                        <m:e>
                          <m:m>
                            <m:mPr>
                              <m:mcs>
                                <m:mc>
                                  <m:mcPr>
                                    <m:count m:val="1"/>
                                    <m:mcJc m:val="center"/>
                                  </m:mcPr>
                                </m:mc>
                              </m:mcs>
                              <m:ctrlPr>
                                <a:rPr kumimoji="1" lang="en-US" altLang="ja-JP" sz="1600" i="1" smtClean="0">
                                  <a:solidFill>
                                    <a:prstClr val="black"/>
                                  </a:solidFill>
                                  <a:latin typeface="Cambria Math"/>
                                </a:rPr>
                              </m:ctrlPr>
                            </m:mPr>
                            <m:mr>
                              <m:e>
                                <m:sSub>
                                  <m:sSubPr>
                                    <m:ctrlPr>
                                      <a:rPr kumimoji="1" lang="en-US" altLang="ja-JP" sz="1600" i="1" smtClean="0">
                                        <a:solidFill>
                                          <a:prstClr val="black"/>
                                        </a:solidFill>
                                        <a:latin typeface="Cambria Math"/>
                                      </a:rPr>
                                    </m:ctrlPr>
                                  </m:sSubPr>
                                  <m:e>
                                    <m:r>
                                      <a:rPr kumimoji="1" lang="en-US" altLang="ja-JP" sz="1600" i="1" smtClean="0">
                                        <a:solidFill>
                                          <a:prstClr val="black"/>
                                        </a:solidFill>
                                        <a:latin typeface="Cambria Math"/>
                                      </a:rPr>
                                      <m:t>𝑇𝑥</m:t>
                                    </m:r>
                                  </m:e>
                                  <m:sub>
                                    <m:r>
                                      <a:rPr kumimoji="1" lang="en-US" altLang="ja-JP" sz="1600" i="1" smtClean="0">
                                        <a:solidFill>
                                          <a:prstClr val="black"/>
                                        </a:solidFill>
                                        <a:latin typeface="Cambria Math"/>
                                      </a:rPr>
                                      <m:t>1</m:t>
                                    </m:r>
                                  </m:sub>
                                </m:sSub>
                                <m:d>
                                  <m:dPr>
                                    <m:ctrlPr>
                                      <a:rPr kumimoji="1" lang="en-US" altLang="ja-JP" sz="1600" i="1" smtClean="0">
                                        <a:solidFill>
                                          <a:prstClr val="black"/>
                                        </a:solidFill>
                                        <a:latin typeface="Cambria Math"/>
                                      </a:rPr>
                                    </m:ctrlPr>
                                  </m:dPr>
                                  <m:e>
                                    <m:r>
                                      <a:rPr kumimoji="1" lang="en-US" altLang="ja-JP" sz="1600" i="1" smtClean="0">
                                        <a:solidFill>
                                          <a:prstClr val="black"/>
                                        </a:solidFill>
                                        <a:latin typeface="Cambria Math"/>
                                      </a:rPr>
                                      <m:t>𝑖</m:t>
                                    </m:r>
                                  </m:e>
                                </m:d>
                              </m:e>
                            </m:mr>
                            <m:mr>
                              <m:e>
                                <m:sSub>
                                  <m:sSubPr>
                                    <m:ctrlPr>
                                      <a:rPr kumimoji="1" lang="en-US" altLang="ja-JP" sz="1600" i="1">
                                        <a:solidFill>
                                          <a:prstClr val="black"/>
                                        </a:solidFill>
                                        <a:latin typeface="Cambria Math"/>
                                      </a:rPr>
                                    </m:ctrlPr>
                                  </m:sSubPr>
                                  <m:e>
                                    <m:r>
                                      <a:rPr kumimoji="1" lang="en-US" altLang="ja-JP" sz="1600" i="1">
                                        <a:solidFill>
                                          <a:prstClr val="black"/>
                                        </a:solidFill>
                                        <a:latin typeface="Cambria Math"/>
                                      </a:rPr>
                                      <m:t>𝑇𝑥</m:t>
                                    </m:r>
                                  </m:e>
                                  <m:sub>
                                    <m:r>
                                      <a:rPr kumimoji="1" lang="en-US" altLang="ja-JP" sz="1600" i="1" smtClean="0">
                                        <a:solidFill>
                                          <a:prstClr val="black"/>
                                        </a:solidFill>
                                        <a:latin typeface="Cambria Math"/>
                                      </a:rPr>
                                      <m:t>2</m:t>
                                    </m:r>
                                  </m:sub>
                                </m:sSub>
                                <m:d>
                                  <m:dPr>
                                    <m:ctrlPr>
                                      <a:rPr kumimoji="1" lang="en-US" altLang="ja-JP" sz="1600" i="1">
                                        <a:solidFill>
                                          <a:prstClr val="black"/>
                                        </a:solidFill>
                                        <a:latin typeface="Cambria Math"/>
                                      </a:rPr>
                                    </m:ctrlPr>
                                  </m:dPr>
                                  <m:e>
                                    <m:r>
                                      <a:rPr kumimoji="1" lang="en-US" altLang="ja-JP" sz="1600" i="1">
                                        <a:solidFill>
                                          <a:prstClr val="black"/>
                                        </a:solidFill>
                                        <a:latin typeface="Cambria Math"/>
                                      </a:rPr>
                                      <m:t>𝑖</m:t>
                                    </m:r>
                                  </m:e>
                                </m:d>
                              </m:e>
                            </m:mr>
                          </m:m>
                        </m:e>
                      </m:d>
                      <m:r>
                        <a:rPr kumimoji="1" lang="en-US" altLang="ja-JP" sz="1600" i="1">
                          <a:solidFill>
                            <a:prstClr val="black"/>
                          </a:solidFill>
                          <a:latin typeface="Cambria Math"/>
                          <a:ea typeface="Cambria Math"/>
                        </a:rPr>
                        <m:t>=</m:t>
                      </m:r>
                      <m:d>
                        <m:dPr>
                          <m:begChr m:val="["/>
                          <m:endChr m:val="]"/>
                          <m:ctrlPr>
                            <a:rPr kumimoji="1" lang="en-US" altLang="ja-JP" sz="1600" i="1">
                              <a:solidFill>
                                <a:prstClr val="black"/>
                              </a:solidFill>
                              <a:latin typeface="Cambria Math"/>
                              <a:ea typeface="Cambria Math"/>
                            </a:rPr>
                          </m:ctrlPr>
                        </m:dPr>
                        <m:e>
                          <m:m>
                            <m:mPr>
                              <m:mcs>
                                <m:mc>
                                  <m:mcPr>
                                    <m:count m:val="2"/>
                                    <m:mcJc m:val="center"/>
                                  </m:mcPr>
                                </m:mc>
                              </m:mcs>
                              <m:ctrlPr>
                                <a:rPr kumimoji="1" lang="en-US" altLang="ja-JP" sz="1600" i="1">
                                  <a:solidFill>
                                    <a:prstClr val="black"/>
                                  </a:solidFill>
                                  <a:latin typeface="Cambria Math"/>
                                  <a:ea typeface="Cambria Math"/>
                                </a:rPr>
                              </m:ctrlPr>
                            </m:mPr>
                            <m:mr>
                              <m:e>
                                <m:r>
                                  <a:rPr kumimoji="1" lang="en-US" altLang="ja-JP" sz="1600" i="1" smtClean="0">
                                    <a:solidFill>
                                      <a:prstClr val="black"/>
                                    </a:solidFill>
                                    <a:latin typeface="Cambria Math"/>
                                    <a:ea typeface="Cambria Math"/>
                                  </a:rPr>
                                  <m:t>1</m:t>
                                </m:r>
                              </m:e>
                              <m:e>
                                <m:r>
                                  <a:rPr kumimoji="1" lang="en-US" altLang="ja-JP" sz="1600" i="1" smtClean="0">
                                    <a:solidFill>
                                      <a:prstClr val="black"/>
                                    </a:solidFill>
                                    <a:latin typeface="Cambria Math"/>
                                    <a:ea typeface="Cambria Math"/>
                                  </a:rPr>
                                  <m:t>0</m:t>
                                </m:r>
                              </m:e>
                            </m:mr>
                            <m:mr>
                              <m:e>
                                <m:r>
                                  <a:rPr kumimoji="1" lang="en-US" altLang="ja-JP" sz="1600" i="1" smtClean="0">
                                    <a:solidFill>
                                      <a:prstClr val="black"/>
                                    </a:solidFill>
                                    <a:latin typeface="Cambria Math"/>
                                    <a:ea typeface="Cambria Math"/>
                                  </a:rPr>
                                  <m:t>0</m:t>
                                </m:r>
                              </m:e>
                              <m:e>
                                <m:sSup>
                                  <m:sSupPr>
                                    <m:ctrlPr>
                                      <a:rPr kumimoji="1" lang="en-US" altLang="ja-JP" sz="1600" i="1" smtClean="0">
                                        <a:solidFill>
                                          <a:prstClr val="black"/>
                                        </a:solidFill>
                                        <a:latin typeface="Cambria Math"/>
                                        <a:ea typeface="Cambria Math"/>
                                      </a:rPr>
                                    </m:ctrlPr>
                                  </m:sSupPr>
                                  <m:e>
                                    <m:r>
                                      <a:rPr kumimoji="1" lang="en-US" altLang="ja-JP" sz="1600" i="1" smtClean="0">
                                        <a:solidFill>
                                          <a:prstClr val="black"/>
                                        </a:solidFill>
                                        <a:latin typeface="Cambria Math"/>
                                        <a:ea typeface="Cambria Math"/>
                                      </a:rPr>
                                      <m:t>𝑒</m:t>
                                    </m:r>
                                  </m:e>
                                  <m:sup>
                                    <m:r>
                                      <a:rPr kumimoji="1" lang="en-US" altLang="ja-JP" sz="1600" i="1" smtClean="0">
                                        <a:solidFill>
                                          <a:prstClr val="black"/>
                                        </a:solidFill>
                                        <a:latin typeface="Cambria Math"/>
                                        <a:ea typeface="Cambria Math"/>
                                      </a:rPr>
                                      <m:t>𝑗</m:t>
                                    </m:r>
                                    <m:r>
                                      <a:rPr kumimoji="1" lang="ja-JP" altLang="en-US" sz="1600" i="1" smtClean="0">
                                        <a:solidFill>
                                          <a:prstClr val="black"/>
                                        </a:solidFill>
                                        <a:latin typeface="Cambria Math"/>
                                        <a:ea typeface="Cambria Math"/>
                                      </a:rPr>
                                      <m:t>𝛾</m:t>
                                    </m:r>
                                    <m:d>
                                      <m:dPr>
                                        <m:ctrlPr>
                                          <a:rPr kumimoji="1" lang="en-US" altLang="ja-JP" sz="1600" i="1" smtClean="0">
                                            <a:solidFill>
                                              <a:prstClr val="black"/>
                                            </a:solidFill>
                                            <a:latin typeface="Cambria Math"/>
                                            <a:ea typeface="Cambria Math"/>
                                          </a:rPr>
                                        </m:ctrlPr>
                                      </m:dPr>
                                      <m:e>
                                        <m:r>
                                          <a:rPr kumimoji="1" lang="en-US" altLang="ja-JP" sz="1600" i="1" smtClean="0">
                                            <a:solidFill>
                                              <a:prstClr val="black"/>
                                            </a:solidFill>
                                            <a:latin typeface="Cambria Math"/>
                                            <a:ea typeface="Cambria Math"/>
                                          </a:rPr>
                                          <m:t>𝑖</m:t>
                                        </m:r>
                                      </m:e>
                                    </m:d>
                                  </m:sup>
                                </m:sSup>
                              </m:e>
                            </m:mr>
                          </m:m>
                        </m:e>
                      </m:d>
                      <m:d>
                        <m:dPr>
                          <m:begChr m:val="["/>
                          <m:endChr m:val="]"/>
                          <m:ctrlPr>
                            <a:rPr kumimoji="1" lang="en-US" altLang="ja-JP" sz="1600" i="1">
                              <a:solidFill>
                                <a:prstClr val="black"/>
                              </a:solidFill>
                              <a:latin typeface="Cambria Math"/>
                              <a:ea typeface="Cambria Math"/>
                            </a:rPr>
                          </m:ctrlPr>
                        </m:dPr>
                        <m:e>
                          <m:m>
                            <m:mPr>
                              <m:mcs>
                                <m:mc>
                                  <m:mcPr>
                                    <m:count m:val="2"/>
                                    <m:mcJc m:val="center"/>
                                  </m:mcPr>
                                </m:mc>
                              </m:mcs>
                              <m:ctrlPr>
                                <a:rPr kumimoji="1" lang="en-US" altLang="ja-JP" sz="1600" i="1">
                                  <a:solidFill>
                                    <a:prstClr val="black"/>
                                  </a:solidFill>
                                  <a:latin typeface="Cambria Math"/>
                                  <a:ea typeface="Cambria Math"/>
                                </a:rPr>
                              </m:ctrlPr>
                            </m:mPr>
                            <m:mr>
                              <m:e>
                                <m:func>
                                  <m:funcPr>
                                    <m:ctrlPr>
                                      <a:rPr kumimoji="1" lang="en-US" altLang="ja-JP" sz="1600" i="1" smtClean="0">
                                        <a:solidFill>
                                          <a:prstClr val="black"/>
                                        </a:solidFill>
                                        <a:latin typeface="Cambria Math"/>
                                        <a:ea typeface="Cambria Math"/>
                                      </a:rPr>
                                    </m:ctrlPr>
                                  </m:funcPr>
                                  <m:fName>
                                    <m:r>
                                      <m:rPr>
                                        <m:sty m:val="p"/>
                                        <m:brk m:alnAt="7"/>
                                      </m:rPr>
                                      <a:rPr kumimoji="1" lang="en-US" altLang="ja-JP" sz="1600" smtClean="0">
                                        <a:solidFill>
                                          <a:prstClr val="black"/>
                                        </a:solidFill>
                                        <a:latin typeface="Cambria Math"/>
                                        <a:ea typeface="Cambria Math"/>
                                      </a:rPr>
                                      <m:t>c</m:t>
                                    </m:r>
                                    <m:r>
                                      <m:rPr>
                                        <m:sty m:val="p"/>
                                      </m:rPr>
                                      <a:rPr kumimoji="1" lang="en-US" altLang="ja-JP" sz="1600" smtClean="0">
                                        <a:solidFill>
                                          <a:prstClr val="black"/>
                                        </a:solidFill>
                                        <a:latin typeface="Cambria Math"/>
                                        <a:ea typeface="Cambria Math"/>
                                      </a:rPr>
                                      <m:t>os</m:t>
                                    </m:r>
                                  </m:fName>
                                  <m:e>
                                    <m:r>
                                      <a:rPr kumimoji="1" lang="ja-JP" altLang="en-US" sz="1600" i="1" smtClean="0">
                                        <a:solidFill>
                                          <a:prstClr val="black"/>
                                        </a:solidFill>
                                        <a:latin typeface="Cambria Math"/>
                                        <a:ea typeface="Cambria Math"/>
                                      </a:rPr>
                                      <m:t>𝜃</m:t>
                                    </m:r>
                                  </m:e>
                                </m:func>
                              </m:e>
                              <m:e>
                                <m:r>
                                  <a:rPr kumimoji="1" lang="en-US" altLang="ja-JP" sz="1600" i="1" smtClean="0">
                                    <a:solidFill>
                                      <a:prstClr val="black"/>
                                    </a:solidFill>
                                    <a:latin typeface="Cambria Math"/>
                                    <a:ea typeface="Cambria Math"/>
                                  </a:rPr>
                                  <m:t>−</m:t>
                                </m:r>
                                <m:func>
                                  <m:funcPr>
                                    <m:ctrlPr>
                                      <a:rPr kumimoji="1" lang="en-US" altLang="ja-JP" sz="1600" i="1" smtClean="0">
                                        <a:solidFill>
                                          <a:prstClr val="black"/>
                                        </a:solidFill>
                                        <a:latin typeface="Cambria Math"/>
                                        <a:ea typeface="Cambria Math"/>
                                      </a:rPr>
                                    </m:ctrlPr>
                                  </m:funcPr>
                                  <m:fName>
                                    <m:r>
                                      <m:rPr>
                                        <m:sty m:val="p"/>
                                      </m:rPr>
                                      <a:rPr kumimoji="1" lang="en-US" altLang="ja-JP" sz="1600" smtClean="0">
                                        <a:solidFill>
                                          <a:prstClr val="black"/>
                                        </a:solidFill>
                                        <a:latin typeface="Cambria Math"/>
                                        <a:ea typeface="Cambria Math"/>
                                      </a:rPr>
                                      <m:t>sin</m:t>
                                    </m:r>
                                  </m:fName>
                                  <m:e>
                                    <m:r>
                                      <a:rPr kumimoji="1" lang="ja-JP" altLang="en-US" sz="1600" i="1" smtClean="0">
                                        <a:solidFill>
                                          <a:prstClr val="black"/>
                                        </a:solidFill>
                                        <a:latin typeface="Cambria Math"/>
                                        <a:ea typeface="Cambria Math"/>
                                      </a:rPr>
                                      <m:t>𝜃</m:t>
                                    </m:r>
                                  </m:e>
                                </m:func>
                              </m:e>
                            </m:mr>
                            <m:mr>
                              <m:e>
                                <m:func>
                                  <m:funcPr>
                                    <m:ctrlPr>
                                      <a:rPr kumimoji="1" lang="en-US" altLang="ja-JP" sz="1600" i="1">
                                        <a:solidFill>
                                          <a:prstClr val="black"/>
                                        </a:solidFill>
                                        <a:latin typeface="Cambria Math"/>
                                        <a:ea typeface="Cambria Math"/>
                                      </a:rPr>
                                    </m:ctrlPr>
                                  </m:funcPr>
                                  <m:fName>
                                    <m:r>
                                      <m:rPr>
                                        <m:sty m:val="p"/>
                                      </m:rPr>
                                      <a:rPr kumimoji="1" lang="en-US" altLang="ja-JP" sz="1600">
                                        <a:solidFill>
                                          <a:prstClr val="black"/>
                                        </a:solidFill>
                                        <a:latin typeface="Cambria Math"/>
                                        <a:ea typeface="Cambria Math"/>
                                      </a:rPr>
                                      <m:t>sin</m:t>
                                    </m:r>
                                  </m:fName>
                                  <m:e>
                                    <m:r>
                                      <a:rPr kumimoji="1" lang="ja-JP" altLang="en-US" sz="1600" i="1">
                                        <a:solidFill>
                                          <a:prstClr val="black"/>
                                        </a:solidFill>
                                        <a:latin typeface="Cambria Math"/>
                                        <a:ea typeface="Cambria Math"/>
                                      </a:rPr>
                                      <m:t>𝜃</m:t>
                                    </m:r>
                                  </m:e>
                                </m:func>
                              </m:e>
                              <m:e>
                                <m:func>
                                  <m:funcPr>
                                    <m:ctrlPr>
                                      <a:rPr kumimoji="1" lang="en-US" altLang="ja-JP" sz="1600" i="1">
                                        <a:solidFill>
                                          <a:prstClr val="black"/>
                                        </a:solidFill>
                                        <a:latin typeface="Cambria Math"/>
                                        <a:ea typeface="Cambria Math"/>
                                      </a:rPr>
                                    </m:ctrlPr>
                                  </m:funcPr>
                                  <m:fName>
                                    <m:r>
                                      <m:rPr>
                                        <m:sty m:val="p"/>
                                        <m:brk m:alnAt="7"/>
                                      </m:rPr>
                                      <a:rPr kumimoji="1" lang="en-US" altLang="ja-JP" sz="1600">
                                        <a:solidFill>
                                          <a:prstClr val="black"/>
                                        </a:solidFill>
                                        <a:latin typeface="Cambria Math"/>
                                        <a:ea typeface="Cambria Math"/>
                                      </a:rPr>
                                      <m:t>c</m:t>
                                    </m:r>
                                    <m:r>
                                      <m:rPr>
                                        <m:sty m:val="p"/>
                                      </m:rPr>
                                      <a:rPr kumimoji="1" lang="en-US" altLang="ja-JP" sz="1600">
                                        <a:solidFill>
                                          <a:prstClr val="black"/>
                                        </a:solidFill>
                                        <a:latin typeface="Cambria Math"/>
                                        <a:ea typeface="Cambria Math"/>
                                      </a:rPr>
                                      <m:t>os</m:t>
                                    </m:r>
                                  </m:fName>
                                  <m:e>
                                    <m:r>
                                      <a:rPr kumimoji="1" lang="ja-JP" altLang="en-US" sz="1600" i="1">
                                        <a:solidFill>
                                          <a:prstClr val="black"/>
                                        </a:solidFill>
                                        <a:latin typeface="Cambria Math"/>
                                        <a:ea typeface="Cambria Math"/>
                                      </a:rPr>
                                      <m:t>𝜃</m:t>
                                    </m:r>
                                  </m:e>
                                </m:func>
                              </m:e>
                            </m:mr>
                          </m:m>
                        </m:e>
                      </m:d>
                      <m:d>
                        <m:dPr>
                          <m:begChr m:val="["/>
                          <m:endChr m:val="]"/>
                          <m:ctrlPr>
                            <a:rPr kumimoji="1" lang="en-US" altLang="ja-JP" sz="1600" i="1">
                              <a:solidFill>
                                <a:prstClr val="black"/>
                              </a:solidFill>
                              <a:latin typeface="Cambria Math"/>
                            </a:rPr>
                          </m:ctrlPr>
                        </m:dPr>
                        <m:e>
                          <m:m>
                            <m:mPr>
                              <m:mcs>
                                <m:mc>
                                  <m:mcPr>
                                    <m:count m:val="1"/>
                                    <m:mcJc m:val="center"/>
                                  </m:mcPr>
                                </m:mc>
                              </m:mcs>
                              <m:ctrlPr>
                                <a:rPr kumimoji="1" lang="en-US" altLang="ja-JP" sz="1600" i="1">
                                  <a:solidFill>
                                    <a:prstClr val="black"/>
                                  </a:solidFill>
                                  <a:latin typeface="Cambria Math"/>
                                </a:rPr>
                              </m:ctrlPr>
                            </m:mPr>
                            <m:mr>
                              <m:e>
                                <m:sSub>
                                  <m:sSubPr>
                                    <m:ctrlPr>
                                      <a:rPr kumimoji="1" lang="en-US" altLang="ja-JP" sz="1600" i="1">
                                        <a:solidFill>
                                          <a:prstClr val="black"/>
                                        </a:solidFill>
                                        <a:latin typeface="Cambria Math"/>
                                      </a:rPr>
                                    </m:ctrlPr>
                                  </m:sSubPr>
                                  <m:e>
                                    <m:r>
                                      <a:rPr kumimoji="1" lang="en-US" altLang="ja-JP" sz="1600" i="1" smtClean="0">
                                        <a:solidFill>
                                          <a:prstClr val="black"/>
                                        </a:solidFill>
                                        <a:latin typeface="Cambria Math"/>
                                      </a:rPr>
                                      <m:t>𝑠</m:t>
                                    </m:r>
                                  </m:e>
                                  <m:sub>
                                    <m:r>
                                      <a:rPr kumimoji="1" lang="en-US" altLang="ja-JP" sz="1600" i="1">
                                        <a:solidFill>
                                          <a:prstClr val="black"/>
                                        </a:solidFill>
                                        <a:latin typeface="Cambria Math"/>
                                      </a:rPr>
                                      <m:t>1</m:t>
                                    </m:r>
                                  </m:sub>
                                </m:sSub>
                                <m:d>
                                  <m:dPr>
                                    <m:ctrlPr>
                                      <a:rPr kumimoji="1" lang="en-US" altLang="ja-JP" sz="1600" i="1">
                                        <a:solidFill>
                                          <a:prstClr val="black"/>
                                        </a:solidFill>
                                        <a:latin typeface="Cambria Math"/>
                                      </a:rPr>
                                    </m:ctrlPr>
                                  </m:dPr>
                                  <m:e>
                                    <m:r>
                                      <a:rPr kumimoji="1" lang="en-US" altLang="ja-JP" sz="1600" i="1">
                                        <a:solidFill>
                                          <a:prstClr val="black"/>
                                        </a:solidFill>
                                        <a:latin typeface="Cambria Math"/>
                                      </a:rPr>
                                      <m:t>𝑖</m:t>
                                    </m:r>
                                  </m:e>
                                </m:d>
                              </m:e>
                            </m:mr>
                            <m:mr>
                              <m:e>
                                <m:sSub>
                                  <m:sSubPr>
                                    <m:ctrlPr>
                                      <a:rPr kumimoji="1" lang="en-US" altLang="ja-JP" sz="1600" i="1">
                                        <a:solidFill>
                                          <a:prstClr val="black"/>
                                        </a:solidFill>
                                        <a:latin typeface="Cambria Math"/>
                                      </a:rPr>
                                    </m:ctrlPr>
                                  </m:sSubPr>
                                  <m:e>
                                    <m:r>
                                      <a:rPr kumimoji="1" lang="en-US" altLang="ja-JP" sz="1600" i="1" smtClean="0">
                                        <a:solidFill>
                                          <a:prstClr val="black"/>
                                        </a:solidFill>
                                        <a:latin typeface="Cambria Math"/>
                                      </a:rPr>
                                      <m:t>𝑠</m:t>
                                    </m:r>
                                  </m:e>
                                  <m:sub>
                                    <m:r>
                                      <a:rPr kumimoji="1" lang="en-US" altLang="ja-JP" sz="1600" i="1">
                                        <a:solidFill>
                                          <a:prstClr val="black"/>
                                        </a:solidFill>
                                        <a:latin typeface="Cambria Math"/>
                                      </a:rPr>
                                      <m:t>2</m:t>
                                    </m:r>
                                  </m:sub>
                                </m:sSub>
                                <m:d>
                                  <m:dPr>
                                    <m:ctrlPr>
                                      <a:rPr kumimoji="1" lang="en-US" altLang="ja-JP" sz="1600" i="1">
                                        <a:solidFill>
                                          <a:prstClr val="black"/>
                                        </a:solidFill>
                                        <a:latin typeface="Cambria Math"/>
                                      </a:rPr>
                                    </m:ctrlPr>
                                  </m:dPr>
                                  <m:e>
                                    <m:r>
                                      <a:rPr kumimoji="1" lang="en-US" altLang="ja-JP" sz="1600" i="1">
                                        <a:solidFill>
                                          <a:prstClr val="black"/>
                                        </a:solidFill>
                                        <a:latin typeface="Cambria Math"/>
                                      </a:rPr>
                                      <m:t>𝑖</m:t>
                                    </m:r>
                                  </m:e>
                                </m:d>
                              </m:e>
                            </m:mr>
                          </m:m>
                        </m:e>
                      </m:d>
                    </m:oMath>
                  </m:oMathPara>
                </a14:m>
                <a:endParaRPr kumimoji="1" lang="ja-JP" altLang="en-US" sz="1600" dirty="0">
                  <a:solidFill>
                    <a:prstClr val="black"/>
                  </a:solidFill>
                  <a:latin typeface="Calibri"/>
                  <a:ea typeface="ＭＳ Ｐゴシック"/>
                </a:endParaRPr>
              </a:p>
            </p:txBody>
          </p:sp>
        </mc:Choice>
        <mc:Fallback xmlns="">
          <p:sp>
            <p:nvSpPr>
              <p:cNvPr id="281" name="正方形/長方形 280"/>
              <p:cNvSpPr>
                <a:spLocks noRot="1" noChangeAspect="1" noMove="1" noResize="1" noEditPoints="1" noAdjustHandles="1" noChangeArrowheads="1" noChangeShapeType="1" noTextEdit="1"/>
              </p:cNvSpPr>
              <p:nvPr/>
            </p:nvSpPr>
            <p:spPr>
              <a:xfrm>
                <a:off x="2843808" y="5154380"/>
                <a:ext cx="4207690" cy="578876"/>
              </a:xfrm>
              <a:prstGeom prst="rect">
                <a:avLst/>
              </a:prstGeom>
              <a:blipFill rotWithShape="1">
                <a:blip r:embed="rId13"/>
                <a:stretch>
                  <a:fillRect/>
                </a:stretch>
              </a:blipFill>
            </p:spPr>
            <p:txBody>
              <a:bodyPr/>
              <a:lstStyle/>
              <a:p>
                <a:r>
                  <a:rPr lang="ja-JP" altLang="en-US">
                    <a:noFill/>
                  </a:rPr>
                  <a:t> </a:t>
                </a:r>
              </a:p>
            </p:txBody>
          </p:sp>
        </mc:Fallback>
      </mc:AlternateContent>
      <p:sp>
        <p:nvSpPr>
          <p:cNvPr id="282" name="Rectangle 21"/>
          <p:cNvSpPr>
            <a:spLocks noChangeArrowheads="1"/>
          </p:cNvSpPr>
          <p:nvPr/>
        </p:nvSpPr>
        <p:spPr bwMode="auto">
          <a:xfrm>
            <a:off x="3513180" y="4952201"/>
            <a:ext cx="18598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rgbClr val="FF0000"/>
                </a:solidFill>
                <a:effectLst/>
                <a:uLnTx/>
                <a:uFillTx/>
                <a:latin typeface="Calibri" pitchFamily="34" charset="0"/>
                <a:ea typeface="ＭＳ Ｐゴシック" pitchFamily="50" charset="-128"/>
              </a:rPr>
              <a:t>PH</a:t>
            </a:r>
            <a:endParaRPr kumimoji="1" lang="ja-JP" altLang="ja-JP" sz="1800" b="0" i="0" u="none" strike="noStrike" kern="0" cap="none" spc="0" normalizeH="0" baseline="0" noProof="0" dirty="0" smtClean="0">
              <a:ln>
                <a:noFill/>
              </a:ln>
              <a:solidFill>
                <a:srgbClr val="FF0000"/>
              </a:solidFill>
              <a:effectLst/>
              <a:uLnTx/>
              <a:uFillTx/>
              <a:latin typeface="Arial" pitchFamily="34" charset="0"/>
              <a:ea typeface="ＭＳ Ｐゴシック" pitchFamily="50" charset="-128"/>
            </a:endParaRPr>
          </a:p>
        </p:txBody>
      </p:sp>
      <p:sp>
        <p:nvSpPr>
          <p:cNvPr id="284" name="Rectangle 21"/>
          <p:cNvSpPr>
            <a:spLocks noChangeArrowheads="1"/>
          </p:cNvSpPr>
          <p:nvPr/>
        </p:nvSpPr>
        <p:spPr bwMode="auto">
          <a:xfrm>
            <a:off x="4932040" y="4952201"/>
            <a:ext cx="14652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kumimoji="1">
                <a:solidFill>
                  <a:schemeClr val="tx1"/>
                </a:solidFill>
                <a:latin typeface="Arial" pitchFamily="34" charset="0"/>
                <a:ea typeface="ＭＳ Ｐゴシック" pitchFamily="50" charset="-128"/>
                <a:cs typeface="ＭＳ Ｐゴシック" pitchFamily="50" charset="-128"/>
              </a:defRPr>
            </a:lvl1pPr>
            <a:lvl2pPr>
              <a:defRPr kumimoji="1">
                <a:solidFill>
                  <a:schemeClr val="tx1"/>
                </a:solidFill>
                <a:latin typeface="Arial" pitchFamily="34" charset="0"/>
                <a:ea typeface="ＭＳ Ｐゴシック" pitchFamily="50" charset="-128"/>
                <a:cs typeface="ＭＳ Ｐゴシック" pitchFamily="50" charset="-128"/>
              </a:defRPr>
            </a:lvl2pPr>
            <a:lvl3pPr>
              <a:defRPr kumimoji="1">
                <a:solidFill>
                  <a:schemeClr val="tx1"/>
                </a:solidFill>
                <a:latin typeface="Arial" pitchFamily="34" charset="0"/>
                <a:ea typeface="ＭＳ Ｐゴシック" pitchFamily="50" charset="-128"/>
                <a:cs typeface="ＭＳ Ｐゴシック" pitchFamily="50" charset="-128"/>
              </a:defRPr>
            </a:lvl3pPr>
            <a:lvl4pPr>
              <a:defRPr kumimoji="1">
                <a:solidFill>
                  <a:schemeClr val="tx1"/>
                </a:solidFill>
                <a:latin typeface="Arial" pitchFamily="34" charset="0"/>
                <a:ea typeface="ＭＳ Ｐゴシック" pitchFamily="50" charset="-128"/>
                <a:cs typeface="ＭＳ Ｐゴシック" pitchFamily="50" charset="-128"/>
              </a:defRPr>
            </a:lvl4pPr>
            <a:lvl5pPr>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800" b="0" i="0" u="none" strike="noStrike" kern="0" cap="none" spc="0" normalizeH="0" baseline="0" noProof="0" dirty="0" smtClean="0">
                <a:ln>
                  <a:noFill/>
                </a:ln>
                <a:solidFill>
                  <a:srgbClr val="000000"/>
                </a:solidFill>
                <a:effectLst/>
                <a:uLnTx/>
                <a:uFillTx/>
                <a:latin typeface="Calibri" pitchFamily="34" charset="0"/>
                <a:ea typeface="ＭＳ Ｐゴシック" pitchFamily="50" charset="-128"/>
              </a:rPr>
              <a:t>Precoding</a:t>
            </a:r>
            <a:endParaRPr kumimoji="1" lang="ja-JP" altLang="ja-JP" sz="1800" b="0" i="0" u="none" strike="noStrike" kern="0" cap="none" spc="0" normalizeH="0" baseline="0" noProof="0" dirty="0" smtClean="0">
              <a:ln>
                <a:noFill/>
              </a:ln>
              <a:solidFill>
                <a:srgbClr val="000000"/>
              </a:solidFill>
              <a:effectLst/>
              <a:uLnTx/>
              <a:uFillTx/>
              <a:latin typeface="Arial" pitchFamily="34" charset="0"/>
              <a:ea typeface="ＭＳ Ｐゴシック" pitchFamily="50" charset="-128"/>
            </a:endParaRPr>
          </a:p>
        </p:txBody>
      </p:sp>
      <p:sp>
        <p:nvSpPr>
          <p:cNvPr id="285" name="コンテンツ プレースホルダー 2"/>
          <p:cNvSpPr txBox="1">
            <a:spLocks/>
          </p:cNvSpPr>
          <p:nvPr/>
        </p:nvSpPr>
        <p:spPr>
          <a:xfrm>
            <a:off x="383436" y="6165304"/>
            <a:ext cx="8437036" cy="5040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fontAlgn="auto">
              <a:spcAft>
                <a:spcPts val="0"/>
              </a:spcAft>
              <a:buClrTx/>
              <a:buSzTx/>
              <a:buFont typeface="Arial" panose="020B0604020202020204" pitchFamily="34" charset="0"/>
              <a:buNone/>
            </a:pPr>
            <a:r>
              <a:rPr lang="en-US" altLang="ja-JP" sz="2000" dirty="0" smtClean="0">
                <a:solidFill>
                  <a:srgbClr val="000000"/>
                </a:solidFill>
                <a:latin typeface="Calibri" panose="020F0502020204030204" pitchFamily="34" charset="0"/>
                <a:ea typeface="ＭＳ Ｐゴシック"/>
              </a:rPr>
              <a:t>-&gt; </a:t>
            </a:r>
            <a:r>
              <a:rPr lang="en-US" altLang="ja-JP" sz="2000" b="1" i="1" dirty="0" smtClean="0">
                <a:solidFill>
                  <a:srgbClr val="000000"/>
                </a:solidFill>
                <a:latin typeface="Calibri" panose="020F0502020204030204" pitchFamily="34" charset="0"/>
                <a:ea typeface="ＭＳ Ｐゴシック"/>
              </a:rPr>
              <a:t>This presentation focuses on </a:t>
            </a:r>
            <a:r>
              <a:rPr lang="en-US" altLang="ja-JP" sz="2000" b="1" i="1" dirty="0" smtClean="0">
                <a:solidFill>
                  <a:srgbClr val="FF0000"/>
                </a:solidFill>
                <a:latin typeface="Calibri" panose="020F0502020204030204" pitchFamily="34" charset="0"/>
                <a:ea typeface="ＭＳ Ｐゴシック"/>
              </a:rPr>
              <a:t>Precoding + PH</a:t>
            </a:r>
            <a:r>
              <a:rPr lang="en-US" altLang="ja-JP" sz="2000" b="1" i="1" dirty="0" smtClean="0">
                <a:solidFill>
                  <a:srgbClr val="000000"/>
                </a:solidFill>
                <a:latin typeface="Calibri" panose="020F0502020204030204" pitchFamily="34" charset="0"/>
                <a:ea typeface="ＭＳ Ｐゴシック"/>
              </a:rPr>
              <a:t>.</a:t>
            </a: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457200" indent="-457200" fontAlgn="auto">
              <a:spcAft>
                <a:spcPts val="0"/>
              </a:spcAft>
              <a:buClrTx/>
              <a:buSzTx/>
              <a:buFont typeface="Wingdings" panose="05000000000000000000" pitchFamily="2" charset="2"/>
              <a:buChar char="q"/>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a:p>
            <a:pPr marL="857250" lvl="1" indent="-457200" fontAlgn="auto">
              <a:spcAft>
                <a:spcPts val="0"/>
              </a:spcAft>
              <a:buClrTx/>
              <a:buSzTx/>
            </a:pPr>
            <a:endParaRPr lang="en-US" altLang="ja-JP" sz="2400" dirty="0" smtClean="0">
              <a:solidFill>
                <a:srgbClr val="000000"/>
              </a:solidFill>
              <a:latin typeface="Calibri" panose="020F0502020204030204" pitchFamily="34" charset="0"/>
              <a:ea typeface="ＭＳ Ｐゴシック"/>
            </a:endParaRPr>
          </a:p>
        </p:txBody>
      </p:sp>
      <p:sp>
        <p:nvSpPr>
          <p:cNvPr id="270" name="角丸四角形 269"/>
          <p:cNvSpPr/>
          <p:nvPr/>
        </p:nvSpPr>
        <p:spPr>
          <a:xfrm>
            <a:off x="4932040" y="3218403"/>
            <a:ext cx="432048" cy="1709797"/>
          </a:xfrm>
          <a:prstGeom prst="roundRect">
            <a:avLst>
              <a:gd name="adj" fmla="val 1142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260" name="正方形/長方形 259"/>
              <p:cNvSpPr/>
              <p:nvPr/>
            </p:nvSpPr>
            <p:spPr>
              <a:xfrm>
                <a:off x="5215555" y="3839494"/>
                <a:ext cx="448381" cy="276999"/>
              </a:xfrm>
              <a:prstGeom prst="rect">
                <a:avLst/>
              </a:prstGeom>
            </p:spPr>
            <p:txBody>
              <a:bodyPr wrap="square">
                <a:spAutoFit/>
              </a:bodyPr>
              <a:lstStyle/>
              <a:p>
                <a:pPr defTabSz="9144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kumimoji="1" lang="en-US" altLang="ja-JP" sz="1200" i="1" smtClean="0">
                              <a:solidFill>
                                <a:prstClr val="black"/>
                              </a:solidFill>
                              <a:latin typeface="Cambria Math"/>
                            </a:rPr>
                          </m:ctrlPr>
                        </m:sSubPr>
                        <m:e>
                          <m:r>
                            <a:rPr kumimoji="1" lang="en-US" altLang="ja-JP" sz="1200" i="1">
                              <a:solidFill>
                                <a:prstClr val="black"/>
                              </a:solidFill>
                              <a:latin typeface="Cambria Math"/>
                            </a:rPr>
                            <m:t>𝑇𝑥</m:t>
                          </m:r>
                        </m:e>
                        <m:sub>
                          <m:r>
                            <a:rPr kumimoji="1" lang="en-US" altLang="ja-JP" sz="1200" i="1" smtClean="0">
                              <a:solidFill>
                                <a:prstClr val="black"/>
                              </a:solidFill>
                              <a:latin typeface="Cambria Math"/>
                            </a:rPr>
                            <m:t>2</m:t>
                          </m:r>
                        </m:sub>
                      </m:sSub>
                      <m:d>
                        <m:dPr>
                          <m:ctrlPr>
                            <a:rPr kumimoji="1" lang="en-US" altLang="ja-JP" sz="1200" i="1">
                              <a:solidFill>
                                <a:prstClr val="black"/>
                              </a:solidFill>
                              <a:latin typeface="Cambria Math"/>
                            </a:rPr>
                          </m:ctrlPr>
                        </m:dPr>
                        <m:e>
                          <m:r>
                            <a:rPr kumimoji="1" lang="en-US" altLang="ja-JP" sz="1200" i="1">
                              <a:solidFill>
                                <a:prstClr val="black"/>
                              </a:solidFill>
                              <a:latin typeface="Cambria Math"/>
                            </a:rPr>
                            <m:t>𝑖</m:t>
                          </m:r>
                        </m:e>
                      </m:d>
                    </m:oMath>
                  </m:oMathPara>
                </a14:m>
                <a:endParaRPr kumimoji="1" lang="ja-JP" altLang="en-US" sz="1200" dirty="0">
                  <a:solidFill>
                    <a:prstClr val="black"/>
                  </a:solidFill>
                  <a:latin typeface="Calibri"/>
                  <a:ea typeface="ＭＳ Ｐゴシック"/>
                </a:endParaRPr>
              </a:p>
            </p:txBody>
          </p:sp>
        </mc:Choice>
        <mc:Fallback xmlns="">
          <p:sp>
            <p:nvSpPr>
              <p:cNvPr id="260" name="正方形/長方形 259"/>
              <p:cNvSpPr>
                <a:spLocks noRot="1" noChangeAspect="1" noMove="1" noResize="1" noEditPoints="1" noAdjustHandles="1" noChangeArrowheads="1" noChangeShapeType="1" noTextEdit="1"/>
              </p:cNvSpPr>
              <p:nvPr/>
            </p:nvSpPr>
            <p:spPr>
              <a:xfrm>
                <a:off x="5215555" y="3839494"/>
                <a:ext cx="448381" cy="276999"/>
              </a:xfrm>
              <a:prstGeom prst="rect">
                <a:avLst/>
              </a:prstGeom>
              <a:blipFill rotWithShape="1">
                <a:blip r:embed="rId14"/>
                <a:stretch>
                  <a:fillRect r="-1232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1" name="正方形/長方形 260"/>
              <p:cNvSpPr/>
              <p:nvPr/>
            </p:nvSpPr>
            <p:spPr>
              <a:xfrm>
                <a:off x="5215555" y="3267646"/>
                <a:ext cx="448381" cy="276999"/>
              </a:xfrm>
              <a:prstGeom prst="rect">
                <a:avLst/>
              </a:prstGeom>
            </p:spPr>
            <p:txBody>
              <a:bodyPr wrap="square">
                <a:spAutoFit/>
              </a:bodyPr>
              <a:lstStyle/>
              <a:p>
                <a:pPr defTabSz="9144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kumimoji="1" lang="en-US" altLang="ja-JP" sz="1200" i="1">
                              <a:solidFill>
                                <a:prstClr val="black"/>
                              </a:solidFill>
                              <a:latin typeface="Cambria Math"/>
                            </a:rPr>
                          </m:ctrlPr>
                        </m:sSubPr>
                        <m:e>
                          <m:r>
                            <a:rPr kumimoji="1" lang="en-US" altLang="ja-JP" sz="1200" i="1">
                              <a:solidFill>
                                <a:prstClr val="black"/>
                              </a:solidFill>
                              <a:latin typeface="Cambria Math"/>
                            </a:rPr>
                            <m:t>𝑇𝑥</m:t>
                          </m:r>
                        </m:e>
                        <m:sub>
                          <m:r>
                            <a:rPr kumimoji="1" lang="en-US" altLang="ja-JP" sz="1200" i="1">
                              <a:solidFill>
                                <a:prstClr val="black"/>
                              </a:solidFill>
                              <a:latin typeface="Cambria Math"/>
                            </a:rPr>
                            <m:t>1</m:t>
                          </m:r>
                        </m:sub>
                      </m:sSub>
                      <m:d>
                        <m:dPr>
                          <m:ctrlPr>
                            <a:rPr kumimoji="1" lang="en-US" altLang="ja-JP" sz="1200" i="1">
                              <a:solidFill>
                                <a:prstClr val="black"/>
                              </a:solidFill>
                              <a:latin typeface="Cambria Math"/>
                            </a:rPr>
                          </m:ctrlPr>
                        </m:dPr>
                        <m:e>
                          <m:r>
                            <a:rPr kumimoji="1" lang="en-US" altLang="ja-JP" sz="1200" i="1">
                              <a:solidFill>
                                <a:prstClr val="black"/>
                              </a:solidFill>
                              <a:latin typeface="Cambria Math"/>
                            </a:rPr>
                            <m:t>𝑖</m:t>
                          </m:r>
                        </m:e>
                      </m:d>
                    </m:oMath>
                  </m:oMathPara>
                </a14:m>
                <a:endParaRPr kumimoji="1" lang="ja-JP" altLang="en-US" sz="1200" dirty="0">
                  <a:solidFill>
                    <a:prstClr val="black"/>
                  </a:solidFill>
                  <a:latin typeface="Calibri"/>
                  <a:ea typeface="ＭＳ Ｐゴシック"/>
                </a:endParaRPr>
              </a:p>
            </p:txBody>
          </p:sp>
        </mc:Choice>
        <mc:Fallback xmlns="">
          <p:sp>
            <p:nvSpPr>
              <p:cNvPr id="261" name="正方形/長方形 260"/>
              <p:cNvSpPr>
                <a:spLocks noRot="1" noChangeAspect="1" noMove="1" noResize="1" noEditPoints="1" noAdjustHandles="1" noChangeArrowheads="1" noChangeShapeType="1" noTextEdit="1"/>
              </p:cNvSpPr>
              <p:nvPr/>
            </p:nvSpPr>
            <p:spPr>
              <a:xfrm>
                <a:off x="5215555" y="3267646"/>
                <a:ext cx="448381" cy="276999"/>
              </a:xfrm>
              <a:prstGeom prst="rect">
                <a:avLst/>
              </a:prstGeom>
              <a:blipFill rotWithShape="1">
                <a:blip r:embed="rId15"/>
                <a:stretch>
                  <a:fillRect r="-10959"/>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2" name="正方形/長方形 261"/>
              <p:cNvSpPr/>
              <p:nvPr/>
            </p:nvSpPr>
            <p:spPr>
              <a:xfrm>
                <a:off x="4559629" y="3267646"/>
                <a:ext cx="384227" cy="276999"/>
              </a:xfrm>
              <a:prstGeom prst="rect">
                <a:avLst/>
              </a:prstGeom>
            </p:spPr>
            <p:txBody>
              <a:bodyPr wrap="square">
                <a:spAutoFit/>
              </a:bodyPr>
              <a:lstStyle/>
              <a:p>
                <a:pPr defTabSz="9144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kumimoji="1" lang="en-US" altLang="ja-JP" sz="1200" i="1" smtClean="0">
                              <a:solidFill>
                                <a:prstClr val="black"/>
                              </a:solidFill>
                              <a:latin typeface="Cambria Math"/>
                            </a:rPr>
                          </m:ctrlPr>
                        </m:sSubPr>
                        <m:e>
                          <m:r>
                            <a:rPr kumimoji="1" lang="en-US" altLang="ja-JP" sz="1200" i="1" smtClean="0">
                              <a:solidFill>
                                <a:prstClr val="black"/>
                              </a:solidFill>
                              <a:latin typeface="Cambria Math"/>
                            </a:rPr>
                            <m:t>𝑢</m:t>
                          </m:r>
                        </m:e>
                        <m:sub>
                          <m:r>
                            <a:rPr kumimoji="1" lang="en-US" altLang="ja-JP" sz="1200" i="1">
                              <a:solidFill>
                                <a:prstClr val="black"/>
                              </a:solidFill>
                              <a:latin typeface="Cambria Math"/>
                            </a:rPr>
                            <m:t>1</m:t>
                          </m:r>
                        </m:sub>
                      </m:sSub>
                      <m:d>
                        <m:dPr>
                          <m:ctrlPr>
                            <a:rPr kumimoji="1" lang="en-US" altLang="ja-JP" sz="1200" i="1">
                              <a:solidFill>
                                <a:prstClr val="black"/>
                              </a:solidFill>
                              <a:latin typeface="Cambria Math"/>
                            </a:rPr>
                          </m:ctrlPr>
                        </m:dPr>
                        <m:e>
                          <m:r>
                            <a:rPr kumimoji="1" lang="en-US" altLang="ja-JP" sz="1200" i="1">
                              <a:solidFill>
                                <a:prstClr val="black"/>
                              </a:solidFill>
                              <a:latin typeface="Cambria Math"/>
                            </a:rPr>
                            <m:t>𝑖</m:t>
                          </m:r>
                        </m:e>
                      </m:d>
                    </m:oMath>
                  </m:oMathPara>
                </a14:m>
                <a:endParaRPr kumimoji="1" lang="ja-JP" altLang="en-US" sz="1200" dirty="0">
                  <a:solidFill>
                    <a:prstClr val="black"/>
                  </a:solidFill>
                  <a:latin typeface="Calibri"/>
                  <a:ea typeface="ＭＳ Ｐゴシック"/>
                </a:endParaRPr>
              </a:p>
            </p:txBody>
          </p:sp>
        </mc:Choice>
        <mc:Fallback xmlns="">
          <p:sp>
            <p:nvSpPr>
              <p:cNvPr id="262" name="正方形/長方形 261"/>
              <p:cNvSpPr>
                <a:spLocks noRot="1" noChangeAspect="1" noMove="1" noResize="1" noEditPoints="1" noAdjustHandles="1" noChangeArrowheads="1" noChangeShapeType="1" noTextEdit="1"/>
              </p:cNvSpPr>
              <p:nvPr/>
            </p:nvSpPr>
            <p:spPr>
              <a:xfrm>
                <a:off x="4559629" y="3267646"/>
                <a:ext cx="384227" cy="276999"/>
              </a:xfrm>
              <a:prstGeom prst="rect">
                <a:avLst/>
              </a:prstGeom>
              <a:blipFill rotWithShape="1">
                <a:blip r:embed="rId16"/>
                <a:stretch>
                  <a:fillRect r="-793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3" name="正方形/長方形 262"/>
              <p:cNvSpPr/>
              <p:nvPr/>
            </p:nvSpPr>
            <p:spPr>
              <a:xfrm>
                <a:off x="4546083" y="3843465"/>
                <a:ext cx="448381" cy="276999"/>
              </a:xfrm>
              <a:prstGeom prst="rect">
                <a:avLst/>
              </a:prstGeom>
            </p:spPr>
            <p:txBody>
              <a:bodyPr wrap="square">
                <a:spAutoFit/>
              </a:bodyPr>
              <a:lstStyle/>
              <a:p>
                <a:pPr defTabSz="914400" eaLnBrk="1" fontAlgn="auto" hangingPunct="1">
                  <a:spcBef>
                    <a:spcPts val="0"/>
                  </a:spcBef>
                  <a:spcAft>
                    <a:spcPts val="0"/>
                  </a:spcAft>
                  <a:buClrTx/>
                  <a:buSzTx/>
                  <a:buFontTx/>
                  <a:buNone/>
                </a:pPr>
                <a14:m>
                  <m:oMathPara xmlns:m="http://schemas.openxmlformats.org/officeDocument/2006/math">
                    <m:oMathParaPr>
                      <m:jc m:val="centerGroup"/>
                    </m:oMathParaPr>
                    <m:oMath xmlns:m="http://schemas.openxmlformats.org/officeDocument/2006/math">
                      <m:sSub>
                        <m:sSubPr>
                          <m:ctrlPr>
                            <a:rPr kumimoji="1" lang="en-US" altLang="ja-JP" sz="1200" i="1" smtClean="0">
                              <a:solidFill>
                                <a:prstClr val="black"/>
                              </a:solidFill>
                              <a:latin typeface="Cambria Math"/>
                            </a:rPr>
                          </m:ctrlPr>
                        </m:sSubPr>
                        <m:e>
                          <m:r>
                            <a:rPr kumimoji="1" lang="en-US" altLang="ja-JP" sz="1200" i="1" smtClean="0">
                              <a:solidFill>
                                <a:prstClr val="black"/>
                              </a:solidFill>
                              <a:latin typeface="Cambria Math"/>
                            </a:rPr>
                            <m:t>𝑢</m:t>
                          </m:r>
                        </m:e>
                        <m:sub>
                          <m:r>
                            <a:rPr kumimoji="1" lang="en-US" altLang="ja-JP" sz="1200" i="1" smtClean="0">
                              <a:solidFill>
                                <a:prstClr val="black"/>
                              </a:solidFill>
                              <a:latin typeface="Cambria Math"/>
                            </a:rPr>
                            <m:t>2</m:t>
                          </m:r>
                        </m:sub>
                      </m:sSub>
                      <m:d>
                        <m:dPr>
                          <m:ctrlPr>
                            <a:rPr kumimoji="1" lang="en-US" altLang="ja-JP" sz="1200" i="1">
                              <a:solidFill>
                                <a:prstClr val="black"/>
                              </a:solidFill>
                              <a:latin typeface="Cambria Math"/>
                            </a:rPr>
                          </m:ctrlPr>
                        </m:dPr>
                        <m:e>
                          <m:r>
                            <a:rPr kumimoji="1" lang="en-US" altLang="ja-JP" sz="1200" i="1">
                              <a:solidFill>
                                <a:prstClr val="black"/>
                              </a:solidFill>
                              <a:latin typeface="Cambria Math"/>
                            </a:rPr>
                            <m:t>𝑖</m:t>
                          </m:r>
                        </m:e>
                      </m:d>
                    </m:oMath>
                  </m:oMathPara>
                </a14:m>
                <a:endParaRPr kumimoji="1" lang="ja-JP" altLang="en-US" sz="1200" dirty="0">
                  <a:solidFill>
                    <a:prstClr val="black"/>
                  </a:solidFill>
                  <a:latin typeface="Calibri"/>
                  <a:ea typeface="ＭＳ Ｐゴシック"/>
                </a:endParaRPr>
              </a:p>
            </p:txBody>
          </p:sp>
        </mc:Choice>
        <mc:Fallback xmlns="">
          <p:sp>
            <p:nvSpPr>
              <p:cNvPr id="263" name="正方形/長方形 262"/>
              <p:cNvSpPr>
                <a:spLocks noRot="1" noChangeAspect="1" noMove="1" noResize="1" noEditPoints="1" noAdjustHandles="1" noChangeArrowheads="1" noChangeShapeType="1" noTextEdit="1"/>
              </p:cNvSpPr>
              <p:nvPr/>
            </p:nvSpPr>
            <p:spPr>
              <a:xfrm>
                <a:off x="4546083" y="3843465"/>
                <a:ext cx="448381" cy="276999"/>
              </a:xfrm>
              <a:prstGeom prst="rect">
                <a:avLst/>
              </a:prstGeom>
              <a:blipFill rotWithShape="1">
                <a:blip r:embed="rId17"/>
                <a:stretch>
                  <a:fillRect/>
                </a:stretch>
              </a:blipFill>
            </p:spPr>
            <p:txBody>
              <a:bodyPr/>
              <a:lstStyle/>
              <a:p>
                <a:r>
                  <a:rPr lang="ja-JP" altLang="en-US">
                    <a:noFill/>
                  </a:rPr>
                  <a:t> </a:t>
                </a:r>
              </a:p>
            </p:txBody>
          </p:sp>
        </mc:Fallback>
      </mc:AlternateContent>
      <p:sp>
        <p:nvSpPr>
          <p:cNvPr id="272" name="角丸四角形 271"/>
          <p:cNvSpPr/>
          <p:nvPr/>
        </p:nvSpPr>
        <p:spPr>
          <a:xfrm>
            <a:off x="4915037" y="5229200"/>
            <a:ext cx="1421054" cy="504056"/>
          </a:xfrm>
          <a:prstGeom prst="roundRect">
            <a:avLst>
              <a:gd name="adj" fmla="val 7524"/>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角丸四角形 268"/>
          <p:cNvSpPr/>
          <p:nvPr/>
        </p:nvSpPr>
        <p:spPr>
          <a:xfrm>
            <a:off x="3921212" y="5203075"/>
            <a:ext cx="993826" cy="1045522"/>
          </a:xfrm>
          <a:prstGeom prst="roundRect">
            <a:avLst>
              <a:gd name="adj" fmla="val 752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p>
        </p:txBody>
      </p:sp>
    </p:spTree>
    <p:extLst>
      <p:ext uri="{BB962C8B-B14F-4D97-AF65-F5344CB8AC3E}">
        <p14:creationId xmlns:p14="http://schemas.microsoft.com/office/powerpoint/2010/main" val="25182653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6</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676138" y="620688"/>
            <a:ext cx="7772400" cy="72008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LOS Model #1 [3]</a:t>
            </a:r>
            <a:endParaRPr lang="ja-JP" altLang="en-US" kern="0"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0" name="Rectangle 2"/>
              <p:cNvSpPr txBox="1">
                <a:spLocks noChangeArrowheads="1"/>
              </p:cNvSpPr>
              <p:nvPr/>
            </p:nvSpPr>
            <p:spPr>
              <a:xfrm>
                <a:off x="179512" y="1268760"/>
                <a:ext cx="8784976" cy="5301208"/>
              </a:xfrm>
              <a:prstGeom prst="rect">
                <a:avLst/>
              </a:prstGeom>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LOS model #1 is a line of sight which has a cross-link power </a:t>
                </a:r>
                <a:r>
                  <a:rPr lang="en-US" altLang="ja-JP" dirty="0" smtClean="0">
                    <a:solidFill>
                      <a:prstClr val="black"/>
                    </a:solidFill>
                    <a:latin typeface="Calibri"/>
                    <a:ea typeface="ＭＳ Ｐゴシック"/>
                  </a:rPr>
                  <a:t>attenuation[3]</a:t>
                </a:r>
                <a:r>
                  <a:rPr lang="en-US" altLang="ja-JP" dirty="0" smtClean="0">
                    <a:solidFill>
                      <a:prstClr val="black"/>
                    </a:solidFill>
                    <a:latin typeface="Calibri" panose="020F0502020204030204" pitchFamily="34" charset="0"/>
                    <a:ea typeface="ＭＳ Ｐゴシック"/>
                  </a:rPr>
                  <a:t>. Channel matrix </a:t>
                </a:r>
                <a14:m>
                  <m:oMath xmlns:m="http://schemas.openxmlformats.org/officeDocument/2006/math">
                    <m:sSub>
                      <m:sSubPr>
                        <m:ctrlPr>
                          <a:rPr lang="pt-BR" altLang="ja-JP" i="1">
                            <a:solidFill>
                              <a:prstClr val="black"/>
                            </a:solidFill>
                            <a:latin typeface="Cambria Math"/>
                            <a:ea typeface="Cambria Math"/>
                          </a:rPr>
                        </m:ctrlPr>
                      </m:sSubPr>
                      <m:e>
                        <m:r>
                          <a:rPr lang="en-US" altLang="ja-JP" b="1">
                            <a:solidFill>
                              <a:prstClr val="black"/>
                            </a:solidFill>
                            <a:latin typeface="Cambria Math"/>
                            <a:ea typeface="Cambria Math"/>
                          </a:rPr>
                          <m:t>𝐇</m:t>
                        </m:r>
                      </m:e>
                      <m:sub>
                        <m:r>
                          <a:rPr lang="en-US" altLang="ja-JP" i="1">
                            <a:solidFill>
                              <a:prstClr val="black"/>
                            </a:solidFill>
                            <a:latin typeface="Cambria Math"/>
                            <a:ea typeface="Cambria Math"/>
                          </a:rPr>
                          <m:t>#1</m:t>
                        </m:r>
                      </m:sub>
                    </m:sSub>
                  </m:oMath>
                </a14:m>
                <a:r>
                  <a:rPr lang="en-US" altLang="ja-JP" dirty="0" smtClean="0">
                    <a:solidFill>
                      <a:prstClr val="black"/>
                    </a:solidFill>
                    <a:latin typeface="Calibri" panose="020F0502020204030204" pitchFamily="34" charset="0"/>
                    <a:ea typeface="ＭＳ Ｐゴシック"/>
                  </a:rPr>
                  <a:t> of 2x2 MIMO systems in LOS (line-of-sight) model #1 is expressed as:</a:t>
                </a:r>
                <a:endParaRPr lang="en-US" altLang="ja-JP" dirty="0">
                  <a:solidFill>
                    <a:prstClr val="black"/>
                  </a:solidFill>
                  <a:latin typeface="Calibri" panose="020F0502020204030204" pitchFamily="34" charset="0"/>
                  <a:ea typeface="ＭＳ Ｐゴシック"/>
                </a:endParaRPr>
              </a:p>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              </a:t>
                </a:r>
                <a14:m>
                  <m:oMath xmlns:m="http://schemas.openxmlformats.org/officeDocument/2006/math">
                    <m:sSub>
                      <m:sSubPr>
                        <m:ctrlPr>
                          <a:rPr lang="pt-BR" altLang="ja-JP" i="1">
                            <a:solidFill>
                              <a:prstClr val="black"/>
                            </a:solidFill>
                            <a:latin typeface="Cambria Math"/>
                            <a:ea typeface="Cambria Math"/>
                          </a:rPr>
                        </m:ctrlPr>
                      </m:sSubPr>
                      <m:e>
                        <m:r>
                          <a:rPr lang="en-US" altLang="ja-JP" b="1">
                            <a:solidFill>
                              <a:prstClr val="black"/>
                            </a:solidFill>
                            <a:latin typeface="Cambria Math"/>
                            <a:ea typeface="Cambria Math"/>
                          </a:rPr>
                          <m:t>𝐇</m:t>
                        </m:r>
                      </m:e>
                      <m:sub>
                        <m:r>
                          <a:rPr lang="en-US" altLang="ja-JP" i="1" smtClean="0">
                            <a:solidFill>
                              <a:prstClr val="black"/>
                            </a:solidFill>
                            <a:latin typeface="Cambria Math"/>
                            <a:ea typeface="Cambria Math"/>
                          </a:rPr>
                          <m:t>#</m:t>
                        </m:r>
                        <m:r>
                          <a:rPr lang="en-US" altLang="ja-JP" i="1">
                            <a:solidFill>
                              <a:prstClr val="black"/>
                            </a:solidFill>
                            <a:latin typeface="Cambria Math"/>
                            <a:ea typeface="Cambria Math"/>
                          </a:rPr>
                          <m:t>1</m:t>
                        </m:r>
                      </m:sub>
                    </m:sSub>
                    <m:r>
                      <a:rPr lang="en-US" altLang="ja-JP" i="1" smtClean="0">
                        <a:solidFill>
                          <a:prstClr val="black"/>
                        </a:solidFill>
                        <a:latin typeface="Cambria Math"/>
                        <a:ea typeface="Cambria Math"/>
                      </a:rPr>
                      <m:t>=</m:t>
                    </m:r>
                    <m:d>
                      <m:dPr>
                        <m:begChr m:val="["/>
                        <m:endChr m:val="]"/>
                        <m:ctrlPr>
                          <a:rPr lang="en-US" altLang="ja-JP" i="1" smtClean="0">
                            <a:solidFill>
                              <a:prstClr val="black"/>
                            </a:solidFill>
                            <a:latin typeface="Cambria Math"/>
                            <a:ea typeface="Cambria Math"/>
                          </a:rPr>
                        </m:ctrlPr>
                      </m:dPr>
                      <m:e>
                        <m:m>
                          <m:mPr>
                            <m:mcs>
                              <m:mc>
                                <m:mcPr>
                                  <m:count m:val="2"/>
                                  <m:mcJc m:val="center"/>
                                </m:mcPr>
                              </m:mc>
                            </m:mcs>
                            <m:ctrlPr>
                              <a:rPr lang="en-US" altLang="ja-JP" i="1" smtClean="0">
                                <a:solidFill>
                                  <a:prstClr val="black"/>
                                </a:solidFill>
                                <a:latin typeface="Cambria Math"/>
                                <a:ea typeface="Cambria Math"/>
                              </a:rPr>
                            </m:ctrlPr>
                          </m:mPr>
                          <m:mr>
                            <m:e>
                              <m:sSup>
                                <m:sSupPr>
                                  <m:ctrlPr>
                                    <a:rPr lang="en-US" altLang="ja-JP" i="1" smtClean="0">
                                      <a:solidFill>
                                        <a:prstClr val="black"/>
                                      </a:solidFill>
                                      <a:latin typeface="Cambria Math"/>
                                      <a:ea typeface="Cambria Math"/>
                                    </a:rPr>
                                  </m:ctrlPr>
                                </m:sSupPr>
                                <m:e>
                                  <m:r>
                                    <m:rPr>
                                      <m:brk m:alnAt="7"/>
                                    </m:rPr>
                                    <a:rPr lang="en-US" altLang="ja-JP" i="1" smtClean="0">
                                      <a:solidFill>
                                        <a:prstClr val="black"/>
                                      </a:solidFill>
                                      <a:latin typeface="Cambria Math"/>
                                      <a:ea typeface="Cambria Math"/>
                                    </a:rPr>
                                    <m:t>𝑒</m:t>
                                  </m:r>
                                </m:e>
                                <m:sup>
                                  <m:r>
                                    <m:rPr>
                                      <m:brk m:alnAt="7"/>
                                    </m:rPr>
                                    <a:rPr lang="en-US" altLang="ja-JP" i="1" smtClean="0">
                                      <a:solidFill>
                                        <a:prstClr val="black"/>
                                      </a:solidFill>
                                      <a:latin typeface="Cambria Math"/>
                                      <a:ea typeface="Cambria Math"/>
                                    </a:rPr>
                                    <m:t>𝑗</m:t>
                                  </m:r>
                                  <m:sSub>
                                    <m:sSubPr>
                                      <m:ctrlPr>
                                        <a:rPr lang="pt-BR" altLang="ja-JP" i="1">
                                          <a:solidFill>
                                            <a:prstClr val="black"/>
                                          </a:solidFill>
                                          <a:latin typeface="Cambria Math"/>
                                          <a:ea typeface="Cambria Math"/>
                                        </a:rPr>
                                      </m:ctrlPr>
                                    </m:sSubPr>
                                    <m:e>
                                      <m:r>
                                        <a:rPr lang="ja-JP" altLang="pt-BR" i="1" smtClean="0">
                                          <a:solidFill>
                                            <a:prstClr val="black"/>
                                          </a:solidFill>
                                          <a:latin typeface="Cambria Math"/>
                                          <a:ea typeface="Cambria Math"/>
                                        </a:rPr>
                                        <m:t>𝜑</m:t>
                                      </m:r>
                                    </m:e>
                                    <m:sub>
                                      <m:r>
                                        <a:rPr lang="en-US" altLang="ja-JP" i="1" smtClean="0">
                                          <a:solidFill>
                                            <a:prstClr val="black"/>
                                          </a:solidFill>
                                          <a:latin typeface="Cambria Math"/>
                                          <a:ea typeface="Cambria Math"/>
                                        </a:rPr>
                                        <m:t>11</m:t>
                                      </m:r>
                                    </m:sub>
                                  </m:sSub>
                                </m:sup>
                              </m:sSup>
                            </m:e>
                            <m:e>
                              <m:rad>
                                <m:radPr>
                                  <m:degHide m:val="on"/>
                                  <m:ctrlPr>
                                    <a:rPr lang="en-US" altLang="ja-JP" i="1" smtClean="0">
                                      <a:solidFill>
                                        <a:prstClr val="black"/>
                                      </a:solidFill>
                                      <a:latin typeface="Cambria Math"/>
                                      <a:ea typeface="Cambria Math"/>
                                    </a:rPr>
                                  </m:ctrlPr>
                                </m:radPr>
                                <m:deg/>
                                <m:e>
                                  <m:r>
                                    <a:rPr lang="ja-JP" altLang="en-US" i="1" smtClean="0">
                                      <a:solidFill>
                                        <a:prstClr val="black"/>
                                      </a:solidFill>
                                      <a:latin typeface="Cambria Math"/>
                                      <a:ea typeface="Cambria Math"/>
                                    </a:rPr>
                                    <m:t>𝛼</m:t>
                                  </m:r>
                                </m:e>
                              </m:rad>
                              <m:sSup>
                                <m:sSupPr>
                                  <m:ctrlPr>
                                    <a:rPr lang="en-US" altLang="ja-JP" i="1">
                                      <a:solidFill>
                                        <a:prstClr val="black"/>
                                      </a:solidFill>
                                      <a:latin typeface="Cambria Math"/>
                                      <a:ea typeface="Cambria Math"/>
                                    </a:rPr>
                                  </m:ctrlPr>
                                </m:sSupPr>
                                <m:e>
                                  <m:r>
                                    <m:rPr>
                                      <m:brk m:alnAt="7"/>
                                    </m:rPr>
                                    <a:rPr lang="en-US" altLang="ja-JP" i="1">
                                      <a:solidFill>
                                        <a:prstClr val="black"/>
                                      </a:solidFill>
                                      <a:latin typeface="Cambria Math"/>
                                      <a:ea typeface="Cambria Math"/>
                                    </a:rPr>
                                    <m:t>𝑒</m:t>
                                  </m:r>
                                </m:e>
                                <m:sup>
                                  <m:r>
                                    <m:rPr>
                                      <m:brk m:alnAt="7"/>
                                    </m:rPr>
                                    <a:rPr lang="en-US" altLang="ja-JP" i="1">
                                      <a:solidFill>
                                        <a:prstClr val="black"/>
                                      </a:solidFill>
                                      <a:latin typeface="Cambria Math"/>
                                      <a:ea typeface="Cambria Math"/>
                                    </a:rPr>
                                    <m:t>𝑗</m:t>
                                  </m:r>
                                  <m:sSub>
                                    <m:sSubPr>
                                      <m:ctrlPr>
                                        <a:rPr lang="pt-BR" altLang="ja-JP" i="1">
                                          <a:solidFill>
                                            <a:prstClr val="black"/>
                                          </a:solidFill>
                                          <a:latin typeface="Cambria Math"/>
                                          <a:ea typeface="Cambria Math"/>
                                        </a:rPr>
                                      </m:ctrlPr>
                                    </m:sSubPr>
                                    <m:e>
                                      <m:r>
                                        <a:rPr lang="ja-JP" altLang="pt-BR" i="1">
                                          <a:solidFill>
                                            <a:prstClr val="black"/>
                                          </a:solidFill>
                                          <a:latin typeface="Cambria Math"/>
                                          <a:ea typeface="Cambria Math"/>
                                        </a:rPr>
                                        <m:t>𝜑</m:t>
                                      </m:r>
                                    </m:e>
                                    <m:sub>
                                      <m:r>
                                        <a:rPr lang="en-US" altLang="ja-JP" i="1" smtClean="0">
                                          <a:solidFill>
                                            <a:prstClr val="black"/>
                                          </a:solidFill>
                                          <a:latin typeface="Cambria Math"/>
                                          <a:ea typeface="Cambria Math"/>
                                        </a:rPr>
                                        <m:t>1</m:t>
                                      </m:r>
                                      <m:r>
                                        <a:rPr lang="en-US" altLang="ja-JP" i="1">
                                          <a:solidFill>
                                            <a:prstClr val="black"/>
                                          </a:solidFill>
                                          <a:latin typeface="Cambria Math"/>
                                          <a:ea typeface="Cambria Math"/>
                                        </a:rPr>
                                        <m:t>2</m:t>
                                      </m:r>
                                    </m:sub>
                                  </m:sSub>
                                </m:sup>
                              </m:sSup>
                            </m:e>
                          </m:mr>
                          <m:mr>
                            <m:e>
                              <m:sSup>
                                <m:sSupPr>
                                  <m:ctrlPr>
                                    <a:rPr lang="en-US" altLang="ja-JP" i="1">
                                      <a:solidFill>
                                        <a:prstClr val="black"/>
                                      </a:solidFill>
                                      <a:latin typeface="Cambria Math"/>
                                      <a:ea typeface="Cambria Math"/>
                                    </a:rPr>
                                  </m:ctrlPr>
                                </m:sSupPr>
                                <m:e>
                                  <m:rad>
                                    <m:radPr>
                                      <m:degHide m:val="on"/>
                                      <m:ctrlPr>
                                        <a:rPr lang="en-US" altLang="ja-JP" i="1">
                                          <a:solidFill>
                                            <a:prstClr val="black"/>
                                          </a:solidFill>
                                          <a:latin typeface="Cambria Math"/>
                                          <a:ea typeface="Cambria Math"/>
                                        </a:rPr>
                                      </m:ctrlPr>
                                    </m:radPr>
                                    <m:deg/>
                                    <m:e>
                                      <m:r>
                                        <a:rPr lang="ja-JP" altLang="en-US" i="1">
                                          <a:solidFill>
                                            <a:prstClr val="black"/>
                                          </a:solidFill>
                                          <a:latin typeface="Cambria Math"/>
                                          <a:ea typeface="Cambria Math"/>
                                        </a:rPr>
                                        <m:t>𝛼</m:t>
                                      </m:r>
                                    </m:e>
                                  </m:rad>
                                  <m:r>
                                    <m:rPr>
                                      <m:brk m:alnAt="7"/>
                                    </m:rPr>
                                    <a:rPr lang="en-US" altLang="ja-JP" i="1">
                                      <a:solidFill>
                                        <a:prstClr val="black"/>
                                      </a:solidFill>
                                      <a:latin typeface="Cambria Math"/>
                                      <a:ea typeface="Cambria Math"/>
                                    </a:rPr>
                                    <m:t>𝑒</m:t>
                                  </m:r>
                                </m:e>
                                <m:sup>
                                  <m:r>
                                    <m:rPr>
                                      <m:brk m:alnAt="7"/>
                                    </m:rPr>
                                    <a:rPr lang="en-US" altLang="ja-JP" i="1">
                                      <a:solidFill>
                                        <a:prstClr val="black"/>
                                      </a:solidFill>
                                      <a:latin typeface="Cambria Math"/>
                                      <a:ea typeface="Cambria Math"/>
                                    </a:rPr>
                                    <m:t>𝑗</m:t>
                                  </m:r>
                                  <m:sSub>
                                    <m:sSubPr>
                                      <m:ctrlPr>
                                        <a:rPr lang="pt-BR" altLang="ja-JP" i="1">
                                          <a:solidFill>
                                            <a:prstClr val="black"/>
                                          </a:solidFill>
                                          <a:latin typeface="Cambria Math"/>
                                          <a:ea typeface="Cambria Math"/>
                                        </a:rPr>
                                      </m:ctrlPr>
                                    </m:sSubPr>
                                    <m:e>
                                      <m:r>
                                        <a:rPr lang="ja-JP" altLang="pt-BR" i="1">
                                          <a:solidFill>
                                            <a:prstClr val="black"/>
                                          </a:solidFill>
                                          <a:latin typeface="Cambria Math"/>
                                          <a:ea typeface="Cambria Math"/>
                                        </a:rPr>
                                        <m:t>𝜑</m:t>
                                      </m:r>
                                    </m:e>
                                    <m:sub>
                                      <m:r>
                                        <a:rPr lang="en-US" altLang="ja-JP" i="1" smtClean="0">
                                          <a:solidFill>
                                            <a:prstClr val="black"/>
                                          </a:solidFill>
                                          <a:latin typeface="Cambria Math"/>
                                          <a:ea typeface="Cambria Math"/>
                                        </a:rPr>
                                        <m:t>2</m:t>
                                      </m:r>
                                      <m:r>
                                        <a:rPr lang="en-US" altLang="ja-JP" i="1">
                                          <a:solidFill>
                                            <a:prstClr val="black"/>
                                          </a:solidFill>
                                          <a:latin typeface="Cambria Math"/>
                                          <a:ea typeface="Cambria Math"/>
                                        </a:rPr>
                                        <m:t>1</m:t>
                                      </m:r>
                                    </m:sub>
                                  </m:sSub>
                                </m:sup>
                              </m:sSup>
                            </m:e>
                            <m:e>
                              <m:sSup>
                                <m:sSupPr>
                                  <m:ctrlPr>
                                    <a:rPr lang="en-US" altLang="ja-JP" i="1">
                                      <a:solidFill>
                                        <a:prstClr val="black"/>
                                      </a:solidFill>
                                      <a:latin typeface="Cambria Math"/>
                                      <a:ea typeface="Cambria Math"/>
                                    </a:rPr>
                                  </m:ctrlPr>
                                </m:sSupPr>
                                <m:e>
                                  <m:r>
                                    <m:rPr>
                                      <m:brk m:alnAt="7"/>
                                    </m:rPr>
                                    <a:rPr lang="en-US" altLang="ja-JP" i="1">
                                      <a:solidFill>
                                        <a:prstClr val="black"/>
                                      </a:solidFill>
                                      <a:latin typeface="Cambria Math"/>
                                      <a:ea typeface="Cambria Math"/>
                                    </a:rPr>
                                    <m:t>𝑒</m:t>
                                  </m:r>
                                </m:e>
                                <m:sup>
                                  <m:r>
                                    <m:rPr>
                                      <m:brk m:alnAt="7"/>
                                    </m:rPr>
                                    <a:rPr lang="en-US" altLang="ja-JP" i="1">
                                      <a:solidFill>
                                        <a:prstClr val="black"/>
                                      </a:solidFill>
                                      <a:latin typeface="Cambria Math"/>
                                      <a:ea typeface="Cambria Math"/>
                                    </a:rPr>
                                    <m:t>𝑗</m:t>
                                  </m:r>
                                  <m:sSub>
                                    <m:sSubPr>
                                      <m:ctrlPr>
                                        <a:rPr lang="pt-BR" altLang="ja-JP" i="1">
                                          <a:solidFill>
                                            <a:prstClr val="black"/>
                                          </a:solidFill>
                                          <a:latin typeface="Cambria Math"/>
                                          <a:ea typeface="Cambria Math"/>
                                        </a:rPr>
                                      </m:ctrlPr>
                                    </m:sSubPr>
                                    <m:e>
                                      <m:r>
                                        <a:rPr lang="ja-JP" altLang="pt-BR" i="1">
                                          <a:solidFill>
                                            <a:prstClr val="black"/>
                                          </a:solidFill>
                                          <a:latin typeface="Cambria Math"/>
                                          <a:ea typeface="Cambria Math"/>
                                        </a:rPr>
                                        <m:t>𝜑</m:t>
                                      </m:r>
                                    </m:e>
                                    <m:sub>
                                      <m:r>
                                        <a:rPr lang="en-US" altLang="ja-JP" i="1" smtClean="0">
                                          <a:solidFill>
                                            <a:prstClr val="black"/>
                                          </a:solidFill>
                                          <a:latin typeface="Cambria Math"/>
                                          <a:ea typeface="Cambria Math"/>
                                        </a:rPr>
                                        <m:t>22</m:t>
                                      </m:r>
                                    </m:sub>
                                  </m:sSub>
                                </m:sup>
                              </m:sSup>
                            </m:e>
                          </m:mr>
                        </m:m>
                      </m:e>
                    </m:d>
                  </m:oMath>
                </a14:m>
                <a:endParaRPr lang="en-US" altLang="ja-JP" dirty="0" smtClean="0">
                  <a:solidFill>
                    <a:prstClr val="black"/>
                  </a:solidFill>
                  <a:latin typeface="Calibri" panose="020F0502020204030204" pitchFamily="34" charset="0"/>
                  <a:ea typeface="ＭＳ Ｐゴシック"/>
                </a:endParaRPr>
              </a:p>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where </a:t>
                </a:r>
                <a14:m>
                  <m:oMath xmlns:m="http://schemas.openxmlformats.org/officeDocument/2006/math">
                    <m:sSub>
                      <m:sSubPr>
                        <m:ctrlPr>
                          <a:rPr lang="pt-BR" altLang="ja-JP" i="1">
                            <a:solidFill>
                              <a:prstClr val="black"/>
                            </a:solidFill>
                            <a:latin typeface="Cambria Math"/>
                            <a:ea typeface="Cambria Math"/>
                          </a:rPr>
                        </m:ctrlPr>
                      </m:sSubPr>
                      <m:e>
                        <m:r>
                          <a:rPr lang="ja-JP" altLang="pt-BR" i="1">
                            <a:solidFill>
                              <a:prstClr val="black"/>
                            </a:solidFill>
                            <a:latin typeface="Cambria Math"/>
                            <a:ea typeface="Cambria Math"/>
                          </a:rPr>
                          <m:t>𝜑</m:t>
                        </m:r>
                      </m:e>
                      <m:sub>
                        <m:r>
                          <a:rPr lang="en-US" altLang="ja-JP" i="1" smtClean="0">
                            <a:solidFill>
                              <a:prstClr val="black"/>
                            </a:solidFill>
                            <a:latin typeface="Cambria Math"/>
                            <a:ea typeface="Cambria Math"/>
                          </a:rPr>
                          <m:t>𝑢𝑣</m:t>
                        </m:r>
                      </m:sub>
                    </m:sSub>
                  </m:oMath>
                </a14:m>
                <a:r>
                  <a:rPr lang="en-US" altLang="ja-JP" dirty="0" smtClean="0">
                    <a:solidFill>
                      <a:prstClr val="black"/>
                    </a:solidFill>
                    <a:latin typeface="Calibri" panose="020F0502020204030204" pitchFamily="34" charset="0"/>
                    <a:ea typeface="ＭＳ Ｐゴシック"/>
                  </a:rPr>
                  <a:t> is phase of channel component between transmit antenna </a:t>
                </a:r>
                <a:r>
                  <a:rPr lang="en-US" altLang="ja-JP" i="1" dirty="0" smtClean="0">
                    <a:solidFill>
                      <a:prstClr val="black"/>
                    </a:solidFill>
                    <a:ea typeface="ＭＳ Ｐゴシック"/>
                    <a:cs typeface="Times New Roman" panose="02020603050405020304" pitchFamily="18" charset="0"/>
                  </a:rPr>
                  <a:t>v</a:t>
                </a:r>
                <a:r>
                  <a:rPr lang="en-US" altLang="ja-JP" dirty="0" smtClean="0">
                    <a:solidFill>
                      <a:prstClr val="black"/>
                    </a:solidFill>
                    <a:latin typeface="Calibri" panose="020F0502020204030204" pitchFamily="34" charset="0"/>
                    <a:ea typeface="ＭＳ Ｐゴシック"/>
                  </a:rPr>
                  <a:t> and  receive antenna </a:t>
                </a:r>
                <a:r>
                  <a:rPr lang="en-US" altLang="ja-JP" i="1" dirty="0" smtClean="0">
                    <a:solidFill>
                      <a:prstClr val="black"/>
                    </a:solidFill>
                    <a:ea typeface="ＭＳ Ｐゴシック"/>
                    <a:cs typeface="Times New Roman" panose="02020603050405020304" pitchFamily="18" charset="0"/>
                  </a:rPr>
                  <a:t>u</a:t>
                </a:r>
                <a:r>
                  <a:rPr lang="en-US" altLang="ja-JP" dirty="0" smtClean="0">
                    <a:solidFill>
                      <a:prstClr val="black"/>
                    </a:solidFill>
                    <a:latin typeface="Calibri" panose="020F0502020204030204" pitchFamily="34" charset="0"/>
                    <a:ea typeface="ＭＳ Ｐゴシック"/>
                  </a:rPr>
                  <a:t>, and </a:t>
                </a:r>
                <a:r>
                  <a:rPr lang="en-US" altLang="ja-JP" dirty="0" smtClean="0">
                    <a:latin typeface="Symbol" panose="05050102010706020507" pitchFamily="18" charset="2"/>
                    <a:ea typeface="ＭＳ Ｐゴシック"/>
                  </a:rPr>
                  <a:t>a</a:t>
                </a:r>
                <a:r>
                  <a:rPr lang="en-US" altLang="ja-JP" dirty="0" smtClean="0">
                    <a:latin typeface="Calibri" panose="020F0502020204030204" pitchFamily="34" charset="0"/>
                    <a:ea typeface="ＭＳ Ｐゴシック"/>
                  </a:rPr>
                  <a:t> </a:t>
                </a:r>
                <a:r>
                  <a:rPr lang="en-US" altLang="ja-JP" dirty="0" smtClean="0">
                    <a:solidFill>
                      <a:prstClr val="black"/>
                    </a:solidFill>
                    <a:latin typeface="Calibri" panose="020F0502020204030204" pitchFamily="34" charset="0"/>
                    <a:ea typeface="ＭＳ Ｐゴシック"/>
                  </a:rPr>
                  <a:t>is a power attenuation coefficient of cross-link terms.</a:t>
                </a:r>
              </a:p>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The LOS model #1 supposes that phases of channel components are independent random variables and uniformly distributed from 0 to 2</a:t>
                </a:r>
                <a:r>
                  <a:rPr lang="en-US" altLang="ja-JP" dirty="0" smtClean="0">
                    <a:solidFill>
                      <a:prstClr val="black"/>
                    </a:solidFill>
                    <a:latin typeface="Symbol" panose="05050102010706020507" pitchFamily="18" charset="2"/>
                    <a:ea typeface="ＭＳ Ｐゴシック"/>
                  </a:rPr>
                  <a:t>p</a:t>
                </a:r>
                <a:r>
                  <a:rPr lang="en-US" altLang="ja-JP" dirty="0" smtClean="0">
                    <a:solidFill>
                      <a:prstClr val="black"/>
                    </a:solidFill>
                    <a:latin typeface="Calibri" panose="020F0502020204030204" pitchFamily="34" charset="0"/>
                    <a:ea typeface="ＭＳ Ｐゴシック"/>
                  </a:rPr>
                  <a:t> and </a:t>
                </a:r>
                <a:r>
                  <a:rPr lang="en-US" altLang="ja-JP" dirty="0">
                    <a:solidFill>
                      <a:prstClr val="black"/>
                    </a:solidFill>
                    <a:latin typeface="Calibri" panose="020F0502020204030204" pitchFamily="34" charset="0"/>
                    <a:ea typeface="ＭＳ Ｐゴシック"/>
                  </a:rPr>
                  <a:t>phases of channel components </a:t>
                </a:r>
                <a:r>
                  <a:rPr lang="en-US" altLang="ja-JP" dirty="0" smtClean="0">
                    <a:solidFill>
                      <a:prstClr val="black"/>
                    </a:solidFill>
                    <a:latin typeface="Calibri" panose="020F0502020204030204" pitchFamily="34" charset="0"/>
                    <a:ea typeface="ＭＳ Ｐゴシック"/>
                  </a:rPr>
                  <a:t>are quasi-static parameters (i.e. Block fading (constant for each PPDU (PPDU length=8192 bytes))).</a:t>
                </a:r>
              </a:p>
              <a:p>
                <a:pPr marL="0" lvl="2" indent="0" fontAlgn="auto">
                  <a:spcBef>
                    <a:spcPts val="0"/>
                  </a:spcBef>
                  <a:spcAft>
                    <a:spcPts val="0"/>
                  </a:spcAft>
                  <a:buClrTx/>
                  <a:buSzPct val="50000"/>
                  <a:buFont typeface="Arial" panose="020B0604020202020204" pitchFamily="34" charset="0"/>
                  <a:buNone/>
                </a:pPr>
                <a:r>
                  <a:rPr lang="en-US" altLang="ja-JP" dirty="0" smtClean="0">
                    <a:solidFill>
                      <a:prstClr val="black"/>
                    </a:solidFill>
                    <a:latin typeface="Calibri" panose="020F0502020204030204" pitchFamily="34" charset="0"/>
                    <a:ea typeface="ＭＳ Ｐゴシック"/>
                  </a:rPr>
                  <a:t>The cross-link power attenuation coefficient </a:t>
                </a:r>
                <a:r>
                  <a:rPr lang="en-US" altLang="ja-JP" dirty="0">
                    <a:solidFill>
                      <a:prstClr val="black"/>
                    </a:solidFill>
                    <a:latin typeface="Symbol" panose="05050102010706020507" pitchFamily="18" charset="2"/>
                    <a:ea typeface="ＭＳ Ｐゴシック"/>
                  </a:rPr>
                  <a:t>a</a:t>
                </a:r>
                <a:r>
                  <a:rPr lang="en-US" altLang="ja-JP" dirty="0" smtClean="0">
                    <a:solidFill>
                      <a:prstClr val="black"/>
                    </a:solidFill>
                    <a:latin typeface="Calibri" panose="020F0502020204030204" pitchFamily="34" charset="0"/>
                    <a:ea typeface="ＭＳ Ｐゴシック"/>
                  </a:rPr>
                  <a:t> depends on the coupling between transmit antennas and the distance between transmit and receive antennas. The </a:t>
                </a:r>
                <a:r>
                  <a:rPr lang="en-US" altLang="ja-JP" dirty="0" smtClean="0">
                    <a:latin typeface="Calibri" panose="020F0502020204030204" pitchFamily="34" charset="0"/>
                    <a:ea typeface="ＭＳ Ｐゴシック"/>
                  </a:rPr>
                  <a:t>coefficient </a:t>
                </a:r>
                <a:r>
                  <a:rPr lang="en-US" altLang="ja-JP" dirty="0">
                    <a:latin typeface="Symbol" panose="05050102010706020507" pitchFamily="18" charset="2"/>
                    <a:ea typeface="ＭＳ Ｐゴシック"/>
                  </a:rPr>
                  <a:t>a</a:t>
                </a:r>
                <a:r>
                  <a:rPr lang="en-US" altLang="ja-JP" dirty="0" smtClean="0">
                    <a:latin typeface="Calibri" panose="020F0502020204030204" pitchFamily="34" charset="0"/>
                    <a:ea typeface="ＭＳ Ｐゴシック"/>
                  </a:rPr>
                  <a:t> </a:t>
                </a:r>
                <a:r>
                  <a:rPr lang="en-US" altLang="ja-JP" dirty="0" smtClean="0">
                    <a:solidFill>
                      <a:prstClr val="black"/>
                    </a:solidFill>
                    <a:latin typeface="Calibri" panose="020F0502020204030204" pitchFamily="34" charset="0"/>
                    <a:ea typeface="ＭＳ Ｐゴシック"/>
                  </a:rPr>
                  <a:t>has a range from 0 to 1.</a:t>
                </a:r>
                <a:endParaRPr lang="en-US" altLang="ja-JP" sz="1800" dirty="0">
                  <a:solidFill>
                    <a:prstClr val="black"/>
                  </a:solidFill>
                  <a:latin typeface="Calibri" panose="020F0502020204030204" pitchFamily="34" charset="0"/>
                  <a:ea typeface="ＭＳ Ｐゴシック"/>
                </a:endParaRPr>
              </a:p>
            </p:txBody>
          </p:sp>
        </mc:Choice>
        <mc:Fallback xmlns="">
          <p:sp>
            <p:nvSpPr>
              <p:cNvPr id="10" name="Rectangle 2"/>
              <p:cNvSpPr txBox="1">
                <a:spLocks noRot="1" noChangeAspect="1" noMove="1" noResize="1" noEditPoints="1" noAdjustHandles="1" noChangeArrowheads="1" noChangeShapeType="1" noTextEdit="1"/>
              </p:cNvSpPr>
              <p:nvPr/>
            </p:nvSpPr>
            <p:spPr>
              <a:xfrm>
                <a:off x="179512" y="1268760"/>
                <a:ext cx="8784976" cy="5301208"/>
              </a:xfrm>
              <a:prstGeom prst="rect">
                <a:avLst/>
              </a:prstGeom>
              <a:blipFill rotWithShape="1">
                <a:blip r:embed="rId3"/>
                <a:stretch>
                  <a:fillRect l="-832" t="-690" r="-2080" b="-345"/>
                </a:stretch>
              </a:blipFill>
              <a:ln/>
            </p:spPr>
            <p:txBody>
              <a:bodyPr/>
              <a:lstStyle/>
              <a:p>
                <a:r>
                  <a:rPr lang="ja-JP" altLang="en-US">
                    <a:noFill/>
                  </a:rPr>
                  <a:t> </a:t>
                </a:r>
              </a:p>
            </p:txBody>
          </p:sp>
        </mc:Fallback>
      </mc:AlternateContent>
    </p:spTree>
    <p:extLst>
      <p:ext uri="{BB962C8B-B14F-4D97-AF65-F5344CB8AC3E}">
        <p14:creationId xmlns:p14="http://schemas.microsoft.com/office/powerpoint/2010/main" val="19140613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7</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676138" y="548680"/>
            <a:ext cx="7772400" cy="79208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Benefits of PH (1/2)</a:t>
            </a:r>
            <a:endParaRPr lang="ja-JP" altLang="en-US" kern="0" dirty="0">
              <a:latin typeface="Calibri" panose="020F0502020204030204" pitchFamily="34" charset="0"/>
            </a:endParaRPr>
          </a:p>
        </p:txBody>
      </p:sp>
      <p:sp>
        <p:nvSpPr>
          <p:cNvPr id="31" name="角丸四角形 30"/>
          <p:cNvSpPr/>
          <p:nvPr/>
        </p:nvSpPr>
        <p:spPr>
          <a:xfrm>
            <a:off x="4684940" y="3074298"/>
            <a:ext cx="4279548" cy="2857045"/>
          </a:xfrm>
          <a:prstGeom prst="roundRect">
            <a:avLst>
              <a:gd name="adj" fmla="val 4635"/>
            </a:avLst>
          </a:prstGeom>
          <a:solidFill>
            <a:srgbClr val="99FF99">
              <a:alpha val="38824"/>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2" name="角丸四角形 31"/>
          <p:cNvSpPr/>
          <p:nvPr/>
        </p:nvSpPr>
        <p:spPr>
          <a:xfrm>
            <a:off x="220444" y="3096926"/>
            <a:ext cx="4279548" cy="2834417"/>
          </a:xfrm>
          <a:prstGeom prst="roundRect">
            <a:avLst>
              <a:gd name="adj" fmla="val 4635"/>
            </a:avLst>
          </a:prstGeom>
          <a:solidFill>
            <a:srgbClr val="4F81BD">
              <a:alpha val="39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34" name="テキスト ボックス 33"/>
          <p:cNvSpPr txBox="1"/>
          <p:nvPr/>
        </p:nvSpPr>
        <p:spPr>
          <a:xfrm>
            <a:off x="179512" y="3264731"/>
            <a:ext cx="720080" cy="400110"/>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2000" dirty="0" smtClean="0">
                <a:solidFill>
                  <a:prstClr val="black"/>
                </a:solidFill>
                <a:latin typeface="Calibri"/>
                <a:ea typeface="ＭＳ Ｐゴシック"/>
              </a:rPr>
              <a:t>s</a:t>
            </a:r>
            <a:r>
              <a:rPr kumimoji="1" lang="en-US" altLang="ja-JP" sz="2000" baseline="-25000" dirty="0" smtClean="0">
                <a:solidFill>
                  <a:prstClr val="black"/>
                </a:solidFill>
                <a:latin typeface="Calibri"/>
                <a:ea typeface="ＭＳ Ｐゴシック"/>
              </a:rPr>
              <a:t>1</a:t>
            </a:r>
            <a:r>
              <a:rPr kumimoji="1" lang="en-US" altLang="ja-JP" sz="2000" dirty="0" smtClean="0">
                <a:solidFill>
                  <a:prstClr val="black"/>
                </a:solidFill>
                <a:latin typeface="Calibri"/>
                <a:ea typeface="ＭＳ Ｐゴシック"/>
              </a:rPr>
              <a:t>(</a:t>
            </a:r>
            <a:r>
              <a:rPr kumimoji="1" lang="en-US" altLang="ja-JP" sz="2000" dirty="0" err="1" smtClean="0">
                <a:solidFill>
                  <a:prstClr val="black"/>
                </a:solidFill>
                <a:latin typeface="Calibri"/>
                <a:ea typeface="ＭＳ Ｐゴシック"/>
              </a:rPr>
              <a:t>i</a:t>
            </a:r>
            <a:r>
              <a:rPr kumimoji="1" lang="en-US" altLang="ja-JP" sz="2000" dirty="0" smtClean="0">
                <a:solidFill>
                  <a:prstClr val="black"/>
                </a:solidFill>
                <a:latin typeface="Calibri"/>
                <a:ea typeface="ＭＳ Ｐゴシック"/>
              </a:rPr>
              <a:t>)</a:t>
            </a:r>
            <a:endParaRPr kumimoji="1" lang="ja-JP" altLang="en-US" sz="2000" dirty="0">
              <a:solidFill>
                <a:prstClr val="black"/>
              </a:solidFill>
              <a:latin typeface="Calibri"/>
              <a:ea typeface="ＭＳ Ｐゴシック"/>
            </a:endParaRPr>
          </a:p>
        </p:txBody>
      </p:sp>
      <p:sp>
        <p:nvSpPr>
          <p:cNvPr id="35" name="テキスト ボックス 34"/>
          <p:cNvSpPr txBox="1"/>
          <p:nvPr/>
        </p:nvSpPr>
        <p:spPr>
          <a:xfrm>
            <a:off x="179512" y="4456947"/>
            <a:ext cx="720080" cy="400110"/>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2000" dirty="0" smtClean="0">
                <a:solidFill>
                  <a:prstClr val="black"/>
                </a:solidFill>
                <a:latin typeface="Calibri"/>
                <a:ea typeface="ＭＳ Ｐゴシック"/>
              </a:rPr>
              <a:t>s</a:t>
            </a:r>
            <a:r>
              <a:rPr kumimoji="1" lang="en-US" altLang="ja-JP" sz="2000" baseline="-25000" dirty="0" smtClean="0">
                <a:solidFill>
                  <a:prstClr val="black"/>
                </a:solidFill>
                <a:latin typeface="Calibri"/>
                <a:ea typeface="ＭＳ Ｐゴシック"/>
              </a:rPr>
              <a:t>2</a:t>
            </a:r>
            <a:r>
              <a:rPr kumimoji="1" lang="en-US" altLang="ja-JP" sz="2000" dirty="0" smtClean="0">
                <a:solidFill>
                  <a:prstClr val="black"/>
                </a:solidFill>
                <a:latin typeface="Calibri"/>
                <a:ea typeface="ＭＳ Ｐゴシック"/>
              </a:rPr>
              <a:t>(</a:t>
            </a:r>
            <a:r>
              <a:rPr kumimoji="1" lang="en-US" altLang="ja-JP" sz="2000" dirty="0" err="1" smtClean="0">
                <a:solidFill>
                  <a:prstClr val="black"/>
                </a:solidFill>
                <a:latin typeface="Calibri"/>
                <a:ea typeface="ＭＳ Ｐゴシック"/>
              </a:rPr>
              <a:t>i</a:t>
            </a:r>
            <a:r>
              <a:rPr kumimoji="1" lang="en-US" altLang="ja-JP" sz="2000" dirty="0" smtClean="0">
                <a:solidFill>
                  <a:prstClr val="black"/>
                </a:solidFill>
                <a:latin typeface="Calibri"/>
                <a:ea typeface="ＭＳ Ｐゴシック"/>
              </a:rPr>
              <a:t>)</a:t>
            </a:r>
            <a:endParaRPr kumimoji="1" lang="ja-JP" altLang="en-US" sz="2000" dirty="0">
              <a:solidFill>
                <a:prstClr val="black"/>
              </a:solidFill>
              <a:latin typeface="Calibri"/>
              <a:ea typeface="ＭＳ Ｐゴシック"/>
            </a:endParaRPr>
          </a:p>
        </p:txBody>
      </p:sp>
      <p:sp>
        <p:nvSpPr>
          <p:cNvPr id="36" name="テキスト ボックス 35"/>
          <p:cNvSpPr txBox="1"/>
          <p:nvPr/>
        </p:nvSpPr>
        <p:spPr>
          <a:xfrm>
            <a:off x="4644008" y="3264731"/>
            <a:ext cx="943744" cy="400110"/>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2000" dirty="0" smtClean="0">
                <a:solidFill>
                  <a:prstClr val="black"/>
                </a:solidFill>
                <a:latin typeface="Calibri"/>
                <a:ea typeface="ＭＳ Ｐゴシック"/>
              </a:rPr>
              <a:t>Rx</a:t>
            </a:r>
            <a:r>
              <a:rPr kumimoji="1" lang="en-US" altLang="ja-JP" sz="2000" baseline="-25000" dirty="0" smtClean="0">
                <a:solidFill>
                  <a:prstClr val="black"/>
                </a:solidFill>
                <a:latin typeface="Calibri"/>
                <a:ea typeface="ＭＳ Ｐゴシック"/>
              </a:rPr>
              <a:t>1</a:t>
            </a:r>
            <a:r>
              <a:rPr kumimoji="1" lang="en-US" altLang="ja-JP" sz="2000" dirty="0" smtClean="0">
                <a:solidFill>
                  <a:prstClr val="black"/>
                </a:solidFill>
                <a:latin typeface="Calibri"/>
                <a:ea typeface="ＭＳ Ｐゴシック"/>
              </a:rPr>
              <a:t>(</a:t>
            </a:r>
            <a:r>
              <a:rPr kumimoji="1" lang="en-US" altLang="ja-JP" sz="2000" dirty="0" err="1" smtClean="0">
                <a:solidFill>
                  <a:prstClr val="black"/>
                </a:solidFill>
                <a:latin typeface="Calibri"/>
                <a:ea typeface="ＭＳ Ｐゴシック"/>
              </a:rPr>
              <a:t>i</a:t>
            </a:r>
            <a:r>
              <a:rPr kumimoji="1" lang="en-US" altLang="ja-JP" sz="2000" dirty="0" smtClean="0">
                <a:solidFill>
                  <a:prstClr val="black"/>
                </a:solidFill>
                <a:latin typeface="Calibri"/>
                <a:ea typeface="ＭＳ Ｐゴシック"/>
              </a:rPr>
              <a:t>)</a:t>
            </a:r>
            <a:endParaRPr kumimoji="1" lang="ja-JP" altLang="en-US" sz="2000" dirty="0">
              <a:solidFill>
                <a:prstClr val="black"/>
              </a:solidFill>
              <a:latin typeface="Calibri"/>
              <a:ea typeface="ＭＳ Ｐゴシック"/>
            </a:endParaRPr>
          </a:p>
        </p:txBody>
      </p:sp>
      <p:sp>
        <p:nvSpPr>
          <p:cNvPr id="37" name="テキスト ボックス 36"/>
          <p:cNvSpPr txBox="1"/>
          <p:nvPr/>
        </p:nvSpPr>
        <p:spPr>
          <a:xfrm>
            <a:off x="4644008" y="4344851"/>
            <a:ext cx="943744" cy="400110"/>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2000" dirty="0" smtClean="0">
                <a:solidFill>
                  <a:prstClr val="black"/>
                </a:solidFill>
                <a:latin typeface="Calibri"/>
                <a:ea typeface="ＭＳ Ｐゴシック"/>
              </a:rPr>
              <a:t>Rx</a:t>
            </a:r>
            <a:r>
              <a:rPr kumimoji="1" lang="en-US" altLang="ja-JP" sz="2000" baseline="-25000" dirty="0" smtClean="0">
                <a:solidFill>
                  <a:prstClr val="black"/>
                </a:solidFill>
                <a:latin typeface="Calibri"/>
                <a:ea typeface="ＭＳ Ｐゴシック"/>
              </a:rPr>
              <a:t>2</a:t>
            </a:r>
            <a:r>
              <a:rPr kumimoji="1" lang="en-US" altLang="ja-JP" sz="2000" dirty="0" smtClean="0">
                <a:solidFill>
                  <a:prstClr val="black"/>
                </a:solidFill>
                <a:latin typeface="Calibri"/>
                <a:ea typeface="ＭＳ Ｐゴシック"/>
              </a:rPr>
              <a:t>(</a:t>
            </a:r>
            <a:r>
              <a:rPr kumimoji="1" lang="en-US" altLang="ja-JP" sz="2000" dirty="0" err="1" smtClean="0">
                <a:solidFill>
                  <a:prstClr val="black"/>
                </a:solidFill>
                <a:latin typeface="Calibri"/>
                <a:ea typeface="ＭＳ Ｐゴシック"/>
              </a:rPr>
              <a:t>i</a:t>
            </a:r>
            <a:r>
              <a:rPr kumimoji="1" lang="en-US" altLang="ja-JP" sz="2000" dirty="0" smtClean="0">
                <a:solidFill>
                  <a:prstClr val="black"/>
                </a:solidFill>
                <a:latin typeface="Calibri"/>
                <a:ea typeface="ＭＳ Ｐゴシック"/>
              </a:rPr>
              <a:t>)</a:t>
            </a:r>
            <a:endParaRPr kumimoji="1" lang="ja-JP" altLang="en-US" sz="2000" dirty="0">
              <a:solidFill>
                <a:prstClr val="black"/>
              </a:solidFill>
              <a:latin typeface="Calibri"/>
              <a:ea typeface="ＭＳ Ｐゴシック"/>
            </a:endParaRPr>
          </a:p>
        </p:txBody>
      </p:sp>
      <p:sp>
        <p:nvSpPr>
          <p:cNvPr id="38" name="正方形/長方形 37"/>
          <p:cNvSpPr/>
          <p:nvPr/>
        </p:nvSpPr>
        <p:spPr>
          <a:xfrm>
            <a:off x="269977" y="5920726"/>
            <a:ext cx="8766426" cy="338554"/>
          </a:xfrm>
          <a:prstGeom prst="rect">
            <a:avLst/>
          </a:prstGeom>
        </p:spPr>
        <p:txBody>
          <a:bodyPr wrap="square">
            <a:spAutoFit/>
          </a:bodyPr>
          <a:lstStyle/>
          <a:p>
            <a:pPr defTabSz="914400" eaLnBrk="1" fontAlgn="auto" hangingPunct="1">
              <a:spcBef>
                <a:spcPts val="0"/>
              </a:spcBef>
              <a:spcAft>
                <a:spcPts val="0"/>
              </a:spcAft>
              <a:buClrTx/>
              <a:buSzTx/>
              <a:buFontTx/>
              <a:buNone/>
            </a:pPr>
            <a:r>
              <a:rPr kumimoji="1" lang="en-US" altLang="ja-JP" sz="1600" dirty="0" smtClean="0">
                <a:solidFill>
                  <a:prstClr val="black"/>
                </a:solidFill>
                <a:latin typeface="Calibri"/>
                <a:ea typeface="ＭＳ Ｐゴシック"/>
              </a:rPr>
              <a:t>In this case, received state of signal points falls </a:t>
            </a:r>
            <a:r>
              <a:rPr kumimoji="1" lang="en-US" altLang="ja-JP" sz="1600" dirty="0">
                <a:solidFill>
                  <a:prstClr val="black"/>
                </a:solidFill>
                <a:latin typeface="Calibri"/>
                <a:ea typeface="ＭＳ Ｐゴシック"/>
              </a:rPr>
              <a:t>into </a:t>
            </a:r>
            <a:r>
              <a:rPr kumimoji="1" lang="en-US" altLang="ja-JP" sz="1600" dirty="0" smtClean="0">
                <a:solidFill>
                  <a:prstClr val="black"/>
                </a:solidFill>
                <a:latin typeface="Calibri"/>
                <a:ea typeface="ＭＳ Ｐゴシック"/>
              </a:rPr>
              <a:t>destructive interference (constellation degeneracy).</a:t>
            </a:r>
            <a:endParaRPr kumimoji="1" lang="ja-JP" altLang="en-US" sz="1600" dirty="0">
              <a:solidFill>
                <a:prstClr val="black"/>
              </a:solidFill>
              <a:latin typeface="Calibri"/>
              <a:ea typeface="ＭＳ Ｐゴシック"/>
            </a:endParaRPr>
          </a:p>
        </p:txBody>
      </p:sp>
      <p:sp>
        <p:nvSpPr>
          <p:cNvPr id="39" name="テキスト ボックス 38"/>
          <p:cNvSpPr txBox="1"/>
          <p:nvPr/>
        </p:nvSpPr>
        <p:spPr>
          <a:xfrm>
            <a:off x="251520" y="3056857"/>
            <a:ext cx="2479005" cy="369332"/>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800" b="1" dirty="0" smtClean="0">
                <a:solidFill>
                  <a:prstClr val="black"/>
                </a:solidFill>
                <a:latin typeface="Calibri"/>
                <a:ea typeface="ＭＳ Ｐゴシック"/>
              </a:rPr>
              <a:t>Transmitter</a:t>
            </a:r>
            <a:endParaRPr kumimoji="1" lang="ja-JP" altLang="en-US" sz="1800" b="1" dirty="0">
              <a:solidFill>
                <a:prstClr val="black"/>
              </a:solidFill>
              <a:latin typeface="Calibri"/>
              <a:ea typeface="ＭＳ Ｐゴシック"/>
            </a:endParaRPr>
          </a:p>
        </p:txBody>
      </p:sp>
      <p:sp>
        <p:nvSpPr>
          <p:cNvPr id="40" name="テキスト ボックス 39"/>
          <p:cNvSpPr txBox="1"/>
          <p:nvPr/>
        </p:nvSpPr>
        <p:spPr>
          <a:xfrm>
            <a:off x="4705237" y="3056857"/>
            <a:ext cx="1239502" cy="369332"/>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800" b="1" dirty="0" smtClean="0">
                <a:solidFill>
                  <a:prstClr val="black"/>
                </a:solidFill>
                <a:latin typeface="Calibri"/>
                <a:ea typeface="ＭＳ Ｐゴシック"/>
              </a:rPr>
              <a:t>Receiver</a:t>
            </a:r>
            <a:endParaRPr kumimoji="1" lang="ja-JP" altLang="en-US" sz="1800" b="1" dirty="0">
              <a:solidFill>
                <a:prstClr val="black"/>
              </a:solidFill>
              <a:latin typeface="Calibri"/>
              <a:ea typeface="ＭＳ Ｐゴシック"/>
            </a:endParaRPr>
          </a:p>
        </p:txBody>
      </p:sp>
      <p:cxnSp>
        <p:nvCxnSpPr>
          <p:cNvPr id="41" name="直線矢印コネクタ 40"/>
          <p:cNvCxnSpPr/>
          <p:nvPr/>
        </p:nvCxnSpPr>
        <p:spPr>
          <a:xfrm>
            <a:off x="683568" y="5609057"/>
            <a:ext cx="3024336" cy="0"/>
          </a:xfrm>
          <a:prstGeom prst="straightConnector1">
            <a:avLst/>
          </a:prstGeom>
          <a:noFill/>
          <a:ln w="28575" cap="flat" cmpd="sng" algn="ctr">
            <a:solidFill>
              <a:sysClr val="windowText" lastClr="000000"/>
            </a:solidFill>
            <a:prstDash val="solid"/>
            <a:tailEnd type="arrow"/>
          </a:ln>
          <a:effectLst/>
        </p:spPr>
      </p:cxnSp>
      <p:sp>
        <p:nvSpPr>
          <p:cNvPr id="42" name="テキスト ボックス 41"/>
          <p:cNvSpPr txBox="1"/>
          <p:nvPr/>
        </p:nvSpPr>
        <p:spPr>
          <a:xfrm>
            <a:off x="3707904" y="5414519"/>
            <a:ext cx="792088" cy="338554"/>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600" dirty="0" smtClean="0">
                <a:solidFill>
                  <a:prstClr val="black"/>
                </a:solidFill>
                <a:latin typeface="Calibri"/>
                <a:ea typeface="ＭＳ Ｐゴシック"/>
              </a:rPr>
              <a:t>symbol</a:t>
            </a:r>
            <a:endParaRPr kumimoji="1" lang="ja-JP" altLang="en-US" sz="1600" dirty="0">
              <a:solidFill>
                <a:prstClr val="black"/>
              </a:solidFill>
              <a:latin typeface="Calibri"/>
              <a:ea typeface="ＭＳ Ｐゴシック"/>
            </a:endParaRPr>
          </a:p>
        </p:txBody>
      </p:sp>
      <p:cxnSp>
        <p:nvCxnSpPr>
          <p:cNvPr id="43" name="直線矢印コネクタ 42"/>
          <p:cNvCxnSpPr/>
          <p:nvPr/>
        </p:nvCxnSpPr>
        <p:spPr>
          <a:xfrm>
            <a:off x="5148064" y="5609057"/>
            <a:ext cx="3024336" cy="0"/>
          </a:xfrm>
          <a:prstGeom prst="straightConnector1">
            <a:avLst/>
          </a:prstGeom>
          <a:noFill/>
          <a:ln w="28575" cap="flat" cmpd="sng" algn="ctr">
            <a:solidFill>
              <a:sysClr val="windowText" lastClr="000000"/>
            </a:solidFill>
            <a:prstDash val="solid"/>
            <a:tailEnd type="arrow"/>
          </a:ln>
          <a:effectLst/>
        </p:spPr>
      </p:cxnSp>
      <p:sp>
        <p:nvSpPr>
          <p:cNvPr id="44" name="テキスト ボックス 43"/>
          <p:cNvSpPr txBox="1"/>
          <p:nvPr/>
        </p:nvSpPr>
        <p:spPr>
          <a:xfrm>
            <a:off x="8172400" y="5414519"/>
            <a:ext cx="792088" cy="338554"/>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600" dirty="0" smtClean="0">
                <a:solidFill>
                  <a:prstClr val="black"/>
                </a:solidFill>
                <a:latin typeface="Calibri"/>
                <a:ea typeface="ＭＳ Ｐゴシック"/>
              </a:rPr>
              <a:t>symbol</a:t>
            </a:r>
            <a:endParaRPr kumimoji="1" lang="ja-JP" altLang="en-US" sz="1600" dirty="0">
              <a:solidFill>
                <a:prstClr val="black"/>
              </a:solidFill>
              <a:latin typeface="Calibri"/>
              <a:ea typeface="ＭＳ Ｐゴシック"/>
            </a:endParaRPr>
          </a:p>
        </p:txBody>
      </p:sp>
      <p:sp>
        <p:nvSpPr>
          <p:cNvPr id="45" name="テキスト ボックス 44"/>
          <p:cNvSpPr txBox="1"/>
          <p:nvPr/>
        </p:nvSpPr>
        <p:spPr>
          <a:xfrm>
            <a:off x="971600" y="5598623"/>
            <a:ext cx="396044" cy="338554"/>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600" dirty="0" smtClean="0">
                <a:solidFill>
                  <a:srgbClr val="FF0000"/>
                </a:solidFill>
                <a:latin typeface="Calibri"/>
                <a:ea typeface="ＭＳ Ｐゴシック"/>
              </a:rPr>
              <a:t>#0</a:t>
            </a:r>
            <a:endParaRPr kumimoji="1" lang="ja-JP" altLang="en-US" sz="1600" dirty="0">
              <a:solidFill>
                <a:srgbClr val="FF0000"/>
              </a:solidFill>
              <a:latin typeface="Calibri"/>
              <a:ea typeface="ＭＳ Ｐゴシック"/>
            </a:endParaRPr>
          </a:p>
        </p:txBody>
      </p:sp>
      <p:sp>
        <p:nvSpPr>
          <p:cNvPr id="46" name="テキスト ボックス 45"/>
          <p:cNvSpPr txBox="1"/>
          <p:nvPr/>
        </p:nvSpPr>
        <p:spPr>
          <a:xfrm>
            <a:off x="2051720" y="5605631"/>
            <a:ext cx="396044" cy="338554"/>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600" dirty="0" smtClean="0">
                <a:solidFill>
                  <a:srgbClr val="FF0000"/>
                </a:solidFill>
                <a:latin typeface="Calibri"/>
                <a:ea typeface="ＭＳ Ｐゴシック"/>
              </a:rPr>
              <a:t>#1</a:t>
            </a:r>
            <a:endParaRPr kumimoji="1" lang="ja-JP" altLang="en-US" sz="1600" dirty="0">
              <a:solidFill>
                <a:srgbClr val="FF0000"/>
              </a:solidFill>
              <a:latin typeface="Calibri"/>
              <a:ea typeface="ＭＳ Ｐゴシック"/>
            </a:endParaRPr>
          </a:p>
        </p:txBody>
      </p:sp>
      <p:sp>
        <p:nvSpPr>
          <p:cNvPr id="47" name="テキスト ボックス 46"/>
          <p:cNvSpPr txBox="1"/>
          <p:nvPr/>
        </p:nvSpPr>
        <p:spPr>
          <a:xfrm>
            <a:off x="3167844" y="5610726"/>
            <a:ext cx="396044" cy="338554"/>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600" dirty="0" smtClean="0">
                <a:solidFill>
                  <a:srgbClr val="FF0000"/>
                </a:solidFill>
                <a:latin typeface="Calibri"/>
                <a:ea typeface="ＭＳ Ｐゴシック"/>
              </a:rPr>
              <a:t>#2</a:t>
            </a:r>
            <a:endParaRPr kumimoji="1" lang="ja-JP" altLang="en-US" sz="1600" dirty="0">
              <a:solidFill>
                <a:srgbClr val="FF0000"/>
              </a:solidFill>
              <a:latin typeface="Calibri"/>
              <a:ea typeface="ＭＳ Ｐゴシック"/>
            </a:endParaRPr>
          </a:p>
        </p:txBody>
      </p:sp>
      <p:sp>
        <p:nvSpPr>
          <p:cNvPr id="48" name="テキスト ボックス 47"/>
          <p:cNvSpPr txBox="1"/>
          <p:nvPr/>
        </p:nvSpPr>
        <p:spPr>
          <a:xfrm>
            <a:off x="5580112" y="5592789"/>
            <a:ext cx="396044" cy="338554"/>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600" dirty="0" smtClean="0">
                <a:solidFill>
                  <a:srgbClr val="FF0000"/>
                </a:solidFill>
                <a:latin typeface="Calibri"/>
                <a:ea typeface="ＭＳ Ｐゴシック"/>
              </a:rPr>
              <a:t>#0</a:t>
            </a:r>
            <a:endParaRPr kumimoji="1" lang="ja-JP" altLang="en-US" sz="1600" dirty="0">
              <a:solidFill>
                <a:srgbClr val="FF0000"/>
              </a:solidFill>
              <a:latin typeface="Calibri"/>
              <a:ea typeface="ＭＳ Ｐゴシック"/>
            </a:endParaRPr>
          </a:p>
        </p:txBody>
      </p:sp>
      <p:sp>
        <p:nvSpPr>
          <p:cNvPr id="49" name="テキスト ボックス 48"/>
          <p:cNvSpPr txBox="1"/>
          <p:nvPr/>
        </p:nvSpPr>
        <p:spPr>
          <a:xfrm>
            <a:off x="6624228" y="5605631"/>
            <a:ext cx="396044" cy="338554"/>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600" dirty="0" smtClean="0">
                <a:solidFill>
                  <a:srgbClr val="FF0000"/>
                </a:solidFill>
                <a:latin typeface="Calibri"/>
                <a:ea typeface="ＭＳ Ｐゴシック"/>
              </a:rPr>
              <a:t>#1</a:t>
            </a:r>
            <a:endParaRPr kumimoji="1" lang="ja-JP" altLang="en-US" sz="1600" dirty="0">
              <a:solidFill>
                <a:srgbClr val="FF0000"/>
              </a:solidFill>
              <a:latin typeface="Calibri"/>
              <a:ea typeface="ＭＳ Ｐゴシック"/>
            </a:endParaRPr>
          </a:p>
        </p:txBody>
      </p:sp>
      <p:sp>
        <p:nvSpPr>
          <p:cNvPr id="50" name="テキスト ボックス 49"/>
          <p:cNvSpPr txBox="1"/>
          <p:nvPr/>
        </p:nvSpPr>
        <p:spPr>
          <a:xfrm>
            <a:off x="7704348" y="5610726"/>
            <a:ext cx="396044" cy="338554"/>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600" dirty="0" smtClean="0">
                <a:solidFill>
                  <a:srgbClr val="FF0000"/>
                </a:solidFill>
                <a:latin typeface="Calibri"/>
                <a:ea typeface="ＭＳ Ｐゴシック"/>
              </a:rPr>
              <a:t>#2</a:t>
            </a:r>
            <a:endParaRPr kumimoji="1" lang="ja-JP" altLang="en-US" sz="1600" dirty="0">
              <a:solidFill>
                <a:srgbClr val="FF0000"/>
              </a:solidFill>
              <a:latin typeface="Calibri"/>
              <a:ea typeface="ＭＳ Ｐゴシック"/>
            </a:endParaRPr>
          </a:p>
        </p:txBody>
      </p:sp>
      <p:cxnSp>
        <p:nvCxnSpPr>
          <p:cNvPr id="51" name="直線コネクタ 50"/>
          <p:cNvCxnSpPr/>
          <p:nvPr/>
        </p:nvCxnSpPr>
        <p:spPr>
          <a:xfrm>
            <a:off x="8460432" y="3992961"/>
            <a:ext cx="370384" cy="0"/>
          </a:xfrm>
          <a:prstGeom prst="line">
            <a:avLst/>
          </a:prstGeom>
          <a:noFill/>
          <a:ln w="66675" cap="flat" cmpd="sng" algn="ctr">
            <a:solidFill>
              <a:sysClr val="windowText" lastClr="000000"/>
            </a:solidFill>
            <a:prstDash val="sysDot"/>
          </a:ln>
          <a:effectLst/>
        </p:spPr>
      </p:cxnSp>
      <p:cxnSp>
        <p:nvCxnSpPr>
          <p:cNvPr id="52" name="直線コネクタ 51"/>
          <p:cNvCxnSpPr/>
          <p:nvPr/>
        </p:nvCxnSpPr>
        <p:spPr>
          <a:xfrm>
            <a:off x="8460432" y="5001073"/>
            <a:ext cx="370384" cy="0"/>
          </a:xfrm>
          <a:prstGeom prst="line">
            <a:avLst/>
          </a:prstGeom>
          <a:noFill/>
          <a:ln w="66675" cap="flat" cmpd="sng" algn="ctr">
            <a:solidFill>
              <a:sysClr val="windowText" lastClr="000000"/>
            </a:solidFill>
            <a:prstDash val="sysDot"/>
          </a:ln>
          <a:effectLst/>
        </p:spPr>
      </p:cxnSp>
      <p:cxnSp>
        <p:nvCxnSpPr>
          <p:cNvPr id="53" name="直線コネクタ 52"/>
          <p:cNvCxnSpPr/>
          <p:nvPr/>
        </p:nvCxnSpPr>
        <p:spPr>
          <a:xfrm>
            <a:off x="3995936" y="3992961"/>
            <a:ext cx="370384" cy="0"/>
          </a:xfrm>
          <a:prstGeom prst="line">
            <a:avLst/>
          </a:prstGeom>
          <a:noFill/>
          <a:ln w="66675" cap="flat" cmpd="sng" algn="ctr">
            <a:solidFill>
              <a:sysClr val="windowText" lastClr="000000"/>
            </a:solidFill>
            <a:prstDash val="sysDot"/>
          </a:ln>
          <a:effectLst/>
        </p:spPr>
      </p:cxnSp>
      <p:cxnSp>
        <p:nvCxnSpPr>
          <p:cNvPr id="54" name="直線コネクタ 53"/>
          <p:cNvCxnSpPr/>
          <p:nvPr/>
        </p:nvCxnSpPr>
        <p:spPr>
          <a:xfrm>
            <a:off x="3995936" y="5001073"/>
            <a:ext cx="370384" cy="0"/>
          </a:xfrm>
          <a:prstGeom prst="line">
            <a:avLst/>
          </a:prstGeom>
          <a:noFill/>
          <a:ln w="66675" cap="flat" cmpd="sng" algn="ctr">
            <a:solidFill>
              <a:sysClr val="windowText" lastClr="000000"/>
            </a:solidFill>
            <a:prstDash val="sysDot"/>
          </a:ln>
          <a:effectLst/>
        </p:spPr>
      </p:cxnSp>
      <p:pic>
        <p:nvPicPr>
          <p:cNvPr id="55" name="Picture 3" descr="C:\Users\3960289\Desktop\NG60\1605F2F提案\PH_constellations\PH_constellation_rx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3474058"/>
            <a:ext cx="987393" cy="98739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 descr="C:\Users\3960289\Desktop\NG60\1605F2F提案\PH_constellations\PH_constellation_rx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517736"/>
            <a:ext cx="987393" cy="98739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 descr="C:\Users\3960289\Desktop\NG60\1605F2F提案\PH_constellations\PH_constellation_rx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1017" y="3474058"/>
            <a:ext cx="987393" cy="98739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3" descr="C:\Users\3960289\Desktop\NG60\1605F2F提案\PH_constellations\PH_constellation_rx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4667" y="3474058"/>
            <a:ext cx="987393" cy="98739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 descr="C:\Users\3960289\Desktop\NG60\1605F2F提案\PH_constellations\PH_constellation_rx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0911" y="4497017"/>
            <a:ext cx="987393" cy="98739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3" descr="C:\Users\3960289\Desktop\NG60\1605F2F提案\PH_constellations\PH_constellation_rx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54667" y="4517735"/>
            <a:ext cx="987393" cy="987393"/>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C:\Users\3960289\Desktop\NG60\1605F2F提案\PH_constellations\PH_constellation_tx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943" y="3437616"/>
            <a:ext cx="987393" cy="98739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C:\Users\3960289\Desktop\NG60\1605F2F提案\PH_constellations\PH_constellation_tx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3132" y="3437616"/>
            <a:ext cx="987393" cy="987393"/>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C:\Users\3960289\Desktop\NG60\1605F2F提案\PH_constellations\PH_constellation_tx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3437616"/>
            <a:ext cx="987393" cy="987393"/>
          </a:xfrm>
          <a:prstGeom prst="rect">
            <a:avLst/>
          </a:prstGeom>
          <a:noFill/>
          <a:extLst>
            <a:ext uri="{909E8E84-426E-40DD-AFC4-6F175D3DCCD1}">
              <a14:hiddenFill xmlns:a14="http://schemas.microsoft.com/office/drawing/2010/main">
                <a:solidFill>
                  <a:srgbClr val="FFFFFF"/>
                </a:solidFill>
              </a14:hiddenFill>
            </a:ext>
          </a:extLst>
        </p:spPr>
      </p:pic>
      <p:sp>
        <p:nvSpPr>
          <p:cNvPr id="64" name="テキスト ボックス 63"/>
          <p:cNvSpPr txBox="1"/>
          <p:nvPr/>
        </p:nvSpPr>
        <p:spPr>
          <a:xfrm>
            <a:off x="2051720" y="3439368"/>
            <a:ext cx="540042" cy="7200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300" b="0" i="0" u="none" strike="noStrike" kern="0" cap="none" spc="0" normalizeH="0" baseline="0" noProof="0" dirty="0" smtClean="0">
                <a:ln>
                  <a:noFill/>
                </a:ln>
                <a:solidFill>
                  <a:prstClr val="black"/>
                </a:solidFill>
                <a:effectLst/>
                <a:uLnTx/>
                <a:uFillTx/>
                <a:latin typeface="Calibri"/>
                <a:ea typeface="ＭＳ Ｐゴシック"/>
              </a:rPr>
              <a:t>r=2</a:t>
            </a:r>
            <a:r>
              <a:rPr kumimoji="1" lang="en-US" altLang="ja-JP" sz="300" b="0" i="0" u="none" strike="noStrike" kern="0" cap="none" spc="0" normalizeH="0" baseline="0" noProof="0" dirty="0" smtClean="0">
                <a:ln>
                  <a:noFill/>
                </a:ln>
                <a:solidFill>
                  <a:prstClr val="black"/>
                </a:solidFill>
                <a:effectLst/>
                <a:uLnTx/>
                <a:uFillTx/>
                <a:latin typeface="Symbol" panose="05050102010706020507" pitchFamily="18" charset="2"/>
                <a:ea typeface="ＭＳ Ｐゴシック"/>
              </a:rPr>
              <a:t>p</a:t>
            </a:r>
            <a:r>
              <a:rPr kumimoji="1" lang="en-US" altLang="ja-JP" sz="300" b="0" i="0" u="none" strike="noStrike" kern="0" cap="none" spc="0" normalizeH="0" baseline="0" noProof="0" dirty="0" smtClean="0">
                <a:ln>
                  <a:noFill/>
                </a:ln>
                <a:solidFill>
                  <a:prstClr val="black"/>
                </a:solidFill>
                <a:effectLst/>
                <a:uLnTx/>
                <a:uFillTx/>
                <a:latin typeface="Calibri"/>
                <a:ea typeface="ＭＳ Ｐゴシック"/>
              </a:rPr>
              <a:t>*1/7</a:t>
            </a:r>
            <a:endParaRPr kumimoji="1" lang="ja-JP" altLang="en-US" sz="3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65" name="テキスト ボックス 64"/>
          <p:cNvSpPr txBox="1"/>
          <p:nvPr/>
        </p:nvSpPr>
        <p:spPr>
          <a:xfrm>
            <a:off x="3153209" y="3439360"/>
            <a:ext cx="540042" cy="7200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300" b="0" i="0" u="none" strike="noStrike" kern="0" cap="none" spc="0" normalizeH="0" baseline="0" noProof="0" dirty="0" smtClean="0">
                <a:ln>
                  <a:noFill/>
                </a:ln>
                <a:solidFill>
                  <a:prstClr val="black"/>
                </a:solidFill>
                <a:effectLst/>
                <a:uLnTx/>
                <a:uFillTx/>
                <a:latin typeface="Calibri"/>
                <a:ea typeface="ＭＳ Ｐゴシック"/>
              </a:rPr>
              <a:t>r=2</a:t>
            </a:r>
            <a:r>
              <a:rPr kumimoji="1" lang="en-US" altLang="ja-JP" sz="300" b="0" i="0" u="none" strike="noStrike" kern="0" cap="none" spc="0" normalizeH="0" baseline="0" noProof="0" dirty="0" smtClean="0">
                <a:ln>
                  <a:noFill/>
                </a:ln>
                <a:solidFill>
                  <a:prstClr val="black"/>
                </a:solidFill>
                <a:effectLst/>
                <a:uLnTx/>
                <a:uFillTx/>
                <a:latin typeface="Symbol" panose="05050102010706020507" pitchFamily="18" charset="2"/>
                <a:ea typeface="ＭＳ Ｐゴシック"/>
              </a:rPr>
              <a:t>p</a:t>
            </a:r>
            <a:r>
              <a:rPr kumimoji="1" lang="en-US" altLang="ja-JP" sz="300" b="0" i="0" u="none" strike="noStrike" kern="0" cap="none" spc="0" normalizeH="0" baseline="0" noProof="0" dirty="0" smtClean="0">
                <a:ln>
                  <a:noFill/>
                </a:ln>
                <a:solidFill>
                  <a:prstClr val="black"/>
                </a:solidFill>
                <a:effectLst/>
                <a:uLnTx/>
                <a:uFillTx/>
                <a:latin typeface="Calibri"/>
                <a:ea typeface="ＭＳ Ｐゴシック"/>
              </a:rPr>
              <a:t>*2/7</a:t>
            </a:r>
            <a:endParaRPr kumimoji="1" lang="ja-JP" altLang="en-US" sz="300" b="0" i="0" u="none" strike="noStrike" kern="0" cap="none" spc="0" normalizeH="0" baseline="0" noProof="0" dirty="0" smtClean="0">
              <a:ln>
                <a:noFill/>
              </a:ln>
              <a:solidFill>
                <a:prstClr val="black"/>
              </a:solidFill>
              <a:effectLst/>
              <a:uLnTx/>
              <a:uFillTx/>
              <a:latin typeface="Calibri"/>
              <a:ea typeface="ＭＳ Ｐゴシック"/>
            </a:endParaRPr>
          </a:p>
        </p:txBody>
      </p:sp>
      <p:pic>
        <p:nvPicPr>
          <p:cNvPr id="66" name="Picture 2" descr="C:\Users\3960289\Desktop\NG60\1605F2F提案\PH_constellations\PH_constellation_tx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9943" y="4497017"/>
            <a:ext cx="987393" cy="98739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 descr="C:\Users\3960289\Desktop\NG60\1605F2F提案\PH_constellations\PH_constellation_tx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3132" y="4497017"/>
            <a:ext cx="987393" cy="98739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2" descr="C:\Users\3960289\Desktop\NG60\1605F2F提案\PH_constellations\PH_constellation_tx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4497017"/>
            <a:ext cx="987393" cy="987393"/>
          </a:xfrm>
          <a:prstGeom prst="rect">
            <a:avLst/>
          </a:prstGeom>
          <a:noFill/>
          <a:extLst>
            <a:ext uri="{909E8E84-426E-40DD-AFC4-6F175D3DCCD1}">
              <a14:hiddenFill xmlns:a14="http://schemas.microsoft.com/office/drawing/2010/main">
                <a:solidFill>
                  <a:srgbClr val="FFFFFF"/>
                </a:solidFill>
              </a14:hiddenFill>
            </a:ext>
          </a:extLst>
        </p:spPr>
      </p:pic>
      <p:sp>
        <p:nvSpPr>
          <p:cNvPr id="69" name="テキスト ボックス 68"/>
          <p:cNvSpPr txBox="1"/>
          <p:nvPr/>
        </p:nvSpPr>
        <p:spPr>
          <a:xfrm>
            <a:off x="2051720" y="4498769"/>
            <a:ext cx="540042" cy="7200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300" b="0" i="0" u="none" strike="noStrike" kern="0" cap="none" spc="0" normalizeH="0" baseline="0" noProof="0" dirty="0" smtClean="0">
                <a:ln>
                  <a:noFill/>
                </a:ln>
                <a:solidFill>
                  <a:prstClr val="black"/>
                </a:solidFill>
                <a:effectLst/>
                <a:uLnTx/>
                <a:uFillTx/>
                <a:latin typeface="Calibri"/>
                <a:ea typeface="ＭＳ Ｐゴシック"/>
              </a:rPr>
              <a:t>r=2</a:t>
            </a:r>
            <a:r>
              <a:rPr kumimoji="1" lang="en-US" altLang="ja-JP" sz="300" b="0" i="0" u="none" strike="noStrike" kern="0" cap="none" spc="0" normalizeH="0" baseline="0" noProof="0" dirty="0" smtClean="0">
                <a:ln>
                  <a:noFill/>
                </a:ln>
                <a:solidFill>
                  <a:prstClr val="black"/>
                </a:solidFill>
                <a:effectLst/>
                <a:uLnTx/>
                <a:uFillTx/>
                <a:latin typeface="Symbol" panose="05050102010706020507" pitchFamily="18" charset="2"/>
                <a:ea typeface="ＭＳ Ｐゴシック"/>
              </a:rPr>
              <a:t>p</a:t>
            </a:r>
            <a:r>
              <a:rPr kumimoji="1" lang="en-US" altLang="ja-JP" sz="300" b="0" i="0" u="none" strike="noStrike" kern="0" cap="none" spc="0" normalizeH="0" baseline="0" noProof="0" dirty="0" smtClean="0">
                <a:ln>
                  <a:noFill/>
                </a:ln>
                <a:solidFill>
                  <a:prstClr val="black"/>
                </a:solidFill>
                <a:effectLst/>
                <a:uLnTx/>
                <a:uFillTx/>
                <a:latin typeface="Calibri"/>
                <a:ea typeface="ＭＳ Ｐゴシック"/>
              </a:rPr>
              <a:t>*1/7</a:t>
            </a:r>
            <a:endParaRPr kumimoji="1" lang="ja-JP" altLang="en-US" sz="3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70" name="テキスト ボックス 69"/>
          <p:cNvSpPr txBox="1"/>
          <p:nvPr/>
        </p:nvSpPr>
        <p:spPr>
          <a:xfrm>
            <a:off x="3153209" y="4498761"/>
            <a:ext cx="540042" cy="7200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300" b="0" i="0" u="none" strike="noStrike" kern="0" cap="none" spc="0" normalizeH="0" baseline="0" noProof="0" dirty="0" smtClean="0">
                <a:ln>
                  <a:noFill/>
                </a:ln>
                <a:solidFill>
                  <a:prstClr val="black"/>
                </a:solidFill>
                <a:effectLst/>
                <a:uLnTx/>
                <a:uFillTx/>
                <a:latin typeface="Calibri"/>
                <a:ea typeface="ＭＳ Ｐゴシック"/>
              </a:rPr>
              <a:t>r=2</a:t>
            </a:r>
            <a:r>
              <a:rPr kumimoji="1" lang="en-US" altLang="ja-JP" sz="300" b="0" i="0" u="none" strike="noStrike" kern="0" cap="none" spc="0" normalizeH="0" baseline="0" noProof="0" dirty="0" smtClean="0">
                <a:ln>
                  <a:noFill/>
                </a:ln>
                <a:solidFill>
                  <a:prstClr val="black"/>
                </a:solidFill>
                <a:effectLst/>
                <a:uLnTx/>
                <a:uFillTx/>
                <a:latin typeface="Symbol" panose="05050102010706020507" pitchFamily="18" charset="2"/>
                <a:ea typeface="ＭＳ Ｐゴシック"/>
              </a:rPr>
              <a:t>p</a:t>
            </a:r>
            <a:r>
              <a:rPr kumimoji="1" lang="en-US" altLang="ja-JP" sz="300" b="0" i="0" u="none" strike="noStrike" kern="0" cap="none" spc="0" normalizeH="0" baseline="0" noProof="0" dirty="0" smtClean="0">
                <a:ln>
                  <a:noFill/>
                </a:ln>
                <a:solidFill>
                  <a:prstClr val="black"/>
                </a:solidFill>
                <a:effectLst/>
                <a:uLnTx/>
                <a:uFillTx/>
                <a:latin typeface="Calibri"/>
                <a:ea typeface="ＭＳ Ｐゴシック"/>
              </a:rPr>
              <a:t>*2/7</a:t>
            </a:r>
            <a:endParaRPr kumimoji="1" lang="ja-JP" altLang="en-US" sz="3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71" name="正方形/長方形 70"/>
          <p:cNvSpPr/>
          <p:nvPr/>
        </p:nvSpPr>
        <p:spPr>
          <a:xfrm>
            <a:off x="6588224" y="2810903"/>
            <a:ext cx="2563926" cy="369332"/>
          </a:xfrm>
          <a:prstGeom prst="rect">
            <a:avLst/>
          </a:prstGeom>
        </p:spPr>
        <p:txBody>
          <a:bodyPr wrap="square">
            <a:spAutoFit/>
          </a:bodyPr>
          <a:lstStyle/>
          <a:p>
            <a:pPr defTabSz="914400" eaLnBrk="1" fontAlgn="auto" hangingPunct="1">
              <a:spcBef>
                <a:spcPts val="0"/>
              </a:spcBef>
              <a:spcAft>
                <a:spcPts val="0"/>
              </a:spcAft>
              <a:buClrTx/>
              <a:buSzTx/>
              <a:buFontTx/>
              <a:buNone/>
            </a:pPr>
            <a:r>
              <a:rPr kumimoji="1" lang="en-US" altLang="ja-JP" sz="1800" b="1" i="1" dirty="0" smtClean="0">
                <a:solidFill>
                  <a:prstClr val="black"/>
                </a:solidFill>
                <a:latin typeface="Calibri"/>
                <a:ea typeface="ＭＳ Ｐゴシック"/>
              </a:rPr>
              <a:t>Received state is static</a:t>
            </a:r>
            <a:endParaRPr kumimoji="1" lang="ja-JP" altLang="en-US" sz="1800" b="1" i="1" dirty="0">
              <a:solidFill>
                <a:prstClr val="black"/>
              </a:solidFill>
              <a:latin typeface="Calibri"/>
              <a:ea typeface="ＭＳ Ｐゴシック"/>
            </a:endParaRPr>
          </a:p>
        </p:txBody>
      </p:sp>
      <p:sp>
        <p:nvSpPr>
          <p:cNvPr id="72" name="正方形/長方形 71"/>
          <p:cNvSpPr/>
          <p:nvPr/>
        </p:nvSpPr>
        <p:spPr>
          <a:xfrm>
            <a:off x="198062" y="6227216"/>
            <a:ext cx="8766426" cy="307777"/>
          </a:xfrm>
          <a:prstGeom prst="rect">
            <a:avLst/>
          </a:prstGeom>
        </p:spPr>
        <p:txBody>
          <a:bodyPr wrap="square">
            <a:spAutoFit/>
          </a:bodyPr>
          <a:lstStyle/>
          <a:p>
            <a:pPr defTabSz="914400" eaLnBrk="1" fontAlgn="auto" hangingPunct="1">
              <a:spcBef>
                <a:spcPts val="0"/>
              </a:spcBef>
              <a:spcAft>
                <a:spcPts val="0"/>
              </a:spcAft>
              <a:buClrTx/>
              <a:buSzTx/>
              <a:buFontTx/>
              <a:buNone/>
            </a:pPr>
            <a:r>
              <a:rPr kumimoji="1" lang="en-US" altLang="ja-JP" sz="1400" u="sng" dirty="0" smtClean="0">
                <a:solidFill>
                  <a:prstClr val="black"/>
                </a:solidFill>
                <a:latin typeface="Calibri"/>
                <a:ea typeface="ＭＳ Ｐゴシック"/>
              </a:rPr>
              <a:t>*Note that this assumption is an example to help easy understanding of PH operation.</a:t>
            </a:r>
            <a:endParaRPr kumimoji="1" lang="ja-JP" altLang="en-US" sz="1400" u="sng" dirty="0">
              <a:solidFill>
                <a:prstClr val="black"/>
              </a:solidFill>
              <a:latin typeface="Calibri"/>
              <a:ea typeface="ＭＳ Ｐゴシック"/>
            </a:endParaRPr>
          </a:p>
        </p:txBody>
      </p:sp>
      <p:sp>
        <p:nvSpPr>
          <p:cNvPr id="73" name="正方形/長方形 72"/>
          <p:cNvSpPr/>
          <p:nvPr/>
        </p:nvSpPr>
        <p:spPr>
          <a:xfrm>
            <a:off x="5753115" y="3103023"/>
            <a:ext cx="3365826" cy="276999"/>
          </a:xfrm>
          <a:prstGeom prst="rect">
            <a:avLst/>
          </a:prstGeom>
        </p:spPr>
        <p:txBody>
          <a:bodyPr wrap="square">
            <a:spAutoFit/>
          </a:bodyPr>
          <a:lstStyle/>
          <a:p>
            <a:pPr defTabSz="914400" eaLnBrk="1" fontAlgn="auto" hangingPunct="1">
              <a:spcBef>
                <a:spcPts val="0"/>
              </a:spcBef>
              <a:spcAft>
                <a:spcPts val="0"/>
              </a:spcAft>
              <a:buClrTx/>
              <a:buSzTx/>
              <a:buFontTx/>
              <a:buNone/>
            </a:pPr>
            <a:r>
              <a:rPr kumimoji="1" lang="en-US" altLang="ja-JP" sz="1200" b="1" u="sng" dirty="0" smtClean="0">
                <a:solidFill>
                  <a:srgbClr val="0000FF"/>
                </a:solidFill>
                <a:latin typeface="Calibri"/>
                <a:ea typeface="ＭＳ Ｐゴシック"/>
              </a:rPr>
              <a:t>constellation degeneracy (9=16-7 signal points)</a:t>
            </a:r>
            <a:endParaRPr kumimoji="1" lang="ja-JP" altLang="en-US" sz="1200" b="1" u="sng" dirty="0">
              <a:solidFill>
                <a:srgbClr val="0000FF"/>
              </a:solidFill>
              <a:latin typeface="Calibri"/>
              <a:ea typeface="ＭＳ Ｐゴシック"/>
            </a:endParaRPr>
          </a:p>
        </p:txBody>
      </p:sp>
      <mc:AlternateContent xmlns:mc="http://schemas.openxmlformats.org/markup-compatibility/2006" xmlns:a14="http://schemas.microsoft.com/office/drawing/2010/main">
        <mc:Choice Requires="a14">
          <p:sp>
            <p:nvSpPr>
              <p:cNvPr id="33" name="Rectangle 2"/>
              <p:cNvSpPr txBox="1">
                <a:spLocks noChangeArrowheads="1"/>
              </p:cNvSpPr>
              <p:nvPr/>
            </p:nvSpPr>
            <p:spPr>
              <a:xfrm>
                <a:off x="97067" y="1196752"/>
                <a:ext cx="9011437" cy="4536504"/>
              </a:xfrm>
              <a:prstGeom prst="rect">
                <a:avLst/>
              </a:prstGeom>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sz="1600" dirty="0">
                    <a:solidFill>
                      <a:prstClr val="black"/>
                    </a:solidFill>
                    <a:latin typeface="Calibri" panose="020F0502020204030204" pitchFamily="34" charset="0"/>
                    <a:ea typeface="ＭＳ Ｐゴシック"/>
                  </a:rPr>
                  <a:t>The LOS model #1 supposes that phases of channel components are independent random variables and uniformly distributed from 0 to 2</a:t>
                </a:r>
                <a:r>
                  <a:rPr lang="en-US" altLang="ja-JP" sz="1600" dirty="0">
                    <a:solidFill>
                      <a:prstClr val="black"/>
                    </a:solidFill>
                    <a:latin typeface="Symbol" panose="05050102010706020507" pitchFamily="18" charset="2"/>
                    <a:ea typeface="ＭＳ Ｐゴシック"/>
                  </a:rPr>
                  <a:t>p</a:t>
                </a:r>
                <a:r>
                  <a:rPr lang="en-US" altLang="ja-JP" sz="1600" dirty="0">
                    <a:solidFill>
                      <a:prstClr val="black"/>
                    </a:solidFill>
                    <a:latin typeface="Calibri" panose="020F0502020204030204" pitchFamily="34" charset="0"/>
                    <a:ea typeface="ＭＳ Ｐゴシック"/>
                  </a:rPr>
                  <a:t> and phases of channel components are </a:t>
                </a:r>
                <a:r>
                  <a:rPr lang="en-US" altLang="ja-JP" sz="1600" b="1" i="1" dirty="0">
                    <a:solidFill>
                      <a:prstClr val="black"/>
                    </a:solidFill>
                    <a:latin typeface="Calibri" panose="020F0502020204030204" pitchFamily="34" charset="0"/>
                    <a:ea typeface="ＭＳ Ｐゴシック"/>
                  </a:rPr>
                  <a:t>quasi-static</a:t>
                </a:r>
                <a:r>
                  <a:rPr lang="en-US" altLang="ja-JP" sz="1600" dirty="0">
                    <a:solidFill>
                      <a:prstClr val="black"/>
                    </a:solidFill>
                    <a:latin typeface="Calibri" panose="020F0502020204030204" pitchFamily="34" charset="0"/>
                    <a:ea typeface="ＭＳ Ｐゴシック"/>
                  </a:rPr>
                  <a:t> parameters (i.e. </a:t>
                </a:r>
                <a:r>
                  <a:rPr lang="en-US" altLang="ja-JP" sz="1600" b="1" i="1" dirty="0">
                    <a:solidFill>
                      <a:prstClr val="black"/>
                    </a:solidFill>
                    <a:latin typeface="Calibri" panose="020F0502020204030204" pitchFamily="34" charset="0"/>
                    <a:ea typeface="ＭＳ Ｐゴシック"/>
                  </a:rPr>
                  <a:t>Block fading </a:t>
                </a:r>
                <a:r>
                  <a:rPr lang="en-US" altLang="ja-JP" sz="1600" dirty="0">
                    <a:solidFill>
                      <a:prstClr val="black"/>
                    </a:solidFill>
                    <a:latin typeface="Calibri" panose="020F0502020204030204" pitchFamily="34" charset="0"/>
                    <a:ea typeface="ＭＳ Ｐゴシック"/>
                  </a:rPr>
                  <a:t>(constant for each PPDU (PPDU length=8192 bytes</a:t>
                </a:r>
                <a:r>
                  <a:rPr lang="en-US" altLang="ja-JP" sz="1600" dirty="0" smtClean="0">
                    <a:solidFill>
                      <a:prstClr val="black"/>
                    </a:solidFill>
                    <a:latin typeface="Calibri" panose="020F0502020204030204" pitchFamily="34" charset="0"/>
                    <a:ea typeface="ＭＳ Ｐゴシック"/>
                  </a:rPr>
                  <a:t>))).</a:t>
                </a:r>
              </a:p>
              <a:p>
                <a:pPr marL="0" lvl="2" indent="0" fontAlgn="auto">
                  <a:spcBef>
                    <a:spcPts val="0"/>
                  </a:spcBef>
                  <a:spcAft>
                    <a:spcPts val="0"/>
                  </a:spcAft>
                  <a:buClrTx/>
                  <a:buSzPct val="50000"/>
                  <a:buFont typeface="Arial" panose="020B0604020202020204" pitchFamily="34" charset="0"/>
                  <a:buNone/>
                </a:pPr>
                <a:endParaRPr lang="en-US" altLang="ja-JP" sz="400" dirty="0" smtClean="0">
                  <a:solidFill>
                    <a:prstClr val="black"/>
                  </a:solidFill>
                  <a:latin typeface="Calibri" panose="020F0502020204030204" pitchFamily="34" charset="0"/>
                  <a:ea typeface="ＭＳ Ｐゴシック"/>
                </a:endParaRPr>
              </a:p>
              <a:p>
                <a:pPr marL="0" lvl="2" indent="0" fontAlgn="auto">
                  <a:spcBef>
                    <a:spcPts val="0"/>
                  </a:spcBef>
                  <a:spcAft>
                    <a:spcPts val="0"/>
                  </a:spcAft>
                  <a:buClrTx/>
                  <a:buSzPct val="50000"/>
                  <a:buFont typeface="Arial" panose="020B0604020202020204" pitchFamily="34" charset="0"/>
                  <a:buNone/>
                </a:pPr>
                <a:r>
                  <a:rPr lang="en-US" altLang="ja-JP" sz="1600" dirty="0" smtClean="0">
                    <a:solidFill>
                      <a:prstClr val="black"/>
                    </a:solidFill>
                    <a:latin typeface="Calibri" panose="020F0502020204030204" pitchFamily="34" charset="0"/>
                    <a:ea typeface="ＭＳ Ｐゴシック"/>
                  </a:rPr>
                  <a:t>Ex.) Block fading with </a:t>
                </a:r>
                <a:r>
                  <a:rPr lang="en-US" altLang="ja-JP" sz="1600" dirty="0" smtClean="0">
                    <a:solidFill>
                      <a:prstClr val="black"/>
                    </a:solidFill>
                    <a:latin typeface="Symbol" panose="05050102010706020507" pitchFamily="18" charset="2"/>
                    <a:ea typeface="ＭＳ Ｐゴシック"/>
                  </a:rPr>
                  <a:t>a</a:t>
                </a:r>
                <a:r>
                  <a:rPr lang="en-US" altLang="ja-JP" sz="1600" dirty="0" smtClean="0">
                    <a:solidFill>
                      <a:prstClr val="black"/>
                    </a:solidFill>
                    <a:latin typeface="Calibri" panose="020F0502020204030204" pitchFamily="34" charset="0"/>
                    <a:ea typeface="ＭＳ Ｐゴシック"/>
                  </a:rPr>
                  <a:t>=1 and </a:t>
                </a:r>
                <a14:m>
                  <m:oMath xmlns:m="http://schemas.openxmlformats.org/officeDocument/2006/math">
                    <m:sSub>
                      <m:sSubPr>
                        <m:ctrlPr>
                          <a:rPr lang="pt-BR" altLang="ja-JP" sz="1600" i="1">
                            <a:solidFill>
                              <a:prstClr val="black"/>
                            </a:solidFill>
                            <a:latin typeface="Cambria Math"/>
                            <a:ea typeface="Cambria Math"/>
                          </a:rPr>
                        </m:ctrlPr>
                      </m:sSubPr>
                      <m:e>
                        <m:r>
                          <a:rPr lang="ja-JP" altLang="pt-BR" sz="1600" i="1">
                            <a:solidFill>
                              <a:prstClr val="black"/>
                            </a:solidFill>
                            <a:latin typeface="Cambria Math"/>
                            <a:ea typeface="Cambria Math"/>
                          </a:rPr>
                          <m:t>𝜑</m:t>
                        </m:r>
                      </m:e>
                      <m:sub>
                        <m:r>
                          <a:rPr lang="en-US" altLang="ja-JP" sz="1600" i="1">
                            <a:solidFill>
                              <a:prstClr val="black"/>
                            </a:solidFill>
                            <a:latin typeface="Cambria Math"/>
                            <a:ea typeface="Cambria Math"/>
                          </a:rPr>
                          <m:t>11</m:t>
                        </m:r>
                      </m:sub>
                    </m:sSub>
                  </m:oMath>
                </a14:m>
                <a:r>
                  <a:rPr lang="en-US" altLang="ja-JP" sz="1600" dirty="0" smtClean="0">
                    <a:solidFill>
                      <a:prstClr val="black"/>
                    </a:solidFill>
                    <a:latin typeface="Calibri" panose="020F0502020204030204" pitchFamily="34" charset="0"/>
                    <a:ea typeface="ＭＳ Ｐゴシック"/>
                  </a:rPr>
                  <a:t> = </a:t>
                </a:r>
                <a14:m>
                  <m:oMath xmlns:m="http://schemas.openxmlformats.org/officeDocument/2006/math">
                    <m:sSub>
                      <m:sSubPr>
                        <m:ctrlPr>
                          <a:rPr lang="pt-BR" altLang="ja-JP" sz="1600" i="1">
                            <a:solidFill>
                              <a:prstClr val="black"/>
                            </a:solidFill>
                            <a:latin typeface="Cambria Math"/>
                            <a:ea typeface="Cambria Math"/>
                          </a:rPr>
                        </m:ctrlPr>
                      </m:sSubPr>
                      <m:e>
                        <m:r>
                          <a:rPr lang="ja-JP" altLang="pt-BR" sz="1600" i="1">
                            <a:solidFill>
                              <a:prstClr val="black"/>
                            </a:solidFill>
                            <a:latin typeface="Cambria Math"/>
                            <a:ea typeface="Cambria Math"/>
                          </a:rPr>
                          <m:t>𝜑</m:t>
                        </m:r>
                      </m:e>
                      <m:sub>
                        <m:r>
                          <a:rPr lang="en-US" altLang="ja-JP" sz="1600" i="1">
                            <a:solidFill>
                              <a:prstClr val="black"/>
                            </a:solidFill>
                            <a:latin typeface="Cambria Math"/>
                            <a:ea typeface="Cambria Math"/>
                          </a:rPr>
                          <m:t>12</m:t>
                        </m:r>
                      </m:sub>
                    </m:sSub>
                  </m:oMath>
                </a14:m>
                <a:r>
                  <a:rPr lang="en-US" altLang="ja-JP" sz="1600" dirty="0" smtClean="0">
                    <a:solidFill>
                      <a:prstClr val="black"/>
                    </a:solidFill>
                    <a:latin typeface="Calibri" panose="020F0502020204030204" pitchFamily="34" charset="0"/>
                    <a:ea typeface="ＭＳ Ｐゴシック"/>
                  </a:rPr>
                  <a:t> = </a:t>
                </a:r>
                <a14:m>
                  <m:oMath xmlns:m="http://schemas.openxmlformats.org/officeDocument/2006/math">
                    <m:sSub>
                      <m:sSubPr>
                        <m:ctrlPr>
                          <a:rPr lang="pt-BR" altLang="ja-JP" sz="1600" i="1">
                            <a:solidFill>
                              <a:prstClr val="black"/>
                            </a:solidFill>
                            <a:latin typeface="Cambria Math"/>
                            <a:ea typeface="Cambria Math"/>
                          </a:rPr>
                        </m:ctrlPr>
                      </m:sSubPr>
                      <m:e>
                        <m:r>
                          <a:rPr lang="ja-JP" altLang="pt-BR" sz="1600" i="1">
                            <a:solidFill>
                              <a:prstClr val="black"/>
                            </a:solidFill>
                            <a:latin typeface="Cambria Math"/>
                            <a:ea typeface="Cambria Math"/>
                          </a:rPr>
                          <m:t>𝜑</m:t>
                        </m:r>
                      </m:e>
                      <m:sub>
                        <m:r>
                          <a:rPr lang="en-US" altLang="ja-JP" sz="1600" i="1">
                            <a:solidFill>
                              <a:prstClr val="black"/>
                            </a:solidFill>
                            <a:latin typeface="Cambria Math"/>
                            <a:ea typeface="Cambria Math"/>
                          </a:rPr>
                          <m:t>21</m:t>
                        </m:r>
                      </m:sub>
                    </m:sSub>
                  </m:oMath>
                </a14:m>
                <a:r>
                  <a:rPr lang="en-US" altLang="ja-JP" sz="1600" dirty="0" smtClean="0">
                    <a:solidFill>
                      <a:prstClr val="black"/>
                    </a:solidFill>
                    <a:latin typeface="Calibri" panose="020F0502020204030204" pitchFamily="34" charset="0"/>
                    <a:ea typeface="ＭＳ Ｐゴシック"/>
                  </a:rPr>
                  <a:t> = </a:t>
                </a:r>
                <a14:m>
                  <m:oMath xmlns:m="http://schemas.openxmlformats.org/officeDocument/2006/math">
                    <m:sSub>
                      <m:sSubPr>
                        <m:ctrlPr>
                          <a:rPr lang="pt-BR" altLang="ja-JP" sz="1600" i="1">
                            <a:solidFill>
                              <a:prstClr val="black"/>
                            </a:solidFill>
                            <a:latin typeface="Cambria Math"/>
                            <a:ea typeface="Cambria Math"/>
                          </a:rPr>
                        </m:ctrlPr>
                      </m:sSubPr>
                      <m:e>
                        <m:r>
                          <a:rPr lang="ja-JP" altLang="pt-BR" sz="1600" i="1">
                            <a:solidFill>
                              <a:prstClr val="black"/>
                            </a:solidFill>
                            <a:latin typeface="Cambria Math"/>
                            <a:ea typeface="Cambria Math"/>
                          </a:rPr>
                          <m:t>𝜑</m:t>
                        </m:r>
                      </m:e>
                      <m:sub>
                        <m:r>
                          <a:rPr lang="en-US" altLang="ja-JP" sz="1600" i="1">
                            <a:solidFill>
                              <a:prstClr val="black"/>
                            </a:solidFill>
                            <a:latin typeface="Cambria Math"/>
                            <a:ea typeface="Cambria Math"/>
                          </a:rPr>
                          <m:t>22</m:t>
                        </m:r>
                      </m:sub>
                    </m:sSub>
                  </m:oMath>
                </a14:m>
                <a:r>
                  <a:rPr lang="en-US" altLang="ja-JP" sz="1600" dirty="0" smtClean="0">
                    <a:solidFill>
                      <a:prstClr val="black"/>
                    </a:solidFill>
                    <a:latin typeface="Calibri" panose="020F0502020204030204" pitchFamily="34" charset="0"/>
                    <a:ea typeface="ＭＳ Ｐゴシック"/>
                  </a:rPr>
                  <a:t> = 0 radian of </a:t>
                </a:r>
              </a:p>
              <a:p>
                <a:pPr marL="0" lvl="2" indent="0" fontAlgn="auto">
                  <a:spcBef>
                    <a:spcPts val="0"/>
                  </a:spcBef>
                  <a:spcAft>
                    <a:spcPts val="0"/>
                  </a:spcAft>
                  <a:buClrTx/>
                  <a:buSzPct val="50000"/>
                  <a:buFont typeface="Arial" panose="020B0604020202020204" pitchFamily="34" charset="0"/>
                  <a:buNone/>
                </a:pPr>
                <a:r>
                  <a:rPr lang="ja-JP" altLang="en-US" sz="1600" dirty="0">
                    <a:solidFill>
                      <a:prstClr val="black"/>
                    </a:solidFill>
                    <a:latin typeface="Calibri" panose="020F0502020204030204" pitchFamily="34" charset="0"/>
                    <a:ea typeface="ＭＳ Ｐゴシック"/>
                  </a:rPr>
                  <a:t>　</a:t>
                </a:r>
                <a:r>
                  <a:rPr lang="ja-JP" altLang="en-US" sz="1600" dirty="0" smtClean="0">
                    <a:solidFill>
                      <a:prstClr val="black"/>
                    </a:solidFill>
                    <a:latin typeface="Calibri" panose="020F0502020204030204" pitchFamily="34" charset="0"/>
                    <a:ea typeface="ＭＳ Ｐゴシック"/>
                  </a:rPr>
                  <a:t>　 </a:t>
                </a:r>
                <a:r>
                  <a:rPr lang="en-US" altLang="ja-JP" sz="1600" dirty="0" smtClean="0">
                    <a:solidFill>
                      <a:prstClr val="black"/>
                    </a:solidFill>
                    <a:latin typeface="Calibri" panose="020F0502020204030204" pitchFamily="34" charset="0"/>
                    <a:ea typeface="ＭＳ Ｐゴシック"/>
                  </a:rPr>
                  <a:t>channel </a:t>
                </a:r>
                <a:r>
                  <a:rPr lang="en-US" altLang="ja-JP" sz="1600" dirty="0">
                    <a:solidFill>
                      <a:prstClr val="black"/>
                    </a:solidFill>
                    <a:latin typeface="Calibri" panose="020F0502020204030204" pitchFamily="34" charset="0"/>
                    <a:ea typeface="ＭＳ Ｐゴシック"/>
                  </a:rPr>
                  <a:t>matrix </a:t>
                </a:r>
                <a14:m>
                  <m:oMath xmlns:m="http://schemas.openxmlformats.org/officeDocument/2006/math">
                    <m:sSub>
                      <m:sSubPr>
                        <m:ctrlPr>
                          <a:rPr lang="pt-BR" altLang="ja-JP" sz="1600" i="1">
                            <a:solidFill>
                              <a:prstClr val="black"/>
                            </a:solidFill>
                            <a:latin typeface="Cambria Math"/>
                            <a:ea typeface="Cambria Math"/>
                          </a:rPr>
                        </m:ctrlPr>
                      </m:sSubPr>
                      <m:e>
                        <m:r>
                          <a:rPr lang="en-US" altLang="ja-JP" sz="1600" b="1">
                            <a:solidFill>
                              <a:prstClr val="black"/>
                            </a:solidFill>
                            <a:latin typeface="Cambria Math"/>
                            <a:ea typeface="Cambria Math"/>
                          </a:rPr>
                          <m:t>𝐇</m:t>
                        </m:r>
                      </m:e>
                      <m:sub>
                        <m:r>
                          <a:rPr lang="en-US" altLang="ja-JP" sz="1600" i="1">
                            <a:solidFill>
                              <a:prstClr val="black"/>
                            </a:solidFill>
                            <a:latin typeface="Cambria Math"/>
                            <a:ea typeface="Cambria Math"/>
                          </a:rPr>
                          <m:t>#1</m:t>
                        </m:r>
                      </m:sub>
                    </m:sSub>
                    <m:r>
                      <a:rPr lang="en-US" altLang="ja-JP" sz="1600" i="1">
                        <a:solidFill>
                          <a:prstClr val="black"/>
                        </a:solidFill>
                        <a:latin typeface="Cambria Math"/>
                        <a:ea typeface="Cambria Math"/>
                      </a:rPr>
                      <m:t>=</m:t>
                    </m:r>
                    <m:d>
                      <m:dPr>
                        <m:begChr m:val="["/>
                        <m:endChr m:val="]"/>
                        <m:ctrlPr>
                          <a:rPr lang="en-US" altLang="ja-JP" sz="1600" i="1">
                            <a:solidFill>
                              <a:prstClr val="black"/>
                            </a:solidFill>
                            <a:latin typeface="Cambria Math"/>
                            <a:ea typeface="Cambria Math"/>
                          </a:rPr>
                        </m:ctrlPr>
                      </m:dPr>
                      <m:e>
                        <m:m>
                          <m:mPr>
                            <m:mcs>
                              <m:mc>
                                <m:mcPr>
                                  <m:count m:val="2"/>
                                  <m:mcJc m:val="center"/>
                                </m:mcPr>
                              </m:mc>
                            </m:mcs>
                            <m:ctrlPr>
                              <a:rPr lang="en-US" altLang="ja-JP" sz="1600" i="1">
                                <a:solidFill>
                                  <a:prstClr val="black"/>
                                </a:solidFill>
                                <a:latin typeface="Cambria Math"/>
                                <a:ea typeface="Cambria Math"/>
                              </a:rPr>
                            </m:ctrlPr>
                          </m:mPr>
                          <m:mr>
                            <m:e>
                              <m:sSup>
                                <m:sSupPr>
                                  <m:ctrlPr>
                                    <a:rPr lang="en-US" altLang="ja-JP" sz="1600" i="1">
                                      <a:solidFill>
                                        <a:prstClr val="black"/>
                                      </a:solidFill>
                                      <a:latin typeface="Cambria Math"/>
                                      <a:ea typeface="Cambria Math"/>
                                    </a:rPr>
                                  </m:ctrlPr>
                                </m:sSupPr>
                                <m:e>
                                  <m:r>
                                    <m:rPr>
                                      <m:brk m:alnAt="7"/>
                                    </m:rPr>
                                    <a:rPr lang="en-US" altLang="ja-JP" sz="1600" i="1">
                                      <a:solidFill>
                                        <a:prstClr val="black"/>
                                      </a:solidFill>
                                      <a:latin typeface="Cambria Math"/>
                                      <a:ea typeface="Cambria Math"/>
                                    </a:rPr>
                                    <m:t>𝑒</m:t>
                                  </m:r>
                                </m:e>
                                <m:sup>
                                  <m:r>
                                    <m:rPr>
                                      <m:brk m:alnAt="7"/>
                                    </m:rPr>
                                    <a:rPr lang="en-US" altLang="ja-JP" sz="1600" i="1">
                                      <a:solidFill>
                                        <a:prstClr val="black"/>
                                      </a:solidFill>
                                      <a:latin typeface="Cambria Math"/>
                                      <a:ea typeface="Cambria Math"/>
                                    </a:rPr>
                                    <m:t>𝑗</m:t>
                                  </m:r>
                                  <m:sSub>
                                    <m:sSubPr>
                                      <m:ctrlPr>
                                        <a:rPr lang="pt-BR" altLang="ja-JP" sz="1600" i="1">
                                          <a:solidFill>
                                            <a:prstClr val="black"/>
                                          </a:solidFill>
                                          <a:latin typeface="Cambria Math"/>
                                          <a:ea typeface="Cambria Math"/>
                                        </a:rPr>
                                      </m:ctrlPr>
                                    </m:sSubPr>
                                    <m:e>
                                      <m:r>
                                        <a:rPr lang="ja-JP" altLang="pt-BR" sz="1600" i="1">
                                          <a:solidFill>
                                            <a:prstClr val="black"/>
                                          </a:solidFill>
                                          <a:latin typeface="Cambria Math"/>
                                          <a:ea typeface="Cambria Math"/>
                                        </a:rPr>
                                        <m:t>𝜑</m:t>
                                      </m:r>
                                    </m:e>
                                    <m:sub>
                                      <m:r>
                                        <a:rPr lang="en-US" altLang="ja-JP" sz="1600" i="1">
                                          <a:solidFill>
                                            <a:prstClr val="black"/>
                                          </a:solidFill>
                                          <a:latin typeface="Cambria Math"/>
                                          <a:ea typeface="Cambria Math"/>
                                        </a:rPr>
                                        <m:t>11</m:t>
                                      </m:r>
                                    </m:sub>
                                  </m:sSub>
                                </m:sup>
                              </m:sSup>
                            </m:e>
                            <m:e>
                              <m:rad>
                                <m:radPr>
                                  <m:degHide m:val="on"/>
                                  <m:ctrlPr>
                                    <a:rPr lang="en-US" altLang="ja-JP" sz="1600" i="1">
                                      <a:solidFill>
                                        <a:prstClr val="black"/>
                                      </a:solidFill>
                                      <a:latin typeface="Cambria Math"/>
                                      <a:ea typeface="Cambria Math"/>
                                    </a:rPr>
                                  </m:ctrlPr>
                                </m:radPr>
                                <m:deg/>
                                <m:e>
                                  <m:r>
                                    <a:rPr lang="ja-JP" altLang="en-US" sz="1600" i="1">
                                      <a:solidFill>
                                        <a:prstClr val="black"/>
                                      </a:solidFill>
                                      <a:latin typeface="Cambria Math"/>
                                      <a:ea typeface="Cambria Math"/>
                                    </a:rPr>
                                    <m:t>𝛼</m:t>
                                  </m:r>
                                </m:e>
                              </m:rad>
                              <m:sSup>
                                <m:sSupPr>
                                  <m:ctrlPr>
                                    <a:rPr lang="en-US" altLang="ja-JP" sz="1600" i="1">
                                      <a:solidFill>
                                        <a:prstClr val="black"/>
                                      </a:solidFill>
                                      <a:latin typeface="Cambria Math"/>
                                      <a:ea typeface="Cambria Math"/>
                                    </a:rPr>
                                  </m:ctrlPr>
                                </m:sSupPr>
                                <m:e>
                                  <m:r>
                                    <m:rPr>
                                      <m:brk m:alnAt="7"/>
                                    </m:rPr>
                                    <a:rPr lang="en-US" altLang="ja-JP" sz="1600" i="1">
                                      <a:solidFill>
                                        <a:prstClr val="black"/>
                                      </a:solidFill>
                                      <a:latin typeface="Cambria Math"/>
                                      <a:ea typeface="Cambria Math"/>
                                    </a:rPr>
                                    <m:t>𝑒</m:t>
                                  </m:r>
                                </m:e>
                                <m:sup>
                                  <m:r>
                                    <m:rPr>
                                      <m:brk m:alnAt="7"/>
                                    </m:rPr>
                                    <a:rPr lang="en-US" altLang="ja-JP" sz="1600" i="1">
                                      <a:solidFill>
                                        <a:prstClr val="black"/>
                                      </a:solidFill>
                                      <a:latin typeface="Cambria Math"/>
                                      <a:ea typeface="Cambria Math"/>
                                    </a:rPr>
                                    <m:t>𝑗</m:t>
                                  </m:r>
                                  <m:sSub>
                                    <m:sSubPr>
                                      <m:ctrlPr>
                                        <a:rPr lang="pt-BR" altLang="ja-JP" sz="1600" i="1">
                                          <a:solidFill>
                                            <a:prstClr val="black"/>
                                          </a:solidFill>
                                          <a:latin typeface="Cambria Math"/>
                                          <a:ea typeface="Cambria Math"/>
                                        </a:rPr>
                                      </m:ctrlPr>
                                    </m:sSubPr>
                                    <m:e>
                                      <m:r>
                                        <a:rPr lang="ja-JP" altLang="pt-BR" sz="1600" i="1">
                                          <a:solidFill>
                                            <a:prstClr val="black"/>
                                          </a:solidFill>
                                          <a:latin typeface="Cambria Math"/>
                                          <a:ea typeface="Cambria Math"/>
                                        </a:rPr>
                                        <m:t>𝜑</m:t>
                                      </m:r>
                                    </m:e>
                                    <m:sub>
                                      <m:r>
                                        <a:rPr lang="en-US" altLang="ja-JP" sz="1600" i="1">
                                          <a:solidFill>
                                            <a:prstClr val="black"/>
                                          </a:solidFill>
                                          <a:latin typeface="Cambria Math"/>
                                          <a:ea typeface="Cambria Math"/>
                                        </a:rPr>
                                        <m:t>12</m:t>
                                      </m:r>
                                    </m:sub>
                                  </m:sSub>
                                </m:sup>
                              </m:sSup>
                            </m:e>
                          </m:mr>
                          <m:mr>
                            <m:e>
                              <m:sSup>
                                <m:sSupPr>
                                  <m:ctrlPr>
                                    <a:rPr lang="en-US" altLang="ja-JP" sz="1600" i="1">
                                      <a:solidFill>
                                        <a:prstClr val="black"/>
                                      </a:solidFill>
                                      <a:latin typeface="Cambria Math"/>
                                      <a:ea typeface="Cambria Math"/>
                                    </a:rPr>
                                  </m:ctrlPr>
                                </m:sSupPr>
                                <m:e>
                                  <m:rad>
                                    <m:radPr>
                                      <m:degHide m:val="on"/>
                                      <m:ctrlPr>
                                        <a:rPr lang="en-US" altLang="ja-JP" sz="1600" i="1">
                                          <a:solidFill>
                                            <a:prstClr val="black"/>
                                          </a:solidFill>
                                          <a:latin typeface="Cambria Math"/>
                                          <a:ea typeface="Cambria Math"/>
                                        </a:rPr>
                                      </m:ctrlPr>
                                    </m:radPr>
                                    <m:deg/>
                                    <m:e>
                                      <m:r>
                                        <a:rPr lang="ja-JP" altLang="en-US" sz="1600" i="1">
                                          <a:solidFill>
                                            <a:prstClr val="black"/>
                                          </a:solidFill>
                                          <a:latin typeface="Cambria Math"/>
                                          <a:ea typeface="Cambria Math"/>
                                        </a:rPr>
                                        <m:t>𝛼</m:t>
                                      </m:r>
                                    </m:e>
                                  </m:rad>
                                  <m:r>
                                    <m:rPr>
                                      <m:brk m:alnAt="7"/>
                                    </m:rPr>
                                    <a:rPr lang="en-US" altLang="ja-JP" sz="1600" i="1">
                                      <a:solidFill>
                                        <a:prstClr val="black"/>
                                      </a:solidFill>
                                      <a:latin typeface="Cambria Math"/>
                                      <a:ea typeface="Cambria Math"/>
                                    </a:rPr>
                                    <m:t>𝑒</m:t>
                                  </m:r>
                                </m:e>
                                <m:sup>
                                  <m:r>
                                    <m:rPr>
                                      <m:brk m:alnAt="7"/>
                                    </m:rPr>
                                    <a:rPr lang="en-US" altLang="ja-JP" sz="1600" i="1">
                                      <a:solidFill>
                                        <a:prstClr val="black"/>
                                      </a:solidFill>
                                      <a:latin typeface="Cambria Math"/>
                                      <a:ea typeface="Cambria Math"/>
                                    </a:rPr>
                                    <m:t>𝑗</m:t>
                                  </m:r>
                                  <m:sSub>
                                    <m:sSubPr>
                                      <m:ctrlPr>
                                        <a:rPr lang="pt-BR" altLang="ja-JP" sz="1600" i="1">
                                          <a:solidFill>
                                            <a:prstClr val="black"/>
                                          </a:solidFill>
                                          <a:latin typeface="Cambria Math"/>
                                          <a:ea typeface="Cambria Math"/>
                                        </a:rPr>
                                      </m:ctrlPr>
                                    </m:sSubPr>
                                    <m:e>
                                      <m:r>
                                        <a:rPr lang="ja-JP" altLang="pt-BR" sz="1600" i="1">
                                          <a:solidFill>
                                            <a:prstClr val="black"/>
                                          </a:solidFill>
                                          <a:latin typeface="Cambria Math"/>
                                          <a:ea typeface="Cambria Math"/>
                                        </a:rPr>
                                        <m:t>𝜑</m:t>
                                      </m:r>
                                    </m:e>
                                    <m:sub>
                                      <m:r>
                                        <a:rPr lang="en-US" altLang="ja-JP" sz="1600" i="1">
                                          <a:solidFill>
                                            <a:prstClr val="black"/>
                                          </a:solidFill>
                                          <a:latin typeface="Cambria Math"/>
                                          <a:ea typeface="Cambria Math"/>
                                        </a:rPr>
                                        <m:t>21</m:t>
                                      </m:r>
                                    </m:sub>
                                  </m:sSub>
                                </m:sup>
                              </m:sSup>
                            </m:e>
                            <m:e>
                              <m:sSup>
                                <m:sSupPr>
                                  <m:ctrlPr>
                                    <a:rPr lang="en-US" altLang="ja-JP" sz="1600" i="1">
                                      <a:solidFill>
                                        <a:prstClr val="black"/>
                                      </a:solidFill>
                                      <a:latin typeface="Cambria Math"/>
                                      <a:ea typeface="Cambria Math"/>
                                    </a:rPr>
                                  </m:ctrlPr>
                                </m:sSupPr>
                                <m:e>
                                  <m:r>
                                    <m:rPr>
                                      <m:brk m:alnAt="7"/>
                                    </m:rPr>
                                    <a:rPr lang="en-US" altLang="ja-JP" sz="1600" i="1">
                                      <a:solidFill>
                                        <a:prstClr val="black"/>
                                      </a:solidFill>
                                      <a:latin typeface="Cambria Math"/>
                                      <a:ea typeface="Cambria Math"/>
                                    </a:rPr>
                                    <m:t>𝑒</m:t>
                                  </m:r>
                                </m:e>
                                <m:sup>
                                  <m:r>
                                    <m:rPr>
                                      <m:brk m:alnAt="7"/>
                                    </m:rPr>
                                    <a:rPr lang="en-US" altLang="ja-JP" sz="1600" i="1">
                                      <a:solidFill>
                                        <a:prstClr val="black"/>
                                      </a:solidFill>
                                      <a:latin typeface="Cambria Math"/>
                                      <a:ea typeface="Cambria Math"/>
                                    </a:rPr>
                                    <m:t>𝑗</m:t>
                                  </m:r>
                                  <m:sSub>
                                    <m:sSubPr>
                                      <m:ctrlPr>
                                        <a:rPr lang="pt-BR" altLang="ja-JP" sz="1600" i="1">
                                          <a:solidFill>
                                            <a:prstClr val="black"/>
                                          </a:solidFill>
                                          <a:latin typeface="Cambria Math"/>
                                          <a:ea typeface="Cambria Math"/>
                                        </a:rPr>
                                      </m:ctrlPr>
                                    </m:sSubPr>
                                    <m:e>
                                      <m:r>
                                        <a:rPr lang="ja-JP" altLang="pt-BR" sz="1600" i="1">
                                          <a:solidFill>
                                            <a:prstClr val="black"/>
                                          </a:solidFill>
                                          <a:latin typeface="Cambria Math"/>
                                          <a:ea typeface="Cambria Math"/>
                                        </a:rPr>
                                        <m:t>𝜑</m:t>
                                      </m:r>
                                    </m:e>
                                    <m:sub>
                                      <m:r>
                                        <a:rPr lang="en-US" altLang="ja-JP" sz="1600" i="1">
                                          <a:solidFill>
                                            <a:prstClr val="black"/>
                                          </a:solidFill>
                                          <a:latin typeface="Cambria Math"/>
                                          <a:ea typeface="Cambria Math"/>
                                        </a:rPr>
                                        <m:t>22</m:t>
                                      </m:r>
                                    </m:sub>
                                  </m:sSub>
                                </m:sup>
                              </m:sSup>
                            </m:e>
                          </m:mr>
                        </m:m>
                      </m:e>
                    </m:d>
                    <m:r>
                      <a:rPr lang="en-US" altLang="ja-JP" sz="1600" i="1">
                        <a:solidFill>
                          <a:prstClr val="black"/>
                        </a:solidFill>
                        <a:latin typeface="Cambria Math"/>
                        <a:ea typeface="Cambria Math"/>
                      </a:rPr>
                      <m:t> </m:t>
                    </m:r>
                  </m:oMath>
                </a14:m>
                <a:r>
                  <a:rPr lang="en-US" altLang="ja-JP" sz="1600" dirty="0" smtClean="0">
                    <a:solidFill>
                      <a:prstClr val="black"/>
                    </a:solidFill>
                    <a:latin typeface="Calibri" panose="020F0502020204030204" pitchFamily="34" charset="0"/>
                    <a:ea typeface="ＭＳ Ｐゴシック"/>
                  </a:rPr>
                  <a:t>is assumed*. </a:t>
                </a:r>
              </a:p>
              <a:p>
                <a:pPr marL="0" lvl="2" indent="0" fontAlgn="auto">
                  <a:spcBef>
                    <a:spcPts val="0"/>
                  </a:spcBef>
                  <a:spcAft>
                    <a:spcPts val="0"/>
                  </a:spcAft>
                  <a:buClrTx/>
                  <a:buSzPct val="50000"/>
                  <a:buFont typeface="Arial" panose="020B0604020202020204" pitchFamily="34" charset="0"/>
                  <a:buNone/>
                </a:pPr>
                <a:r>
                  <a:rPr lang="en-US" altLang="ja-JP" sz="1600" b="1" u="sng" dirty="0" smtClean="0">
                    <a:solidFill>
                      <a:prstClr val="black"/>
                    </a:solidFill>
                    <a:latin typeface="Calibri" panose="020F0502020204030204" pitchFamily="34" charset="0"/>
                    <a:ea typeface="ＭＳ Ｐゴシック"/>
                  </a:rPr>
                  <a:t>No precoding without PH:</a:t>
                </a:r>
                <a:endParaRPr lang="en-US" altLang="ja-JP" sz="1600" b="1" u="sng" dirty="0">
                  <a:solidFill>
                    <a:prstClr val="black"/>
                  </a:solidFill>
                  <a:latin typeface="Calibri" panose="020F0502020204030204" pitchFamily="34" charset="0"/>
                  <a:ea typeface="ＭＳ Ｐゴシック"/>
                </a:endParaRPr>
              </a:p>
              <a:p>
                <a:pPr marL="0" lvl="2" indent="0" fontAlgn="auto">
                  <a:spcAft>
                    <a:spcPts val="0"/>
                  </a:spcAft>
                  <a:buClrTx/>
                  <a:buSzPct val="50000"/>
                  <a:buFont typeface="Arial" panose="020B0604020202020204" pitchFamily="34" charset="0"/>
                  <a:buNone/>
                </a:pPr>
                <a:endParaRPr lang="en-US" altLang="ja-JP" sz="1800" dirty="0">
                  <a:solidFill>
                    <a:prstClr val="black"/>
                  </a:solidFill>
                  <a:latin typeface="Calibri" panose="020F0502020204030204" pitchFamily="34" charset="0"/>
                  <a:ea typeface="ＭＳ Ｐゴシック"/>
                </a:endParaRPr>
              </a:p>
              <a:p>
                <a:pPr marL="0" lvl="2" indent="0" fontAlgn="auto">
                  <a:spcAft>
                    <a:spcPts val="0"/>
                  </a:spcAft>
                  <a:buClrTx/>
                  <a:buSzPct val="50000"/>
                  <a:buFont typeface="Arial" panose="020B0604020202020204" pitchFamily="34" charset="0"/>
                  <a:buNone/>
                </a:pPr>
                <a:endParaRPr lang="en-US" altLang="ja-JP" sz="1800" dirty="0" smtClean="0">
                  <a:solidFill>
                    <a:prstClr val="black"/>
                  </a:solidFill>
                  <a:latin typeface="Calibri" panose="020F0502020204030204" pitchFamily="34" charset="0"/>
                  <a:ea typeface="ＭＳ Ｐゴシック"/>
                </a:endParaRPr>
              </a:p>
              <a:p>
                <a:pPr marL="0" lvl="2" indent="0" fontAlgn="auto">
                  <a:spcAft>
                    <a:spcPts val="0"/>
                  </a:spcAft>
                  <a:buClrTx/>
                  <a:buSzPct val="50000"/>
                  <a:buFont typeface="Arial" panose="020B0604020202020204" pitchFamily="34" charset="0"/>
                  <a:buNone/>
                </a:pPr>
                <a:endParaRPr lang="en-US" altLang="ja-JP" sz="1800" dirty="0">
                  <a:solidFill>
                    <a:prstClr val="black"/>
                  </a:solidFill>
                  <a:latin typeface="Calibri" panose="020F0502020204030204" pitchFamily="34" charset="0"/>
                  <a:ea typeface="ＭＳ Ｐゴシック"/>
                </a:endParaRPr>
              </a:p>
              <a:p>
                <a:pPr marL="457200" lvl="2" indent="-457200" fontAlgn="auto">
                  <a:spcAft>
                    <a:spcPts val="0"/>
                  </a:spcAft>
                  <a:buClrTx/>
                  <a:buSzPct val="50000"/>
                  <a:buFont typeface="Wingdings" panose="05000000000000000000" pitchFamily="2" charset="2"/>
                  <a:buChar char="l"/>
                </a:pPr>
                <a:endParaRPr lang="en-US" altLang="ja-JP" sz="1800" dirty="0">
                  <a:solidFill>
                    <a:prstClr val="black"/>
                  </a:solidFill>
                  <a:latin typeface="Calibri" panose="020F0502020204030204" pitchFamily="34" charset="0"/>
                  <a:ea typeface="ＭＳ Ｐゴシック"/>
                </a:endParaRPr>
              </a:p>
            </p:txBody>
          </p:sp>
        </mc:Choice>
        <mc:Fallback xmlns="">
          <p:sp>
            <p:nvSpPr>
              <p:cNvPr id="33" name="Rectangle 2"/>
              <p:cNvSpPr txBox="1">
                <a:spLocks noRot="1" noChangeAspect="1" noMove="1" noResize="1" noEditPoints="1" noAdjustHandles="1" noChangeArrowheads="1" noChangeShapeType="1" noTextEdit="1"/>
              </p:cNvSpPr>
              <p:nvPr/>
            </p:nvSpPr>
            <p:spPr>
              <a:xfrm>
                <a:off x="97067" y="1196752"/>
                <a:ext cx="9011437" cy="4536504"/>
              </a:xfrm>
              <a:prstGeom prst="rect">
                <a:avLst/>
              </a:prstGeom>
              <a:blipFill rotWithShape="1">
                <a:blip r:embed="rId5"/>
                <a:stretch>
                  <a:fillRect l="-406" t="-403"/>
                </a:stretch>
              </a:blipFill>
              <a:ln/>
            </p:spPr>
            <p:txBody>
              <a:bodyPr/>
              <a:lstStyle/>
              <a:p>
                <a:r>
                  <a:rPr lang="ja-JP" altLang="en-US">
                    <a:noFill/>
                  </a:rPr>
                  <a:t> </a:t>
                </a:r>
              </a:p>
            </p:txBody>
          </p:sp>
        </mc:Fallback>
      </mc:AlternateContent>
      <p:sp>
        <p:nvSpPr>
          <p:cNvPr id="75" name="テキスト ボックス 74"/>
          <p:cNvSpPr txBox="1"/>
          <p:nvPr/>
        </p:nvSpPr>
        <p:spPr>
          <a:xfrm>
            <a:off x="1764394" y="3121223"/>
            <a:ext cx="1800200" cy="307777"/>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400" b="1" dirty="0" smtClean="0">
                <a:solidFill>
                  <a:srgbClr val="0000FF"/>
                </a:solidFill>
                <a:latin typeface="Calibri"/>
                <a:ea typeface="ＭＳ Ｐゴシック"/>
              </a:rPr>
              <a:t>S1(</a:t>
            </a:r>
            <a:r>
              <a:rPr kumimoji="1" lang="en-US" altLang="ja-JP" sz="1400" b="1" dirty="0" err="1" smtClean="0">
                <a:solidFill>
                  <a:srgbClr val="0000FF"/>
                </a:solidFill>
                <a:latin typeface="Calibri"/>
                <a:ea typeface="ＭＳ Ｐゴシック"/>
              </a:rPr>
              <a:t>i</a:t>
            </a:r>
            <a:r>
              <a:rPr kumimoji="1" lang="en-US" altLang="ja-JP" sz="1400" b="1" dirty="0" smtClean="0">
                <a:solidFill>
                  <a:srgbClr val="0000FF"/>
                </a:solidFill>
                <a:latin typeface="Calibri"/>
                <a:ea typeface="ＭＳ Ｐゴシック"/>
              </a:rPr>
              <a:t>) and S2(</a:t>
            </a:r>
            <a:r>
              <a:rPr kumimoji="1" lang="en-US" altLang="ja-JP" sz="1400" b="1" dirty="0" err="1" smtClean="0">
                <a:solidFill>
                  <a:srgbClr val="0000FF"/>
                </a:solidFill>
                <a:latin typeface="Calibri"/>
                <a:ea typeface="ＭＳ Ｐゴシック"/>
              </a:rPr>
              <a:t>i</a:t>
            </a:r>
            <a:r>
              <a:rPr kumimoji="1" lang="en-US" altLang="ja-JP" sz="1400" b="1" dirty="0" smtClean="0">
                <a:solidFill>
                  <a:srgbClr val="0000FF"/>
                </a:solidFill>
                <a:latin typeface="Calibri"/>
                <a:ea typeface="ＭＳ Ｐゴシック"/>
              </a:rPr>
              <a:t>) : QPSK</a:t>
            </a:r>
            <a:endParaRPr kumimoji="1" lang="ja-JP" altLang="en-US" sz="1400" b="1" dirty="0">
              <a:solidFill>
                <a:srgbClr val="0000FF"/>
              </a:solidFill>
              <a:latin typeface="Calibri"/>
              <a:ea typeface="ＭＳ Ｐゴシック"/>
            </a:endParaRPr>
          </a:p>
        </p:txBody>
      </p:sp>
    </p:spTree>
    <p:extLst>
      <p:ext uri="{BB962C8B-B14F-4D97-AF65-F5344CB8AC3E}">
        <p14:creationId xmlns:p14="http://schemas.microsoft.com/office/powerpoint/2010/main" val="2941590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714348" y="357166"/>
            <a:ext cx="2374889"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8</a:t>
            </a:fld>
            <a:endParaRPr lang="en-GB"/>
          </a:p>
        </p:txBody>
      </p:sp>
      <p:sp>
        <p:nvSpPr>
          <p:cNvPr id="7"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8" name="Rectangle 1"/>
          <p:cNvSpPr txBox="1">
            <a:spLocks noChangeArrowheads="1"/>
          </p:cNvSpPr>
          <p:nvPr/>
        </p:nvSpPr>
        <p:spPr bwMode="auto">
          <a:xfrm>
            <a:off x="676138" y="620688"/>
            <a:ext cx="7772400" cy="792088"/>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a:lstStyle>
          <a:p>
            <a:r>
              <a:rPr lang="en-US" altLang="ja-JP" kern="0" dirty="0" smtClean="0">
                <a:latin typeface="Calibri" panose="020F0502020204030204" pitchFamily="34" charset="0"/>
              </a:rPr>
              <a:t>Benefits of PH (2/2)</a:t>
            </a:r>
            <a:endParaRPr lang="ja-JP" altLang="en-US" kern="0" dirty="0">
              <a:latin typeface="Calibri" panose="020F0502020204030204" pitchFamily="34" charset="0"/>
            </a:endParaRPr>
          </a:p>
        </p:txBody>
      </p:sp>
      <p:sp>
        <p:nvSpPr>
          <p:cNvPr id="68" name="Rectangle 2"/>
          <p:cNvSpPr txBox="1">
            <a:spLocks noChangeArrowheads="1"/>
          </p:cNvSpPr>
          <p:nvPr/>
        </p:nvSpPr>
        <p:spPr>
          <a:xfrm>
            <a:off x="107504" y="1509762"/>
            <a:ext cx="8967493" cy="5159598"/>
          </a:xfrm>
          <a:prstGeom prst="rect">
            <a:avLst/>
          </a:prstGeom>
          <a:ln/>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lvl="2" indent="0" fontAlgn="auto">
              <a:spcBef>
                <a:spcPts val="0"/>
              </a:spcBef>
              <a:spcAft>
                <a:spcPts val="0"/>
              </a:spcAft>
              <a:buClrTx/>
              <a:buSzPct val="50000"/>
              <a:buFont typeface="Arial" panose="020B0604020202020204" pitchFamily="34" charset="0"/>
              <a:buNone/>
            </a:pPr>
            <a:r>
              <a:rPr lang="en-US" altLang="ja-JP" sz="1800" b="1" u="sng" dirty="0" smtClean="0">
                <a:solidFill>
                  <a:prstClr val="black"/>
                </a:solidFill>
                <a:latin typeface="Calibri" panose="020F0502020204030204" pitchFamily="34" charset="0"/>
                <a:ea typeface="ＭＳ Ｐゴシック"/>
              </a:rPr>
              <a:t>No precoding with PH:</a:t>
            </a:r>
            <a:endParaRPr lang="en-US" altLang="ja-JP" sz="1800" b="1" u="sng" dirty="0">
              <a:solidFill>
                <a:prstClr val="black"/>
              </a:solidFill>
              <a:latin typeface="Calibri" panose="020F0502020204030204" pitchFamily="34" charset="0"/>
              <a:ea typeface="ＭＳ Ｐゴシック"/>
            </a:endParaRPr>
          </a:p>
          <a:p>
            <a:pPr marL="0" lvl="2" indent="0" fontAlgn="auto">
              <a:spcAft>
                <a:spcPts val="0"/>
              </a:spcAft>
              <a:buClrTx/>
              <a:buSzPct val="50000"/>
              <a:buFont typeface="Arial" panose="020B0604020202020204" pitchFamily="34" charset="0"/>
              <a:buNone/>
            </a:pPr>
            <a:endParaRPr lang="en-US" altLang="ja-JP" sz="1800" dirty="0">
              <a:solidFill>
                <a:prstClr val="black"/>
              </a:solidFill>
              <a:latin typeface="Calibri" panose="020F0502020204030204" pitchFamily="34" charset="0"/>
              <a:ea typeface="ＭＳ Ｐゴシック"/>
            </a:endParaRPr>
          </a:p>
          <a:p>
            <a:pPr marL="0" lvl="2" indent="0" fontAlgn="auto">
              <a:spcAft>
                <a:spcPts val="0"/>
              </a:spcAft>
              <a:buClrTx/>
              <a:buSzPct val="50000"/>
              <a:buFont typeface="Arial" panose="020B0604020202020204" pitchFamily="34" charset="0"/>
              <a:buNone/>
            </a:pPr>
            <a:endParaRPr lang="en-US" altLang="ja-JP" sz="1800" dirty="0" smtClean="0">
              <a:solidFill>
                <a:prstClr val="black"/>
              </a:solidFill>
              <a:latin typeface="Calibri" panose="020F0502020204030204" pitchFamily="34" charset="0"/>
              <a:ea typeface="ＭＳ Ｐゴシック"/>
            </a:endParaRPr>
          </a:p>
          <a:p>
            <a:pPr marL="0" lvl="2" indent="0" fontAlgn="auto">
              <a:spcAft>
                <a:spcPts val="0"/>
              </a:spcAft>
              <a:buClrTx/>
              <a:buSzPct val="50000"/>
              <a:buFont typeface="Arial" panose="020B0604020202020204" pitchFamily="34" charset="0"/>
              <a:buNone/>
            </a:pPr>
            <a:endParaRPr lang="en-US" altLang="ja-JP" sz="1800" dirty="0" smtClean="0">
              <a:solidFill>
                <a:prstClr val="black"/>
              </a:solidFill>
              <a:latin typeface="Calibri" panose="020F0502020204030204" pitchFamily="34" charset="0"/>
              <a:ea typeface="ＭＳ Ｐゴシック"/>
            </a:endParaRPr>
          </a:p>
          <a:p>
            <a:pPr marL="0" lvl="2" indent="0" fontAlgn="auto">
              <a:spcAft>
                <a:spcPts val="0"/>
              </a:spcAft>
              <a:buClrTx/>
              <a:buSzPct val="50000"/>
              <a:buFont typeface="Arial" panose="020B0604020202020204" pitchFamily="34" charset="0"/>
              <a:buNone/>
            </a:pPr>
            <a:endParaRPr lang="en-US" altLang="ja-JP" sz="1800" dirty="0">
              <a:solidFill>
                <a:prstClr val="black"/>
              </a:solidFill>
              <a:latin typeface="Calibri" panose="020F0502020204030204" pitchFamily="34" charset="0"/>
              <a:ea typeface="ＭＳ Ｐゴシック"/>
            </a:endParaRPr>
          </a:p>
          <a:p>
            <a:pPr marL="0" lvl="2" indent="0" fontAlgn="auto">
              <a:spcAft>
                <a:spcPts val="0"/>
              </a:spcAft>
              <a:buClrTx/>
              <a:buSzPct val="50000"/>
              <a:buFont typeface="Arial" panose="020B0604020202020204" pitchFamily="34" charset="0"/>
              <a:buNone/>
            </a:pPr>
            <a:endParaRPr lang="en-US" altLang="ja-JP" sz="1800" dirty="0" smtClean="0">
              <a:solidFill>
                <a:prstClr val="black"/>
              </a:solidFill>
              <a:latin typeface="Calibri" panose="020F0502020204030204" pitchFamily="34" charset="0"/>
              <a:ea typeface="ＭＳ Ｐゴシック"/>
            </a:endParaRPr>
          </a:p>
          <a:p>
            <a:pPr marL="0" lvl="2" indent="0" fontAlgn="auto">
              <a:spcAft>
                <a:spcPts val="0"/>
              </a:spcAft>
              <a:buClrTx/>
              <a:buSzPct val="50000"/>
              <a:buFont typeface="Arial" panose="020B0604020202020204" pitchFamily="34" charset="0"/>
              <a:buNone/>
            </a:pPr>
            <a:endParaRPr lang="en-US" altLang="ja-JP" sz="1800" dirty="0">
              <a:solidFill>
                <a:prstClr val="black"/>
              </a:solidFill>
              <a:latin typeface="Calibri" panose="020F0502020204030204" pitchFamily="34" charset="0"/>
              <a:ea typeface="ＭＳ Ｐゴシック"/>
            </a:endParaRPr>
          </a:p>
          <a:p>
            <a:pPr marL="0" lvl="2" indent="0" fontAlgn="auto">
              <a:spcAft>
                <a:spcPts val="0"/>
              </a:spcAft>
              <a:buClrTx/>
              <a:buSzPct val="50000"/>
              <a:buFont typeface="Arial" panose="020B0604020202020204" pitchFamily="34" charset="0"/>
              <a:buNone/>
            </a:pPr>
            <a:endParaRPr lang="en-US" altLang="ja-JP" sz="1800" dirty="0" smtClean="0">
              <a:solidFill>
                <a:prstClr val="black"/>
              </a:solidFill>
              <a:latin typeface="Calibri" panose="020F0502020204030204" pitchFamily="34" charset="0"/>
              <a:ea typeface="ＭＳ Ｐゴシック"/>
            </a:endParaRPr>
          </a:p>
          <a:p>
            <a:pPr marL="0" lvl="2" indent="0" fontAlgn="auto">
              <a:spcAft>
                <a:spcPts val="0"/>
              </a:spcAft>
              <a:buClrTx/>
              <a:buSzPct val="50000"/>
              <a:buFont typeface="Arial" panose="020B0604020202020204" pitchFamily="34" charset="0"/>
              <a:buNone/>
            </a:pPr>
            <a:endParaRPr lang="en-US" altLang="ja-JP" sz="1800" dirty="0">
              <a:solidFill>
                <a:prstClr val="black"/>
              </a:solidFill>
              <a:latin typeface="Calibri" panose="020F0502020204030204" pitchFamily="34" charset="0"/>
              <a:ea typeface="ＭＳ Ｐゴシック"/>
            </a:endParaRPr>
          </a:p>
          <a:p>
            <a:pPr marL="0" lvl="2" indent="0" fontAlgn="auto">
              <a:spcAft>
                <a:spcPts val="0"/>
              </a:spcAft>
              <a:buClrTx/>
              <a:buSzPct val="50000"/>
              <a:buFont typeface="Arial" panose="020B0604020202020204" pitchFamily="34" charset="0"/>
              <a:buNone/>
            </a:pPr>
            <a:endParaRPr lang="en-US" altLang="ja-JP" sz="1800" dirty="0" smtClean="0">
              <a:solidFill>
                <a:prstClr val="black"/>
              </a:solidFill>
              <a:latin typeface="Calibri" panose="020F0502020204030204" pitchFamily="34" charset="0"/>
              <a:ea typeface="ＭＳ Ｐゴシック"/>
            </a:endParaRPr>
          </a:p>
          <a:p>
            <a:pPr marL="0" lvl="2" indent="0" fontAlgn="auto">
              <a:spcAft>
                <a:spcPts val="0"/>
              </a:spcAft>
              <a:buClrTx/>
              <a:buSzPct val="50000"/>
              <a:buFont typeface="Arial" panose="020B0604020202020204" pitchFamily="34" charset="0"/>
              <a:buNone/>
            </a:pPr>
            <a:endParaRPr lang="en-US" altLang="ja-JP" sz="1800" dirty="0" smtClean="0">
              <a:solidFill>
                <a:prstClr val="black"/>
              </a:solidFill>
              <a:latin typeface="Calibri" panose="020F0502020204030204" pitchFamily="34" charset="0"/>
              <a:ea typeface="ＭＳ Ｐゴシック"/>
            </a:endParaRPr>
          </a:p>
          <a:p>
            <a:pPr marL="0" indent="0" fontAlgn="auto">
              <a:spcAft>
                <a:spcPts val="0"/>
              </a:spcAft>
              <a:buClrTx/>
              <a:buSzTx/>
              <a:buFont typeface="Arial" panose="020B0604020202020204" pitchFamily="34" charset="0"/>
              <a:buNone/>
            </a:pPr>
            <a:endParaRPr lang="en-US" altLang="ja-JP" sz="1900" dirty="0" smtClean="0">
              <a:solidFill>
                <a:prstClr val="black"/>
              </a:solidFill>
              <a:latin typeface="Calibri"/>
              <a:ea typeface="ＭＳ Ｐゴシック"/>
            </a:endParaRPr>
          </a:p>
          <a:p>
            <a:pPr marL="0" indent="0" fontAlgn="auto">
              <a:spcAft>
                <a:spcPts val="0"/>
              </a:spcAft>
              <a:buClrTx/>
              <a:buSzTx/>
              <a:buFont typeface="Arial" panose="020B0604020202020204" pitchFamily="34" charset="0"/>
              <a:buNone/>
            </a:pPr>
            <a:r>
              <a:rPr lang="en-US" altLang="ja-JP" sz="1900" dirty="0" smtClean="0">
                <a:solidFill>
                  <a:prstClr val="black"/>
                </a:solidFill>
                <a:latin typeface="Calibri"/>
                <a:ea typeface="ＭＳ Ｐゴシック"/>
              </a:rPr>
              <a:t>The receiver </a:t>
            </a:r>
            <a:r>
              <a:rPr lang="en-US" altLang="ja-JP" sz="1900" i="1" smtClean="0">
                <a:solidFill>
                  <a:prstClr val="black"/>
                </a:solidFill>
                <a:latin typeface="Calibri"/>
                <a:ea typeface="ＭＳ Ｐゴシック"/>
              </a:rPr>
              <a:t>avoids falling </a:t>
            </a:r>
            <a:r>
              <a:rPr lang="en-US" altLang="ja-JP" sz="1900" i="1" dirty="0">
                <a:solidFill>
                  <a:prstClr val="black"/>
                </a:solidFill>
                <a:latin typeface="Calibri"/>
                <a:ea typeface="ＭＳ Ｐゴシック"/>
              </a:rPr>
              <a:t>into </a:t>
            </a:r>
            <a:r>
              <a:rPr lang="en-US" altLang="ja-JP" sz="1900" i="1" dirty="0" smtClean="0">
                <a:solidFill>
                  <a:prstClr val="black"/>
                </a:solidFill>
                <a:latin typeface="Calibri"/>
                <a:ea typeface="ＭＳ Ｐゴシック"/>
              </a:rPr>
              <a:t>destructive interference</a:t>
            </a:r>
            <a:r>
              <a:rPr lang="en-US" altLang="ja-JP" sz="1900" dirty="0" smtClean="0">
                <a:solidFill>
                  <a:prstClr val="black"/>
                </a:solidFill>
                <a:latin typeface="Calibri"/>
                <a:ea typeface="ＭＳ Ｐゴシック"/>
              </a:rPr>
              <a:t> (</a:t>
            </a:r>
            <a:r>
              <a:rPr lang="en-US" altLang="ja-JP" sz="1900" i="1" dirty="0" smtClean="0">
                <a:solidFill>
                  <a:prstClr val="black"/>
                </a:solidFill>
                <a:latin typeface="Calibri"/>
                <a:ea typeface="ＭＳ Ｐゴシック"/>
              </a:rPr>
              <a:t>constellation </a:t>
            </a:r>
            <a:r>
              <a:rPr lang="en-US" altLang="ja-JP" sz="1900" i="1" dirty="0">
                <a:solidFill>
                  <a:prstClr val="black"/>
                </a:solidFill>
                <a:latin typeface="Calibri"/>
                <a:ea typeface="ＭＳ Ｐゴシック"/>
              </a:rPr>
              <a:t>degeneracy</a:t>
            </a:r>
            <a:r>
              <a:rPr lang="en-US" altLang="ja-JP" sz="1900" dirty="0">
                <a:solidFill>
                  <a:prstClr val="black"/>
                </a:solidFill>
                <a:latin typeface="Calibri"/>
                <a:ea typeface="ＭＳ Ｐゴシック"/>
              </a:rPr>
              <a:t>) in LOS environment by </a:t>
            </a:r>
            <a:r>
              <a:rPr lang="en-US" altLang="ja-JP" sz="1900" dirty="0" smtClean="0">
                <a:solidFill>
                  <a:prstClr val="black"/>
                </a:solidFill>
                <a:latin typeface="Calibri"/>
                <a:ea typeface="ＭＳ Ｐゴシック"/>
              </a:rPr>
              <a:t>PH (scattering </a:t>
            </a:r>
            <a:r>
              <a:rPr lang="en-US" altLang="ja-JP" sz="1900" dirty="0">
                <a:solidFill>
                  <a:prstClr val="black"/>
                </a:solidFill>
                <a:latin typeface="Calibri"/>
                <a:ea typeface="ＭＳ Ｐゴシック"/>
              </a:rPr>
              <a:t>the channel </a:t>
            </a:r>
            <a:r>
              <a:rPr lang="en-US" altLang="ja-JP" sz="1900" dirty="0" smtClean="0">
                <a:solidFill>
                  <a:prstClr val="black"/>
                </a:solidFill>
                <a:latin typeface="Calibri"/>
                <a:ea typeface="ＭＳ Ｐゴシック"/>
              </a:rPr>
              <a:t>phase).</a:t>
            </a:r>
          </a:p>
          <a:p>
            <a:pPr marL="0" indent="0" fontAlgn="auto">
              <a:spcAft>
                <a:spcPts val="0"/>
              </a:spcAft>
              <a:buClrTx/>
              <a:buSzTx/>
              <a:buFont typeface="Arial" panose="020B0604020202020204" pitchFamily="34" charset="0"/>
              <a:buNone/>
            </a:pPr>
            <a:endParaRPr lang="en-US" altLang="ja-JP" sz="1800" dirty="0" smtClean="0">
              <a:solidFill>
                <a:prstClr val="black"/>
              </a:solidFill>
              <a:latin typeface="Calibri" panose="020F0502020204030204" pitchFamily="34" charset="0"/>
              <a:ea typeface="ＭＳ Ｐゴシック"/>
            </a:endParaRPr>
          </a:p>
          <a:p>
            <a:pPr marL="0" lvl="2" indent="0" fontAlgn="auto">
              <a:spcAft>
                <a:spcPts val="0"/>
              </a:spcAft>
              <a:buClrTx/>
              <a:buSzPct val="50000"/>
              <a:buFont typeface="Arial" panose="020B0604020202020204" pitchFamily="34" charset="0"/>
              <a:buNone/>
            </a:pPr>
            <a:r>
              <a:rPr lang="en-US" altLang="ja-JP" sz="1800" dirty="0" smtClean="0">
                <a:solidFill>
                  <a:prstClr val="black"/>
                </a:solidFill>
                <a:latin typeface="Calibri" panose="020F0502020204030204" pitchFamily="34" charset="0"/>
                <a:ea typeface="ＭＳ Ｐゴシック"/>
              </a:rPr>
              <a:t>Circuit cost is negligible, because transmitter </a:t>
            </a:r>
            <a:r>
              <a:rPr lang="en-US" altLang="ja-JP" sz="1800" dirty="0">
                <a:solidFill>
                  <a:prstClr val="black"/>
                </a:solidFill>
                <a:latin typeface="Calibri" panose="020F0502020204030204" pitchFamily="34" charset="0"/>
                <a:ea typeface="ＭＳ Ｐゴシック"/>
              </a:rPr>
              <a:t>and receiver need to add only the phase </a:t>
            </a:r>
            <a:r>
              <a:rPr lang="en-US" altLang="ja-JP" sz="1800" dirty="0" smtClean="0">
                <a:solidFill>
                  <a:prstClr val="black"/>
                </a:solidFill>
                <a:latin typeface="Calibri" panose="020F0502020204030204" pitchFamily="34" charset="0"/>
                <a:ea typeface="ＭＳ Ｐゴシック"/>
              </a:rPr>
              <a:t>changer.</a:t>
            </a:r>
            <a:endParaRPr lang="en-US" altLang="ja-JP" sz="1800" dirty="0">
              <a:solidFill>
                <a:prstClr val="black"/>
              </a:solidFill>
              <a:latin typeface="Calibri" panose="020F0502020204030204" pitchFamily="34" charset="0"/>
              <a:ea typeface="ＭＳ Ｐゴシック"/>
            </a:endParaRPr>
          </a:p>
        </p:txBody>
      </p:sp>
      <p:sp>
        <p:nvSpPr>
          <p:cNvPr id="69" name="角丸四角形 68"/>
          <p:cNvSpPr/>
          <p:nvPr/>
        </p:nvSpPr>
        <p:spPr>
          <a:xfrm>
            <a:off x="4684940" y="1850162"/>
            <a:ext cx="4279548" cy="2857045"/>
          </a:xfrm>
          <a:prstGeom prst="roundRect">
            <a:avLst>
              <a:gd name="adj" fmla="val 4635"/>
            </a:avLst>
          </a:prstGeom>
          <a:solidFill>
            <a:srgbClr val="99FF99">
              <a:alpha val="38824"/>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0" name="角丸四角形 69"/>
          <p:cNvSpPr/>
          <p:nvPr/>
        </p:nvSpPr>
        <p:spPr>
          <a:xfrm>
            <a:off x="220444" y="1872790"/>
            <a:ext cx="4279548" cy="2834417"/>
          </a:xfrm>
          <a:prstGeom prst="roundRect">
            <a:avLst>
              <a:gd name="adj" fmla="val 4635"/>
            </a:avLst>
          </a:prstGeom>
          <a:solidFill>
            <a:srgbClr val="4F81BD">
              <a:alpha val="39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1" name="テキスト ボックス 70"/>
          <p:cNvSpPr txBox="1"/>
          <p:nvPr/>
        </p:nvSpPr>
        <p:spPr>
          <a:xfrm>
            <a:off x="179512" y="2040595"/>
            <a:ext cx="720080" cy="400110"/>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2000" dirty="0" smtClean="0">
                <a:solidFill>
                  <a:prstClr val="black"/>
                </a:solidFill>
                <a:latin typeface="Calibri"/>
                <a:ea typeface="ＭＳ Ｐゴシック"/>
              </a:rPr>
              <a:t>s</a:t>
            </a:r>
            <a:r>
              <a:rPr kumimoji="1" lang="en-US" altLang="ja-JP" sz="2000" baseline="-25000" dirty="0" smtClean="0">
                <a:solidFill>
                  <a:prstClr val="black"/>
                </a:solidFill>
                <a:latin typeface="Calibri"/>
                <a:ea typeface="ＭＳ Ｐゴシック"/>
              </a:rPr>
              <a:t>1</a:t>
            </a:r>
            <a:r>
              <a:rPr kumimoji="1" lang="en-US" altLang="ja-JP" sz="2000" dirty="0" smtClean="0">
                <a:solidFill>
                  <a:prstClr val="black"/>
                </a:solidFill>
                <a:latin typeface="Calibri"/>
                <a:ea typeface="ＭＳ Ｐゴシック"/>
              </a:rPr>
              <a:t>(</a:t>
            </a:r>
            <a:r>
              <a:rPr kumimoji="1" lang="en-US" altLang="ja-JP" sz="2000" dirty="0" err="1" smtClean="0">
                <a:solidFill>
                  <a:prstClr val="black"/>
                </a:solidFill>
                <a:latin typeface="Calibri"/>
                <a:ea typeface="ＭＳ Ｐゴシック"/>
              </a:rPr>
              <a:t>i</a:t>
            </a:r>
            <a:r>
              <a:rPr kumimoji="1" lang="en-US" altLang="ja-JP" sz="2000" dirty="0" smtClean="0">
                <a:solidFill>
                  <a:prstClr val="black"/>
                </a:solidFill>
                <a:latin typeface="Calibri"/>
                <a:ea typeface="ＭＳ Ｐゴシック"/>
              </a:rPr>
              <a:t>)</a:t>
            </a:r>
            <a:endParaRPr kumimoji="1" lang="ja-JP" altLang="en-US" sz="2000" dirty="0">
              <a:solidFill>
                <a:prstClr val="black"/>
              </a:solidFill>
              <a:latin typeface="Calibri"/>
              <a:ea typeface="ＭＳ Ｐゴシック"/>
            </a:endParaRPr>
          </a:p>
        </p:txBody>
      </p:sp>
      <p:sp>
        <p:nvSpPr>
          <p:cNvPr id="72" name="テキスト ボックス 71"/>
          <p:cNvSpPr txBox="1"/>
          <p:nvPr/>
        </p:nvSpPr>
        <p:spPr>
          <a:xfrm>
            <a:off x="179512" y="3232811"/>
            <a:ext cx="720080" cy="400110"/>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2000" dirty="0" smtClean="0">
                <a:solidFill>
                  <a:prstClr val="black"/>
                </a:solidFill>
                <a:latin typeface="Calibri"/>
                <a:ea typeface="ＭＳ Ｐゴシック"/>
              </a:rPr>
              <a:t>s</a:t>
            </a:r>
            <a:r>
              <a:rPr kumimoji="1" lang="en-US" altLang="ja-JP" sz="2000" baseline="-25000" dirty="0" smtClean="0">
                <a:solidFill>
                  <a:prstClr val="black"/>
                </a:solidFill>
                <a:latin typeface="Calibri"/>
                <a:ea typeface="ＭＳ Ｐゴシック"/>
              </a:rPr>
              <a:t>2</a:t>
            </a:r>
            <a:r>
              <a:rPr kumimoji="1" lang="en-US" altLang="ja-JP" sz="2000" dirty="0" smtClean="0">
                <a:solidFill>
                  <a:prstClr val="black"/>
                </a:solidFill>
                <a:latin typeface="Calibri"/>
                <a:ea typeface="ＭＳ Ｐゴシック"/>
              </a:rPr>
              <a:t>(</a:t>
            </a:r>
            <a:r>
              <a:rPr kumimoji="1" lang="en-US" altLang="ja-JP" sz="2000" dirty="0" err="1" smtClean="0">
                <a:solidFill>
                  <a:prstClr val="black"/>
                </a:solidFill>
                <a:latin typeface="Calibri"/>
                <a:ea typeface="ＭＳ Ｐゴシック"/>
              </a:rPr>
              <a:t>i</a:t>
            </a:r>
            <a:r>
              <a:rPr kumimoji="1" lang="en-US" altLang="ja-JP" sz="2000" dirty="0" smtClean="0">
                <a:solidFill>
                  <a:prstClr val="black"/>
                </a:solidFill>
                <a:latin typeface="Calibri"/>
                <a:ea typeface="ＭＳ Ｐゴシック"/>
              </a:rPr>
              <a:t>)</a:t>
            </a:r>
            <a:endParaRPr kumimoji="1" lang="ja-JP" altLang="en-US" sz="2000" dirty="0">
              <a:solidFill>
                <a:prstClr val="black"/>
              </a:solidFill>
              <a:latin typeface="Calibri"/>
              <a:ea typeface="ＭＳ Ｐゴシック"/>
            </a:endParaRPr>
          </a:p>
        </p:txBody>
      </p:sp>
      <p:sp>
        <p:nvSpPr>
          <p:cNvPr id="73" name="テキスト ボックス 72"/>
          <p:cNvSpPr txBox="1"/>
          <p:nvPr/>
        </p:nvSpPr>
        <p:spPr>
          <a:xfrm>
            <a:off x="4644008" y="2040595"/>
            <a:ext cx="943744" cy="400110"/>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2000" dirty="0" smtClean="0">
                <a:solidFill>
                  <a:prstClr val="black"/>
                </a:solidFill>
                <a:latin typeface="Calibri"/>
                <a:ea typeface="ＭＳ Ｐゴシック"/>
              </a:rPr>
              <a:t>Rx</a:t>
            </a:r>
            <a:r>
              <a:rPr kumimoji="1" lang="en-US" altLang="ja-JP" sz="2000" baseline="-25000" dirty="0" smtClean="0">
                <a:solidFill>
                  <a:prstClr val="black"/>
                </a:solidFill>
                <a:latin typeface="Calibri"/>
                <a:ea typeface="ＭＳ Ｐゴシック"/>
              </a:rPr>
              <a:t>1</a:t>
            </a:r>
            <a:r>
              <a:rPr kumimoji="1" lang="en-US" altLang="ja-JP" sz="2000" dirty="0" smtClean="0">
                <a:solidFill>
                  <a:prstClr val="black"/>
                </a:solidFill>
                <a:latin typeface="Calibri"/>
                <a:ea typeface="ＭＳ Ｐゴシック"/>
              </a:rPr>
              <a:t>(</a:t>
            </a:r>
            <a:r>
              <a:rPr kumimoji="1" lang="en-US" altLang="ja-JP" sz="2000" dirty="0" err="1" smtClean="0">
                <a:solidFill>
                  <a:prstClr val="black"/>
                </a:solidFill>
                <a:latin typeface="Calibri"/>
                <a:ea typeface="ＭＳ Ｐゴシック"/>
              </a:rPr>
              <a:t>i</a:t>
            </a:r>
            <a:r>
              <a:rPr kumimoji="1" lang="en-US" altLang="ja-JP" sz="2000" dirty="0" smtClean="0">
                <a:solidFill>
                  <a:prstClr val="black"/>
                </a:solidFill>
                <a:latin typeface="Calibri"/>
                <a:ea typeface="ＭＳ Ｐゴシック"/>
              </a:rPr>
              <a:t>)</a:t>
            </a:r>
            <a:endParaRPr kumimoji="1" lang="ja-JP" altLang="en-US" sz="2000" dirty="0">
              <a:solidFill>
                <a:prstClr val="black"/>
              </a:solidFill>
              <a:latin typeface="Calibri"/>
              <a:ea typeface="ＭＳ Ｐゴシック"/>
            </a:endParaRPr>
          </a:p>
        </p:txBody>
      </p:sp>
      <p:sp>
        <p:nvSpPr>
          <p:cNvPr id="74" name="テキスト ボックス 73"/>
          <p:cNvSpPr txBox="1"/>
          <p:nvPr/>
        </p:nvSpPr>
        <p:spPr>
          <a:xfrm>
            <a:off x="4644008" y="3120715"/>
            <a:ext cx="943744" cy="400110"/>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2000" dirty="0" smtClean="0">
                <a:solidFill>
                  <a:prstClr val="black"/>
                </a:solidFill>
                <a:latin typeface="Calibri"/>
                <a:ea typeface="ＭＳ Ｐゴシック"/>
              </a:rPr>
              <a:t>Rx</a:t>
            </a:r>
            <a:r>
              <a:rPr kumimoji="1" lang="en-US" altLang="ja-JP" sz="2000" baseline="-25000" dirty="0" smtClean="0">
                <a:solidFill>
                  <a:prstClr val="black"/>
                </a:solidFill>
                <a:latin typeface="Calibri"/>
                <a:ea typeface="ＭＳ Ｐゴシック"/>
              </a:rPr>
              <a:t>2</a:t>
            </a:r>
            <a:r>
              <a:rPr kumimoji="1" lang="en-US" altLang="ja-JP" sz="2000" dirty="0" smtClean="0">
                <a:solidFill>
                  <a:prstClr val="black"/>
                </a:solidFill>
                <a:latin typeface="Calibri"/>
                <a:ea typeface="ＭＳ Ｐゴシック"/>
              </a:rPr>
              <a:t>(</a:t>
            </a:r>
            <a:r>
              <a:rPr kumimoji="1" lang="en-US" altLang="ja-JP" sz="2000" dirty="0" err="1" smtClean="0">
                <a:solidFill>
                  <a:prstClr val="black"/>
                </a:solidFill>
                <a:latin typeface="Calibri"/>
                <a:ea typeface="ＭＳ Ｐゴシック"/>
              </a:rPr>
              <a:t>i</a:t>
            </a:r>
            <a:r>
              <a:rPr kumimoji="1" lang="en-US" altLang="ja-JP" sz="2000" dirty="0" smtClean="0">
                <a:solidFill>
                  <a:prstClr val="black"/>
                </a:solidFill>
                <a:latin typeface="Calibri"/>
                <a:ea typeface="ＭＳ Ｐゴシック"/>
              </a:rPr>
              <a:t>)</a:t>
            </a:r>
            <a:endParaRPr kumimoji="1" lang="ja-JP" altLang="en-US" sz="2000" dirty="0">
              <a:solidFill>
                <a:prstClr val="black"/>
              </a:solidFill>
              <a:latin typeface="Calibri"/>
              <a:ea typeface="ＭＳ Ｐゴシック"/>
            </a:endParaRPr>
          </a:p>
        </p:txBody>
      </p:sp>
      <p:sp>
        <p:nvSpPr>
          <p:cNvPr id="75" name="テキスト ボックス 74"/>
          <p:cNvSpPr txBox="1"/>
          <p:nvPr/>
        </p:nvSpPr>
        <p:spPr>
          <a:xfrm>
            <a:off x="251520" y="1832721"/>
            <a:ext cx="2479005" cy="369332"/>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800" b="1" dirty="0" smtClean="0">
                <a:solidFill>
                  <a:prstClr val="black"/>
                </a:solidFill>
                <a:latin typeface="Calibri"/>
                <a:ea typeface="ＭＳ Ｐゴシック"/>
              </a:rPr>
              <a:t>Transmitter</a:t>
            </a:r>
            <a:endParaRPr kumimoji="1" lang="ja-JP" altLang="en-US" sz="1800" b="1" dirty="0">
              <a:solidFill>
                <a:prstClr val="black"/>
              </a:solidFill>
              <a:latin typeface="Calibri"/>
              <a:ea typeface="ＭＳ Ｐゴシック"/>
            </a:endParaRPr>
          </a:p>
        </p:txBody>
      </p:sp>
      <p:sp>
        <p:nvSpPr>
          <p:cNvPr id="76" name="テキスト ボックス 75"/>
          <p:cNvSpPr txBox="1"/>
          <p:nvPr/>
        </p:nvSpPr>
        <p:spPr>
          <a:xfrm>
            <a:off x="4705237" y="1832721"/>
            <a:ext cx="1239502" cy="369332"/>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800" b="1" dirty="0" smtClean="0">
                <a:solidFill>
                  <a:prstClr val="black"/>
                </a:solidFill>
                <a:latin typeface="Calibri"/>
                <a:ea typeface="ＭＳ Ｐゴシック"/>
              </a:rPr>
              <a:t>Receiver</a:t>
            </a:r>
            <a:endParaRPr kumimoji="1" lang="ja-JP" altLang="en-US" sz="1800" b="1" dirty="0">
              <a:solidFill>
                <a:prstClr val="black"/>
              </a:solidFill>
              <a:latin typeface="Calibri"/>
              <a:ea typeface="ＭＳ Ｐゴシック"/>
            </a:endParaRPr>
          </a:p>
        </p:txBody>
      </p:sp>
      <p:cxnSp>
        <p:nvCxnSpPr>
          <p:cNvPr id="77" name="直線矢印コネクタ 76"/>
          <p:cNvCxnSpPr/>
          <p:nvPr/>
        </p:nvCxnSpPr>
        <p:spPr>
          <a:xfrm>
            <a:off x="683568" y="4384921"/>
            <a:ext cx="3024336" cy="0"/>
          </a:xfrm>
          <a:prstGeom prst="straightConnector1">
            <a:avLst/>
          </a:prstGeom>
          <a:noFill/>
          <a:ln w="28575" cap="flat" cmpd="sng" algn="ctr">
            <a:solidFill>
              <a:sysClr val="windowText" lastClr="000000"/>
            </a:solidFill>
            <a:prstDash val="solid"/>
            <a:tailEnd type="arrow"/>
          </a:ln>
          <a:effectLst/>
        </p:spPr>
      </p:cxnSp>
      <p:sp>
        <p:nvSpPr>
          <p:cNvPr id="78" name="テキスト ボックス 77"/>
          <p:cNvSpPr txBox="1"/>
          <p:nvPr/>
        </p:nvSpPr>
        <p:spPr>
          <a:xfrm>
            <a:off x="3707904" y="4242574"/>
            <a:ext cx="792088" cy="338554"/>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600" dirty="0" smtClean="0">
                <a:solidFill>
                  <a:prstClr val="black"/>
                </a:solidFill>
                <a:latin typeface="Calibri"/>
                <a:ea typeface="ＭＳ Ｐゴシック"/>
              </a:rPr>
              <a:t>symbol</a:t>
            </a:r>
            <a:endParaRPr kumimoji="1" lang="ja-JP" altLang="en-US" sz="1600" dirty="0">
              <a:solidFill>
                <a:prstClr val="black"/>
              </a:solidFill>
              <a:latin typeface="Calibri"/>
              <a:ea typeface="ＭＳ Ｐゴシック"/>
            </a:endParaRPr>
          </a:p>
        </p:txBody>
      </p:sp>
      <p:cxnSp>
        <p:nvCxnSpPr>
          <p:cNvPr id="79" name="直線矢印コネクタ 78"/>
          <p:cNvCxnSpPr/>
          <p:nvPr/>
        </p:nvCxnSpPr>
        <p:spPr>
          <a:xfrm>
            <a:off x="5148064" y="4384921"/>
            <a:ext cx="3024336" cy="0"/>
          </a:xfrm>
          <a:prstGeom prst="straightConnector1">
            <a:avLst/>
          </a:prstGeom>
          <a:noFill/>
          <a:ln w="28575" cap="flat" cmpd="sng" algn="ctr">
            <a:solidFill>
              <a:sysClr val="windowText" lastClr="000000"/>
            </a:solidFill>
            <a:prstDash val="solid"/>
            <a:tailEnd type="arrow"/>
          </a:ln>
          <a:effectLst/>
        </p:spPr>
      </p:cxnSp>
      <p:sp>
        <p:nvSpPr>
          <p:cNvPr id="80" name="テキスト ボックス 79"/>
          <p:cNvSpPr txBox="1"/>
          <p:nvPr/>
        </p:nvSpPr>
        <p:spPr>
          <a:xfrm>
            <a:off x="8172400" y="4190383"/>
            <a:ext cx="792088" cy="338554"/>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600" dirty="0" smtClean="0">
                <a:solidFill>
                  <a:prstClr val="black"/>
                </a:solidFill>
                <a:latin typeface="Calibri"/>
                <a:ea typeface="ＭＳ Ｐゴシック"/>
              </a:rPr>
              <a:t>symbol</a:t>
            </a:r>
            <a:endParaRPr kumimoji="1" lang="ja-JP" altLang="en-US" sz="1600" dirty="0">
              <a:solidFill>
                <a:prstClr val="black"/>
              </a:solidFill>
              <a:latin typeface="Calibri"/>
              <a:ea typeface="ＭＳ Ｐゴシック"/>
            </a:endParaRPr>
          </a:p>
        </p:txBody>
      </p:sp>
      <p:sp>
        <p:nvSpPr>
          <p:cNvPr id="81" name="テキスト ボックス 80"/>
          <p:cNvSpPr txBox="1"/>
          <p:nvPr/>
        </p:nvSpPr>
        <p:spPr>
          <a:xfrm>
            <a:off x="971600" y="4374487"/>
            <a:ext cx="396044" cy="338554"/>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600" dirty="0" smtClean="0">
                <a:solidFill>
                  <a:srgbClr val="FF0000"/>
                </a:solidFill>
                <a:latin typeface="Calibri"/>
                <a:ea typeface="ＭＳ Ｐゴシック"/>
              </a:rPr>
              <a:t>#0</a:t>
            </a:r>
            <a:endParaRPr kumimoji="1" lang="ja-JP" altLang="en-US" sz="1600" dirty="0">
              <a:solidFill>
                <a:srgbClr val="FF0000"/>
              </a:solidFill>
              <a:latin typeface="Calibri"/>
              <a:ea typeface="ＭＳ Ｐゴシック"/>
            </a:endParaRPr>
          </a:p>
        </p:txBody>
      </p:sp>
      <p:sp>
        <p:nvSpPr>
          <p:cNvPr id="82" name="テキスト ボックス 81"/>
          <p:cNvSpPr txBox="1"/>
          <p:nvPr/>
        </p:nvSpPr>
        <p:spPr>
          <a:xfrm>
            <a:off x="2051720" y="4381495"/>
            <a:ext cx="396044" cy="338554"/>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600" dirty="0" smtClean="0">
                <a:solidFill>
                  <a:srgbClr val="FF0000"/>
                </a:solidFill>
                <a:latin typeface="Calibri"/>
                <a:ea typeface="ＭＳ Ｐゴシック"/>
              </a:rPr>
              <a:t>#1</a:t>
            </a:r>
            <a:endParaRPr kumimoji="1" lang="ja-JP" altLang="en-US" sz="1600" dirty="0">
              <a:solidFill>
                <a:srgbClr val="FF0000"/>
              </a:solidFill>
              <a:latin typeface="Calibri"/>
              <a:ea typeface="ＭＳ Ｐゴシック"/>
            </a:endParaRPr>
          </a:p>
        </p:txBody>
      </p:sp>
      <p:sp>
        <p:nvSpPr>
          <p:cNvPr id="83" name="テキスト ボックス 82"/>
          <p:cNvSpPr txBox="1"/>
          <p:nvPr/>
        </p:nvSpPr>
        <p:spPr>
          <a:xfrm>
            <a:off x="3167844" y="4386590"/>
            <a:ext cx="396044" cy="338554"/>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600" dirty="0" smtClean="0">
                <a:solidFill>
                  <a:srgbClr val="FF0000"/>
                </a:solidFill>
                <a:latin typeface="Calibri"/>
                <a:ea typeface="ＭＳ Ｐゴシック"/>
              </a:rPr>
              <a:t>#2</a:t>
            </a:r>
            <a:endParaRPr kumimoji="1" lang="ja-JP" altLang="en-US" sz="1600" dirty="0">
              <a:solidFill>
                <a:srgbClr val="FF0000"/>
              </a:solidFill>
              <a:latin typeface="Calibri"/>
              <a:ea typeface="ＭＳ Ｐゴシック"/>
            </a:endParaRPr>
          </a:p>
        </p:txBody>
      </p:sp>
      <p:sp>
        <p:nvSpPr>
          <p:cNvPr id="84" name="テキスト ボックス 83"/>
          <p:cNvSpPr txBox="1"/>
          <p:nvPr/>
        </p:nvSpPr>
        <p:spPr>
          <a:xfrm>
            <a:off x="5580112" y="4368653"/>
            <a:ext cx="396044" cy="338554"/>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600" dirty="0" smtClean="0">
                <a:solidFill>
                  <a:srgbClr val="FF0000"/>
                </a:solidFill>
                <a:latin typeface="Calibri"/>
                <a:ea typeface="ＭＳ Ｐゴシック"/>
              </a:rPr>
              <a:t>#0</a:t>
            </a:r>
            <a:endParaRPr kumimoji="1" lang="ja-JP" altLang="en-US" sz="1600" dirty="0">
              <a:solidFill>
                <a:srgbClr val="FF0000"/>
              </a:solidFill>
              <a:latin typeface="Calibri"/>
              <a:ea typeface="ＭＳ Ｐゴシック"/>
            </a:endParaRPr>
          </a:p>
        </p:txBody>
      </p:sp>
      <p:sp>
        <p:nvSpPr>
          <p:cNvPr id="85" name="テキスト ボックス 84"/>
          <p:cNvSpPr txBox="1"/>
          <p:nvPr/>
        </p:nvSpPr>
        <p:spPr>
          <a:xfrm>
            <a:off x="6660232" y="4381495"/>
            <a:ext cx="396044" cy="338554"/>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600" dirty="0" smtClean="0">
                <a:solidFill>
                  <a:srgbClr val="FF0000"/>
                </a:solidFill>
                <a:latin typeface="Calibri"/>
                <a:ea typeface="ＭＳ Ｐゴシック"/>
              </a:rPr>
              <a:t>#1</a:t>
            </a:r>
            <a:endParaRPr kumimoji="1" lang="ja-JP" altLang="en-US" sz="1600" dirty="0">
              <a:solidFill>
                <a:srgbClr val="FF0000"/>
              </a:solidFill>
              <a:latin typeface="Calibri"/>
              <a:ea typeface="ＭＳ Ｐゴシック"/>
            </a:endParaRPr>
          </a:p>
        </p:txBody>
      </p:sp>
      <p:sp>
        <p:nvSpPr>
          <p:cNvPr id="86" name="テキスト ボックス 85"/>
          <p:cNvSpPr txBox="1"/>
          <p:nvPr/>
        </p:nvSpPr>
        <p:spPr>
          <a:xfrm>
            <a:off x="7668344" y="4386590"/>
            <a:ext cx="396044" cy="338554"/>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600" dirty="0" smtClean="0">
                <a:solidFill>
                  <a:srgbClr val="FF0000"/>
                </a:solidFill>
                <a:latin typeface="Calibri"/>
                <a:ea typeface="ＭＳ Ｐゴシック"/>
              </a:rPr>
              <a:t>#2</a:t>
            </a:r>
            <a:endParaRPr kumimoji="1" lang="ja-JP" altLang="en-US" sz="1600" dirty="0">
              <a:solidFill>
                <a:srgbClr val="FF0000"/>
              </a:solidFill>
              <a:latin typeface="Calibri"/>
              <a:ea typeface="ＭＳ Ｐゴシック"/>
            </a:endParaRPr>
          </a:p>
        </p:txBody>
      </p:sp>
      <p:cxnSp>
        <p:nvCxnSpPr>
          <p:cNvPr id="87" name="直線コネクタ 86"/>
          <p:cNvCxnSpPr/>
          <p:nvPr/>
        </p:nvCxnSpPr>
        <p:spPr>
          <a:xfrm>
            <a:off x="8460432" y="2768825"/>
            <a:ext cx="370384" cy="0"/>
          </a:xfrm>
          <a:prstGeom prst="line">
            <a:avLst/>
          </a:prstGeom>
          <a:noFill/>
          <a:ln w="66675" cap="flat" cmpd="sng" algn="ctr">
            <a:solidFill>
              <a:sysClr val="windowText" lastClr="000000"/>
            </a:solidFill>
            <a:prstDash val="sysDot"/>
          </a:ln>
          <a:effectLst/>
        </p:spPr>
      </p:cxnSp>
      <p:cxnSp>
        <p:nvCxnSpPr>
          <p:cNvPr id="88" name="直線コネクタ 87"/>
          <p:cNvCxnSpPr/>
          <p:nvPr/>
        </p:nvCxnSpPr>
        <p:spPr>
          <a:xfrm>
            <a:off x="8460432" y="3776937"/>
            <a:ext cx="370384" cy="0"/>
          </a:xfrm>
          <a:prstGeom prst="line">
            <a:avLst/>
          </a:prstGeom>
          <a:noFill/>
          <a:ln w="66675" cap="flat" cmpd="sng" algn="ctr">
            <a:solidFill>
              <a:sysClr val="windowText" lastClr="000000"/>
            </a:solidFill>
            <a:prstDash val="sysDot"/>
          </a:ln>
          <a:effectLst/>
        </p:spPr>
      </p:cxnSp>
      <p:cxnSp>
        <p:nvCxnSpPr>
          <p:cNvPr id="89" name="直線コネクタ 88"/>
          <p:cNvCxnSpPr/>
          <p:nvPr/>
        </p:nvCxnSpPr>
        <p:spPr>
          <a:xfrm>
            <a:off x="3995936" y="2768825"/>
            <a:ext cx="370384" cy="0"/>
          </a:xfrm>
          <a:prstGeom prst="line">
            <a:avLst/>
          </a:prstGeom>
          <a:noFill/>
          <a:ln w="66675" cap="flat" cmpd="sng" algn="ctr">
            <a:solidFill>
              <a:sysClr val="windowText" lastClr="000000"/>
            </a:solidFill>
            <a:prstDash val="sysDot"/>
          </a:ln>
          <a:effectLst/>
        </p:spPr>
      </p:cxnSp>
      <p:cxnSp>
        <p:nvCxnSpPr>
          <p:cNvPr id="90" name="直線コネクタ 89"/>
          <p:cNvCxnSpPr/>
          <p:nvPr/>
        </p:nvCxnSpPr>
        <p:spPr>
          <a:xfrm>
            <a:off x="3995936" y="3776937"/>
            <a:ext cx="370384" cy="0"/>
          </a:xfrm>
          <a:prstGeom prst="line">
            <a:avLst/>
          </a:prstGeom>
          <a:noFill/>
          <a:ln w="66675" cap="flat" cmpd="sng" algn="ctr">
            <a:solidFill>
              <a:sysClr val="windowText" lastClr="000000"/>
            </a:solidFill>
            <a:prstDash val="sysDot"/>
          </a:ln>
          <a:effectLst/>
        </p:spPr>
      </p:cxnSp>
      <p:pic>
        <p:nvPicPr>
          <p:cNvPr id="91" name="Picture 2" descr="C:\Users\3960289\Desktop\NG60\1605F2F提案\PH_constellations\PH_constellation_tx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943" y="3305825"/>
            <a:ext cx="987393" cy="987393"/>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C:\Users\3960289\Desktop\NG60\1605F2F提案\PH_constellations\PH_constellation_tx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943" y="2275128"/>
            <a:ext cx="987393" cy="987393"/>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C:\Users\3960289\Desktop\NG60\1605F2F提案\PH_constellations\PH_constellation_tx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3132" y="2275128"/>
            <a:ext cx="987393" cy="987393"/>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C:\Users\3960289\Desktop\NG60\1605F2F提案\PH_constellations\PH_constellation_tx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3808" y="2275128"/>
            <a:ext cx="987393" cy="987393"/>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3" descr="C:\Users\3960289\Desktop\NG60\1605F2F提案\PH_constellations\PH_constellation_rx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2249922"/>
            <a:ext cx="987393" cy="987393"/>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3" descr="C:\Users\3960289\Desktop\NG60\1605F2F提案\PH_constellations\PH_constellation_rx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3293600"/>
            <a:ext cx="987393" cy="987393"/>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C:\Users\3960289\Desktop\NG60\1605F2F提案\PH_constellations\PH_constellation_tx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3131" y="3305703"/>
            <a:ext cx="987393" cy="987393"/>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4" descr="C:\Users\3960289\Desktop\NG60\1605F2F提案\PH_constellations\PH_constellation_tx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3807" y="3305825"/>
            <a:ext cx="989529" cy="989529"/>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5" descr="C:\Users\3960289\Desktop\NG60\1605F2F提案\PH_constellations\PH_constellation_rx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31017" y="3304899"/>
            <a:ext cx="987393" cy="987393"/>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5" descr="C:\Users\3960289\Desktop\NG60\1605F2F提案\PH_constellations\PH_constellation_rx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12721" y="2254668"/>
            <a:ext cx="987393" cy="987393"/>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6" descr="C:\Users\3960289\Desktop\NG60\1605F2F提案\PH_constellations\PH_constellation_rx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667" y="2254667"/>
            <a:ext cx="987393" cy="987393"/>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6" descr="C:\Users\3960289\Desktop\NG60\1605F2F提案\PH_constellations\PH_constellation_rx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667" y="3308560"/>
            <a:ext cx="987393" cy="987393"/>
          </a:xfrm>
          <a:prstGeom prst="rect">
            <a:avLst/>
          </a:prstGeom>
          <a:noFill/>
          <a:extLst>
            <a:ext uri="{909E8E84-426E-40DD-AFC4-6F175D3DCCD1}">
              <a14:hiddenFill xmlns:a14="http://schemas.microsoft.com/office/drawing/2010/main">
                <a:solidFill>
                  <a:srgbClr val="FFFFFF"/>
                </a:solidFill>
              </a14:hiddenFill>
            </a:ext>
          </a:extLst>
        </p:spPr>
      </p:pic>
      <p:sp>
        <p:nvSpPr>
          <p:cNvPr id="103" name="テキスト ボックス 102"/>
          <p:cNvSpPr txBox="1"/>
          <p:nvPr/>
        </p:nvSpPr>
        <p:spPr>
          <a:xfrm>
            <a:off x="2051720" y="2276880"/>
            <a:ext cx="540042" cy="7200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300" b="0" i="0" u="none" strike="noStrike" kern="0" cap="none" spc="0" normalizeH="0" baseline="0" noProof="0" dirty="0" smtClean="0">
                <a:ln>
                  <a:noFill/>
                </a:ln>
                <a:solidFill>
                  <a:prstClr val="black"/>
                </a:solidFill>
                <a:effectLst/>
                <a:uLnTx/>
                <a:uFillTx/>
                <a:latin typeface="Calibri"/>
                <a:ea typeface="ＭＳ Ｐゴシック"/>
              </a:rPr>
              <a:t>r=2</a:t>
            </a:r>
            <a:r>
              <a:rPr kumimoji="1" lang="en-US" altLang="ja-JP" sz="300" b="0" i="0" u="none" strike="noStrike" kern="0" cap="none" spc="0" normalizeH="0" baseline="0" noProof="0" dirty="0" smtClean="0">
                <a:ln>
                  <a:noFill/>
                </a:ln>
                <a:solidFill>
                  <a:prstClr val="black"/>
                </a:solidFill>
                <a:effectLst/>
                <a:uLnTx/>
                <a:uFillTx/>
                <a:latin typeface="Symbol" panose="05050102010706020507" pitchFamily="18" charset="2"/>
                <a:ea typeface="ＭＳ Ｐゴシック"/>
              </a:rPr>
              <a:t>p</a:t>
            </a:r>
            <a:r>
              <a:rPr kumimoji="1" lang="en-US" altLang="ja-JP" sz="300" b="0" i="0" u="none" strike="noStrike" kern="0" cap="none" spc="0" normalizeH="0" baseline="0" noProof="0" dirty="0" smtClean="0">
                <a:ln>
                  <a:noFill/>
                </a:ln>
                <a:solidFill>
                  <a:prstClr val="black"/>
                </a:solidFill>
                <a:effectLst/>
                <a:uLnTx/>
                <a:uFillTx/>
                <a:latin typeface="Calibri"/>
                <a:ea typeface="ＭＳ Ｐゴシック"/>
              </a:rPr>
              <a:t>*1/7</a:t>
            </a:r>
            <a:endParaRPr kumimoji="1" lang="ja-JP" altLang="en-US" sz="3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104" name="テキスト ボックス 103"/>
          <p:cNvSpPr txBox="1"/>
          <p:nvPr/>
        </p:nvSpPr>
        <p:spPr>
          <a:xfrm>
            <a:off x="3153209" y="2276872"/>
            <a:ext cx="540042" cy="72000"/>
          </a:xfrm>
          <a:prstGeom prst="rect">
            <a:avLst/>
          </a:prstGeom>
          <a:solidFill>
            <a:sysClr val="window" lastClr="FFFFFF"/>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300" b="0" i="0" u="none" strike="noStrike" kern="0" cap="none" spc="0" normalizeH="0" baseline="0" noProof="0" dirty="0" smtClean="0">
                <a:ln>
                  <a:noFill/>
                </a:ln>
                <a:solidFill>
                  <a:prstClr val="black"/>
                </a:solidFill>
                <a:effectLst/>
                <a:uLnTx/>
                <a:uFillTx/>
                <a:latin typeface="Calibri"/>
                <a:ea typeface="ＭＳ Ｐゴシック"/>
              </a:rPr>
              <a:t>r=2</a:t>
            </a:r>
            <a:r>
              <a:rPr kumimoji="1" lang="en-US" altLang="ja-JP" sz="300" b="0" i="0" u="none" strike="noStrike" kern="0" cap="none" spc="0" normalizeH="0" baseline="0" noProof="0" dirty="0" smtClean="0">
                <a:ln>
                  <a:noFill/>
                </a:ln>
                <a:solidFill>
                  <a:prstClr val="black"/>
                </a:solidFill>
                <a:effectLst/>
                <a:uLnTx/>
                <a:uFillTx/>
                <a:latin typeface="Symbol" panose="05050102010706020507" pitchFamily="18" charset="2"/>
                <a:ea typeface="ＭＳ Ｐゴシック"/>
              </a:rPr>
              <a:t>p</a:t>
            </a:r>
            <a:r>
              <a:rPr kumimoji="1" lang="en-US" altLang="ja-JP" sz="300" b="0" i="0" u="none" strike="noStrike" kern="0" cap="none" spc="0" normalizeH="0" baseline="0" noProof="0" dirty="0" smtClean="0">
                <a:ln>
                  <a:noFill/>
                </a:ln>
                <a:solidFill>
                  <a:prstClr val="black"/>
                </a:solidFill>
                <a:effectLst/>
                <a:uLnTx/>
                <a:uFillTx/>
                <a:latin typeface="Calibri"/>
                <a:ea typeface="ＭＳ Ｐゴシック"/>
              </a:rPr>
              <a:t>*2/7</a:t>
            </a:r>
            <a:endParaRPr kumimoji="1" lang="ja-JP" altLang="en-US" sz="300" b="0" i="0" u="none" strike="noStrike" kern="0" cap="none" spc="0" normalizeH="0" baseline="0" noProof="0" dirty="0" smtClean="0">
              <a:ln>
                <a:noFill/>
              </a:ln>
              <a:solidFill>
                <a:prstClr val="black"/>
              </a:solidFill>
              <a:effectLst/>
              <a:uLnTx/>
              <a:uFillTx/>
              <a:latin typeface="Calibri"/>
              <a:ea typeface="ＭＳ Ｐゴシック"/>
            </a:endParaRPr>
          </a:p>
        </p:txBody>
      </p:sp>
      <p:sp>
        <p:nvSpPr>
          <p:cNvPr id="105" name="正方形/長方形 104"/>
          <p:cNvSpPr/>
          <p:nvPr/>
        </p:nvSpPr>
        <p:spPr>
          <a:xfrm>
            <a:off x="6413378" y="1582877"/>
            <a:ext cx="2767134" cy="369332"/>
          </a:xfrm>
          <a:prstGeom prst="rect">
            <a:avLst/>
          </a:prstGeom>
        </p:spPr>
        <p:txBody>
          <a:bodyPr wrap="square">
            <a:spAutoFit/>
          </a:bodyPr>
          <a:lstStyle/>
          <a:p>
            <a:pPr defTabSz="914400" eaLnBrk="1" fontAlgn="auto" hangingPunct="1">
              <a:spcBef>
                <a:spcPts val="0"/>
              </a:spcBef>
              <a:spcAft>
                <a:spcPts val="0"/>
              </a:spcAft>
              <a:buClrTx/>
              <a:buSzTx/>
              <a:buFontTx/>
              <a:buNone/>
            </a:pPr>
            <a:r>
              <a:rPr kumimoji="1" lang="en-US" altLang="ja-JP" sz="1800" b="1" i="1" dirty="0" smtClean="0">
                <a:solidFill>
                  <a:prstClr val="black"/>
                </a:solidFill>
                <a:latin typeface="Calibri"/>
                <a:ea typeface="ＭＳ Ｐゴシック"/>
              </a:rPr>
              <a:t>Received state is </a:t>
            </a:r>
            <a:r>
              <a:rPr kumimoji="1" lang="en-US" altLang="ja-JP" sz="1800" b="1" i="1" dirty="0" smtClean="0">
                <a:solidFill>
                  <a:srgbClr val="FF0000"/>
                </a:solidFill>
                <a:latin typeface="Calibri"/>
                <a:ea typeface="ＭＳ Ｐゴシック"/>
              </a:rPr>
              <a:t>varying</a:t>
            </a:r>
            <a:endParaRPr kumimoji="1" lang="ja-JP" altLang="en-US" sz="1800" b="1" i="1" dirty="0">
              <a:solidFill>
                <a:srgbClr val="FF0000"/>
              </a:solidFill>
              <a:latin typeface="Calibri"/>
              <a:ea typeface="ＭＳ Ｐゴシック"/>
            </a:endParaRPr>
          </a:p>
        </p:txBody>
      </p:sp>
      <p:sp>
        <p:nvSpPr>
          <p:cNvPr id="106" name="角丸四角形 105"/>
          <p:cNvSpPr/>
          <p:nvPr/>
        </p:nvSpPr>
        <p:spPr>
          <a:xfrm>
            <a:off x="683568" y="3289998"/>
            <a:ext cx="3816424" cy="1005956"/>
          </a:xfrm>
          <a:prstGeom prst="roundRect">
            <a:avLst>
              <a:gd name="adj" fmla="val 5860"/>
            </a:avLst>
          </a:prstGeom>
          <a:no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107" name="テキスト ボックス 106"/>
          <p:cNvSpPr txBox="1"/>
          <p:nvPr/>
        </p:nvSpPr>
        <p:spPr>
          <a:xfrm>
            <a:off x="3990764" y="3243567"/>
            <a:ext cx="581236" cy="338554"/>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600" b="1" dirty="0" smtClean="0">
                <a:solidFill>
                  <a:srgbClr val="FF0000"/>
                </a:solidFill>
                <a:latin typeface="Calibri"/>
                <a:ea typeface="ＭＳ Ｐゴシック"/>
              </a:rPr>
              <a:t>PH</a:t>
            </a:r>
            <a:endParaRPr kumimoji="1" lang="ja-JP" altLang="en-US" sz="1600" b="1" dirty="0">
              <a:solidFill>
                <a:srgbClr val="FF0000"/>
              </a:solidFill>
              <a:latin typeface="Calibri"/>
              <a:ea typeface="ＭＳ Ｐゴシック"/>
            </a:endParaRPr>
          </a:p>
        </p:txBody>
      </p:sp>
      <p:sp>
        <p:nvSpPr>
          <p:cNvPr id="46" name="テキスト ボックス 45"/>
          <p:cNvSpPr txBox="1"/>
          <p:nvPr/>
        </p:nvSpPr>
        <p:spPr>
          <a:xfrm>
            <a:off x="1877612" y="1897848"/>
            <a:ext cx="1800200" cy="307777"/>
          </a:xfrm>
          <a:prstGeom prst="rect">
            <a:avLst/>
          </a:prstGeom>
          <a:noFill/>
        </p:spPr>
        <p:txBody>
          <a:bodyPr wrap="square" rtlCol="0">
            <a:spAutoFit/>
          </a:bodyPr>
          <a:lstStyle/>
          <a:p>
            <a:pPr defTabSz="914400" eaLnBrk="1" fontAlgn="auto" hangingPunct="1">
              <a:spcBef>
                <a:spcPts val="0"/>
              </a:spcBef>
              <a:spcAft>
                <a:spcPts val="0"/>
              </a:spcAft>
              <a:buClrTx/>
              <a:buSzTx/>
              <a:buFontTx/>
              <a:buNone/>
            </a:pPr>
            <a:r>
              <a:rPr kumimoji="1" lang="en-US" altLang="ja-JP" sz="1400" b="1" dirty="0" smtClean="0">
                <a:solidFill>
                  <a:srgbClr val="0000FF"/>
                </a:solidFill>
                <a:latin typeface="Calibri"/>
                <a:ea typeface="ＭＳ Ｐゴシック"/>
              </a:rPr>
              <a:t>S1(</a:t>
            </a:r>
            <a:r>
              <a:rPr kumimoji="1" lang="en-US" altLang="ja-JP" sz="1400" b="1" dirty="0" err="1" smtClean="0">
                <a:solidFill>
                  <a:srgbClr val="0000FF"/>
                </a:solidFill>
                <a:latin typeface="Calibri"/>
                <a:ea typeface="ＭＳ Ｐゴシック"/>
              </a:rPr>
              <a:t>i</a:t>
            </a:r>
            <a:r>
              <a:rPr kumimoji="1" lang="en-US" altLang="ja-JP" sz="1400" b="1" dirty="0" smtClean="0">
                <a:solidFill>
                  <a:srgbClr val="0000FF"/>
                </a:solidFill>
                <a:latin typeface="Calibri"/>
                <a:ea typeface="ＭＳ Ｐゴシック"/>
              </a:rPr>
              <a:t>) and S2(</a:t>
            </a:r>
            <a:r>
              <a:rPr kumimoji="1" lang="en-US" altLang="ja-JP" sz="1400" b="1" dirty="0" err="1" smtClean="0">
                <a:solidFill>
                  <a:srgbClr val="0000FF"/>
                </a:solidFill>
                <a:latin typeface="Calibri"/>
                <a:ea typeface="ＭＳ Ｐゴシック"/>
              </a:rPr>
              <a:t>i</a:t>
            </a:r>
            <a:r>
              <a:rPr kumimoji="1" lang="en-US" altLang="ja-JP" sz="1400" b="1" dirty="0" smtClean="0">
                <a:solidFill>
                  <a:srgbClr val="0000FF"/>
                </a:solidFill>
                <a:latin typeface="Calibri"/>
                <a:ea typeface="ＭＳ Ｐゴシック"/>
              </a:rPr>
              <a:t>) : QPSK</a:t>
            </a:r>
            <a:endParaRPr kumimoji="1" lang="ja-JP" altLang="en-US" sz="1400" b="1" dirty="0">
              <a:solidFill>
                <a:srgbClr val="0000FF"/>
              </a:solidFill>
              <a:latin typeface="Calibri"/>
              <a:ea typeface="ＭＳ Ｐゴシック"/>
            </a:endParaRPr>
          </a:p>
        </p:txBody>
      </p:sp>
    </p:spTree>
    <p:extLst>
      <p:ext uri="{BB962C8B-B14F-4D97-AF65-F5344CB8AC3E}">
        <p14:creationId xmlns:p14="http://schemas.microsoft.com/office/powerpoint/2010/main" val="40808253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696912" y="333375"/>
            <a:ext cx="2589203" cy="273050"/>
          </a:xfrm>
        </p:spPr>
        <p:txBody>
          <a:bodyPr/>
          <a:lstStyle/>
          <a:p>
            <a:r>
              <a:rPr lang="en-US" dirty="0" smtClean="0"/>
              <a:t>July 2016</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9</a:t>
            </a:fld>
            <a:endParaRPr lang="en-GB"/>
          </a:p>
        </p:txBody>
      </p:sp>
      <p:sp>
        <p:nvSpPr>
          <p:cNvPr id="4097" name="Rectangle 1"/>
          <p:cNvSpPr>
            <a:spLocks noGrp="1" noChangeArrowheads="1"/>
          </p:cNvSpPr>
          <p:nvPr>
            <p:ph type="title"/>
          </p:nvPr>
        </p:nvSpPr>
        <p:spPr>
          <a:xfrm>
            <a:off x="683568" y="836712"/>
            <a:ext cx="7772400" cy="798984"/>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latin typeface="Calibri" panose="020F0502020204030204" pitchFamily="34" charset="0"/>
              </a:rPr>
              <a:t>Performance in LOS model #1</a:t>
            </a:r>
            <a:endParaRPr lang="en-GB" dirty="0">
              <a:latin typeface="Calibri" panose="020F0502020204030204" pitchFamily="34" charset="0"/>
            </a:endParaRPr>
          </a:p>
        </p:txBody>
      </p:sp>
      <p:sp>
        <p:nvSpPr>
          <p:cNvPr id="8" name="Footer Placeholder 4"/>
          <p:cNvSpPr>
            <a:spLocks noGrp="1"/>
          </p:cNvSpPr>
          <p:nvPr>
            <p:ph type="ftr" idx="14"/>
          </p:nvPr>
        </p:nvSpPr>
        <p:spPr>
          <a:xfrm>
            <a:off x="5500694" y="6475413"/>
            <a:ext cx="3041644" cy="180975"/>
          </a:xfrm>
        </p:spPr>
        <p:txBody>
          <a:bodyPr/>
          <a:lstStyle/>
          <a:p>
            <a:r>
              <a:rPr lang="en-GB" dirty="0" smtClean="0"/>
              <a:t>Yutaka Murakami, Panasonic</a:t>
            </a:r>
            <a:endParaRPr lang="en-GB" dirty="0"/>
          </a:p>
        </p:txBody>
      </p:sp>
      <p:sp>
        <p:nvSpPr>
          <p:cNvPr id="7" name="コンテンツ プレースホルダー 2"/>
          <p:cNvSpPr txBox="1">
            <a:spLocks/>
          </p:cNvSpPr>
          <p:nvPr/>
        </p:nvSpPr>
        <p:spPr>
          <a:xfrm>
            <a:off x="251520" y="1988840"/>
            <a:ext cx="8928992"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2400" dirty="0" smtClean="0">
                <a:latin typeface="Calibri" panose="020F0502020204030204" pitchFamily="34" charset="0"/>
                <a:cs typeface="Calibri" panose="020F0502020204030204" pitchFamily="34" charset="0"/>
              </a:rPr>
              <a:t>Performance of precoding + PH in LOS model #1 are shown in Appendix, and it can be confirmed that:</a:t>
            </a:r>
          </a:p>
          <a:p>
            <a:pPr marL="0" indent="0">
              <a:buNone/>
            </a:pPr>
            <a:endParaRPr lang="en-US" sz="800" dirty="0">
              <a:latin typeface="Calibri" panose="020F0502020204030204" pitchFamily="34" charset="0"/>
              <a:cs typeface="Calibri" panose="020F0502020204030204" pitchFamily="34" charset="0"/>
            </a:endParaRPr>
          </a:p>
          <a:p>
            <a:pPr>
              <a:buSzPct val="60000"/>
              <a:buFont typeface="Wingdings" panose="05000000000000000000" pitchFamily="2" charset="2"/>
              <a:buChar char="l"/>
            </a:pPr>
            <a:r>
              <a:rPr lang="en-US" sz="2400" dirty="0" smtClean="0">
                <a:latin typeface="Calibri" panose="020F0502020204030204" pitchFamily="34" charset="0"/>
                <a:cs typeface="Calibri" panose="020F0502020204030204" pitchFamily="34" charset="0"/>
              </a:rPr>
              <a:t>Precoding+ PH has large gain, compared with no PH.</a:t>
            </a:r>
          </a:p>
          <a:p>
            <a:pPr marL="0" indent="0">
              <a:buNone/>
            </a:pPr>
            <a:endParaRPr lang="en-US" sz="2400" dirty="0" smtClean="0">
              <a:latin typeface="Calibri" panose="020F0502020204030204" pitchFamily="34" charset="0"/>
              <a:cs typeface="Calibri" panose="020F0502020204030204" pitchFamily="34" charset="0"/>
            </a:endParaRPr>
          </a:p>
          <a:p>
            <a:pPr marL="0" indent="0">
              <a:buNone/>
            </a:pPr>
            <a:r>
              <a:rPr lang="en-US" altLang="ja-JP" sz="2400" dirty="0" smtClean="0">
                <a:latin typeface="Calibri" panose="020F0502020204030204" pitchFamily="34" charset="0"/>
                <a:cs typeface="Calibri" panose="020F0502020204030204" pitchFamily="34" charset="0"/>
              </a:rPr>
              <a:t>This presentation focuses on </a:t>
            </a:r>
            <a:r>
              <a:rPr lang="en-US" altLang="ja-JP" sz="2400" b="1" i="1" dirty="0" smtClean="0">
                <a:solidFill>
                  <a:srgbClr val="FF0000"/>
                </a:solidFill>
                <a:latin typeface="Calibri" panose="020F0502020204030204" pitchFamily="34" charset="0"/>
                <a:cs typeface="Calibri" panose="020F0502020204030204" pitchFamily="34" charset="0"/>
              </a:rPr>
              <a:t>discussing effectiveness by introducing precoding</a:t>
            </a:r>
            <a:r>
              <a:rPr lang="en-US" altLang="ja-JP" sz="2400" dirty="0" smtClean="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73278123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802-11-Submission">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3201</Words>
  <Application>Microsoft Office PowerPoint</Application>
  <PresentationFormat>画面に合わせる (4:3)</PresentationFormat>
  <Paragraphs>1015</Paragraphs>
  <Slides>40</Slides>
  <Notes>40</Notes>
  <HiddenSlides>0</HiddenSlides>
  <MMClips>0</MMClips>
  <ScaleCrop>false</ScaleCrop>
  <HeadingPairs>
    <vt:vector size="6" baseType="variant">
      <vt:variant>
        <vt:lpstr>テーマ</vt:lpstr>
      </vt:variant>
      <vt:variant>
        <vt:i4>1</vt:i4>
      </vt:variant>
      <vt:variant>
        <vt:lpstr>埋め込まれた OLE サーバー</vt:lpstr>
      </vt:variant>
      <vt:variant>
        <vt:i4>2</vt:i4>
      </vt:variant>
      <vt:variant>
        <vt:lpstr>スライド タイトル</vt:lpstr>
      </vt:variant>
      <vt:variant>
        <vt:i4>40</vt:i4>
      </vt:variant>
    </vt:vector>
  </HeadingPairs>
  <TitlesOfParts>
    <vt:vector size="43" baseType="lpstr">
      <vt:lpstr>802-11-Submission</vt:lpstr>
      <vt:lpstr>Document</vt:lpstr>
      <vt:lpstr>数式</vt:lpstr>
      <vt:lpstr>Open Loop Spatial Multiplexing  with Phase Hopping for 11ay</vt:lpstr>
      <vt:lpstr>Introduction</vt:lpstr>
      <vt:lpstr>SU-MIMO Scenario: Open Loop Spatial Multiplexing (OLSM) (1/2)</vt:lpstr>
      <vt:lpstr>SU-MIMO Scenario: OLSM (2/2)</vt:lpstr>
      <vt:lpstr>OLSM + PH [2]</vt:lpstr>
      <vt:lpstr>PowerPoint プレゼンテーション</vt:lpstr>
      <vt:lpstr>PowerPoint プレゼンテーション</vt:lpstr>
      <vt:lpstr>PowerPoint プレゼンテーション</vt:lpstr>
      <vt:lpstr>Performance in LOS model #1</vt:lpstr>
      <vt:lpstr>Vertical and Horizontal MIMO Architecture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Loop Spatial Multiplexing with Phase Hopping for 11ay</dc:title>
  <dc:creator/>
  <cp:lastModifiedBy/>
  <cp:revision>1</cp:revision>
  <dcterms:created xsi:type="dcterms:W3CDTF">2016-05-16T21:07:06Z</dcterms:created>
  <dcterms:modified xsi:type="dcterms:W3CDTF">2016-07-25T16:40:05Z</dcterms:modified>
</cp:coreProperties>
</file>