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0" r:id="rId2"/>
    <p:sldId id="311" r:id="rId3"/>
    <p:sldId id="312" r:id="rId4"/>
    <p:sldId id="313" r:id="rId5"/>
    <p:sldId id="336" r:id="rId6"/>
    <p:sldId id="431" r:id="rId7"/>
    <p:sldId id="423" r:id="rId8"/>
    <p:sldId id="434" r:id="rId9"/>
    <p:sldId id="448" r:id="rId10"/>
    <p:sldId id="422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276" r:id="rId23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154" autoAdjust="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5" y="39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073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October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55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03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683568" y="296988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March.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802.11-16/0956r0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luo@Huawei.com" TargetMode="External"/><Relationship Id="rId7" Type="http://schemas.openxmlformats.org/officeDocument/2006/relationships/hyperlink" Target="mailto:Reiner.thomae@tu-ilmrnau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eller.Robert@tu-Ilmenau.de" TargetMode="External"/><Relationship Id="rId5" Type="http://schemas.openxmlformats.org/officeDocument/2006/relationships/hyperlink" Target="mailto:George.Calcev@huawei.com" TargetMode="External"/><Relationship Id="rId4" Type="http://schemas.openxmlformats.org/officeDocument/2006/relationships/hyperlink" Target="mailto:Yan.xin@Huawei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750943"/>
            <a:ext cx="8964488" cy="1066800"/>
          </a:xfrm>
          <a:ln/>
        </p:spPr>
        <p:txBody>
          <a:bodyPr/>
          <a:lstStyle/>
          <a:p>
            <a:r>
              <a:rPr lang="en-GB" dirty="0"/>
              <a:t>Analysis of Cluster Effects under using Pencil Beam Antennas on Metal &amp; Class Structures</a:t>
            </a:r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540" y="193823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2016-07-26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58292" y="215570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529215"/>
              </p:ext>
            </p:extLst>
          </p:nvPr>
        </p:nvGraphicFramePr>
        <p:xfrm>
          <a:off x="660748" y="2790591"/>
          <a:ext cx="7990656" cy="2967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107">
                  <a:extLst>
                    <a:ext uri="{9D8B030D-6E8A-4147-A177-3AD203B41FA5}">
                      <a16:colId xmlns:a16="http://schemas.microsoft.com/office/drawing/2014/main" xmlns="" val="101195665"/>
                    </a:ext>
                  </a:extLst>
                </a:gridCol>
                <a:gridCol w="1807621">
                  <a:extLst>
                    <a:ext uri="{9D8B030D-6E8A-4147-A177-3AD203B41FA5}">
                      <a16:colId xmlns:a16="http://schemas.microsoft.com/office/drawing/2014/main" xmlns="" val="2480851018"/>
                    </a:ext>
                  </a:extLst>
                </a:gridCol>
                <a:gridCol w="1181592">
                  <a:extLst>
                    <a:ext uri="{9D8B030D-6E8A-4147-A177-3AD203B41FA5}">
                      <a16:colId xmlns:a16="http://schemas.microsoft.com/office/drawing/2014/main" xmlns="" val="131150223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07198498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484732417"/>
                    </a:ext>
                  </a:extLst>
                </a:gridCol>
              </a:tblGrid>
              <a:tr h="864109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1937293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Jian</a:t>
                      </a:r>
                      <a:r>
                        <a:rPr lang="en-US" baseline="0" noProof="0" dirty="0"/>
                        <a:t> Lou, </a:t>
                      </a:r>
                    </a:p>
                    <a:p>
                      <a:pPr algn="ctr"/>
                      <a:r>
                        <a:rPr lang="en-US" baseline="0" noProof="0" dirty="0"/>
                        <a:t>Yan Xin,</a:t>
                      </a:r>
                    </a:p>
                    <a:p>
                      <a:pPr algn="ctr"/>
                      <a:r>
                        <a:rPr lang="en-US" baseline="0" noProof="0" dirty="0"/>
                        <a:t>George Calcev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0070C0"/>
                          </a:solidFill>
                          <a:hlinkClick r:id="rId3"/>
                        </a:rPr>
                        <a:t>Jianluo@Huawei.com</a:t>
                      </a:r>
                      <a:endParaRPr lang="en-US" sz="1200" noProof="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  <a:hlinkClick r:id="rId4"/>
                        </a:rPr>
                        <a:t>Yan.xin@Huawei.com</a:t>
                      </a:r>
                      <a:endParaRPr lang="en-US" sz="1200" noProof="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rgbClr val="0070C0"/>
                          </a:solidFill>
                          <a:hlinkClick r:id="rId5"/>
                        </a:rPr>
                        <a:t>George.Calcev@huawei.com</a:t>
                      </a:r>
                      <a:endParaRPr lang="en-US" sz="1200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460958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Robert Müller,</a:t>
                      </a:r>
                    </a:p>
                    <a:p>
                      <a:pPr algn="ctr"/>
                      <a:r>
                        <a:rPr lang="en-US" noProof="0" dirty="0"/>
                        <a:t>Stephan Häfner,</a:t>
                      </a:r>
                    </a:p>
                    <a:p>
                      <a:pPr algn="ctr"/>
                      <a:r>
                        <a:rPr lang="en-US" noProof="0" dirty="0"/>
                        <a:t>Diego</a:t>
                      </a:r>
                      <a:r>
                        <a:rPr lang="en-US" baseline="0" noProof="0" dirty="0"/>
                        <a:t> Dupleich,</a:t>
                      </a:r>
                    </a:p>
                    <a:p>
                      <a:pPr algn="ctr"/>
                      <a:r>
                        <a:rPr lang="en-US" baseline="0" noProof="0" dirty="0"/>
                        <a:t>Reiner Thomä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Technische</a:t>
                      </a:r>
                      <a:r>
                        <a:rPr lang="de-DE" baseline="0" noProof="0" dirty="0"/>
                        <a:t> Universität Ilmenau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hlinkClick r:id="rId6"/>
                        </a:rPr>
                        <a:t>Mueller.Robert@tu-Ilmenau.de</a:t>
                      </a:r>
                      <a:endParaRPr lang="en-US" sz="1200" noProof="0" dirty="0"/>
                    </a:p>
                    <a:p>
                      <a:pPr algn="ctr"/>
                      <a:r>
                        <a:rPr lang="en-US" sz="1200" noProof="0" dirty="0">
                          <a:hlinkClick r:id="rId7"/>
                        </a:rPr>
                        <a:t>Reiner.thomae@tu-ilmrnau.de</a:t>
                      </a:r>
                      <a:endParaRPr lang="en-US" sz="1200" noProof="0" dirty="0"/>
                    </a:p>
                    <a:p>
                      <a:pPr algn="ctr"/>
                      <a:endParaRPr lang="en-US" sz="1200" noProof="0" dirty="0"/>
                    </a:p>
                    <a:p>
                      <a:pPr algn="ctr"/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06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8846" y="2492896"/>
            <a:ext cx="828092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</a:t>
            </a: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12719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05" y="1340769"/>
            <a:ext cx="5053717" cy="2204108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chemeClr val="tx1"/>
                </a:solidFill>
              </a:rPr>
              <a:t>Specularity of reflections: </a:t>
            </a:r>
            <a:r>
              <a:rPr lang="de-DE" sz="2000" dirty="0" err="1">
                <a:solidFill>
                  <a:srgbClr val="FF0000"/>
                </a:solidFill>
              </a:rPr>
              <a:t>E</a:t>
            </a:r>
            <a:r>
              <a:rPr lang="de-DE" sz="2000" b="1" dirty="0" err="1">
                <a:solidFill>
                  <a:srgbClr val="FF0000"/>
                </a:solidFill>
              </a:rPr>
              <a:t>ntrance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D</a:t>
            </a:r>
            <a:r>
              <a:rPr lang="de-DE" sz="2000" b="1" dirty="0" err="1">
                <a:solidFill>
                  <a:srgbClr val="FF0000"/>
                </a:solidFill>
              </a:rPr>
              <a:t>oor</a:t>
            </a: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maximum is always close to the Tx – Rx azimuth range in which the incident and reflected angles are the same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(Tx Az = -Rx Az)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76470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Influence of Incident and Reflected Angles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27291" y="3459516"/>
            <a:ext cx="1800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 0m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24851" y="3459516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 0.8m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544523" y="3459516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 1.8m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296915" y="1808132"/>
            <a:ext cx="2408238" cy="1405997"/>
            <a:chOff x="4879330" y="4261437"/>
            <a:chExt cx="2408238" cy="1405997"/>
          </a:xfrm>
        </p:grpSpPr>
        <p:sp>
          <p:nvSpPr>
            <p:cNvPr id="124" name="Rectangle 123"/>
            <p:cNvSpPr/>
            <p:nvPr/>
          </p:nvSpPr>
          <p:spPr bwMode="auto">
            <a:xfrm rot="5400000">
              <a:off x="6060589" y="4440456"/>
              <a:ext cx="45719" cy="2408238"/>
            </a:xfrm>
            <a:prstGeom prst="rect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 rot="16717967">
              <a:off x="5312076" y="4551362"/>
              <a:ext cx="342901" cy="304800"/>
              <a:chOff x="6819899" y="914400"/>
              <a:chExt cx="342901" cy="3048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6934200" y="914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 bwMode="auto">
              <a:xfrm rot="2738629">
                <a:off x="6857999" y="102870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6591299" y="4521697"/>
              <a:ext cx="342901" cy="304800"/>
              <a:chOff x="6819898" y="1999207"/>
              <a:chExt cx="342901" cy="3048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6934199" y="199920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5" name="Isosceles Triangle 134"/>
              <p:cNvSpPr/>
              <p:nvPr/>
            </p:nvSpPr>
            <p:spPr bwMode="auto">
              <a:xfrm rot="2738629">
                <a:off x="6857998" y="2113507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5264325" y="4278176"/>
              <a:ext cx="3561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Tx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633791" y="4261437"/>
              <a:ext cx="3722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Rx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9" name="Straight Connector 128"/>
            <p:cNvCxnSpPr>
              <a:endCxn id="124" idx="1"/>
            </p:cNvCxnSpPr>
            <p:nvPr/>
          </p:nvCxnSpPr>
          <p:spPr bwMode="auto">
            <a:xfrm>
              <a:off x="5421685" y="4641540"/>
              <a:ext cx="661764" cy="980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Rectangle 129"/>
            <p:cNvSpPr/>
            <p:nvPr/>
          </p:nvSpPr>
          <p:spPr>
            <a:xfrm>
              <a:off x="5567717" y="4806784"/>
              <a:ext cx="5705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Tx Az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Connector 130"/>
            <p:cNvCxnSpPr>
              <a:endCxn id="124" idx="1"/>
            </p:cNvCxnSpPr>
            <p:nvPr/>
          </p:nvCxnSpPr>
          <p:spPr bwMode="auto">
            <a:xfrm>
              <a:off x="6056497" y="4444386"/>
              <a:ext cx="26952" cy="1177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>
              <a:stCxn id="134" idx="7"/>
            </p:cNvCxnSpPr>
            <p:nvPr/>
          </p:nvCxnSpPr>
          <p:spPr bwMode="auto">
            <a:xfrm flipH="1">
              <a:off x="6083448" y="4555175"/>
              <a:ext cx="817274" cy="10572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Rectangle 132"/>
            <p:cNvSpPr/>
            <p:nvPr/>
          </p:nvSpPr>
          <p:spPr>
            <a:xfrm>
              <a:off x="5999019" y="4806783"/>
              <a:ext cx="586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Rx Az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r="23322"/>
          <a:stretch/>
        </p:blipFill>
        <p:spPr>
          <a:xfrm>
            <a:off x="226068" y="3563012"/>
            <a:ext cx="2761756" cy="2883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/>
          <a:srcRect r="23833"/>
          <a:stretch/>
        </p:blipFill>
        <p:spPr>
          <a:xfrm>
            <a:off x="3131840" y="3561100"/>
            <a:ext cx="2743366" cy="2883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r="13210"/>
          <a:stretch/>
        </p:blipFill>
        <p:spPr>
          <a:xfrm>
            <a:off x="5982554" y="3569443"/>
            <a:ext cx="3125950" cy="28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45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82" y="1419988"/>
            <a:ext cx="5268148" cy="1828799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tx1"/>
                </a:solidFill>
              </a:rPr>
              <a:t>Specularity of reflections: </a:t>
            </a:r>
            <a:r>
              <a:rPr lang="de-DE" sz="1800" dirty="0">
                <a:solidFill>
                  <a:schemeClr val="tx1"/>
                </a:solidFill>
              </a:rPr>
              <a:t>M</a:t>
            </a:r>
            <a:r>
              <a:rPr lang="de-DE" sz="1800" b="1" dirty="0">
                <a:solidFill>
                  <a:schemeClr val="tx1"/>
                </a:solidFill>
              </a:rPr>
              <a:t>onitor on </a:t>
            </a:r>
            <a:r>
              <a:rPr lang="de-DE" sz="1800" b="1" dirty="0" err="1">
                <a:solidFill>
                  <a:schemeClr val="tx1"/>
                </a:solidFill>
              </a:rPr>
              <a:t>the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W</a:t>
            </a:r>
            <a:r>
              <a:rPr lang="de-DE" sz="1800" b="1" dirty="0">
                <a:solidFill>
                  <a:schemeClr val="tx1"/>
                </a:solidFill>
              </a:rPr>
              <a:t>all</a:t>
            </a:r>
          </a:p>
          <a:p>
            <a:pPr marL="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r>
              <a:rPr lang="de-DE" sz="1800" dirty="0">
                <a:solidFill>
                  <a:schemeClr val="tx1"/>
                </a:solidFill>
              </a:rPr>
              <a:t>The maximum is always close to the Tx – Rx azimuth range in which the incident and reflected angles are the same </a:t>
            </a:r>
          </a:p>
          <a:p>
            <a:r>
              <a:rPr lang="de-DE" sz="1800" dirty="0">
                <a:solidFill>
                  <a:schemeClr val="tx1"/>
                </a:solidFill>
              </a:rPr>
              <a:t>	(Tx Az = -Rx Az)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62608" y="7341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Influence of Incident and Reflected Angles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043608" y="3429000"/>
            <a:ext cx="1800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 0m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75899" y="3429000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 0.8m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530008" y="3429000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 1.8m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347963" y="1777616"/>
            <a:ext cx="2408238" cy="1405997"/>
            <a:chOff x="4879330" y="4261437"/>
            <a:chExt cx="2408238" cy="1405997"/>
          </a:xfrm>
        </p:grpSpPr>
        <p:sp>
          <p:nvSpPr>
            <p:cNvPr id="124" name="Rectangle 123"/>
            <p:cNvSpPr/>
            <p:nvPr/>
          </p:nvSpPr>
          <p:spPr bwMode="auto">
            <a:xfrm rot="5400000">
              <a:off x="6060589" y="4440456"/>
              <a:ext cx="45719" cy="2408238"/>
            </a:xfrm>
            <a:prstGeom prst="rect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 rot="16717967">
              <a:off x="5312076" y="4551362"/>
              <a:ext cx="342901" cy="304800"/>
              <a:chOff x="6819899" y="914400"/>
              <a:chExt cx="342901" cy="3048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6934200" y="914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 bwMode="auto">
              <a:xfrm rot="2738629">
                <a:off x="6857999" y="102870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6591299" y="4521697"/>
              <a:ext cx="342901" cy="304800"/>
              <a:chOff x="6819898" y="1999207"/>
              <a:chExt cx="342901" cy="3048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6934199" y="199920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5" name="Isosceles Triangle 134"/>
              <p:cNvSpPr/>
              <p:nvPr/>
            </p:nvSpPr>
            <p:spPr bwMode="auto">
              <a:xfrm rot="2738629">
                <a:off x="6857998" y="2113507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5264325" y="4278176"/>
              <a:ext cx="3561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Tx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633791" y="4261437"/>
              <a:ext cx="3722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Rx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9" name="Straight Connector 128"/>
            <p:cNvCxnSpPr>
              <a:endCxn id="124" idx="1"/>
            </p:cNvCxnSpPr>
            <p:nvPr/>
          </p:nvCxnSpPr>
          <p:spPr bwMode="auto">
            <a:xfrm>
              <a:off x="5421685" y="4641540"/>
              <a:ext cx="661764" cy="980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Rectangle 129"/>
            <p:cNvSpPr/>
            <p:nvPr/>
          </p:nvSpPr>
          <p:spPr>
            <a:xfrm>
              <a:off x="5567717" y="4806784"/>
              <a:ext cx="5705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Tx Az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Connector 130"/>
            <p:cNvCxnSpPr>
              <a:endCxn id="124" idx="1"/>
            </p:cNvCxnSpPr>
            <p:nvPr/>
          </p:nvCxnSpPr>
          <p:spPr bwMode="auto">
            <a:xfrm>
              <a:off x="6056497" y="4444386"/>
              <a:ext cx="26952" cy="1177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>
              <a:stCxn id="134" idx="7"/>
            </p:cNvCxnSpPr>
            <p:nvPr/>
          </p:nvCxnSpPr>
          <p:spPr bwMode="auto">
            <a:xfrm flipH="1">
              <a:off x="6083448" y="4555175"/>
              <a:ext cx="817274" cy="10572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Rectangle 132"/>
            <p:cNvSpPr/>
            <p:nvPr/>
          </p:nvSpPr>
          <p:spPr>
            <a:xfrm>
              <a:off x="5999019" y="4806783"/>
              <a:ext cx="586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Rx Az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6608" y="3532496"/>
            <a:ext cx="3600000" cy="2881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/>
          <a:srcRect r="23800"/>
          <a:stretch/>
        </p:blipFill>
        <p:spPr>
          <a:xfrm>
            <a:off x="3253409" y="3532496"/>
            <a:ext cx="2743199" cy="28816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/>
          <a:srcRect r="23956"/>
          <a:stretch/>
        </p:blipFill>
        <p:spPr>
          <a:xfrm>
            <a:off x="510208" y="3532496"/>
            <a:ext cx="2737595" cy="28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59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4" y="2703220"/>
            <a:ext cx="4504186" cy="360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7390" y="2703220"/>
            <a:ext cx="4604318" cy="36862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2" y="1405687"/>
            <a:ext cx="8565541" cy="893470"/>
          </a:xfrm>
        </p:spPr>
        <p:txBody>
          <a:bodyPr/>
          <a:lstStyle/>
          <a:p>
            <a:r>
              <a:rPr lang="de-DE" sz="1800" dirty="0">
                <a:solidFill>
                  <a:schemeClr val="tx1"/>
                </a:solidFill>
              </a:rPr>
              <a:t>Tx and Rx Azimuth angles to the normal in which the received power is maximum</a:t>
            </a:r>
          </a:p>
          <a:p>
            <a:r>
              <a:rPr lang="de-DE" sz="1800" dirty="0">
                <a:solidFill>
                  <a:schemeClr val="tx1"/>
                </a:solidFill>
              </a:rPr>
              <a:t>Small difference between incident and reflected angle (&lt; 5°) 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 high specularity </a:t>
            </a:r>
            <a:endParaRPr lang="de-DE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425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Incident and Reflected Angles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1002" y="2554068"/>
            <a:ext cx="2497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Entrance Door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0791" y="2564904"/>
            <a:ext cx="2497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Monitor on the Wall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57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29" y="1196752"/>
            <a:ext cx="8259725" cy="11869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Sum over all </a:t>
            </a:r>
            <a:r>
              <a:rPr lang="en-GB" sz="2000" dirty="0" err="1">
                <a:solidFill>
                  <a:schemeClr val="tx1"/>
                </a:solidFill>
              </a:rPr>
              <a:t>Tx</a:t>
            </a:r>
            <a:r>
              <a:rPr lang="en-GB" sz="2000" dirty="0">
                <a:solidFill>
                  <a:schemeClr val="tx1"/>
                </a:solidFill>
              </a:rPr>
              <a:t> and Rx Azimuth and polarizations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Summarize </a:t>
            </a:r>
            <a:r>
              <a:rPr lang="en-GB" sz="1800" dirty="0" smtClean="0">
                <a:solidFill>
                  <a:schemeClr val="tx1"/>
                </a:solidFill>
              </a:rPr>
              <a:t>all </a:t>
            </a:r>
            <a:r>
              <a:rPr lang="en-GB" sz="1800" dirty="0">
                <a:solidFill>
                  <a:schemeClr val="tx1"/>
                </a:solidFill>
              </a:rPr>
              <a:t>scans and both polarizations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Monitor on the wall looks more regular than the entrance door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9027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Scattering Properties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8605" y="2513342"/>
            <a:ext cx="4947322" cy="396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492896"/>
            <a:ext cx="4947322" cy="396087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900956" y="2404173"/>
            <a:ext cx="211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Monitor on </a:t>
            </a:r>
            <a:r>
              <a:rPr lang="de-DE" sz="1800" dirty="0" err="1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Wall </a:t>
            </a:r>
          </a:p>
        </p:txBody>
      </p:sp>
      <p:sp>
        <p:nvSpPr>
          <p:cNvPr id="6" name="Rechteck 5"/>
          <p:cNvSpPr/>
          <p:nvPr/>
        </p:nvSpPr>
        <p:spPr>
          <a:xfrm>
            <a:off x="1763688" y="2404173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chemeClr val="tx1"/>
                </a:solidFill>
              </a:rPr>
              <a:t>Entrance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Door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47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27" y="1497938"/>
            <a:ext cx="6433782" cy="3731262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tx1"/>
                </a:solidFill>
              </a:rPr>
              <a:t>Scenario</a:t>
            </a:r>
          </a:p>
          <a:p>
            <a:pPr marL="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The Tx is pointing to the scatterer with a 2°HPBW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The Rx is moving parallel to the scatterer </a:t>
            </a:r>
            <a:r>
              <a:rPr lang="de-DE" sz="1800" b="1" dirty="0">
                <a:solidFill>
                  <a:schemeClr val="tx1"/>
                </a:solidFill>
              </a:rPr>
              <a:t>without updating</a:t>
            </a:r>
            <a:r>
              <a:rPr lang="de-DE" sz="1800" dirty="0">
                <a:solidFill>
                  <a:schemeClr val="tx1"/>
                </a:solidFill>
              </a:rPr>
              <a:t> the </a:t>
            </a:r>
            <a:r>
              <a:rPr lang="de-DE" sz="1800" dirty="0" err="1">
                <a:solidFill>
                  <a:schemeClr val="tx1"/>
                </a:solidFill>
              </a:rPr>
              <a:t>Rx</a:t>
            </a:r>
            <a:r>
              <a:rPr lang="de-DE" sz="1800" dirty="0">
                <a:solidFill>
                  <a:schemeClr val="tx1"/>
                </a:solidFill>
              </a:rPr>
              <a:t> beam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/>
                </a:solidFill>
              </a:rPr>
              <a:t>Different HPBW considered at the Rx by adding consecutive 2°HPBW </a:t>
            </a:r>
            <a:r>
              <a:rPr lang="de-DE" sz="1800" dirty="0" err="1" smtClean="0">
                <a:solidFill>
                  <a:schemeClr val="tx1"/>
                </a:solidFill>
              </a:rPr>
              <a:t>beams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 smtClean="0">
                <a:solidFill>
                  <a:schemeClr val="tx1"/>
                </a:solidFill>
              </a:rPr>
              <a:t>Same </a:t>
            </a:r>
            <a:r>
              <a:rPr lang="de-DE" sz="1800" dirty="0">
                <a:solidFill>
                  <a:schemeClr val="tx1"/>
                </a:solidFill>
              </a:rPr>
              <a:t>gain considered for different HPBW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5327" y="79025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Living Distance of Beams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855768" y="1828130"/>
            <a:ext cx="45719" cy="2408238"/>
          </a:xfrm>
          <a:prstGeom prst="rect">
            <a:avLst/>
          </a:prstGeom>
          <a:solidFill>
            <a:srgbClr val="003359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59" name="Group 58"/>
          <p:cNvGrpSpPr/>
          <p:nvPr/>
        </p:nvGrpSpPr>
        <p:grpSpPr>
          <a:xfrm rot="1548801">
            <a:off x="7952758" y="2058302"/>
            <a:ext cx="342901" cy="304800"/>
            <a:chOff x="6819899" y="914400"/>
            <a:chExt cx="342901" cy="304800"/>
          </a:xfrm>
        </p:grpSpPr>
        <p:sp>
          <p:nvSpPr>
            <p:cNvPr id="5" name="Oval 4"/>
            <p:cNvSpPr/>
            <p:nvPr/>
          </p:nvSpPr>
          <p:spPr bwMode="auto">
            <a:xfrm>
              <a:off x="69342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 rot="2738629">
              <a:off x="6857999" y="1028700"/>
              <a:ext cx="152400" cy="2286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4032124">
            <a:off x="7942459" y="3164838"/>
            <a:ext cx="342901" cy="304800"/>
            <a:chOff x="6819898" y="1999207"/>
            <a:chExt cx="342901" cy="304800"/>
          </a:xfrm>
        </p:grpSpPr>
        <p:sp>
          <p:nvSpPr>
            <p:cNvPr id="54" name="Oval 53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Isosceles Triangle 54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 bwMode="auto">
          <a:xfrm>
            <a:off x="8179631" y="3175850"/>
            <a:ext cx="8887" cy="1593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>
          <a:xfrm>
            <a:off x="8260474" y="2072203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Tx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61473" y="31973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 flipV="1">
            <a:off x="7491141" y="1560724"/>
            <a:ext cx="0" cy="1363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rot="5400000" flipV="1">
            <a:off x="7491141" y="2654359"/>
            <a:ext cx="0" cy="1363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6809632" y="2242234"/>
            <a:ext cx="1363018" cy="352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6793764" y="2872587"/>
            <a:ext cx="1378886" cy="468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Group 79"/>
          <p:cNvGrpSpPr/>
          <p:nvPr/>
        </p:nvGrpSpPr>
        <p:grpSpPr>
          <a:xfrm rot="4032124">
            <a:off x="7936935" y="3485859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1" name="Oval 80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" name="Isosceles Triangle 81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 rot="4032124">
            <a:off x="7942459" y="3790659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4" name="Oval 83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5" name="Isosceles Triangle 84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4032124">
            <a:off x="7947984" y="4094929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7" name="Oval 86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8" name="Isosceles Triangle 87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6637032" y="5072379"/>
            <a:ext cx="179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7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135451"/>
            <a:ext cx="4320000" cy="32390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/>
          <a:srcRect b="5898"/>
          <a:stretch/>
        </p:blipFill>
        <p:spPr>
          <a:xfrm>
            <a:off x="107504" y="3122653"/>
            <a:ext cx="4320000" cy="304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50091"/>
            <a:ext cx="8640361" cy="2016224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rgbClr val="FF0000"/>
                </a:solidFill>
              </a:rPr>
              <a:t>Entrance 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Results normalized to the first 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For narrow beams at Rx (&lt;10°HPBW), the signal is attenuated more than 20 dB after moving 0.35 m without any update in the beams at the Rx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After updating the beams at Rx at each position, a maximal loss (compared to the first position) of 20 dB is encountered </a:t>
            </a:r>
          </a:p>
          <a:p>
            <a:endParaRPr lang="en-US" sz="1600" dirty="0">
              <a:solidFill>
                <a:srgbClr val="003359"/>
              </a:solidFill>
            </a:endParaRPr>
          </a:p>
          <a:p>
            <a:endParaRPr lang="en-US" sz="1600" dirty="0">
              <a:solidFill>
                <a:srgbClr val="003359"/>
              </a:solidFill>
            </a:endParaRPr>
          </a:p>
          <a:p>
            <a:endParaRPr lang="en-US" sz="16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441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Living Distance of Beams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2521" y="3080612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Without updating the beam at Rx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3080612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After updating the beam at Rx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51380" y="6173243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Position on the Rail [m]</a:t>
            </a:r>
          </a:p>
        </p:txBody>
      </p:sp>
    </p:spTree>
    <p:extLst>
      <p:ext uri="{BB962C8B-B14F-4D97-AF65-F5344CB8AC3E}">
        <p14:creationId xmlns:p14="http://schemas.microsoft.com/office/powerpoint/2010/main" xmlns="" val="34641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0" y="3109235"/>
            <a:ext cx="4320000" cy="3239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9669" y="3195273"/>
            <a:ext cx="4320000" cy="32390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55696"/>
            <a:ext cx="8673046" cy="1798712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rgbClr val="FF0000"/>
                </a:solidFill>
              </a:rPr>
              <a:t>Monitor on the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Results normalized to the first 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For narrow beams at Rx (&lt;10°HPBW), the signal is attenuated more than 20 dB after moving 0.6 m without any update in the beams at the Rx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After updating the beams at Rx at each position, a maximal loss (compared to the first position) of 12 dB is encountered </a:t>
            </a:r>
          </a:p>
          <a:p>
            <a:endParaRPr lang="en-US" sz="16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34467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Living Distance of Beams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1199" y="3028692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Without updating the beam at Rx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3028692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After updating the beam at Rx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5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6" y="1594519"/>
            <a:ext cx="6247884" cy="3208067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tx1"/>
                </a:solidFill>
              </a:rPr>
              <a:t>Scenario</a:t>
            </a:r>
          </a:p>
          <a:p>
            <a:pPr marL="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The Tx is pointing to the scatterer with a 2°HPBW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The Rx is moving parallel to the scatterer </a:t>
            </a:r>
            <a:r>
              <a:rPr lang="de-DE" sz="1800" b="1" dirty="0">
                <a:solidFill>
                  <a:schemeClr val="tx1"/>
                </a:solidFill>
              </a:rPr>
              <a:t>updating</a:t>
            </a:r>
            <a:r>
              <a:rPr lang="de-DE" sz="1800" dirty="0">
                <a:solidFill>
                  <a:schemeClr val="tx1"/>
                </a:solidFill>
              </a:rPr>
              <a:t> the </a:t>
            </a:r>
            <a:r>
              <a:rPr lang="de-DE" sz="1800" dirty="0" err="1">
                <a:solidFill>
                  <a:schemeClr val="tx1"/>
                </a:solidFill>
              </a:rPr>
              <a:t>Rx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beam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/>
                </a:solidFill>
              </a:rPr>
              <a:t>Different HPBW considered at the Rx by adding consecutive 2°HPBW beams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/>
                </a:solidFill>
              </a:rPr>
              <a:t>Same gain considered for different HPBW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84617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Living Distance of Beams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711752" y="1396082"/>
            <a:ext cx="45719" cy="2408238"/>
          </a:xfrm>
          <a:prstGeom prst="rect">
            <a:avLst/>
          </a:prstGeom>
          <a:solidFill>
            <a:srgbClr val="003359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59" name="Group 58"/>
          <p:cNvGrpSpPr/>
          <p:nvPr/>
        </p:nvGrpSpPr>
        <p:grpSpPr>
          <a:xfrm rot="1548801">
            <a:off x="7808742" y="1626254"/>
            <a:ext cx="342901" cy="304800"/>
            <a:chOff x="6819899" y="914400"/>
            <a:chExt cx="342901" cy="304800"/>
          </a:xfrm>
        </p:grpSpPr>
        <p:sp>
          <p:nvSpPr>
            <p:cNvPr id="5" name="Oval 4"/>
            <p:cNvSpPr/>
            <p:nvPr/>
          </p:nvSpPr>
          <p:spPr bwMode="auto">
            <a:xfrm>
              <a:off x="69342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 rot="2738629">
              <a:off x="6857999" y="1028700"/>
              <a:ext cx="152400" cy="2286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4032124">
            <a:off x="7798443" y="2732790"/>
            <a:ext cx="342901" cy="304800"/>
            <a:chOff x="6819898" y="1999207"/>
            <a:chExt cx="342901" cy="304800"/>
          </a:xfrm>
        </p:grpSpPr>
        <p:sp>
          <p:nvSpPr>
            <p:cNvPr id="54" name="Oval 53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Isosceles Triangle 54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 bwMode="auto">
          <a:xfrm>
            <a:off x="8035615" y="2743802"/>
            <a:ext cx="8887" cy="1593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>
          <a:xfrm>
            <a:off x="8116458" y="1640155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Tx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17457" y="2765321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 flipV="1">
            <a:off x="7347125" y="1128676"/>
            <a:ext cx="0" cy="1363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rot="5400000" flipV="1">
            <a:off x="7347125" y="2222311"/>
            <a:ext cx="0" cy="1363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6665616" y="1810186"/>
            <a:ext cx="1363018" cy="352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6649748" y="2440539"/>
            <a:ext cx="1378886" cy="468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Group 79"/>
          <p:cNvGrpSpPr/>
          <p:nvPr/>
        </p:nvGrpSpPr>
        <p:grpSpPr>
          <a:xfrm rot="4032124">
            <a:off x="7792919" y="3053811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1" name="Oval 80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" name="Isosceles Triangle 81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 rot="4032124">
            <a:off x="7798443" y="3358611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4" name="Oval 83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5" name="Isosceles Triangle 84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4032124">
            <a:off x="7803968" y="3662881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7" name="Oval 86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8" name="Isosceles Triangle 87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6441843" y="4525588"/>
            <a:ext cx="179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Rx position on the rail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7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b="5898"/>
          <a:stretch/>
        </p:blipFill>
        <p:spPr>
          <a:xfrm>
            <a:off x="251520" y="3212976"/>
            <a:ext cx="4320000" cy="304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8331"/>
            <a:ext cx="8781007" cy="152058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Entrance 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optimal result is updating the beams at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and Rx in each position (in the figure the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beam </a:t>
            </a:r>
            <a:r>
              <a:rPr lang="en-US" sz="1600" dirty="0" smtClean="0">
                <a:solidFill>
                  <a:schemeClr val="tx1"/>
                </a:solidFill>
              </a:rPr>
              <a:t>HPBW is 2°)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Right figure shows the comparison of updating the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and Rx beams per position and the result without updating the beams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With narrow beams (pencil beams) the update is necessary at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and Rx after moving 0.1m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28707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Living Distance of Beams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9706" y="3105882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After updating the beam at Rx and Tx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122" y="3207406"/>
            <a:ext cx="4320000" cy="32390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95396" y="623731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Position on the Rail [m]</a:t>
            </a:r>
          </a:p>
        </p:txBody>
      </p:sp>
    </p:spTree>
    <p:extLst>
      <p:ext uri="{BB962C8B-B14F-4D97-AF65-F5344CB8AC3E}">
        <p14:creationId xmlns:p14="http://schemas.microsoft.com/office/powerpoint/2010/main" xmlns="" val="34388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608512"/>
          </a:xfrm>
          <a:ln/>
        </p:spPr>
        <p:txBody>
          <a:bodyPr/>
          <a:lstStyle/>
          <a:p>
            <a:pPr marL="0" indent="0" algn="just"/>
            <a:r>
              <a:rPr lang="en-GB" b="0" dirty="0">
                <a:solidFill>
                  <a:schemeClr val="tx1"/>
                </a:solidFill>
              </a:rPr>
              <a:t>In this presentation, we show the characterization of entrance area in the entrance hall scenario at 60 GHz under using pencil beam antennas. The goals of this measurement and analysis </a:t>
            </a:r>
            <a:r>
              <a:rPr lang="en-GB" b="0" dirty="0" smtClean="0">
                <a:solidFill>
                  <a:schemeClr val="tx1"/>
                </a:solidFill>
              </a:rPr>
              <a:t>are </a:t>
            </a:r>
            <a:r>
              <a:rPr lang="en-GB" b="0" dirty="0">
                <a:solidFill>
                  <a:schemeClr val="tx1"/>
                </a:solidFill>
              </a:rPr>
              <a:t>the intra-cluster analysis and parameter generation for large indoor scenarios.  </a:t>
            </a:r>
          </a:p>
          <a:p>
            <a:pPr marL="0" indent="0" algn="just"/>
            <a:endParaRPr lang="en-GB" b="0" dirty="0">
              <a:solidFill>
                <a:schemeClr val="tx1"/>
              </a:solidFill>
            </a:endParaRPr>
          </a:p>
          <a:p>
            <a:pPr marL="0" indent="0" algn="just"/>
            <a:r>
              <a:rPr lang="en-US" b="0" dirty="0">
                <a:solidFill>
                  <a:schemeClr val="tx1"/>
                </a:solidFill>
              </a:rPr>
              <a:t>This measurement can thus be used as a basis for calibration of a ray tracer and also for modelling of clusters for other channel models. Here we like to show the measurement and first beamforming analysis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b="5898"/>
          <a:stretch/>
        </p:blipFill>
        <p:spPr>
          <a:xfrm>
            <a:off x="323528" y="3199417"/>
            <a:ext cx="4320000" cy="304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424936" cy="194050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Monitor on the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optimal result is updating the beams at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and Rx in each position (in the figure the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beam HPBW is 2°)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Right figure shows the comparison of updating the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and Rx beams per position and the result without updating the beams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With narrow beams (pencil beams) the update is necessary at </a:t>
            </a:r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and Rx after moving 0.4m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7762" y="64153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Living Distance of Beams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3061349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After updating the beam at Rx and Tx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96" y="3184780"/>
            <a:ext cx="4320000" cy="32390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95396" y="623731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Position on the Rail [m]</a:t>
            </a:r>
          </a:p>
        </p:txBody>
      </p:sp>
    </p:spTree>
    <p:extLst>
      <p:ext uri="{BB962C8B-B14F-4D97-AF65-F5344CB8AC3E}">
        <p14:creationId xmlns:p14="http://schemas.microsoft.com/office/powerpoint/2010/main" xmlns="" val="16599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410" y="1431640"/>
            <a:ext cx="8671086" cy="48776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Power of the reflections </a:t>
            </a:r>
            <a:r>
              <a:rPr lang="en-US" sz="1800" dirty="0" smtClean="0"/>
              <a:t>highly </a:t>
            </a:r>
            <a:r>
              <a:rPr lang="en-US" sz="1800" dirty="0" smtClean="0"/>
              <a:t>depends on the incident angles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Specular-like reflections are the strongest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Wall and entrance door have different scattering properties. The wall is more regular than the entrance door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For modelling, if we talk about pencil beams, we need to have a precise information of the </a:t>
            </a:r>
            <a:r>
              <a:rPr lang="en-US" sz="1800" dirty="0" err="1" smtClean="0"/>
              <a:t>scatterer</a:t>
            </a:r>
            <a:r>
              <a:rPr lang="en-US" sz="1800" dirty="0" smtClean="0"/>
              <a:t> in order to describe the reflections, since </a:t>
            </a:r>
            <a:r>
              <a:rPr lang="en-US" sz="1800" dirty="0" smtClean="0"/>
              <a:t>a </a:t>
            </a:r>
            <a:r>
              <a:rPr lang="en-US" sz="1800" dirty="0" smtClean="0"/>
              <a:t>small change in the incident and reflected angles leads to high losses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Spatial consistency is very important, more deterministic approaches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For beam-forming, with pencil beams an update is necessary more often (in location). Wider beams reduce the received power but also </a:t>
            </a:r>
            <a:r>
              <a:rPr lang="en-US" sz="1800" dirty="0" smtClean="0"/>
              <a:t>need to update </a:t>
            </a:r>
            <a:r>
              <a:rPr lang="en-US" sz="1800" dirty="0" smtClean="0"/>
              <a:t>the beam-former coefficients more often</a:t>
            </a:r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6470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xmlns="" val="32799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339" y="620688"/>
            <a:ext cx="7770813" cy="726976"/>
          </a:xfrm>
        </p:spPr>
        <p:txBody>
          <a:bodyPr/>
          <a:lstStyle/>
          <a:p>
            <a:r>
              <a:rPr lang="en-GB" sz="2800" b="1" dirty="0"/>
              <a:t>C</a:t>
            </a:r>
            <a:r>
              <a:rPr lang="en-GB" sz="2800" b="1" dirty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9" y="908720"/>
            <a:ext cx="8748716" cy="2952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</a:rPr>
              <a:t>Next Steps </a:t>
            </a:r>
            <a:endParaRPr lang="en-US" sz="2000" strike="sngStrike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Analysis of outdoor measurements at 60 GHz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Large indoor scenarios with distances larger than 40 m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Dynamic measurements of human scattering inclusive Doppler shift up to 50 km/h</a:t>
            </a:r>
          </a:p>
          <a:p>
            <a:pPr lvl="1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708920"/>
            <a:ext cx="56166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Motivation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Pencil Beam 60 GHz Intra Cluster measurements in the Entrance Hall environment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Discussion of 60 GHz dual </a:t>
            </a:r>
            <a:r>
              <a:rPr lang="en-US" b="0" dirty="0" err="1"/>
              <a:t>polarimertic</a:t>
            </a:r>
            <a:r>
              <a:rPr lang="en-US" b="0" dirty="0"/>
              <a:t> scattering measurements in the entrance hall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2"/>
            <a:ext cx="7846640" cy="4702323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Broadband and full </a:t>
            </a:r>
            <a:r>
              <a:rPr lang="en-US" b="0" dirty="0" err="1"/>
              <a:t>polarimetric</a:t>
            </a:r>
            <a:r>
              <a:rPr lang="en-US" b="0" dirty="0"/>
              <a:t> characterization of Cluster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To understand the broadband and </a:t>
            </a:r>
            <a:r>
              <a:rPr lang="en-US" dirty="0" err="1"/>
              <a:t>polarimetric</a:t>
            </a:r>
            <a:r>
              <a:rPr lang="en-US" dirty="0"/>
              <a:t> scattering of different structures</a:t>
            </a:r>
            <a:endParaRPr lang="en-US" b="0" dirty="0"/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Advanced system 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MIMO/pencil </a:t>
            </a:r>
            <a:r>
              <a:rPr lang="en-US" dirty="0" err="1"/>
              <a:t>beamforming</a:t>
            </a:r>
            <a:r>
              <a:rPr lang="en-US" dirty="0"/>
              <a:t>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large spatial bandwidth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</a:t>
            </a:r>
            <a:r>
              <a:rPr lang="en-US" dirty="0" err="1"/>
              <a:t>beamforming</a:t>
            </a:r>
            <a:r>
              <a:rPr lang="en-US" dirty="0"/>
              <a:t> 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large bandwidth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Double directional measurements are needed to characterize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High dynamic range </a:t>
            </a:r>
            <a:r>
              <a:rPr lang="en-US" dirty="0">
                <a:solidFill>
                  <a:schemeClr val="tx1"/>
                </a:solidFill>
              </a:rPr>
              <a:t>is</a:t>
            </a:r>
            <a:r>
              <a:rPr lang="en-US" b="0" dirty="0">
                <a:solidFill>
                  <a:schemeClr val="tx1"/>
                </a:solidFill>
              </a:rPr>
              <a:t>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cases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 Intra-Cluster </a:t>
            </a: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 Setup</a:t>
            </a: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99480"/>
            <a:ext cx="7770813" cy="726976"/>
          </a:xfrm>
        </p:spPr>
        <p:txBody>
          <a:bodyPr/>
          <a:lstStyle/>
          <a:p>
            <a:r>
              <a:rPr lang="en-GB" dirty="0"/>
              <a:t>Measurement Objects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56792"/>
            <a:ext cx="4653698" cy="309634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4381162" y="649446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llipse 6"/>
          <p:cNvSpPr/>
          <p:nvPr/>
        </p:nvSpPr>
        <p:spPr bwMode="auto">
          <a:xfrm>
            <a:off x="1185153" y="2766070"/>
            <a:ext cx="504056" cy="792088"/>
          </a:xfrm>
          <a:prstGeom prst="ellipse">
            <a:avLst/>
          </a:prstGeom>
          <a:noFill/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121257" y="2683644"/>
            <a:ext cx="432048" cy="648072"/>
          </a:xfrm>
          <a:prstGeom prst="ellipse">
            <a:avLst/>
          </a:prstGeom>
          <a:noFill/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603172" y="2683644"/>
            <a:ext cx="327372" cy="648072"/>
          </a:xfrm>
          <a:prstGeom prst="ellipse">
            <a:avLst/>
          </a:prstGeom>
          <a:noFill/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549" y="1556792"/>
            <a:ext cx="4128459" cy="3096344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6994298" y="2467620"/>
            <a:ext cx="1047452" cy="946522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969129" y="3572520"/>
            <a:ext cx="466304" cy="155939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123008" y="5131916"/>
            <a:ext cx="196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concrete pillar</a:t>
            </a:r>
          </a:p>
        </p:txBody>
      </p:sp>
      <p:cxnSp>
        <p:nvCxnSpPr>
          <p:cNvPr id="17" name="Gerade Verbindung mit Pfeil 16"/>
          <p:cNvCxnSpPr>
            <a:stCxn id="18" idx="0"/>
            <a:endCxn id="8" idx="4"/>
          </p:cNvCxnSpPr>
          <p:nvPr/>
        </p:nvCxnSpPr>
        <p:spPr bwMode="auto">
          <a:xfrm flipH="1" flipV="1">
            <a:off x="2337281" y="3331716"/>
            <a:ext cx="521358" cy="249066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1382475" y="582237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Wall and big screen</a:t>
            </a:r>
          </a:p>
        </p:txBody>
      </p:sp>
      <p:cxnSp>
        <p:nvCxnSpPr>
          <p:cNvPr id="23" name="Gerade Verbindung mit Pfeil 22"/>
          <p:cNvCxnSpPr>
            <a:stCxn id="24" idx="0"/>
            <a:endCxn id="9" idx="4"/>
          </p:cNvCxnSpPr>
          <p:nvPr/>
        </p:nvCxnSpPr>
        <p:spPr bwMode="auto">
          <a:xfrm flipH="1" flipV="1">
            <a:off x="2766858" y="3331716"/>
            <a:ext cx="1878624" cy="180957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3713322" y="5141292"/>
            <a:ext cx="186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Corner wall</a:t>
            </a:r>
          </a:p>
        </p:txBody>
      </p:sp>
      <p:cxnSp>
        <p:nvCxnSpPr>
          <p:cNvPr id="26" name="Gerade Verbindung mit Pfeil 25"/>
          <p:cNvCxnSpPr>
            <a:stCxn id="27" idx="0"/>
            <a:endCxn id="11" idx="4"/>
          </p:cNvCxnSpPr>
          <p:nvPr/>
        </p:nvCxnSpPr>
        <p:spPr bwMode="auto">
          <a:xfrm flipV="1">
            <a:off x="7197821" y="3414142"/>
            <a:ext cx="320203" cy="240403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081697" y="58181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Entrance door</a:t>
            </a:r>
          </a:p>
        </p:txBody>
      </p:sp>
    </p:spTree>
    <p:extLst>
      <p:ext uri="{BB962C8B-B14F-4D97-AF65-F5344CB8AC3E}">
        <p14:creationId xmlns:p14="http://schemas.microsoft.com/office/powerpoint/2010/main" xmlns="" val="423428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99651" y="1279196"/>
            <a:ext cx="8404797" cy="3445948"/>
            <a:chOff x="-141774" y="2633616"/>
            <a:chExt cx="8404797" cy="3445948"/>
          </a:xfrm>
        </p:grpSpPr>
        <p:sp>
          <p:nvSpPr>
            <p:cNvPr id="6" name="Parallelogramm 5"/>
            <p:cNvSpPr/>
            <p:nvPr/>
          </p:nvSpPr>
          <p:spPr bwMode="auto">
            <a:xfrm rot="16200000">
              <a:off x="4472107" y="2288647"/>
              <a:ext cx="3445948" cy="4135885"/>
            </a:xfrm>
            <a:prstGeom prst="parallelogram">
              <a:avLst>
                <a:gd name="adj" fmla="val 45254"/>
              </a:avLst>
            </a:prstGeom>
            <a:pattFill prst="wdUpDiag">
              <a:fgClr>
                <a:schemeClr val="bg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" name="Parallelogramm 4"/>
            <p:cNvSpPr/>
            <p:nvPr/>
          </p:nvSpPr>
          <p:spPr bwMode="auto">
            <a:xfrm rot="9192249">
              <a:off x="-141774" y="3654426"/>
              <a:ext cx="4930967" cy="1688621"/>
            </a:xfrm>
            <a:prstGeom prst="parallelogram">
              <a:avLst>
                <a:gd name="adj" fmla="val 49534"/>
              </a:avLst>
            </a:prstGeom>
            <a:pattFill prst="wdDnDiag">
              <a:fgClr>
                <a:schemeClr val="bg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3" y="527137"/>
            <a:ext cx="8928993" cy="810886"/>
          </a:xfrm>
        </p:spPr>
        <p:txBody>
          <a:bodyPr/>
          <a:lstStyle/>
          <a:p>
            <a:r>
              <a:rPr lang="en-US" sz="2800" dirty="0"/>
              <a:t>60 GHz dual pol. Scattering Measurements Setup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4205962" y="6512452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Flussdiagramm: Prozess 7"/>
          <p:cNvSpPr/>
          <p:nvPr/>
        </p:nvSpPr>
        <p:spPr bwMode="auto">
          <a:xfrm>
            <a:off x="1219561" y="4877719"/>
            <a:ext cx="2977599" cy="82108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Cube 20"/>
          <p:cNvSpPr/>
          <p:nvPr/>
        </p:nvSpPr>
        <p:spPr bwMode="auto">
          <a:xfrm rot="16200000">
            <a:off x="6710531" y="3288645"/>
            <a:ext cx="360040" cy="374074"/>
          </a:xfrm>
          <a:prstGeom prst="cube">
            <a:avLst>
              <a:gd name="adj" fmla="val 2988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5" name="Gerade Verbindung mit Pfeil 24"/>
          <p:cNvCxnSpPr>
            <a:endCxn id="21" idx="0"/>
          </p:cNvCxnSpPr>
          <p:nvPr/>
        </p:nvCxnSpPr>
        <p:spPr bwMode="auto">
          <a:xfrm>
            <a:off x="4468563" y="2222193"/>
            <a:ext cx="2234951" cy="11996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Bogen 27"/>
          <p:cNvSpPr/>
          <p:nvPr/>
        </p:nvSpPr>
        <p:spPr bwMode="auto">
          <a:xfrm rot="8031550">
            <a:off x="3501420" y="837782"/>
            <a:ext cx="2104919" cy="2121397"/>
          </a:xfrm>
          <a:prstGeom prst="arc">
            <a:avLst>
              <a:gd name="adj1" fmla="val 16331381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Flussdiagramm: Zusammenführen 29"/>
          <p:cNvSpPr/>
          <p:nvPr/>
        </p:nvSpPr>
        <p:spPr bwMode="auto">
          <a:xfrm rot="17898947">
            <a:off x="6518227" y="3213790"/>
            <a:ext cx="236605" cy="342712"/>
          </a:xfrm>
          <a:prstGeom prst="flowChartMerg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3" name="Gerader Verbinder 42"/>
          <p:cNvCxnSpPr>
            <a:endCxn id="21" idx="0"/>
          </p:cNvCxnSpPr>
          <p:nvPr/>
        </p:nvCxnSpPr>
        <p:spPr bwMode="auto">
          <a:xfrm>
            <a:off x="4468563" y="2048265"/>
            <a:ext cx="2234951" cy="13736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r Verbinder 49"/>
          <p:cNvCxnSpPr>
            <a:endCxn id="21" idx="0"/>
          </p:cNvCxnSpPr>
          <p:nvPr/>
        </p:nvCxnSpPr>
        <p:spPr bwMode="auto">
          <a:xfrm>
            <a:off x="4468563" y="2447745"/>
            <a:ext cx="2234951" cy="9741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r Verbinder 59"/>
          <p:cNvCxnSpPr/>
          <p:nvPr/>
        </p:nvCxnSpPr>
        <p:spPr bwMode="auto">
          <a:xfrm>
            <a:off x="4485549" y="3173927"/>
            <a:ext cx="0" cy="18435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r Verbinder 62"/>
          <p:cNvCxnSpPr/>
          <p:nvPr/>
        </p:nvCxnSpPr>
        <p:spPr bwMode="auto">
          <a:xfrm>
            <a:off x="1213763" y="4860097"/>
            <a:ext cx="0" cy="36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r Verbinder 63"/>
          <p:cNvCxnSpPr/>
          <p:nvPr/>
        </p:nvCxnSpPr>
        <p:spPr bwMode="auto">
          <a:xfrm>
            <a:off x="4197160" y="4877719"/>
            <a:ext cx="0" cy="36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mit Pfeil 70"/>
          <p:cNvCxnSpPr/>
          <p:nvPr/>
        </p:nvCxnSpPr>
        <p:spPr bwMode="auto">
          <a:xfrm>
            <a:off x="1213763" y="5174523"/>
            <a:ext cx="29833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2394042" y="5152644"/>
            <a:ext cx="104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2.85m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6" name="Textfeld 75"/>
              <p:cNvSpPr txBox="1"/>
              <p:nvPr/>
            </p:nvSpPr>
            <p:spPr>
              <a:xfrm>
                <a:off x="3657933" y="2504242"/>
                <a:ext cx="1974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33" y="2504242"/>
                <a:ext cx="1974661" cy="46166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Gerader Verbinder 76"/>
          <p:cNvCxnSpPr/>
          <p:nvPr/>
        </p:nvCxnSpPr>
        <p:spPr bwMode="auto">
          <a:xfrm flipH="1" flipV="1">
            <a:off x="518937" y="3433161"/>
            <a:ext cx="2133237" cy="110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r Verbinder 79"/>
          <p:cNvCxnSpPr/>
          <p:nvPr/>
        </p:nvCxnSpPr>
        <p:spPr bwMode="auto">
          <a:xfrm flipH="1" flipV="1">
            <a:off x="536037" y="5016659"/>
            <a:ext cx="352532" cy="7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Gerade Verbindung mit Pfeil 82"/>
          <p:cNvCxnSpPr/>
          <p:nvPr/>
        </p:nvCxnSpPr>
        <p:spPr bwMode="auto">
          <a:xfrm>
            <a:off x="563844" y="3439783"/>
            <a:ext cx="0" cy="1557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6" name="Gerader Verbinder 85"/>
          <p:cNvCxnSpPr/>
          <p:nvPr/>
        </p:nvCxnSpPr>
        <p:spPr bwMode="auto">
          <a:xfrm flipH="1" flipV="1">
            <a:off x="6691951" y="3425190"/>
            <a:ext cx="2133237" cy="110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Gerader Verbinder 86"/>
          <p:cNvCxnSpPr/>
          <p:nvPr/>
        </p:nvCxnSpPr>
        <p:spPr bwMode="auto">
          <a:xfrm flipH="1" flipV="1">
            <a:off x="8475993" y="4997432"/>
            <a:ext cx="352532" cy="7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Gerade Verbindung mit Pfeil 87"/>
          <p:cNvCxnSpPr/>
          <p:nvPr/>
        </p:nvCxnSpPr>
        <p:spPr bwMode="auto">
          <a:xfrm>
            <a:off x="8768552" y="3430696"/>
            <a:ext cx="0" cy="1557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7" name="Textfeld 96"/>
          <p:cNvSpPr txBox="1"/>
          <p:nvPr/>
        </p:nvSpPr>
        <p:spPr>
          <a:xfrm>
            <a:off x="545162" y="394792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h</a:t>
            </a:r>
            <a:r>
              <a:rPr lang="de-DE" sz="1600" baseline="-25000" dirty="0">
                <a:solidFill>
                  <a:schemeClr val="tx1"/>
                </a:solidFill>
              </a:rPr>
              <a:t>1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8781518" y="3987683"/>
            <a:ext cx="4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h</a:t>
            </a:r>
            <a:r>
              <a:rPr lang="de-DE" sz="1600" baseline="-25000" dirty="0">
                <a:solidFill>
                  <a:schemeClr val="tx1"/>
                </a:solidFill>
              </a:rPr>
              <a:t>2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 bwMode="auto">
          <a:xfrm>
            <a:off x="2262454" y="3302315"/>
            <a:ext cx="360040" cy="374074"/>
          </a:xfrm>
          <a:prstGeom prst="cub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Flussdiagramm: Zusammenführen 40"/>
          <p:cNvSpPr/>
          <p:nvPr/>
        </p:nvSpPr>
        <p:spPr bwMode="auto">
          <a:xfrm rot="3426599">
            <a:off x="2573377" y="3228215"/>
            <a:ext cx="236605" cy="342712"/>
          </a:xfrm>
          <a:prstGeom prst="flowChartMerg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3" name="Gerade Verbindung mit Pfeil 22"/>
          <p:cNvCxnSpPr>
            <a:stCxn id="15" idx="5"/>
          </p:cNvCxnSpPr>
          <p:nvPr/>
        </p:nvCxnSpPr>
        <p:spPr bwMode="auto">
          <a:xfrm flipV="1">
            <a:off x="2622494" y="2222195"/>
            <a:ext cx="1867088" cy="12221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Gerader Verbinder 34"/>
          <p:cNvCxnSpPr>
            <a:stCxn id="15" idx="5"/>
          </p:cNvCxnSpPr>
          <p:nvPr/>
        </p:nvCxnSpPr>
        <p:spPr bwMode="auto">
          <a:xfrm flipV="1">
            <a:off x="2622494" y="2048265"/>
            <a:ext cx="1846069" cy="13960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r Verbinder 39"/>
          <p:cNvCxnSpPr>
            <a:stCxn id="15" idx="5"/>
          </p:cNvCxnSpPr>
          <p:nvPr/>
        </p:nvCxnSpPr>
        <p:spPr bwMode="auto">
          <a:xfrm flipV="1">
            <a:off x="2622494" y="2447745"/>
            <a:ext cx="1846069" cy="9966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2750642" y="4563543"/>
            <a:ext cx="148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rail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positioner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801872" y="2892901"/>
            <a:ext cx="148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positioner</a:t>
            </a:r>
            <a:r>
              <a:rPr lang="de-DE" sz="16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" name="Pfeil nach links und rechts 10"/>
          <p:cNvSpPr/>
          <p:nvPr/>
        </p:nvSpPr>
        <p:spPr bwMode="auto">
          <a:xfrm>
            <a:off x="1751866" y="4428082"/>
            <a:ext cx="1368152" cy="168468"/>
          </a:xfrm>
          <a:prstGeom prst="left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Zylinder 17"/>
          <p:cNvSpPr/>
          <p:nvPr/>
        </p:nvSpPr>
        <p:spPr bwMode="auto">
          <a:xfrm>
            <a:off x="2394043" y="3658756"/>
            <a:ext cx="96863" cy="1224896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2192733" y="4758001"/>
            <a:ext cx="499481" cy="11327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Zylinder 19"/>
          <p:cNvSpPr/>
          <p:nvPr/>
        </p:nvSpPr>
        <p:spPr bwMode="auto">
          <a:xfrm>
            <a:off x="6877540" y="3641821"/>
            <a:ext cx="96863" cy="1224896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6700467" y="4795461"/>
            <a:ext cx="499481" cy="822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Gebogener Pfeil 47"/>
          <p:cNvSpPr/>
          <p:nvPr/>
        </p:nvSpPr>
        <p:spPr bwMode="auto">
          <a:xfrm rot="10800000">
            <a:off x="6662485" y="3256659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Gebogener Pfeil 48"/>
          <p:cNvSpPr/>
          <p:nvPr/>
        </p:nvSpPr>
        <p:spPr bwMode="auto">
          <a:xfrm rot="10800000">
            <a:off x="2154314" y="3212976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852233" y="4997432"/>
            <a:ext cx="2698180" cy="14455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r Verbinder 55"/>
          <p:cNvCxnSpPr/>
          <p:nvPr/>
        </p:nvCxnSpPr>
        <p:spPr bwMode="auto">
          <a:xfrm flipH="1">
            <a:off x="5868144" y="4732011"/>
            <a:ext cx="2736308" cy="17213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Gebogener Pfeil 80"/>
          <p:cNvSpPr/>
          <p:nvPr/>
        </p:nvSpPr>
        <p:spPr bwMode="auto">
          <a:xfrm rot="10800000">
            <a:off x="2195737" y="3212976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Gebogener Pfeil 81"/>
          <p:cNvSpPr/>
          <p:nvPr/>
        </p:nvSpPr>
        <p:spPr bwMode="auto">
          <a:xfrm rot="10800000">
            <a:off x="6713815" y="3271492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364765" y="2912290"/>
            <a:ext cx="148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positioner</a:t>
            </a:r>
            <a:r>
              <a:rPr lang="de-DE" sz="1600" dirty="0">
                <a:solidFill>
                  <a:schemeClr val="tx1"/>
                </a:solidFill>
              </a:rPr>
              <a:t> 1</a:t>
            </a:r>
          </a:p>
        </p:txBody>
      </p:sp>
      <p:cxnSp>
        <p:nvCxnSpPr>
          <p:cNvPr id="53" name="Gerade Verbindung mit Pfeil 52"/>
          <p:cNvCxnSpPr/>
          <p:nvPr/>
        </p:nvCxnSpPr>
        <p:spPr bwMode="auto">
          <a:xfrm flipV="1">
            <a:off x="4205962" y="5152644"/>
            <a:ext cx="2744245" cy="218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Gerader Verbinder 54"/>
          <p:cNvCxnSpPr/>
          <p:nvPr/>
        </p:nvCxnSpPr>
        <p:spPr bwMode="auto">
          <a:xfrm>
            <a:off x="6937492" y="4866717"/>
            <a:ext cx="0" cy="36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feld 56"/>
          <p:cNvSpPr txBox="1"/>
          <p:nvPr/>
        </p:nvSpPr>
        <p:spPr>
          <a:xfrm>
            <a:off x="5535306" y="5174523"/>
            <a:ext cx="9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1.85m</a:t>
            </a:r>
          </a:p>
        </p:txBody>
      </p:sp>
    </p:spTree>
    <p:extLst>
      <p:ext uri="{BB962C8B-B14F-4D97-AF65-F5344CB8AC3E}">
        <p14:creationId xmlns:p14="http://schemas.microsoft.com/office/powerpoint/2010/main" xmlns="" val="60987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68143"/>
            <a:ext cx="9108504" cy="810886"/>
          </a:xfrm>
        </p:spPr>
        <p:txBody>
          <a:bodyPr/>
          <a:lstStyle/>
          <a:p>
            <a:r>
              <a:rPr lang="en-US" sz="2800" dirty="0"/>
              <a:t>60 GHz Scattering Measurements Setup </a:t>
            </a:r>
            <a:r>
              <a:rPr lang="en-US" sz="2800" dirty="0" smtClean="0"/>
              <a:t>at </a:t>
            </a:r>
            <a:r>
              <a:rPr lang="en-US" sz="2800" dirty="0"/>
              <a:t>the Wall</a:t>
            </a:r>
            <a:endParaRPr lang="de-DE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952" y="1340768"/>
            <a:ext cx="7677480" cy="51183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49" t="15396" r="23670" b="9590"/>
          <a:stretch/>
        </p:blipFill>
        <p:spPr>
          <a:xfrm>
            <a:off x="779552" y="4066196"/>
            <a:ext cx="1875608" cy="23757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48" t="28699" r="35644" b="21729"/>
          <a:stretch/>
        </p:blipFill>
        <p:spPr>
          <a:xfrm>
            <a:off x="6183552" y="4085705"/>
            <a:ext cx="2232248" cy="235626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6" name="Gerade Verbindung mit Pfeil 15"/>
          <p:cNvCxnSpPr/>
          <p:nvPr/>
        </p:nvCxnSpPr>
        <p:spPr bwMode="auto">
          <a:xfrm flipV="1">
            <a:off x="2655160" y="3890802"/>
            <a:ext cx="792089" cy="15827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Gerade Verbindung mit Pfeil 57"/>
          <p:cNvCxnSpPr/>
          <p:nvPr/>
        </p:nvCxnSpPr>
        <p:spPr bwMode="auto">
          <a:xfrm flipH="1" flipV="1">
            <a:off x="5967528" y="3914804"/>
            <a:ext cx="216025" cy="15139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19277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464" y="3832023"/>
            <a:ext cx="3276600" cy="245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3090"/>
            <a:ext cx="5053717" cy="5752294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Scenario 1: entrance door</a:t>
            </a:r>
          </a:p>
          <a:p>
            <a:r>
              <a:rPr lang="de-DE" sz="1600" dirty="0" err="1"/>
              <a:t>Frequency</a:t>
            </a:r>
            <a:r>
              <a:rPr lang="de-DE" sz="1600" dirty="0"/>
              <a:t> Band: 57.4GHz - 64.1GHz</a:t>
            </a:r>
          </a:p>
          <a:p>
            <a:r>
              <a:rPr lang="en-GB" sz="1600" dirty="0"/>
              <a:t>Height from ground 1.47 m</a:t>
            </a:r>
          </a:p>
          <a:p>
            <a:r>
              <a:rPr lang="en-GB" sz="1600" dirty="0"/>
              <a:t>2°HPBW@60 GHz of the antenna (Gaussian Beam)</a:t>
            </a:r>
          </a:p>
          <a:p>
            <a:pPr marL="0" indent="0">
              <a:buNone/>
            </a:pPr>
            <a:r>
              <a:rPr lang="de-DE" sz="1600" dirty="0"/>
              <a:t>Scanning at </a:t>
            </a:r>
            <a:r>
              <a:rPr lang="de-DE" sz="1600" dirty="0" err="1"/>
              <a:t>Tx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Rx</a:t>
            </a:r>
            <a:r>
              <a:rPr lang="de-DE" sz="1600" dirty="0"/>
              <a:t> </a:t>
            </a:r>
            <a:r>
              <a:rPr lang="de-DE" sz="1600" dirty="0" err="1"/>
              <a:t>stage</a:t>
            </a:r>
            <a:r>
              <a:rPr lang="de-DE" sz="1600" dirty="0"/>
              <a:t> via </a:t>
            </a:r>
            <a:r>
              <a:rPr lang="de-DE" sz="1600" dirty="0" err="1"/>
              <a:t>positioners</a:t>
            </a:r>
            <a:endParaRPr lang="de-DE" sz="1600" dirty="0"/>
          </a:p>
          <a:p>
            <a:r>
              <a:rPr lang="de-DE" sz="1600" dirty="0" err="1"/>
              <a:t>Tx</a:t>
            </a:r>
            <a:r>
              <a:rPr lang="de-DE" sz="1600" dirty="0"/>
              <a:t>: </a:t>
            </a:r>
            <a:r>
              <a:rPr lang="de-DE" sz="1600" dirty="0" err="1"/>
              <a:t>Azimuth</a:t>
            </a:r>
            <a:r>
              <a:rPr lang="de-DE" sz="1600" dirty="0"/>
              <a:t> 0°2° 52°        </a:t>
            </a:r>
          </a:p>
          <a:p>
            <a:r>
              <a:rPr lang="de-DE" sz="1600" dirty="0" err="1"/>
              <a:t>Rx</a:t>
            </a:r>
            <a:r>
              <a:rPr lang="de-DE" sz="1600" dirty="0"/>
              <a:t>: </a:t>
            </a:r>
            <a:r>
              <a:rPr lang="de-DE" sz="1600" dirty="0" err="1"/>
              <a:t>Azimuth</a:t>
            </a:r>
            <a:r>
              <a:rPr lang="de-DE" sz="1600" dirty="0"/>
              <a:t> 0°2° 52° </a:t>
            </a:r>
            <a:endParaRPr lang="en-US" sz="1600" dirty="0">
              <a:solidFill>
                <a:srgbClr val="003359"/>
              </a:solidFill>
            </a:endParaRPr>
          </a:p>
          <a:p>
            <a:r>
              <a:rPr lang="de-DE" sz="1600" dirty="0" err="1"/>
              <a:t>Rail</a:t>
            </a:r>
            <a:r>
              <a:rPr lang="de-DE" sz="1600" dirty="0"/>
              <a:t> </a:t>
            </a:r>
            <a:r>
              <a:rPr lang="de-DE" sz="1600" dirty="0" err="1"/>
              <a:t>movment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10cm </a:t>
            </a:r>
            <a:r>
              <a:rPr lang="de-DE" sz="1600" dirty="0" err="1"/>
              <a:t>steps</a:t>
            </a:r>
            <a:endParaRPr lang="de-DE" sz="1600" dirty="0"/>
          </a:p>
          <a:p>
            <a:endParaRPr lang="de-DE" sz="1400" dirty="0"/>
          </a:p>
          <a:p>
            <a:endParaRPr lang="en-US" sz="1050" dirty="0">
              <a:solidFill>
                <a:srgbClr val="003359"/>
              </a:solidFill>
            </a:endParaRPr>
          </a:p>
          <a:p>
            <a:endParaRPr lang="en-US" sz="1050" dirty="0">
              <a:solidFill>
                <a:srgbClr val="003359"/>
              </a:solidFill>
            </a:endParaRPr>
          </a:p>
          <a:p>
            <a:endParaRPr lang="en-US" sz="105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5728"/>
            <a:ext cx="728315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Measurements Description </a:t>
            </a:r>
            <a:r>
              <a:rPr lang="en-GB" sz="2800" dirty="0"/>
              <a:t>Entrance Door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9465" y="1363068"/>
            <a:ext cx="3276600" cy="2270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856579"/>
            <a:ext cx="3276000" cy="2457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5979045" y="5717704"/>
            <a:ext cx="304800" cy="76200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512445" y="5725324"/>
            <a:ext cx="304800" cy="76200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299" y="57253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FFFF"/>
                </a:solidFill>
              </a:rPr>
              <a:t>Tx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6672" y="57253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FFFF"/>
                </a:solidFill>
              </a:rPr>
              <a:t>Rx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817245" y="5755804"/>
            <a:ext cx="1096588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537370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79</TotalTime>
  <Words>1227</Words>
  <Application>Microsoft Office PowerPoint</Application>
  <PresentationFormat>On-screen Show (4:3)</PresentationFormat>
  <Paragraphs>220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802-11-Submission</vt:lpstr>
      <vt:lpstr>Analysis of Cluster Effects under using Pencil Beam Antennas on Metal &amp; Class Structures</vt:lpstr>
      <vt:lpstr>Abstract</vt:lpstr>
      <vt:lpstr>Outline</vt:lpstr>
      <vt:lpstr>Motivation</vt:lpstr>
      <vt:lpstr>Slide 5</vt:lpstr>
      <vt:lpstr>Measurement Objects</vt:lpstr>
      <vt:lpstr>60 GHz dual pol. Scattering Measurements Setup</vt:lpstr>
      <vt:lpstr>60 GHz Scattering Measurements Setup at the Wall</vt:lpstr>
      <vt:lpstr>Measurements Description Entrance Door</vt:lpstr>
      <vt:lpstr>Slide 10</vt:lpstr>
      <vt:lpstr>Influence of Incident and Reflected Angles</vt:lpstr>
      <vt:lpstr>Influence of Incident and Reflected Angles</vt:lpstr>
      <vt:lpstr>Incident and Reflected Angles</vt:lpstr>
      <vt:lpstr>Scattering Properties</vt:lpstr>
      <vt:lpstr>Living Distance of Beams</vt:lpstr>
      <vt:lpstr>Living Distance of Beams</vt:lpstr>
      <vt:lpstr>Living Distance of Beams</vt:lpstr>
      <vt:lpstr>Living Distance of Beams</vt:lpstr>
      <vt:lpstr>Living Distance of Beams</vt:lpstr>
      <vt:lpstr>Living Distance of Beams</vt:lpstr>
      <vt:lpstr>Conclusions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1237</cp:revision>
  <cp:lastPrinted>1601-01-01T00:00:00Z</cp:lastPrinted>
  <dcterms:created xsi:type="dcterms:W3CDTF">2014-10-16T10:58:26Z</dcterms:created>
  <dcterms:modified xsi:type="dcterms:W3CDTF">2016-07-26T06:20:23Z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1469485979</vt:lpwstr>
  </property>
</Properties>
</file>