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0" r:id="rId2"/>
    <p:sldId id="316" r:id="rId3"/>
    <p:sldId id="306" r:id="rId4"/>
    <p:sldId id="317" r:id="rId5"/>
    <p:sldId id="311" r:id="rId6"/>
    <p:sldId id="312" r:id="rId7"/>
    <p:sldId id="313" r:id="rId8"/>
    <p:sldId id="315" r:id="rId9"/>
    <p:sldId id="314" r:id="rId10"/>
    <p:sldId id="318" r:id="rId11"/>
    <p:sldId id="319" r:id="rId12"/>
    <p:sldId id="307" r:id="rId1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3765" autoAdjust="0"/>
  </p:normalViewPr>
  <p:slideViewPr>
    <p:cSldViewPr>
      <p:cViewPr varScale="1">
        <p:scale>
          <a:sx n="58" d="100"/>
          <a:sy n="58" d="100"/>
        </p:scale>
        <p:origin x="-44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74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3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337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35432" y="9608946"/>
            <a:ext cx="19584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84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7058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5899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1" y="117422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42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6162"/>
            <a:ext cx="4986207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7973" y="9612343"/>
            <a:ext cx="24200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3730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46667" y="961234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57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2443" y="6475413"/>
            <a:ext cx="14314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Igor Kim,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802.11-16/0950r0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kim@etri.re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dward.au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Considerations on WUR Design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24/07/2016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431372"/>
              </p:ext>
            </p:extLst>
          </p:nvPr>
        </p:nvGraphicFramePr>
        <p:xfrm>
          <a:off x="838200" y="2590800"/>
          <a:ext cx="7696201" cy="22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315776"/>
                <a:gridCol w="1168468"/>
                <a:gridCol w="1463181"/>
                <a:gridCol w="2148576"/>
              </a:tblGrid>
              <a:tr h="32244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Igor Kim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ETRI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+82-42-860-5525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ikim@etri.re.kr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altLang="zh-CN" sz="1200" kern="100" dirty="0" err="1" smtClean="0">
                          <a:latin typeface="+mn-lt"/>
                          <a:ea typeface="Malgun Gothic"/>
                          <a:cs typeface="Times New Roman"/>
                        </a:rPr>
                        <a:t>Sunghyun</a:t>
                      </a:r>
                      <a:r>
                        <a:rPr lang="en-AU" altLang="zh-CN" sz="1200" kern="100" dirty="0" smtClean="0">
                          <a:latin typeface="+mn-lt"/>
                          <a:ea typeface="Malgun Gothic"/>
                          <a:cs typeface="Times New Roman"/>
                        </a:rPr>
                        <a:t> Hwang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+82-42-860-1133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shwang@etri.re.kr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err="1" smtClean="0">
                          <a:latin typeface="+mn-lt"/>
                          <a:ea typeface="Malgun Gothic"/>
                          <a:cs typeface="Times New Roman"/>
                        </a:rPr>
                        <a:t>Seungkeun</a:t>
                      </a:r>
                      <a:r>
                        <a:rPr lang="en-US" altLang="zh-CN" sz="1200" kern="100" dirty="0" smtClean="0">
                          <a:latin typeface="+mn-lt"/>
                          <a:ea typeface="Malgun Gothic"/>
                          <a:cs typeface="Times New Roman"/>
                        </a:rPr>
                        <a:t> Park</a:t>
                      </a:r>
                      <a:endParaRPr lang="zh-CN" altLang="en-US" sz="1200" kern="100" dirty="0" smtClean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+82-42-860-5993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seungkp@etri.re.kr</a:t>
                      </a: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Ronny </a:t>
                      </a: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Yongho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Kim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Korea National University of Transportation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ronnykim@ut.ac.kr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John (</a:t>
                      </a: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Ju-Hyung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) Son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WILUS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+82-2-552-0110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john.son@wilusgroup.com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Jin</a:t>
                      </a: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 Sam </a:t>
                      </a:r>
                      <a:r>
                        <a:rPr lang="en-US" altLang="zh-CN" sz="1200" kern="100" dirty="0" err="1" smtClean="0">
                          <a:latin typeface="Times New Roman"/>
                          <a:ea typeface="Malgun Gothic"/>
                          <a:cs typeface="Times New Roman"/>
                        </a:rPr>
                        <a:t>Kwak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WILUS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+82-2-552-0110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jinsam.kwak@wilusgroup.com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Wake-Up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group wake-ups are required?</a:t>
            </a:r>
          </a:p>
          <a:p>
            <a:pPr lvl="1"/>
            <a:r>
              <a:rPr lang="en-US" dirty="0" smtClean="0"/>
              <a:t>DL MU transmissions</a:t>
            </a:r>
          </a:p>
          <a:p>
            <a:pPr lvl="1"/>
            <a:r>
              <a:rPr lang="en-US" dirty="0" smtClean="0"/>
              <a:t>Multicast transmissions</a:t>
            </a:r>
          </a:p>
          <a:p>
            <a:pPr lvl="1"/>
            <a:r>
              <a:rPr lang="en-US" dirty="0" smtClean="0"/>
              <a:t>Broadcast transmissions</a:t>
            </a:r>
          </a:p>
          <a:p>
            <a:r>
              <a:rPr lang="en-US" dirty="0" smtClean="0"/>
              <a:t>Efficient group wake-ups are needed, especially if the network size is large, to meet latency and energy constraints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772400" cy="1066800"/>
          </a:xfrm>
        </p:spPr>
        <p:txBody>
          <a:bodyPr/>
          <a:lstStyle/>
          <a:p>
            <a:r>
              <a:rPr lang="en-US" dirty="0" smtClean="0"/>
              <a:t>Usage Scenarios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308738"/>
              </p:ext>
            </p:extLst>
          </p:nvPr>
        </p:nvGraphicFramePr>
        <p:xfrm>
          <a:off x="457200" y="3048000"/>
          <a:ext cx="8229601" cy="303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8183"/>
                <a:gridCol w="1076418"/>
                <a:gridCol w="2857500"/>
                <a:gridCol w="2857500"/>
              </a:tblGrid>
              <a:tr h="664318">
                <a:tc rowSpan="2" gridSpan="2">
                  <a:txBody>
                    <a:bodyPr/>
                    <a:lstStyle/>
                    <a:p>
                      <a:pPr algn="ctr"/>
                      <a:endParaRPr lang="zh-CN" altLang="en-US" sz="20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Data Transmission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4318">
                <a:tc gridSpan="2" vMerge="1"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AP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STA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431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b="0" kern="100" dirty="0" smtClean="0">
                          <a:latin typeface="+mn-lt"/>
                          <a:ea typeface="+mn-ea"/>
                          <a:cs typeface="Times New Roman"/>
                        </a:rPr>
                        <a:t>Wake-up Request</a:t>
                      </a:r>
                      <a:endParaRPr lang="zh-CN" sz="2000" b="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b="0" kern="100" dirty="0" smtClean="0">
                          <a:latin typeface="+mn-lt"/>
                          <a:ea typeface="+mn-ea"/>
                          <a:cs typeface="Times New Roman"/>
                        </a:rPr>
                        <a:t>AP</a:t>
                      </a:r>
                      <a:endParaRPr lang="zh-CN" sz="2000" b="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Wake-up:</a:t>
                      </a:r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DL</a:t>
                      </a:r>
                    </a:p>
                    <a:p>
                      <a:pPr algn="ctr"/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Data: DL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Wake-up:</a:t>
                      </a:r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DL</a:t>
                      </a:r>
                    </a:p>
                    <a:p>
                      <a:pPr algn="ctr"/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Data: UL(w/ DL request)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2647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00" dirty="0" smtClean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b="0" kern="100" dirty="0" smtClean="0">
                          <a:latin typeface="+mn-lt"/>
                          <a:ea typeface="+mn-ea"/>
                          <a:cs typeface="Times New Roman"/>
                        </a:rPr>
                        <a:t>STA</a:t>
                      </a:r>
                      <a:endParaRPr lang="zh-CN" sz="2000" b="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Wake-up:</a:t>
                      </a:r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UL</a:t>
                      </a:r>
                    </a:p>
                    <a:p>
                      <a:pPr algn="ctr"/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Data: DL(w/ UL request)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(battery-powered AP) </a:t>
                      </a:r>
                      <a:endParaRPr lang="zh-CN" altLang="en-US" sz="20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Wake-up:</a:t>
                      </a:r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UL</a:t>
                      </a:r>
                    </a:p>
                    <a:p>
                      <a:pPr algn="ctr"/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Data: UL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(battery-powered AP) </a:t>
                      </a:r>
                      <a:endParaRPr lang="zh-CN" altLang="en-US" sz="20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Four usage scenarios are possible according to the direction of wake-up request and data transmission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4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1800" dirty="0" smtClean="0">
                <a:solidFill>
                  <a:srgbClr val="000000"/>
                </a:solidFill>
                <a:ea typeface="MS Gothic"/>
              </a:rPr>
              <a:t>[1] IEEE 802.11-16/0722r1, “Proposal for Wake-Up Receiver (WUR) Study Group”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1800" dirty="0" smtClean="0">
                <a:solidFill>
                  <a:srgbClr val="000000"/>
                </a:solidFill>
                <a:ea typeface="MS Gothic"/>
              </a:rPr>
              <a:t>[1] </a:t>
            </a:r>
            <a:r>
              <a:rPr lang="en-US" sz="1800" dirty="0">
                <a:solidFill>
                  <a:srgbClr val="000000"/>
                </a:solidFill>
                <a:ea typeface="MS Gothic"/>
              </a:rPr>
              <a:t>IEEE 802.11-15/1307r1, “Low-power wake-up receiver for 802.11”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1800" dirty="0">
                <a:solidFill>
                  <a:srgbClr val="000000"/>
                </a:solidFill>
                <a:ea typeface="MS Gothic"/>
              </a:rPr>
              <a:t>[2] IEEE 802.11-16/0027r0, “LP-WUR (Low-Power Wake-Up Receiver): </a:t>
            </a:r>
            <a:br>
              <a:rPr lang="en-US" sz="1800" dirty="0">
                <a:solidFill>
                  <a:srgbClr val="000000"/>
                </a:solidFill>
                <a:ea typeface="MS Gothic"/>
              </a:rPr>
            </a:br>
            <a:r>
              <a:rPr lang="en-US" sz="1800" dirty="0">
                <a:solidFill>
                  <a:srgbClr val="000000"/>
                </a:solidFill>
                <a:ea typeface="MS Gothic"/>
              </a:rPr>
              <a:t>Enabling Low-Power and Low-Latency Capability for 802.11”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1800" dirty="0">
                <a:solidFill>
                  <a:srgbClr val="000000"/>
                </a:solidFill>
                <a:ea typeface="MS Gothic"/>
              </a:rPr>
              <a:t>[3] IEEE 802.11-16/0341r0, “Low-power wake-up receiver follow-up”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1800" dirty="0">
                <a:solidFill>
                  <a:srgbClr val="000000"/>
                </a:solidFill>
                <a:ea typeface="MS Gothic"/>
              </a:rPr>
              <a:t>[4] IEEE 802.11-16/0402r0, “LP WUR Wake-up Packet Identity Considerations”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1800" dirty="0">
                <a:solidFill>
                  <a:srgbClr val="000000"/>
                </a:solidFill>
                <a:ea typeface="MS Gothic"/>
              </a:rPr>
              <a:t>[5] IEEE 802.11-16/0381r0, “Discussion of Wake-up Receivers for LRLP”</a:t>
            </a:r>
          </a:p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1800" dirty="0">
                <a:solidFill>
                  <a:srgbClr val="000000"/>
                </a:solidFill>
                <a:ea typeface="MS Gothic"/>
              </a:rPr>
              <a:t>[6] IEEE 802.11-16/1446r12, “LRLP Output Report Draft</a:t>
            </a:r>
            <a:r>
              <a:rPr lang="en-US" sz="1800" dirty="0" smtClean="0">
                <a:solidFill>
                  <a:srgbClr val="000000"/>
                </a:solidFill>
                <a:ea typeface="MS Gothic"/>
              </a:rPr>
              <a:t>”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6 month of active discussions in LRLP TIG the final agreement on SG creation was not met</a:t>
            </a:r>
          </a:p>
          <a:p>
            <a:r>
              <a:rPr lang="en-US" dirty="0" smtClean="0"/>
              <a:t>In [1] it has been decided that the WUR SG should be created</a:t>
            </a:r>
          </a:p>
          <a:p>
            <a:r>
              <a:rPr lang="en-US" dirty="0" smtClean="0"/>
              <a:t>WUR SG will only consider low power and not long range</a:t>
            </a:r>
          </a:p>
          <a:p>
            <a:r>
              <a:rPr lang="en-US" dirty="0" smtClean="0"/>
              <a:t>This contribution specifies the potential requirements that must be met during WUR design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Design 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Extremely low power consumption</a:t>
            </a:r>
          </a:p>
          <a:p>
            <a:r>
              <a:rPr lang="en-US" dirty="0" smtClean="0"/>
              <a:t>Minimum delay for wake-up </a:t>
            </a:r>
          </a:p>
          <a:p>
            <a:r>
              <a:rPr lang="en-US" dirty="0" smtClean="0"/>
              <a:t>Range of wake-up signal should be sufficient</a:t>
            </a:r>
          </a:p>
          <a:p>
            <a:r>
              <a:rPr lang="en-US" dirty="0" smtClean="0"/>
              <a:t>Minimum false positives and false negatives</a:t>
            </a:r>
          </a:p>
          <a:p>
            <a:r>
              <a:rPr lang="en-US" dirty="0" smtClean="0"/>
              <a:t>Co-existence with other 802.11 non-WUR devices</a:t>
            </a:r>
          </a:p>
          <a:p>
            <a:r>
              <a:rPr lang="en-US" dirty="0" smtClean="0"/>
              <a:t>Easy integration and cost</a:t>
            </a:r>
            <a:endParaRPr lang="en-AU" dirty="0"/>
          </a:p>
          <a:p>
            <a:r>
              <a:rPr lang="en-US" dirty="0" smtClean="0"/>
              <a:t>Group wake-up</a:t>
            </a:r>
          </a:p>
          <a:p>
            <a:r>
              <a:rPr lang="en-US" dirty="0" smtClean="0"/>
              <a:t>Usage Scenarios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3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Extremely Low power Consumption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power consumption should be less than 100 </a:t>
            </a:r>
            <a:r>
              <a:rPr lang="en-US" dirty="0" err="1" smtClean="0"/>
              <a:t>uW</a:t>
            </a:r>
            <a:r>
              <a:rPr lang="en-US" dirty="0" smtClean="0"/>
              <a:t> in the active state</a:t>
            </a:r>
          </a:p>
          <a:p>
            <a:pPr lvl="1"/>
            <a:r>
              <a:rPr lang="en-US" dirty="0" smtClean="0"/>
              <a:t>Simple modulation such as OOK can be used</a:t>
            </a:r>
          </a:p>
          <a:p>
            <a:pPr lvl="1"/>
            <a:r>
              <a:rPr lang="en-US" dirty="0" smtClean="0"/>
              <a:t>Very limited packet processing</a:t>
            </a:r>
          </a:p>
          <a:p>
            <a:pPr lvl="2"/>
            <a:r>
              <a:rPr lang="en-US" sz="2000" dirty="0" smtClean="0"/>
              <a:t>Careful design of WU frame is needed</a:t>
            </a:r>
          </a:p>
          <a:p>
            <a:pPr lvl="2"/>
            <a:r>
              <a:rPr lang="en-US" sz="2000" dirty="0" smtClean="0"/>
              <a:t>Reduce amount of unnecessary overhead</a:t>
            </a:r>
          </a:p>
          <a:p>
            <a:pPr lvl="1"/>
            <a:r>
              <a:rPr lang="en-US" dirty="0" smtClean="0"/>
              <a:t>Use narrow band transmission</a:t>
            </a:r>
          </a:p>
          <a:p>
            <a:pPr lvl="1"/>
            <a:r>
              <a:rPr lang="en-US" dirty="0" smtClean="0"/>
              <a:t>Use TWT for wake-up signal reception when it is possible</a:t>
            </a:r>
          </a:p>
          <a:p>
            <a:pPr lvl="1"/>
            <a:r>
              <a:rPr lang="en-US" dirty="0" smtClean="0"/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Power vs. Delay Tradeoff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known that more sophisticated power saving schemes can result in longer delay</a:t>
            </a:r>
            <a:endParaRPr lang="en-AU" dirty="0" smtClean="0"/>
          </a:p>
          <a:p>
            <a:r>
              <a:rPr lang="en-US" dirty="0" smtClean="0"/>
              <a:t>In time critical or emergency situations more attention should be paid to avoid unnecessary delays to bring the main radio up</a:t>
            </a:r>
          </a:p>
          <a:p>
            <a:r>
              <a:rPr lang="en-US" dirty="0" smtClean="0"/>
              <a:t>Otherwise, in some scenarios where the battery replacement could take several years more stress should be given for power saving</a:t>
            </a:r>
          </a:p>
          <a:p>
            <a:r>
              <a:rPr lang="en-US" dirty="0" smtClean="0"/>
              <a:t>The services that will use WUR should be clearly classified by their delay requirements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Range and Wake-up Range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case 1 AP cannot wake-up nomadic STA2 which moves to the area outside of wake-up range while sleeping</a:t>
            </a:r>
          </a:p>
          <a:p>
            <a:r>
              <a:rPr lang="en-US" sz="1800" dirty="0" smtClean="0"/>
              <a:t>In case 2 AP2’s wake-up range is wider than data range causing unnecessary interference at STA3 associated with AP2</a:t>
            </a:r>
          </a:p>
          <a:p>
            <a:r>
              <a:rPr lang="en-US" sz="1800" dirty="0" smtClean="0"/>
              <a:t>The case 3, when both ranges are equal, is optimal, i.e. the </a:t>
            </a:r>
            <a:r>
              <a:rPr lang="en-US" sz="1800" dirty="0"/>
              <a:t>wake-up </a:t>
            </a:r>
            <a:r>
              <a:rPr lang="en-US" sz="1800" dirty="0" smtClean="0"/>
              <a:t>range </a:t>
            </a:r>
            <a:r>
              <a:rPr lang="en-US" sz="1800" dirty="0"/>
              <a:t>should be equal </a:t>
            </a:r>
            <a:r>
              <a:rPr lang="en-US" sz="1800" dirty="0" smtClean="0"/>
              <a:t>with the data range considering lowest MCS</a:t>
            </a:r>
            <a:endParaRPr lang="en-A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6705600" y="3886200"/>
            <a:ext cx="1828800" cy="2057400"/>
            <a:chOff x="6705600" y="3810000"/>
            <a:chExt cx="1828800" cy="2057400"/>
          </a:xfrm>
        </p:grpSpPr>
        <p:sp>
          <p:nvSpPr>
            <p:cNvPr id="25" name="Isosceles Triangle 24"/>
            <p:cNvSpPr/>
            <p:nvPr/>
          </p:nvSpPr>
          <p:spPr bwMode="auto">
            <a:xfrm>
              <a:off x="7505700" y="4495800"/>
              <a:ext cx="228600" cy="3810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6705600" y="3810000"/>
              <a:ext cx="1828800" cy="1752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6705600" y="3810000"/>
              <a:ext cx="1828800" cy="175260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7124700" y="4343400"/>
              <a:ext cx="161925" cy="152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8205787" y="4191000"/>
              <a:ext cx="161925" cy="152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439409" y="4876800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A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972300" y="4495800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STA1</a:t>
              </a:r>
              <a:endParaRPr lang="en-A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994957" y="4371201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STA2</a:t>
              </a:r>
              <a:endParaRPr lang="en-AU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59803" y="5590401"/>
              <a:ext cx="5998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Case 3</a:t>
              </a:r>
              <a:endParaRPr lang="en-AU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895600" y="3886200"/>
            <a:ext cx="3124200" cy="2057400"/>
            <a:chOff x="2895600" y="3810000"/>
            <a:chExt cx="3124200" cy="2057400"/>
          </a:xfrm>
        </p:grpSpPr>
        <p:sp>
          <p:nvSpPr>
            <p:cNvPr id="16" name="Isosceles Triangle 15"/>
            <p:cNvSpPr/>
            <p:nvPr/>
          </p:nvSpPr>
          <p:spPr bwMode="auto">
            <a:xfrm>
              <a:off x="3695700" y="4495800"/>
              <a:ext cx="228600" cy="3810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2895600" y="3810000"/>
              <a:ext cx="1828800" cy="175260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143250" y="4076700"/>
              <a:ext cx="1333500" cy="12192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314700" y="4343400"/>
              <a:ext cx="161925" cy="152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173230" y="4343400"/>
              <a:ext cx="161925" cy="152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29409" y="487680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AP1</a:t>
              </a:r>
              <a:endParaRPr lang="en-A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62300" y="4495800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STA1</a:t>
              </a:r>
              <a:endParaRPr lang="en-A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62400" y="4523601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STA2</a:t>
              </a:r>
              <a:endParaRPr lang="en-A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43400" y="5590401"/>
              <a:ext cx="5998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Case 2</a:t>
              </a:r>
              <a:endParaRPr lang="en-AU" dirty="0"/>
            </a:p>
          </p:txBody>
        </p:sp>
        <p:sp>
          <p:nvSpPr>
            <p:cNvPr id="34" name="Isosceles Triangle 33"/>
            <p:cNvSpPr/>
            <p:nvPr/>
          </p:nvSpPr>
          <p:spPr bwMode="auto">
            <a:xfrm>
              <a:off x="5143500" y="4572000"/>
              <a:ext cx="228600" cy="381000"/>
            </a:xfrm>
            <a:prstGeom prst="triangle">
              <a:avLst/>
            </a:prstGeom>
            <a:solidFill>
              <a:schemeClr val="accent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4495800" y="4076700"/>
              <a:ext cx="1524000" cy="14859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4565957" y="4676001"/>
              <a:ext cx="161925" cy="152400"/>
            </a:xfrm>
            <a:prstGeom prst="ellipse">
              <a:avLst/>
            </a:prstGeom>
            <a:solidFill>
              <a:schemeClr val="accent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29200" y="4961751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AP2</a:t>
              </a:r>
              <a:endParaRPr lang="en-A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13557" y="4828401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STA3</a:t>
              </a:r>
              <a:endParaRPr lang="en-AU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09600" y="3886200"/>
            <a:ext cx="2643730" cy="2590800"/>
            <a:chOff x="609600" y="3810000"/>
            <a:chExt cx="2643730" cy="2590800"/>
          </a:xfrm>
        </p:grpSpPr>
        <p:sp>
          <p:nvSpPr>
            <p:cNvPr id="7" name="Isosceles Triangle 6"/>
            <p:cNvSpPr/>
            <p:nvPr/>
          </p:nvSpPr>
          <p:spPr bwMode="auto">
            <a:xfrm>
              <a:off x="1409700" y="4495800"/>
              <a:ext cx="228600" cy="3810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609600" y="3810000"/>
              <a:ext cx="1828800" cy="1752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857250" y="4076700"/>
              <a:ext cx="1333500" cy="121920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028700" y="4343400"/>
              <a:ext cx="161925" cy="152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109787" y="4191000"/>
              <a:ext cx="161925" cy="1524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43409" y="4876800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A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76300" y="4495800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STA1</a:t>
              </a:r>
              <a:endParaRPr lang="en-A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98957" y="4371201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STA2</a:t>
              </a:r>
              <a:endParaRPr lang="en-A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63803" y="5590401"/>
              <a:ext cx="5998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Case 1</a:t>
              </a:r>
              <a:endParaRPr lang="en-AU" dirty="0"/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>
              <a:off x="1066800" y="6019800"/>
              <a:ext cx="98734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066800" y="6248400"/>
              <a:ext cx="98734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2133600" y="5867400"/>
              <a:ext cx="8579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 range</a:t>
              </a:r>
              <a:endParaRPr lang="en-A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33600" y="6123801"/>
              <a:ext cx="1119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Wake-up range</a:t>
              </a:r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200294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Positives and False Negatives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the likelihood of false positives (false alarm) and false negatives (missed detection)</a:t>
            </a:r>
          </a:p>
          <a:p>
            <a:r>
              <a:rPr lang="en-US" dirty="0" smtClean="0"/>
              <a:t>False positives increase power consumption</a:t>
            </a:r>
          </a:p>
          <a:p>
            <a:r>
              <a:rPr lang="en-US" dirty="0" smtClean="0"/>
              <a:t>False negatives increase delay of wake-ups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667002" y="3804075"/>
            <a:ext cx="2666998" cy="2520525"/>
            <a:chOff x="2667002" y="3270675"/>
            <a:chExt cx="2666998" cy="2520525"/>
          </a:xfrm>
        </p:grpSpPr>
        <p:sp>
          <p:nvSpPr>
            <p:cNvPr id="7" name="Rectangle 6"/>
            <p:cNvSpPr/>
            <p:nvPr/>
          </p:nvSpPr>
          <p:spPr bwMode="auto">
            <a:xfrm>
              <a:off x="3276600" y="3886200"/>
              <a:ext cx="990600" cy="914400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False</a:t>
              </a:r>
              <a:r>
                <a:rPr lang="en-US" b="1" dirty="0" smtClean="0"/>
                <a:t> alarm</a:t>
              </a:r>
              <a:endParaRPr kumimoji="0" lang="en-A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267200" y="3886200"/>
              <a:ext cx="1066800" cy="990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Successful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/>
                <a:t>detection</a:t>
              </a:r>
              <a:endParaRPr kumimoji="0" lang="en-A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276600" y="4800600"/>
              <a:ext cx="983665" cy="990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Correct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rejection</a:t>
              </a:r>
              <a:endParaRPr kumimoji="0" lang="en-A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267200" y="4800600"/>
              <a:ext cx="1066800" cy="990600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Missed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/>
                <a:t>d</a:t>
              </a: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etection</a:t>
              </a:r>
              <a:endParaRPr kumimoji="0" lang="en-A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57600" y="3270675"/>
              <a:ext cx="12053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Wake-up signal</a:t>
              </a:r>
              <a:endParaRPr lang="en-AU" b="1" dirty="0"/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400583" y="4662100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Detection</a:t>
              </a:r>
              <a:endParaRPr lang="en-AU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4875" y="3609201"/>
              <a:ext cx="678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Present</a:t>
              </a:r>
              <a:endParaRPr lang="en-AU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3609975"/>
              <a:ext cx="6447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Absent</a:t>
              </a:r>
              <a:endParaRPr lang="en-AU" b="1" dirty="0"/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857838" y="4204900"/>
              <a:ext cx="4081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Yes</a:t>
              </a:r>
              <a:endParaRPr lang="en-AU" b="1" dirty="0"/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2878085" y="5119300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No</a:t>
              </a:r>
              <a:endParaRPr lang="en-AU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2454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with other 802.11 Non-WUR devices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Wake-up signal should start with the legacy preambles </a:t>
            </a:r>
          </a:p>
          <a:p>
            <a:r>
              <a:rPr lang="en-US" dirty="0"/>
              <a:t>Potential impact on the existing infrastructure should be studied </a:t>
            </a:r>
            <a:endParaRPr lang="en-AU" dirty="0"/>
          </a:p>
          <a:p>
            <a:r>
              <a:rPr lang="en-US" dirty="0" smtClean="0"/>
              <a:t>How much interference those signals will bring, especially to the overcrowded dense network situations?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Integration and </a:t>
            </a:r>
            <a:r>
              <a:rPr lang="en-US" dirty="0" smtClean="0"/>
              <a:t>Low Cost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Transmitter modifications should be minimal and easy integrated with the existing circuit</a:t>
            </a:r>
          </a:p>
          <a:p>
            <a:r>
              <a:rPr lang="en-US" dirty="0" smtClean="0"/>
              <a:t>Standard components must be used for fast development and cost reduction</a:t>
            </a:r>
          </a:p>
          <a:p>
            <a:r>
              <a:rPr lang="en-US" dirty="0" smtClean="0"/>
              <a:t>Hardware cost reduction should be realized through the sharing antenna with co-located main radio module</a:t>
            </a:r>
          </a:p>
          <a:p>
            <a:r>
              <a:rPr lang="en-US" dirty="0" smtClean="0"/>
              <a:t>Balance between simplicity and reliability should be met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37695</TotalTime>
  <Words>778</Words>
  <Application>Microsoft Office PowerPoint</Application>
  <PresentationFormat>화면 슬라이드 쇼(4:3)</PresentationFormat>
  <Paragraphs>184</Paragraphs>
  <Slides>12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802-11-Submission</vt:lpstr>
      <vt:lpstr>Considerations on WUR Design</vt:lpstr>
      <vt:lpstr>Introduction</vt:lpstr>
      <vt:lpstr>WUR Design Considerations</vt:lpstr>
      <vt:lpstr>Extremely Low power Consumption</vt:lpstr>
      <vt:lpstr>Low Power vs. Delay Tradeoff</vt:lpstr>
      <vt:lpstr>Data Range and Wake-up Range</vt:lpstr>
      <vt:lpstr>False Positives and False Negatives</vt:lpstr>
      <vt:lpstr>Coexistence with other 802.11 Non-WUR devices</vt:lpstr>
      <vt:lpstr>Easy Integration and Low Cost</vt:lpstr>
      <vt:lpstr>Group Wake-Up</vt:lpstr>
      <vt:lpstr>Usage Scenarios</vt:lpstr>
      <vt:lpstr>References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Windows 사용자</cp:lastModifiedBy>
  <cp:revision>663</cp:revision>
  <cp:lastPrinted>2016-07-20T05:51:46Z</cp:lastPrinted>
  <dcterms:created xsi:type="dcterms:W3CDTF">2008-11-13T20:03:38Z</dcterms:created>
  <dcterms:modified xsi:type="dcterms:W3CDTF">2016-07-26T15:41:23Z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(3)hOqKLNO8DI+9Ft2zOnbpr3jRE/27W6SdpAoJItlx3ugdkh9Uc7PI7f1ejmOsqtVrrbpaYH0l_x000d_
BzpYcfBL/H5MKRhwLXASm2UOXe/iQeInx2CqfCDiM+NvAiu9CC+sUSLLOk+tlA2bUZbNK1Hr_x000d_
GcWAh4CrMABNfl6dK6XreuH/UTSF84+nutKJ8xpyFdNLXmv5oVQ64Dxy2YJJgRDn/OlKMYYd_x000d_
GMPHSp2T0Mu/yv3M+W</vt:lpwstr>
  </property>
  <property fmtid="{D5CDD505-2E9C-101B-9397-08002B2CF9AE}" pid="29" name="_new_ms_pID_725431">
    <vt:lpwstr>B8Ta5lymj98Xn9BNDZ7CB7q3EtdzrsyBwJESWu2pkhHhLCShAzCt5N_x000d_
TB2gssWTfzAErqGYEl18YuR5/dxPfXyCVuyhbydsECTuQEfi3NtLwUC2DcpvyVCUaiDtM0DS_x000d_
dKa8pdLKpamOO24BOL4PtIlo1OWgu/foJOTU/MuV+OzSNnUdZEVgTAr/GHlF+aF5mI25dCIx_x000d_
n+EanB17h8DUdhRzrp3CA7OppmHoS4vyFaqZ</vt:lpwstr>
  </property>
  <property fmtid="{D5CDD505-2E9C-101B-9397-08002B2CF9AE}" pid="30" name="_new_ms_pID_725432">
    <vt:lpwstr>Wjcz4Sn083mYMrEEY2KnNaptet+ajcZzrmPR_x000d_
XqaQs9R74h1x2nE0MyjCaWjHb7T07Phh9h1/9mPktpx++Vgu/4lbD0DRtJjfvL8Sy0E8RR/m_x000d_
wvic13Ce+0EDIOinCCWtSI7+sYbr/YGfBqhI/luM9L4=</vt:lpwstr>
  </property>
  <property fmtid="{D5CDD505-2E9C-101B-9397-08002B2CF9AE}" pid="31" name="sflag">
    <vt:lpwstr>1405997965</vt:lpwstr>
  </property>
</Properties>
</file>