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0" r:id="rId2"/>
    <p:sldId id="473" r:id="rId3"/>
    <p:sldId id="497" r:id="rId4"/>
    <p:sldId id="476" r:id="rId5"/>
    <p:sldId id="498" r:id="rId6"/>
    <p:sldId id="477" r:id="rId7"/>
    <p:sldId id="474" r:id="rId8"/>
    <p:sldId id="478" r:id="rId9"/>
    <p:sldId id="475" r:id="rId10"/>
    <p:sldId id="499" r:id="rId11"/>
    <p:sldId id="508" r:id="rId12"/>
    <p:sldId id="509" r:id="rId13"/>
    <p:sldId id="510" r:id="rId14"/>
    <p:sldId id="512" r:id="rId15"/>
    <p:sldId id="513" r:id="rId16"/>
    <p:sldId id="514" r:id="rId17"/>
    <p:sldId id="511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2086" autoAdjust="0"/>
  </p:normalViewPr>
  <p:slideViewPr>
    <p:cSldViewPr>
      <p:cViewPr>
        <p:scale>
          <a:sx n="125" d="100"/>
          <a:sy n="125" d="100"/>
        </p:scale>
        <p:origin x="-1224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4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0008" y="6475413"/>
            <a:ext cx="16639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8480" y="6475413"/>
            <a:ext cx="16254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</a:t>
            </a:r>
            <a:r>
              <a:rPr lang="en-US" sz="1800" b="1" dirty="0" smtClean="0">
                <a:solidFill>
                  <a:schemeClr val="tx1"/>
                </a:solidFill>
                <a:effectLst/>
                <a:cs typeface="Arial" charset="0"/>
              </a:rPr>
              <a:t>949</a:t>
            </a:r>
            <a:r>
              <a:rPr lang="en-US" sz="1800" b="1" dirty="0" smtClean="0">
                <a:effectLst/>
              </a:rPr>
              <a:t>r0</a:t>
            </a:r>
            <a:endParaRPr lang="en-US" sz="18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MAC trigger </a:t>
            </a:r>
            <a:r>
              <a:rPr lang="en-US" dirty="0"/>
              <a:t>f</a:t>
            </a:r>
            <a:r>
              <a:rPr lang="en-US" dirty="0" smtClean="0"/>
              <a:t>rame padding follow </a:t>
            </a:r>
            <a:r>
              <a:rPr lang="en-US" dirty="0"/>
              <a:t>u</a:t>
            </a:r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2016-07-22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222672"/>
              </p:ext>
            </p:extLst>
          </p:nvPr>
        </p:nvGraphicFramePr>
        <p:xfrm>
          <a:off x="800100" y="2057400"/>
          <a:ext cx="7239000" cy="22939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rporat@broadcom.com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193293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035533"/>
              </p:ext>
            </p:extLst>
          </p:nvPr>
        </p:nvGraphicFramePr>
        <p:xfrm>
          <a:off x="381000" y="28956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157790"/>
              </p:ext>
            </p:extLst>
          </p:nvPr>
        </p:nvGraphicFramePr>
        <p:xfrm>
          <a:off x="381000" y="48120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00600"/>
          </a:xfrm>
        </p:spPr>
        <p:txBody>
          <a:bodyPr/>
          <a:lstStyle/>
          <a:p>
            <a:pPr algn="just"/>
            <a:r>
              <a:rPr lang="en-US" altLang="zh-CN" sz="1800" b="0" dirty="0" smtClean="0"/>
              <a:t>Passed motion related with Trigger Frame padding </a:t>
            </a:r>
          </a:p>
          <a:p>
            <a:pPr lvl="1" algn="just"/>
            <a:r>
              <a:rPr lang="en-GB" sz="1400" b="0" dirty="0"/>
              <a:t>The spec shall define a MAC padding scheme (TBD) for trigger frame sent in Non-HT PPDUs </a:t>
            </a:r>
            <a:r>
              <a:rPr lang="en-US" sz="1400" b="0" dirty="0" smtClean="0"/>
              <a:t>(</a:t>
            </a:r>
            <a:r>
              <a:rPr lang="en-GB" sz="1400" dirty="0" smtClean="0"/>
              <a:t> </a:t>
            </a:r>
            <a:r>
              <a:rPr lang="en-GB" sz="1400" b="0" dirty="0" smtClean="0"/>
              <a:t>MU </a:t>
            </a:r>
            <a:r>
              <a:rPr lang="en-GB" sz="1400" b="0" dirty="0"/>
              <a:t>Motion 45, January 2016, </a:t>
            </a:r>
            <a:r>
              <a:rPr lang="en-GB" sz="1400" b="0" dirty="0" smtClean="0"/>
              <a:t>see 16/0067r0 )</a:t>
            </a:r>
          </a:p>
          <a:p>
            <a:pPr lvl="1" algn="just"/>
            <a:r>
              <a:rPr lang="en-GB" sz="1400" dirty="0"/>
              <a:t>The draft specification shall specify that when a Trigger needs to be padded to allow sufficient UL PPDU transmission preparation time, the padding shall be at the MAC layer and the padding shall not include an </a:t>
            </a:r>
            <a:r>
              <a:rPr lang="en-GB" sz="1400" dirty="0" smtClean="0"/>
              <a:t>FCS</a:t>
            </a:r>
            <a:r>
              <a:rPr lang="en-US" sz="1400" dirty="0"/>
              <a:t> </a:t>
            </a:r>
            <a:r>
              <a:rPr lang="en-US" sz="1400" dirty="0" smtClean="0"/>
              <a:t>( </a:t>
            </a:r>
            <a:r>
              <a:rPr lang="en-GB" sz="1400" dirty="0" smtClean="0"/>
              <a:t>MAC </a:t>
            </a:r>
            <a:r>
              <a:rPr lang="en-GB" sz="1400" dirty="0"/>
              <a:t>Motion 75, March 2016, see </a:t>
            </a:r>
            <a:r>
              <a:rPr lang="en-GB" sz="1400" dirty="0" smtClean="0"/>
              <a:t>16/368r1 )</a:t>
            </a:r>
          </a:p>
          <a:p>
            <a:pPr lvl="1" algn="just"/>
            <a:endParaRPr lang="en-US" sz="1400" dirty="0"/>
          </a:p>
          <a:p>
            <a:pPr lvl="1" algn="just"/>
            <a:endParaRPr lang="en-US" sz="1400" b="0" dirty="0"/>
          </a:p>
          <a:p>
            <a:pPr lvl="1" algn="just"/>
            <a:endParaRPr lang="en-US" altLang="zh-CN" sz="1400" b="0" dirty="0" smtClean="0"/>
          </a:p>
          <a:p>
            <a:pPr lvl="1" algn="just"/>
            <a:endParaRPr lang="en-US" altLang="zh-CN" sz="1400" dirty="0"/>
          </a:p>
          <a:p>
            <a:pPr lvl="1" algn="just"/>
            <a:endParaRPr lang="en-US" altLang="zh-CN" sz="1400" b="0" dirty="0" smtClean="0"/>
          </a:p>
          <a:p>
            <a:pPr marL="342900" lvl="1" indent="-342900" algn="just">
              <a:buChar char="•"/>
            </a:pPr>
            <a:r>
              <a:rPr lang="en-US" altLang="zh-CN" sz="1800" dirty="0">
                <a:ea typeface="+mn-ea"/>
                <a:cs typeface="+mn-cs"/>
              </a:rPr>
              <a:t>This contribution attempts to conclude the TBD MAC padding </a:t>
            </a:r>
            <a:r>
              <a:rPr lang="en-US" altLang="zh-CN" sz="1800" dirty="0" smtClean="0">
                <a:ea typeface="+mn-ea"/>
                <a:cs typeface="+mn-cs"/>
              </a:rPr>
              <a:t>scheme for Trigger Frame</a:t>
            </a:r>
          </a:p>
          <a:p>
            <a:pPr marL="342900" lvl="1" indent="-342900" algn="just">
              <a:buChar char="•"/>
            </a:pPr>
            <a:r>
              <a:rPr lang="en-US" altLang="zh-CN" sz="1800" dirty="0" smtClean="0">
                <a:ea typeface="+mn-ea"/>
                <a:cs typeface="+mn-cs"/>
              </a:rPr>
              <a:t>Comments that are associated </a:t>
            </a:r>
          </a:p>
          <a:p>
            <a:pPr marL="685800" lvl="2" indent="-342900" algn="just"/>
            <a:r>
              <a:rPr lang="en-US" altLang="zh-CN" sz="1600" dirty="0" smtClean="0">
                <a:ea typeface="+mn-ea"/>
                <a:cs typeface="+mn-cs"/>
              </a:rPr>
              <a:t>CID # 2890, 2896, 1643</a:t>
            </a:r>
            <a:endParaRPr lang="en-US" altLang="zh-CN" sz="1600" dirty="0">
              <a:ea typeface="+mn-ea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91417"/>
              </p:ext>
            </p:extLst>
          </p:nvPr>
        </p:nvGraphicFramePr>
        <p:xfrm>
          <a:off x="1228725" y="3327400"/>
          <a:ext cx="6686550" cy="63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/>
                <a:gridCol w="660400"/>
                <a:gridCol w="596900"/>
                <a:gridCol w="571500"/>
                <a:gridCol w="628650"/>
                <a:gridCol w="628650"/>
                <a:gridCol w="628650"/>
                <a:gridCol w="628650"/>
                <a:gridCol w="628650"/>
                <a:gridCol w="628650"/>
                <a:gridCol w="628650"/>
              </a:tblGrid>
              <a:tr h="355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Frame Control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Duration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trike="sngStrike">
                          <a:effectLst/>
                        </a:rPr>
                        <a:t>(</a:t>
                      </a:r>
                      <a:r>
                        <a:rPr lang="en-US" sz="800">
                          <a:effectLst/>
                        </a:rPr>
                        <a:t>RA</a:t>
                      </a:r>
                      <a:r>
                        <a:rPr lang="en-US" sz="800" strike="sngStrike">
                          <a:effectLst/>
                        </a:rPr>
                        <a:t>)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TA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Common Info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Per User Info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…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Per User Info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Padding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FCS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Octets: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TBD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4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</a:tr>
            </a:tbl>
          </a:graphicData>
        </a:graphic>
      </p:graphicFrame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71857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sz="2400" dirty="0" smtClean="0"/>
              <a:t>Recap: three proposed MAC padding options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r>
              <a:rPr lang="en-US" altLang="zh-CN" sz="1800" b="0" dirty="0" smtClean="0"/>
              <a:t>Option 1-RU length indication in Common part</a:t>
            </a:r>
          </a:p>
          <a:p>
            <a:endParaRPr lang="en-US" altLang="zh-CN" sz="1800" b="0" dirty="0" smtClean="0"/>
          </a:p>
          <a:p>
            <a:endParaRPr lang="en-US" altLang="zh-CN" sz="1800" b="0" dirty="0"/>
          </a:p>
          <a:p>
            <a:endParaRPr lang="en-US" altLang="zh-CN" sz="1800" b="0" dirty="0"/>
          </a:p>
          <a:p>
            <a:r>
              <a:rPr lang="en-US" altLang="zh-CN" sz="1800" b="0" dirty="0" smtClean="0"/>
              <a:t>Option 2-Per STA part contains first/last Per STA part indication</a:t>
            </a:r>
          </a:p>
          <a:p>
            <a:endParaRPr lang="en-US" altLang="zh-CN" sz="1800" b="0" dirty="0"/>
          </a:p>
          <a:p>
            <a:endParaRPr lang="en-US" altLang="zh-CN" sz="1800" b="0" dirty="0" smtClean="0"/>
          </a:p>
          <a:p>
            <a:endParaRPr lang="en-US" altLang="zh-CN" sz="1800" b="0" dirty="0"/>
          </a:p>
          <a:p>
            <a:endParaRPr lang="en-US" altLang="zh-CN" sz="1800" b="0" dirty="0" smtClean="0"/>
          </a:p>
          <a:p>
            <a:r>
              <a:rPr lang="en-US" altLang="zh-CN" sz="1800" b="0" dirty="0" smtClean="0"/>
              <a:t>Option 3-Using a special AID value to indicate the start of padding</a:t>
            </a:r>
          </a:p>
          <a:p>
            <a:pPr lvl="1"/>
            <a:r>
              <a:rPr lang="en-US" altLang="zh-CN" sz="1400" dirty="0" smtClean="0">
                <a:solidFill>
                  <a:srgbClr val="0070C0"/>
                </a:solidFill>
              </a:rPr>
              <a:t>Option 3 offers least overhead and simplest implementation with the following possible enhancement</a:t>
            </a:r>
          </a:p>
          <a:p>
            <a:pPr lvl="2"/>
            <a:r>
              <a:rPr lang="en-US" altLang="zh-CN" sz="1200" dirty="0" smtClean="0">
                <a:solidFill>
                  <a:srgbClr val="0070C0"/>
                </a:solidFill>
              </a:rPr>
              <a:t>No need to repeat the Per STA Block</a:t>
            </a:r>
          </a:p>
          <a:p>
            <a:pPr lvl="2"/>
            <a:r>
              <a:rPr lang="en-US" altLang="zh-CN" sz="1200" dirty="0" smtClean="0">
                <a:solidFill>
                  <a:srgbClr val="0070C0"/>
                </a:solidFill>
              </a:rPr>
              <a:t>No need to define Special RU allocation value </a:t>
            </a:r>
            <a:endParaRPr lang="en-US" altLang="zh-CN" sz="1200" b="0" dirty="0" smtClean="0">
              <a:solidFill>
                <a:srgbClr val="0070C0"/>
              </a:solidFill>
            </a:endParaRPr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1126975"/>
              </p:ext>
            </p:extLst>
          </p:nvPr>
        </p:nvGraphicFramePr>
        <p:xfrm>
          <a:off x="1371600" y="1600200"/>
          <a:ext cx="578485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Visio" r:id="rId3" imgW="5784519" imgH="695088" progId="Visio.Drawing.11">
                  <p:embed/>
                </p:oleObj>
              </mc:Choice>
              <mc:Fallback>
                <p:oleObj name="Visio" r:id="rId3" imgW="5784519" imgH="695088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600200"/>
                        <a:ext cx="5784850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892908"/>
              </p:ext>
            </p:extLst>
          </p:nvPr>
        </p:nvGraphicFramePr>
        <p:xfrm>
          <a:off x="1447800" y="2895600"/>
          <a:ext cx="5397500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Visio" r:id="rId5" imgW="5397904" imgH="1119960" progId="Visio.Drawing.11">
                  <p:embed/>
                </p:oleObj>
              </mc:Choice>
              <mc:Fallback>
                <p:oleObj name="Visio" r:id="rId5" imgW="5397904" imgH="111996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895600"/>
                        <a:ext cx="5397500" cy="111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371566"/>
              </p:ext>
            </p:extLst>
          </p:nvPr>
        </p:nvGraphicFramePr>
        <p:xfrm>
          <a:off x="1066800" y="5418138"/>
          <a:ext cx="6356350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Visio" r:id="rId7" imgW="6356520" imgH="1058760" progId="Visio.Drawing.11">
                  <p:embed/>
                </p:oleObj>
              </mc:Choice>
              <mc:Fallback>
                <p:oleObj name="Visio" r:id="rId7" imgW="6356520" imgH="105876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418138"/>
                        <a:ext cx="6356350" cy="105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30780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Proposal: harmonized MAC padding scheme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200400"/>
          </a:xfrm>
        </p:spPr>
        <p:txBody>
          <a:bodyPr/>
          <a:lstStyle/>
          <a:p>
            <a:pPr marL="0" indent="0">
              <a:buNone/>
            </a:pPr>
            <a:endParaRPr lang="en-US" altLang="zh-CN" sz="2000" b="0" dirty="0"/>
          </a:p>
          <a:p>
            <a:pPr lvl="1"/>
            <a:r>
              <a:rPr lang="en-US" altLang="zh-CN" sz="1600" b="0" dirty="0" smtClean="0"/>
              <a:t>Option </a:t>
            </a:r>
            <a:r>
              <a:rPr lang="en-US" altLang="zh-CN" sz="1600" dirty="0" smtClean="0"/>
              <a:t>4</a:t>
            </a:r>
            <a:r>
              <a:rPr lang="en-US" altLang="zh-CN" sz="1600" b="0" dirty="0" smtClean="0"/>
              <a:t>- an enhancement of option 3</a:t>
            </a:r>
          </a:p>
          <a:p>
            <a:pPr lvl="2"/>
            <a:r>
              <a:rPr lang="en-US" altLang="zh-CN" sz="1400" dirty="0"/>
              <a:t>MAC padding is performed with </a:t>
            </a:r>
            <a:r>
              <a:rPr lang="en-US" altLang="zh-CN" sz="1400" dirty="0" smtClean="0"/>
              <a:t>a special </a:t>
            </a:r>
            <a:r>
              <a:rPr lang="en-US" altLang="zh-CN" sz="1400" dirty="0"/>
              <a:t>Per STA info</a:t>
            </a:r>
          </a:p>
          <a:p>
            <a:pPr lvl="3"/>
            <a:r>
              <a:rPr lang="en-US" altLang="zh-CN" sz="1400" dirty="0"/>
              <a:t>STAID value is set as a reserved value to indicate the Per STA info is padding and needs no processing</a:t>
            </a:r>
          </a:p>
          <a:p>
            <a:pPr lvl="3"/>
            <a:r>
              <a:rPr lang="en-US" altLang="zh-CN" sz="1400" dirty="0"/>
              <a:t> </a:t>
            </a:r>
            <a:r>
              <a:rPr lang="en-US" sz="1400" dirty="0" smtClean="0"/>
              <a:t>STAID[11:0] = 0xFFF is defined as the special STAID to indicate MAC padding</a:t>
            </a:r>
            <a:endParaRPr lang="en-US" altLang="zh-CN" sz="1400" dirty="0"/>
          </a:p>
          <a:p>
            <a:pPr lvl="2"/>
            <a:r>
              <a:rPr lang="en-US" altLang="zh-CN" sz="1400" dirty="0" smtClean="0"/>
              <a:t>The rest padding bits are all set to one</a:t>
            </a:r>
          </a:p>
          <a:p>
            <a:pPr lvl="2"/>
            <a:r>
              <a:rPr lang="en-GB" sz="1400" dirty="0" smtClean="0"/>
              <a:t>The </a:t>
            </a:r>
            <a:r>
              <a:rPr lang="en-GB" sz="1400" dirty="0"/>
              <a:t>Padding field of the Trigger frame, if present, is an integer number of bytes &gt;= 2: Padding field starts with special STAID[11:0] as 0xFFF and the rest bits of the Padding field are all set to one. </a:t>
            </a:r>
            <a:endParaRPr lang="en-US" altLang="zh-CN" sz="1400" dirty="0"/>
          </a:p>
          <a:p>
            <a:pPr lvl="2"/>
            <a:endParaRPr lang="en-US" altLang="zh-CN" sz="1400" dirty="0" smtClean="0"/>
          </a:p>
          <a:p>
            <a:pPr lvl="2"/>
            <a:endParaRPr lang="en-US" altLang="zh-CN" sz="1400" b="0" dirty="0" smtClean="0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09784"/>
              </p:ext>
            </p:extLst>
          </p:nvPr>
        </p:nvGraphicFramePr>
        <p:xfrm>
          <a:off x="1546225" y="4903787"/>
          <a:ext cx="6051550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Visio" r:id="rId3" imgW="6052058" imgH="582390" progId="Visio.Drawing.11">
                  <p:embed/>
                </p:oleObj>
              </mc:Choice>
              <mc:Fallback>
                <p:oleObj name="Visio" r:id="rId3" imgW="6052058" imgH="58239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6225" y="4903787"/>
                        <a:ext cx="6051550" cy="582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59153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 MAC Padding Duration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 that each STA may announce its “TF MAC Padding Duration Capability” in HE Capabilities Field.</a:t>
            </a:r>
          </a:p>
          <a:p>
            <a:endParaRPr lang="en-US" dirty="0"/>
          </a:p>
          <a:p>
            <a:r>
              <a:rPr lang="en-US" dirty="0"/>
              <a:t>Possible values: [0,  8,  16]</a:t>
            </a:r>
            <a:r>
              <a:rPr lang="en-US" i="1" dirty="0"/>
              <a:t>us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 the case of HE PPDU, “16</a:t>
            </a:r>
            <a:r>
              <a:rPr lang="en-US" i="1" dirty="0"/>
              <a:t>us</a:t>
            </a:r>
            <a:r>
              <a:rPr lang="en-US" dirty="0"/>
              <a:t>” duration results in at least one more OFDM symbol.</a:t>
            </a:r>
          </a:p>
          <a:p>
            <a:pPr lvl="1"/>
            <a:endParaRPr lang="en-US" dirty="0"/>
          </a:p>
          <a:p>
            <a:r>
              <a:rPr lang="en-US" dirty="0"/>
              <a:t>AP is allowed to transmit TF with any PPDU format (11a/g/n/ac/ax).</a:t>
            </a:r>
          </a:p>
          <a:p>
            <a:endParaRPr lang="en-US" dirty="0"/>
          </a:p>
          <a:p>
            <a:r>
              <a:rPr lang="en-US" dirty="0"/>
              <a:t>AP shall apply the TF MAC Padding field with length corresponding to the longest TF MAC Padding Duration Capability among all the destination STAs.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186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Length Calculation for TF MAC Padding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7176"/>
            <a:ext cx="7772400" cy="375424"/>
          </a:xfrm>
        </p:spPr>
        <p:txBody>
          <a:bodyPr/>
          <a:lstStyle/>
          <a:p>
            <a:r>
              <a:rPr lang="en-US" dirty="0"/>
              <a:t>Case-1: For </a:t>
            </a:r>
            <a:r>
              <a:rPr lang="en-US" dirty="0" smtClean="0"/>
              <a:t>TF in Non-HT </a:t>
            </a:r>
            <a:r>
              <a:rPr lang="en-US" dirty="0"/>
              <a:t>(OFDM), HT and VHT </a:t>
            </a:r>
            <a:r>
              <a:rPr lang="en-US" dirty="0" smtClean="0"/>
              <a:t>PPDUs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06850" y="2889573"/>
            <a:ext cx="7772400" cy="375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Case-2: </a:t>
            </a:r>
            <a:r>
              <a:rPr lang="en-US" dirty="0" smtClean="0"/>
              <a:t>For TF in </a:t>
            </a:r>
            <a:r>
              <a:rPr lang="en-US" dirty="0"/>
              <a:t>HE </a:t>
            </a:r>
            <a:r>
              <a:rPr lang="en-US" dirty="0" smtClean="0"/>
              <a:t>PPDUs</a:t>
            </a:r>
            <a:endParaRPr lang="en-US" dirty="0"/>
          </a:p>
          <a:p>
            <a:endParaRPr lang="en-US" kern="0" dirty="0"/>
          </a:p>
        </p:txBody>
      </p:sp>
      <p:sp>
        <p:nvSpPr>
          <p:cNvPr id="8" name="Rectangle 7"/>
          <p:cNvSpPr/>
          <p:nvPr/>
        </p:nvSpPr>
        <p:spPr>
          <a:xfrm>
            <a:off x="806850" y="5105400"/>
            <a:ext cx="806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/>
              <a:t>where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2051983"/>
              </p:ext>
            </p:extLst>
          </p:nvPr>
        </p:nvGraphicFramePr>
        <p:xfrm>
          <a:off x="2075121" y="4792525"/>
          <a:ext cx="4343400" cy="1030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3" imgW="2997000" imgH="711000" progId="Equation.DSMT4">
                  <p:embed/>
                </p:oleObj>
              </mc:Choice>
              <mc:Fallback>
                <p:oleObj name="Equation" r:id="rId3" imgW="299700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75121" y="4792525"/>
                        <a:ext cx="4343400" cy="10309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907228"/>
              </p:ext>
            </p:extLst>
          </p:nvPr>
        </p:nvGraphicFramePr>
        <p:xfrm>
          <a:off x="2533740" y="3403044"/>
          <a:ext cx="3622495" cy="737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5" imgW="2234880" imgH="457200" progId="Equation.DSMT4">
                  <p:embed/>
                </p:oleObj>
              </mc:Choice>
              <mc:Fallback>
                <p:oleObj name="Equation" r:id="rId5" imgW="2234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3740" y="3403044"/>
                        <a:ext cx="3622495" cy="73749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3298520"/>
              </p:ext>
            </p:extLst>
          </p:nvPr>
        </p:nvGraphicFramePr>
        <p:xfrm>
          <a:off x="2663735" y="1903096"/>
          <a:ext cx="3492500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7" imgW="1917360" imgH="431640" progId="Equation.DSMT4">
                  <p:embed/>
                </p:oleObj>
              </mc:Choice>
              <mc:Fallback>
                <p:oleObj name="Equation" r:id="rId7" imgW="19173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3735" y="1903096"/>
                        <a:ext cx="3492500" cy="782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583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STBC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transmitting a TF, the AP is free to use any PHY format, except STBC.</a:t>
            </a:r>
          </a:p>
          <a:p>
            <a:endParaRPr lang="en-US" dirty="0" smtClean="0"/>
          </a:p>
          <a:p>
            <a:r>
              <a:rPr lang="en-US" dirty="0" smtClean="0"/>
              <a:t>Proposed to disallow using STBC in a PPDU carrying Trigger Frame.</a:t>
            </a:r>
          </a:p>
          <a:p>
            <a:pPr lvl="1"/>
            <a:r>
              <a:rPr lang="en-US" dirty="0" smtClean="0"/>
              <a:t>For STBC, buffering every two OFDM symbols to process may cause extra processing delay at the receiver.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78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zh-CN" b="1" dirty="0" smtClean="0"/>
              <a:t>Do you support to </a:t>
            </a:r>
            <a:r>
              <a:rPr lang="en-US" altLang="zh-CN" b="1" dirty="0" smtClean="0"/>
              <a:t>direct </a:t>
            </a:r>
            <a:r>
              <a:rPr lang="en-US" altLang="zh-CN" b="1" dirty="0" err="1" smtClean="0"/>
              <a:t>TGax</a:t>
            </a:r>
            <a:r>
              <a:rPr lang="en-US" altLang="zh-CN" b="1" dirty="0" smtClean="0"/>
              <a:t> editor to modify </a:t>
            </a:r>
            <a:r>
              <a:rPr lang="en-US" altLang="zh-CN" b="1" dirty="0" err="1" smtClean="0"/>
              <a:t>TGax</a:t>
            </a:r>
            <a:r>
              <a:rPr lang="en-US" altLang="zh-CN" b="1" dirty="0" smtClean="0"/>
              <a:t> Draft 0.3 per editing instruction of 11-16-0870r0 to conclude MAC trigger padding TBDs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Yes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No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/>
              <a:t>A</a:t>
            </a:r>
            <a:r>
              <a:rPr lang="en-US" altLang="zh-CN" dirty="0" smtClean="0"/>
              <a:t>bstain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762000" y="4191000"/>
            <a:ext cx="7924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000" dirty="0"/>
              <a:t>The resolution text for comment CID 2890, 2896, 1634 is </a:t>
            </a:r>
            <a:r>
              <a:rPr lang="en-US" altLang="zh-CN" sz="2000" dirty="0"/>
              <a:t>also provided </a:t>
            </a:r>
            <a:r>
              <a:rPr lang="en-US" altLang="zh-CN" sz="2000" dirty="0"/>
              <a:t>in </a:t>
            </a:r>
            <a:r>
              <a:rPr lang="en-US" altLang="zh-CN" sz="2000" dirty="0" smtClean="0"/>
              <a:t>11-16-0870r0</a:t>
            </a:r>
            <a:r>
              <a:rPr lang="en-US" altLang="zh-CN" sz="2000" dirty="0"/>
              <a:t>.  </a:t>
            </a:r>
            <a:endParaRPr lang="en-US" altLang="zh-CN" sz="2000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0407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369332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  <a:p>
            <a:pPr>
              <a:defRPr/>
            </a:pPr>
            <a:r>
              <a:rPr lang="en-US" altLang="ko-KR" dirty="0" smtClean="0"/>
              <a:t>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327574"/>
              </p:ext>
            </p:extLst>
          </p:nvPr>
        </p:nvGraphicFramePr>
        <p:xfrm>
          <a:off x="762000" y="1905000"/>
          <a:ext cx="7239000" cy="2667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805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518026"/>
              </p:ext>
            </p:extLst>
          </p:nvPr>
        </p:nvGraphicFramePr>
        <p:xfrm>
          <a:off x="762000" y="13716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516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53118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590823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40848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369332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  <a:p>
            <a:pPr>
              <a:defRPr/>
            </a:pPr>
            <a:r>
              <a:rPr lang="en-US" altLang="ko-KR" dirty="0" smtClean="0"/>
              <a:t>.</a:t>
            </a:r>
            <a:endParaRPr lang="en-US" altLang="ko-KR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48546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guoqing_li@apple.com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ericwong@apple.com</a:t>
                      </a:r>
                      <a:r>
                        <a:rPr lang="en-US" sz="900" u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431043"/>
              </p:ext>
            </p:extLst>
          </p:nvPr>
        </p:nvGraphicFramePr>
        <p:xfrm>
          <a:off x="789972" y="993996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746164"/>
              </p:ext>
            </p:extLst>
          </p:nvPr>
        </p:nvGraphicFramePr>
        <p:xfrm>
          <a:off x="762000" y="1121576"/>
          <a:ext cx="7467600" cy="48982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719435"/>
              </p:ext>
            </p:extLst>
          </p:nvPr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sun.bo1@zte.com.cn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lv.kaiying@zte.com.cn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yfang@ztetx.com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yao.ke5@zte.com.cn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xing.weimin@zte.com.cn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brianh@cisco.com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pmonajem@cisco.com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457566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108146</TotalTime>
  <Words>1715</Words>
  <Application>Microsoft Office PowerPoint</Application>
  <PresentationFormat>On-screen Show (4:3)</PresentationFormat>
  <Paragraphs>617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802-11-Submission</vt:lpstr>
      <vt:lpstr>Visio</vt:lpstr>
      <vt:lpstr>Equation</vt:lpstr>
      <vt:lpstr>MAC trigger frame padding follow up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Recap: three proposed MAC padding options</vt:lpstr>
      <vt:lpstr>Proposal: harmonized MAC padding scheme</vt:lpstr>
      <vt:lpstr>TF MAC Padding Duration</vt:lpstr>
      <vt:lpstr>Length Calculation for TF MAC Padding Field</vt:lpstr>
      <vt:lpstr>On STBC</vt:lpstr>
      <vt:lpstr>Straw Poll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Zhou Lan</cp:lastModifiedBy>
  <cp:revision>2052</cp:revision>
  <cp:lastPrinted>1998-02-10T13:28:06Z</cp:lastPrinted>
  <dcterms:created xsi:type="dcterms:W3CDTF">2007-05-21T21:00:37Z</dcterms:created>
  <dcterms:modified xsi:type="dcterms:W3CDTF">2016-07-25T13:36:43Z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