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7" r:id="rId3"/>
    <p:sldId id="284" r:id="rId4"/>
    <p:sldId id="305" r:id="rId5"/>
    <p:sldId id="304" r:id="rId6"/>
    <p:sldId id="291" r:id="rId7"/>
    <p:sldId id="299" r:id="rId8"/>
    <p:sldId id="293" r:id="rId9"/>
    <p:sldId id="300" r:id="rId10"/>
    <p:sldId id="302" r:id="rId11"/>
    <p:sldId id="303" r:id="rId12"/>
    <p:sldId id="30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CCFF"/>
    <a:srgbClr val="A3ED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5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546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54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Junghoon Suh,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Junghoon Suh,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Junghoon Suh,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Junghoon Suh,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Junghoon Suh,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Junghoon Suh,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Junghoon Suh,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802.11-16/0943r0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Introduction to SOMA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78338182"/>
              </p:ext>
            </p:extLst>
          </p:nvPr>
        </p:nvGraphicFramePr>
        <p:xfrm>
          <a:off x="466725" y="3044825"/>
          <a:ext cx="7442200" cy="2725738"/>
        </p:xfrm>
        <a:graphic>
          <a:graphicData uri="http://schemas.openxmlformats.org/presentationml/2006/ole">
            <p:oleObj spid="_x0000_s3594" name="Document" r:id="rId4" imgW="8258040" imgH="303363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SOMA of WLAN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1219200"/>
          </a:xfrm>
        </p:spPr>
        <p:txBody>
          <a:bodyPr/>
          <a:lstStyle/>
          <a:p>
            <a:r>
              <a:rPr lang="en-US" sz="2000" dirty="0" smtClean="0"/>
              <a:t>Those more and less reliable bits will be superposed in a constellation symbol for the scheduling of multiple STAs</a:t>
            </a:r>
          </a:p>
          <a:p>
            <a:pPr lvl="1"/>
            <a:r>
              <a:rPr lang="en-US" sz="1600" dirty="0" smtClean="0"/>
              <a:t>Semi Orthogonal Multiple Access (SOMA) </a:t>
            </a:r>
          </a:p>
          <a:p>
            <a:endParaRPr lang="en-US" dirty="0"/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259624"/>
            <a:ext cx="5463348" cy="414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438400"/>
            <a:ext cx="33528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val 35"/>
          <p:cNvSpPr/>
          <p:nvPr/>
        </p:nvSpPr>
        <p:spPr bwMode="auto">
          <a:xfrm>
            <a:off x="4384432" y="5791200"/>
            <a:ext cx="152400" cy="152400"/>
          </a:xfrm>
          <a:prstGeom prst="ellipse">
            <a:avLst/>
          </a:prstGeom>
          <a:solidFill>
            <a:schemeClr val="accent1">
              <a:alpha val="31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4191000" y="5791200"/>
            <a:ext cx="152400" cy="152400"/>
          </a:xfrm>
          <a:prstGeom prst="ellipse">
            <a:avLst/>
          </a:prstGeom>
          <a:solidFill>
            <a:schemeClr val="accent1">
              <a:alpha val="31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Isosceles Triangle 37"/>
          <p:cNvSpPr/>
          <p:nvPr/>
        </p:nvSpPr>
        <p:spPr bwMode="auto">
          <a:xfrm>
            <a:off x="4293576" y="5820512"/>
            <a:ext cx="152400" cy="152400"/>
          </a:xfrm>
          <a:prstGeom prst="triangle">
            <a:avLst/>
          </a:prstGeom>
          <a:solidFill>
            <a:srgbClr val="FF0000">
              <a:alpha val="2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4492872" y="5808784"/>
            <a:ext cx="152400" cy="152400"/>
          </a:xfrm>
          <a:prstGeom prst="triangle">
            <a:avLst/>
          </a:prstGeom>
          <a:solidFill>
            <a:srgbClr val="FF0000">
              <a:alpha val="2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>
            <a:stCxn id="37" idx="4"/>
          </p:cNvCxnSpPr>
          <p:nvPr/>
        </p:nvCxnSpPr>
        <p:spPr bwMode="auto">
          <a:xfrm flipH="1">
            <a:off x="4114800" y="5943600"/>
            <a:ext cx="1524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H="1">
            <a:off x="4317024" y="5912490"/>
            <a:ext cx="171114" cy="250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Straight Arrow Connector 41"/>
          <p:cNvCxnSpPr>
            <a:stCxn id="38" idx="3"/>
          </p:cNvCxnSpPr>
          <p:nvPr/>
        </p:nvCxnSpPr>
        <p:spPr bwMode="auto">
          <a:xfrm>
            <a:off x="4369776" y="5972912"/>
            <a:ext cx="202224" cy="199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39" idx="3"/>
          </p:cNvCxnSpPr>
          <p:nvPr/>
        </p:nvCxnSpPr>
        <p:spPr bwMode="auto">
          <a:xfrm>
            <a:off x="4569072" y="5961184"/>
            <a:ext cx="155328" cy="211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657600" y="6096000"/>
            <a:ext cx="6695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STA2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45677" y="6104792"/>
            <a:ext cx="6695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STA1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6200" y="5029200"/>
            <a:ext cx="33970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FF"/>
                </a:solidFill>
              </a:rPr>
              <a:t>When the adaptive power ratio,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is 0.5 to the component constellations, 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then the SOMA of WLAN is identical 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to the SOMA of 3GPP LTE.   </a:t>
            </a:r>
            <a:endParaRPr lang="en-US" sz="1600" dirty="0">
              <a:solidFill>
                <a:srgbClr val="0000FF"/>
              </a:solidFill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2835218" y="5080956"/>
          <a:ext cx="249382" cy="274318"/>
        </p:xfrm>
        <a:graphic>
          <a:graphicData uri="http://schemas.openxmlformats.org/presentationml/2006/ole">
            <p:oleObj spid="_x0000_s32770" name="Equation" r:id="rId5" imgW="152280" imgH="1396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Superposition Transmission shows quite good throughput gain against the OFDMA transmission without it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SOMA achieves the same performance as the NOMA, but with the simpler receiver algorithm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Little change may be needed to the WLAN when we design the SOMA thoughtfully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Detail design, corresponding signaling, and the performance verification will follow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[1] Saito, et al, </a:t>
            </a:r>
            <a:r>
              <a:rPr lang="en-US" i="1" dirty="0" smtClean="0"/>
              <a:t>Non-Orthogonal Multiple Access (NOMA) for Cellular Future Radio Access</a:t>
            </a:r>
            <a:r>
              <a:rPr lang="en-US" dirty="0" smtClean="0"/>
              <a:t>, VTC’13, June 2013.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[2] </a:t>
            </a:r>
            <a:r>
              <a:rPr lang="en-US" dirty="0" smtClean="0">
                <a:solidFill>
                  <a:schemeClr val="tx1"/>
                </a:solidFill>
              </a:rPr>
              <a:t>3GPP TSG RAN WG1 meeting 81, R1-152493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[3] 3GPP TSG RAN WG1 meeting 82, R1-156110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[4] </a:t>
            </a:r>
            <a:r>
              <a:rPr lang="en-US" dirty="0" smtClean="0"/>
              <a:t>S80216m-08_771r2, </a:t>
            </a:r>
            <a:r>
              <a:rPr lang="en-US" i="1" dirty="0" smtClean="0"/>
              <a:t>IEEE 802.16m-08_771r1, </a:t>
            </a:r>
            <a:r>
              <a:rPr lang="en-US" dirty="0" smtClean="0"/>
              <a:t>Enhanced HARQ Scheme with Signal Constellation Rearrangement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1754876"/>
              </p:ext>
            </p:extLst>
          </p:nvPr>
        </p:nvGraphicFramePr>
        <p:xfrm>
          <a:off x="685800" y="1435100"/>
          <a:ext cx="7305675" cy="2487613"/>
        </p:xfrm>
        <a:graphic>
          <a:graphicData uri="http://schemas.openxmlformats.org/presentationml/2006/ole">
            <p:oleObj spid="_x0000_s4107" name="Document" r:id="rId3" imgW="8868492" imgH="3024162" progId="Word.Document.8">
              <p:embed/>
            </p:oleObj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2152" y="1064455"/>
            <a:ext cx="2576514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</a:t>
            </a:r>
            <a:r>
              <a:rPr lang="en-GB" sz="2000" i="1" dirty="0" smtClean="0">
                <a:solidFill>
                  <a:srgbClr val="000000"/>
                </a:solidFill>
              </a:rPr>
              <a:t>continued</a:t>
            </a:r>
            <a:r>
              <a:rPr lang="en-GB" sz="2000" dirty="0" smtClean="0">
                <a:solidFill>
                  <a:srgbClr val="000000"/>
                </a:solidFill>
              </a:rPr>
              <a:t>):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4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533400"/>
            <a:ext cx="7770813" cy="1065213"/>
          </a:xfrm>
        </p:spPr>
        <p:txBody>
          <a:bodyPr/>
          <a:lstStyle/>
          <a:p>
            <a:r>
              <a:rPr lang="en-US" dirty="0" smtClean="0"/>
              <a:t>Radio Multiple 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1676400"/>
            <a:ext cx="8352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Orthogonal Multiple Access: TDMA, FDMA, CDMA, OFDMA 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09575" y="2514600"/>
            <a:ext cx="2867025" cy="3886200"/>
            <a:chOff x="0" y="2514600"/>
            <a:chExt cx="2867025" cy="3886200"/>
          </a:xfrm>
        </p:grpSpPr>
        <p:pic>
          <p:nvPicPr>
            <p:cNvPr id="39937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2514600"/>
              <a:ext cx="1885950" cy="1895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52600" y="5153025"/>
              <a:ext cx="1114425" cy="1247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4648200"/>
              <a:ext cx="1085850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3" name="Straight Arrow Connector 12"/>
            <p:cNvCxnSpPr/>
            <p:nvPr/>
          </p:nvCxnSpPr>
          <p:spPr bwMode="auto">
            <a:xfrm flipH="1">
              <a:off x="1066800" y="4495800"/>
              <a:ext cx="228600" cy="38100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1600200" y="4267200"/>
              <a:ext cx="685800" cy="121920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9" name="Straight Connector 18"/>
          <p:cNvCxnSpPr/>
          <p:nvPr/>
        </p:nvCxnSpPr>
        <p:spPr bwMode="auto">
          <a:xfrm>
            <a:off x="4495800" y="26670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495800" y="3810000"/>
            <a:ext cx="4191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4495800" y="3048000"/>
            <a:ext cx="838200" cy="7620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562600" y="3048000"/>
            <a:ext cx="838200" cy="762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629400" y="3048000"/>
            <a:ext cx="838200" cy="7620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696200" y="3048000"/>
            <a:ext cx="838200" cy="762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9800" y="2571690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TDMA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63152" y="2667000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Power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29600" y="3810000"/>
            <a:ext cx="611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Time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493566" y="4690646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493566" y="5833646"/>
            <a:ext cx="4191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4493566" y="5334000"/>
            <a:ext cx="838200" cy="499646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560366" y="5334000"/>
            <a:ext cx="838200" cy="499646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27166" y="5334000"/>
            <a:ext cx="838200" cy="499646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693966" y="5334000"/>
            <a:ext cx="838200" cy="499646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53000" y="4648200"/>
            <a:ext cx="3035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Superposition Transmission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60918" y="4690646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Power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27366" y="5833646"/>
            <a:ext cx="611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Time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4495800" y="5334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562600" y="5334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6629400" y="5334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7696200" y="5334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4495800" y="5105400"/>
            <a:ext cx="838200" cy="228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62600" y="5105400"/>
            <a:ext cx="838200" cy="228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620774" y="5105400"/>
            <a:ext cx="838200" cy="228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96200" y="5105400"/>
            <a:ext cx="838200" cy="228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Superposition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Transmission Signals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07922" y="1397478"/>
          <a:ext cx="2346960" cy="457199"/>
        </p:xfrm>
        <a:graphic>
          <a:graphicData uri="http://schemas.openxmlformats.org/presentationml/2006/ole">
            <p:oleObj spid="_x0000_s40962" name="Equation" r:id="rId3" imgW="1104840" imgH="253800" progId="Equation.3">
              <p:embed/>
            </p:oleObj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603937" y="1905000"/>
            <a:ext cx="2520263" cy="2286000"/>
            <a:chOff x="381000" y="2209800"/>
            <a:chExt cx="2520263" cy="2286000"/>
          </a:xfrm>
        </p:grpSpPr>
        <p:grpSp>
          <p:nvGrpSpPr>
            <p:cNvPr id="8" name="Group 7"/>
            <p:cNvGrpSpPr/>
            <p:nvPr/>
          </p:nvGrpSpPr>
          <p:grpSpPr>
            <a:xfrm>
              <a:off x="381000" y="2209800"/>
              <a:ext cx="2133600" cy="2286000"/>
              <a:chOff x="0" y="2514600"/>
              <a:chExt cx="2867025" cy="3886200"/>
            </a:xfrm>
          </p:grpSpPr>
          <p:pic>
            <p:nvPicPr>
              <p:cNvPr id="9" name="Picture 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4800" y="2514600"/>
                <a:ext cx="1885950" cy="1895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752600" y="5153025"/>
                <a:ext cx="1114425" cy="1247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0" y="4648200"/>
                <a:ext cx="1085850" cy="942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2" name="Straight Arrow Connector 11"/>
              <p:cNvCxnSpPr/>
              <p:nvPr/>
            </p:nvCxnSpPr>
            <p:spPr bwMode="auto">
              <a:xfrm flipH="1">
                <a:off x="1066800" y="4495800"/>
                <a:ext cx="228600" cy="381000"/>
              </a:xfrm>
              <a:prstGeom prst="straightConnector1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3" name="Straight Arrow Connector 12"/>
              <p:cNvCxnSpPr/>
              <p:nvPr/>
            </p:nvCxnSpPr>
            <p:spPr bwMode="auto">
              <a:xfrm>
                <a:off x="1600200" y="4267200"/>
                <a:ext cx="685800" cy="1219200"/>
              </a:xfrm>
              <a:prstGeom prst="straightConnector1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4" name="TextBox 13"/>
            <p:cNvSpPr txBox="1"/>
            <p:nvPr/>
          </p:nvSpPr>
          <p:spPr>
            <a:xfrm>
              <a:off x="1998452" y="3640348"/>
              <a:ext cx="9028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SNR = 0dB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8045" y="3888123"/>
              <a:ext cx="979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SNR = 20dB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810000" y="3810000"/>
            <a:ext cx="1622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OMA: P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 = P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 = 0.5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77000" y="3810000"/>
            <a:ext cx="2513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Superposition: P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 = 0.2, P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 = 0.8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276600" y="1981200"/>
            <a:ext cx="5257800" cy="1886129"/>
            <a:chOff x="3276600" y="3105090"/>
            <a:chExt cx="5257800" cy="1886129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6770716" y="3585865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6770716" y="4229219"/>
              <a:ext cx="838200" cy="499646"/>
            </a:xfrm>
            <a:prstGeom prst="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138068" y="3585865"/>
              <a:ext cx="7088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Power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6772950" y="4229219"/>
              <a:ext cx="8382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6772950" y="4000619"/>
              <a:ext cx="8382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6772950" y="4729549"/>
              <a:ext cx="1371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7534950" y="4652665"/>
              <a:ext cx="5613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Freq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3909248" y="3522506"/>
              <a:ext cx="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3276600" y="3522506"/>
              <a:ext cx="7088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Power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3911482" y="4666190"/>
              <a:ext cx="1371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4848828" y="4589306"/>
              <a:ext cx="5613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Freq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886200" y="3979706"/>
              <a:ext cx="381000" cy="6858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267200" y="3979706"/>
              <a:ext cx="381000" cy="685800"/>
            </a:xfrm>
            <a:prstGeom prst="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 flipV="1">
              <a:off x="7230150" y="3662065"/>
              <a:ext cx="533400" cy="4572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Rectangle 55"/>
            <p:cNvSpPr/>
            <p:nvPr/>
          </p:nvSpPr>
          <p:spPr>
            <a:xfrm>
              <a:off x="7763550" y="3357265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en-US" sz="1800" dirty="0"/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 flipV="1">
              <a:off x="7306350" y="4347865"/>
              <a:ext cx="838200" cy="762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9" name="Rectangle 58"/>
            <p:cNvSpPr/>
            <p:nvPr/>
          </p:nvSpPr>
          <p:spPr>
            <a:xfrm>
              <a:off x="8144550" y="4043065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en-US" sz="1800" dirty="0"/>
            </a:p>
          </p:txBody>
        </p:sp>
        <p:cxnSp>
          <p:nvCxnSpPr>
            <p:cNvPr id="61" name="Straight Arrow Connector 60"/>
            <p:cNvCxnSpPr>
              <a:stCxn id="52" idx="0"/>
            </p:cNvCxnSpPr>
            <p:nvPr/>
          </p:nvCxnSpPr>
          <p:spPr bwMode="auto">
            <a:xfrm flipV="1">
              <a:off x="4076700" y="3674906"/>
              <a:ext cx="114300" cy="304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4191000" y="3446306"/>
              <a:ext cx="13532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BW1=BW/2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Straight Arrow Connector 63"/>
            <p:cNvCxnSpPr/>
            <p:nvPr/>
          </p:nvCxnSpPr>
          <p:spPr bwMode="auto">
            <a:xfrm flipV="1">
              <a:off x="4495800" y="4208306"/>
              <a:ext cx="457200" cy="762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4666544" y="3915174"/>
              <a:ext cx="13532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BW2=BW/2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419600" y="4665506"/>
              <a:ext cx="4748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BW</a:t>
              </a:r>
              <a:endParaRPr lang="en-US" sz="14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886200" y="3105090"/>
              <a:ext cx="784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OMA</a:t>
              </a:r>
              <a:endParaRPr lang="en-US" sz="20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324600" y="3105090"/>
              <a:ext cx="16065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Superposition</a:t>
              </a:r>
              <a:endParaRPr lang="en-US" sz="2000" dirty="0"/>
            </a:p>
          </p:txBody>
        </p:sp>
      </p:grp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533400" y="513588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Superposition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r>
                        <a:rPr lang="en-US" baseline="-25000" dirty="0" smtClean="0"/>
                        <a:t>1 </a:t>
                      </a:r>
                      <a:r>
                        <a:rPr lang="en-US" baseline="0" dirty="0" smtClean="0"/>
                        <a:t>(bps/Hz)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4.39 (+32%)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r>
                        <a:rPr lang="en-US" baseline="-25000" dirty="0" smtClean="0"/>
                        <a:t>2 </a:t>
                      </a:r>
                      <a:r>
                        <a:rPr lang="en-US" baseline="0" dirty="0" smtClean="0"/>
                        <a:t>(bps/Hz)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0.74 (+48%)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6629400" y="5678269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Source: Saito, et al, “Non-Orthogonal Multiple Access for Cellular Future Radio Access”, VTC, June 2013.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1828800" y="4114800"/>
          <a:ext cx="5673436" cy="990600"/>
        </p:xfrm>
        <a:graphic>
          <a:graphicData uri="http://schemas.openxmlformats.org/presentationml/2006/ole">
            <p:oleObj spid="_x0000_s40963" name="Equation" r:id="rId7" imgW="320040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533400"/>
            <a:ext cx="7770813" cy="1065213"/>
          </a:xfrm>
        </p:spPr>
        <p:txBody>
          <a:bodyPr/>
          <a:lstStyle/>
          <a:p>
            <a:r>
              <a:rPr lang="en-US" dirty="0" err="1" smtClean="0"/>
              <a:t>MultiUser</a:t>
            </a:r>
            <a:r>
              <a:rPr lang="en-US" dirty="0" smtClean="0"/>
              <a:t> Superposition Transmission (MUST) as a Work Item of 3GPP LTE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162800" cy="433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033466" y="6172200"/>
            <a:ext cx="3679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Source: 3GPP TSG RAN WG1 meeting 81, R1-152493 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Non-Orthogonal Multiple Access</a:t>
            </a:r>
            <a:endParaRPr lang="en-US" sz="18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00FF"/>
                </a:solidFill>
              </a:rPr>
              <a:t>Superposition transmission with adaptive power ratio on component constellations and non-Gray-mapped superposed constellation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For Near-UE to decode Near-UE bits, Far-UE bits need to be known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9525" y="2667000"/>
            <a:ext cx="36734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600" y="2590800"/>
            <a:ext cx="47244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Far-UE decodes its own signal, and treats Near-UE as noise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latin typeface="Times New Roman"/>
              </a:rPr>
              <a:t>Performance degradation, due to the non-white Gaussian noise with the Near-UE signal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Near-UE decodes the Far-UE signal, regenerate the interference caused by the Far UE message and cancel it from the received signal using Successive Interference Cancellation (SIC), then decodes its own signal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latin typeface="Times New Roman"/>
              </a:rPr>
              <a:t>Complexity and delay, when FEC based SIC is used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latin typeface="Times New Roman"/>
              </a:rPr>
              <a:t>Error propagation, when symbol-level SIC is used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67531" y="6019800"/>
            <a:ext cx="3419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Example of NOMA superposed constellation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31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Semi-Orthogonal Multiple Access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00FF"/>
                </a:solidFill>
              </a:rPr>
              <a:t>Superposition transmission with adaptive power ratio on component constellations and Gray-mapped superposed constellation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For Near-UE to decode Near-UE bits, Far-UE bits Not need to be known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2790480"/>
            <a:ext cx="4724400" cy="330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Far-UE decodes its own signal, and treats Near-UE as noise just like NOMA</a:t>
            </a:r>
          </a:p>
          <a:p>
            <a:pPr lvl="1" defTabSz="914400">
              <a:spcBef>
                <a:spcPct val="20000"/>
              </a:spcBef>
              <a:buClrTx/>
              <a:buSzTx/>
            </a:pPr>
            <a:endParaRPr lang="en-US" sz="14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Near-UE performs the demodulation of the received signal, collecting the LLRs corresponding to the near coded bits, and then performs decoding of the near-UE codeword.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latin typeface="Times New Roman"/>
              </a:rPr>
              <a:t>Complexity in the Receiver side is reduced </a:t>
            </a: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667000"/>
            <a:ext cx="327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5410200" y="6016823"/>
            <a:ext cx="3581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Example of SOMA superposed constellation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System level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Full buffer traffic model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Burst buffer traffic model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2362200" y="1676400"/>
          <a:ext cx="4419600" cy="838200"/>
        </p:xfrm>
        <a:graphic>
          <a:graphicData uri="http://schemas.openxmlformats.org/drawingml/2006/table">
            <a:tbl>
              <a:tblPr/>
              <a:tblGrid>
                <a:gridCol w="2344173"/>
                <a:gridCol w="2075427"/>
              </a:tblGrid>
              <a:tr h="419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Arial Unicode MS"/>
                          <a:cs typeface="Arial"/>
                        </a:rPr>
                        <a:t>Cell average gain (%)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Arial Unicode MS"/>
                          <a:cs typeface="Arial"/>
                        </a:rPr>
                        <a:t>Cell edge gain (%)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latin typeface="Times New Roman"/>
                          <a:ea typeface="Arial Unicode MS"/>
                          <a:cs typeface="Arial"/>
                        </a:rPr>
                        <a:t>13.4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Arial Unicode MS"/>
                          <a:cs typeface="Arial"/>
                        </a:rPr>
                        <a:t>16.6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981200" y="3124200"/>
          <a:ext cx="4876801" cy="1859612"/>
        </p:xfrm>
        <a:graphic>
          <a:graphicData uri="http://schemas.openxmlformats.org/drawingml/2006/table">
            <a:tbl>
              <a:tblPr/>
              <a:tblGrid>
                <a:gridCol w="1223696"/>
                <a:gridCol w="1223696"/>
                <a:gridCol w="728737"/>
                <a:gridCol w="850336"/>
                <a:gridCol w="850336"/>
              </a:tblGrid>
              <a:tr h="4513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Resource Utilization 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(%)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Throughput gain (%)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Average </a:t>
                      </a:r>
                      <a:r>
                        <a:rPr lang="en-US" sz="18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UE</a:t>
                      </a:r>
                      <a:r>
                        <a:rPr lang="en-US" sz="1800" kern="1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 </a:t>
                      </a:r>
                      <a:r>
                        <a:rPr lang="en-US" sz="18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Packet Throughput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5%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50%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95%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54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66.2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2.3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3.5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3.7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0.0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54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87.8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11.8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15.7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16.5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6.4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62000" y="5105400"/>
            <a:ext cx="77920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NOMA and SOMA have the same system level performance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FEC-SIC used for Near-UE of NOMA, and about 14% cell-</a:t>
            </a:r>
            <a:r>
              <a:rPr lang="en-US" sz="1600" dirty="0" err="1" smtClean="0">
                <a:solidFill>
                  <a:schemeClr val="tx1"/>
                </a:solidFill>
              </a:rPr>
              <a:t>avg</a:t>
            </a:r>
            <a:r>
              <a:rPr lang="en-US" sz="1600" dirty="0" smtClean="0">
                <a:solidFill>
                  <a:schemeClr val="tx1"/>
                </a:solidFill>
              </a:rPr>
              <a:t> and 17% cell edge gains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achieved for full buffer traffic 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Gain varies according to the traffic load for burst traffic model, ~12% </a:t>
            </a:r>
            <a:r>
              <a:rPr lang="en-US" sz="1600" dirty="0" err="1" smtClean="0">
                <a:solidFill>
                  <a:schemeClr val="tx1"/>
                </a:solidFill>
              </a:rPr>
              <a:t>avg</a:t>
            </a:r>
            <a:r>
              <a:rPr lang="en-US" sz="1600" dirty="0" smtClean="0">
                <a:solidFill>
                  <a:schemeClr val="tx1"/>
                </a:solidFill>
              </a:rPr>
              <a:t> gain, and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~16% cell edge gain can be achieved. The gain increases as Resource Utilization increases  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87512" y="4724400"/>
            <a:ext cx="215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Source : 3GPP LTE, R1-156110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00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400" dirty="0" smtClean="0"/>
              <a:t>How to consider Superposition Transmission in WLAN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Junghoon Suh,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1828800"/>
          </a:xfrm>
        </p:spPr>
        <p:txBody>
          <a:bodyPr/>
          <a:lstStyle/>
          <a:p>
            <a:r>
              <a:rPr lang="en-US" sz="1600" dirty="0" smtClean="0">
                <a:solidFill>
                  <a:srgbClr val="0000FF"/>
                </a:solidFill>
              </a:rPr>
              <a:t>There are bits more reliable than others in a QAM constellation [4].</a:t>
            </a:r>
          </a:p>
          <a:p>
            <a:pPr lvl="1"/>
            <a:r>
              <a:rPr lang="en-US" sz="1600" dirty="0" smtClean="0"/>
              <a:t>The bits more reliable may be scheduled for a STA in lower SNR channel</a:t>
            </a:r>
          </a:p>
          <a:p>
            <a:pPr lvl="1"/>
            <a:r>
              <a:rPr lang="en-US" sz="1600" dirty="0" smtClean="0"/>
              <a:t>The bits less reliable may be scheduled for a STA in higher SNR channel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29200" y="2590800"/>
            <a:ext cx="3810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4 bits for 16-QAM: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where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in-phase components and 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quadrature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-phase components. 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Here,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 and 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most reliable bits and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and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least reliable bits. 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 the same way, for 6 bits (i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3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3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) of 64-QAM,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 and 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most reliable bits,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and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medium reliable bits, and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3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and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3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most reliable bits. </a:t>
            </a: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 for 256 QAM (i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3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4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3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4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) ,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 and 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1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most reliable bits,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and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2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first medium reliable bits,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3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and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3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second medium reliable bits, and i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4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and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q</a:t>
            </a:r>
            <a:r>
              <a:rPr lang="en-US" sz="1400" kern="0" baseline="-25000" dirty="0" smtClean="0">
                <a:solidFill>
                  <a:srgbClr val="000000"/>
                </a:solidFill>
                <a:latin typeface="Times New Roman"/>
                <a:ea typeface="+mn-ea"/>
              </a:rPr>
              <a:t>4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are the least reliable bits.</a:t>
            </a:r>
            <a:endParaRPr lang="en-US" sz="1400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4542559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066800" y="6019800"/>
            <a:ext cx="3288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16 QAM Constellation with Gray-mapping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17957</TotalTime>
  <Words>963</Words>
  <Application>Microsoft Office PowerPoint</Application>
  <PresentationFormat>On-screen Show (4:3)</PresentationFormat>
  <Paragraphs>185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Document</vt:lpstr>
      <vt:lpstr>Equation</vt:lpstr>
      <vt:lpstr>Introduction to SOMA</vt:lpstr>
      <vt:lpstr>Slide 2</vt:lpstr>
      <vt:lpstr>Radio Multiple Access</vt:lpstr>
      <vt:lpstr>Superposition Transmission</vt:lpstr>
      <vt:lpstr>MultiUser Superposition Transmission (MUST) as a Work Item of 3GPP LTE</vt:lpstr>
      <vt:lpstr>NOMA</vt:lpstr>
      <vt:lpstr>SOMA</vt:lpstr>
      <vt:lpstr>System level simulation results</vt:lpstr>
      <vt:lpstr>How to consider Superposition Transmission in WLAN</vt:lpstr>
      <vt:lpstr>SOMA of WLAN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j00903761</cp:lastModifiedBy>
  <cp:revision>413</cp:revision>
  <cp:lastPrinted>1601-01-01T00:00:00Z</cp:lastPrinted>
  <dcterms:created xsi:type="dcterms:W3CDTF">2015-10-31T00:33:08Z</dcterms:created>
  <dcterms:modified xsi:type="dcterms:W3CDTF">2016-07-25T03:23:40Z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1468589825</vt:lpwstr>
  </property>
</Properties>
</file>