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276" r:id="rId3"/>
    <p:sldId id="277" r:id="rId4"/>
    <p:sldId id="278" r:id="rId5"/>
    <p:sldId id="279" r:id="rId6"/>
    <p:sldId id="280" r:id="rId7"/>
    <p:sldId id="281" r:id="rId8"/>
    <p:sldId id="282" r:id="rId9"/>
    <p:sldId id="301" r:id="rId10"/>
    <p:sldId id="283" r:id="rId11"/>
    <p:sldId id="284" r:id="rId12"/>
    <p:sldId id="285" r:id="rId13"/>
    <p:sldId id="286" r:id="rId14"/>
    <p:sldId id="287" r:id="rId15"/>
    <p:sldId id="288" r:id="rId16"/>
    <p:sldId id="289" r:id="rId17"/>
    <p:sldId id="290" r:id="rId18"/>
    <p:sldId id="291" r:id="rId19"/>
    <p:sldId id="292" r:id="rId20"/>
    <p:sldId id="293" r:id="rId21"/>
    <p:sldId id="294" r:id="rId22"/>
    <p:sldId id="295" r:id="rId23"/>
    <p:sldId id="297" r:id="rId24"/>
    <p:sldId id="298" r:id="rId25"/>
    <p:sldId id="299" r:id="rId26"/>
    <p:sldId id="300" r:id="rId2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59" d="100"/>
          <a:sy n="59" d="100"/>
        </p:scale>
        <p:origin x="90" y="71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7/26/2016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2440" cy="41108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2000">
                <a:latin typeface="Arial"/>
              </a:rPr>
              <a:t> </a:t>
            </a:r>
            <a:r>
              <a:rPr lang="en-US" sz="1200" i="1">
                <a:latin typeface="Arial"/>
              </a:rPr>
              <a:t>access to the resource is only upon a successful authentication</a:t>
            </a:r>
            <a:endParaRPr/>
          </a:p>
        </p:txBody>
      </p:sp>
      <p:sp>
        <p:nvSpPr>
          <p:cNvPr id="146" name="CustomShape 2"/>
          <p:cNvSpPr/>
          <p:nvPr/>
        </p:nvSpPr>
        <p:spPr>
          <a:xfrm>
            <a:off x="3884760" y="8685360"/>
            <a:ext cx="2967840" cy="453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0E3BE54F-FDC2-4159-83F5-6ADD3F635364}" type="slidenum">
              <a:rPr lang="en-US" sz="1200">
                <a:solidFill>
                  <a:srgbClr val="000000"/>
                </a:solidFill>
                <a:latin typeface="+mn-lt"/>
                <a:ea typeface="+mn-ea"/>
              </a:rPr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794590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2440" cy="4110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8" name="CustomShape 2"/>
          <p:cNvSpPr/>
          <p:nvPr/>
        </p:nvSpPr>
        <p:spPr>
          <a:xfrm>
            <a:off x="3884760" y="8685360"/>
            <a:ext cx="2967840" cy="453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6374B41F-9809-4B4E-AD41-5F143A8210CD}" type="slidenum">
              <a:rPr lang="en-US" sz="1200">
                <a:solidFill>
                  <a:srgbClr val="000000"/>
                </a:solidFill>
                <a:latin typeface="+mn-lt"/>
                <a:ea typeface="+mn-ea"/>
              </a:rPr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070950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2440" cy="41108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2000">
                <a:latin typeface="Arial"/>
              </a:rPr>
              <a:t>802.3 (Ethernet)</a:t>
            </a:r>
            <a:endParaRPr/>
          </a:p>
          <a:p>
            <a:r>
              <a:rPr lang="en-US" sz="2000">
                <a:latin typeface="Arial"/>
              </a:rPr>
              <a:t>802.11 (Wi-Fi)</a:t>
            </a:r>
            <a:endParaRPr/>
          </a:p>
          <a:p>
            <a:endParaRPr/>
          </a:p>
        </p:txBody>
      </p:sp>
      <p:sp>
        <p:nvSpPr>
          <p:cNvPr id="150" name="CustomShape 2"/>
          <p:cNvSpPr/>
          <p:nvPr/>
        </p:nvSpPr>
        <p:spPr>
          <a:xfrm>
            <a:off x="3884760" y="8685360"/>
            <a:ext cx="2967840" cy="453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4EEE981F-314F-4C92-B370-42854BED4288}" type="slidenum">
              <a:rPr lang="en-US" sz="1200">
                <a:solidFill>
                  <a:srgbClr val="000000"/>
                </a:solidFill>
                <a:latin typeface="+mn-lt"/>
                <a:ea typeface="+mn-ea"/>
              </a:rPr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958771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2440" cy="41108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2000">
                <a:latin typeface="Arial"/>
              </a:rPr>
              <a:t>CCMP (CBC-MAC protocol)</a:t>
            </a:r>
            <a:endParaRPr/>
          </a:p>
        </p:txBody>
      </p:sp>
      <p:sp>
        <p:nvSpPr>
          <p:cNvPr id="152" name="CustomShape 2"/>
          <p:cNvSpPr/>
          <p:nvPr/>
        </p:nvSpPr>
        <p:spPr>
          <a:xfrm>
            <a:off x="3884760" y="8685360"/>
            <a:ext cx="2967840" cy="453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075276D8-9D4D-4DF9-8F6A-F32E596EFCD5}" type="slidenum">
              <a:rPr lang="en-US" sz="1200">
                <a:solidFill>
                  <a:srgbClr val="000000"/>
                </a:solidFill>
                <a:latin typeface="+mn-lt"/>
                <a:ea typeface="+mn-ea"/>
              </a:rPr>
              <a:t>15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19239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 smtClean="0"/>
              <a:t>Meareg</a:t>
            </a:r>
            <a:r>
              <a:rPr lang="en-GB" dirty="0" smtClean="0"/>
              <a:t> </a:t>
            </a:r>
            <a:r>
              <a:rPr lang="en-GB" dirty="0" err="1" smtClean="0"/>
              <a:t>Abreha</a:t>
            </a:r>
            <a:r>
              <a:rPr lang="en-GB" dirty="0" smtClean="0"/>
              <a:t> (Addis Ababa University)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 smtClean="0"/>
              <a:t>Meareg</a:t>
            </a:r>
            <a:r>
              <a:rPr lang="en-GB" dirty="0" smtClean="0"/>
              <a:t> </a:t>
            </a:r>
            <a:r>
              <a:rPr lang="en-GB" dirty="0" err="1" smtClean="0"/>
              <a:t>Abreha</a:t>
            </a:r>
            <a:r>
              <a:rPr lang="en-GB" dirty="0" smtClean="0"/>
              <a:t> (Addis Ababa University)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802.11-16/0940r1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July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524625"/>
            <a:ext cx="3041644" cy="180975"/>
          </a:xfrm>
        </p:spPr>
        <p:txBody>
          <a:bodyPr/>
          <a:lstStyle/>
          <a:p>
            <a:r>
              <a:rPr lang="en-GB" dirty="0" err="1"/>
              <a:t>Meareg</a:t>
            </a:r>
            <a:r>
              <a:rPr lang="en-GB" dirty="0"/>
              <a:t> </a:t>
            </a:r>
            <a:r>
              <a:rPr lang="en-GB" dirty="0" err="1"/>
              <a:t>Abreha</a:t>
            </a:r>
            <a:r>
              <a:rPr lang="en-GB" dirty="0"/>
              <a:t> </a:t>
            </a:r>
            <a:r>
              <a:rPr lang="en-GB" dirty="0" smtClean="0"/>
              <a:t>(Addis Ababa University)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28600" y="822325"/>
            <a:ext cx="86106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History and Implementation of the IEEE 802 Security </a:t>
            </a:r>
            <a:r>
              <a:rPr lang="en-US" dirty="0" smtClean="0"/>
              <a:t>Architecture</a:t>
            </a:r>
            <a:br>
              <a:rPr lang="en-US" dirty="0" smtClean="0"/>
            </a:b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605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2016-07-26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7190248"/>
              </p:ext>
            </p:extLst>
          </p:nvPr>
        </p:nvGraphicFramePr>
        <p:xfrm>
          <a:off x="231775" y="2547938"/>
          <a:ext cx="8547100" cy="273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6" name="Document" r:id="rId4" imgW="8267030" imgH="2634552" progId="Word.Document.8">
                  <p:embed/>
                </p:oleObj>
              </mc:Choice>
              <mc:Fallback>
                <p:oleObj name="Document" r:id="rId4" imgW="8267030" imgH="263455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775" y="2547938"/>
                        <a:ext cx="8547100" cy="27305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CustomShape 1"/>
          <p:cNvSpPr/>
          <p:nvPr/>
        </p:nvSpPr>
        <p:spPr>
          <a:xfrm>
            <a:off x="365760" y="1645920"/>
            <a:ext cx="8318160" cy="44500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lang="en-US"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dirty="0">
                <a:solidFill>
                  <a:srgbClr val="FF3333"/>
                </a:solidFill>
                <a:latin typeface="Abyssinica SIL"/>
                <a:ea typeface="Times New Roman"/>
              </a:rPr>
              <a:t>IEEE 802.20</a:t>
            </a:r>
            <a:r>
              <a:rPr lang="en-US" dirty="0">
                <a:solidFill>
                  <a:srgbClr val="000000"/>
                </a:solidFill>
                <a:latin typeface="Abyssinica SIL"/>
                <a:ea typeface="Times New Roman"/>
              </a:rPr>
              <a:t> (MBWA – with Vehicular Mobility support) – has Basic EAP Support Protocol.</a:t>
            </a:r>
            <a:endParaRPr lang="en-US" dirty="0"/>
          </a:p>
          <a:p>
            <a:pPr>
              <a:lnSpc>
                <a:spcPct val="100000"/>
              </a:lnSpc>
              <a:buFont typeface="Arial"/>
              <a:buChar char="•"/>
            </a:pPr>
            <a:endParaRPr lang="en-US"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dirty="0">
                <a:solidFill>
                  <a:srgbClr val="FF3333"/>
                </a:solidFill>
                <a:latin typeface="Abyssinica SIL"/>
                <a:ea typeface="Times New Roman"/>
              </a:rPr>
              <a:t>IEEE 802.21</a:t>
            </a:r>
            <a:r>
              <a:rPr lang="en-US" dirty="0">
                <a:solidFill>
                  <a:srgbClr val="000000"/>
                </a:solidFill>
                <a:latin typeface="Abyssinica SIL"/>
                <a:ea typeface="Times New Roman"/>
              </a:rPr>
              <a:t> (MIH) – uses target network's authentication mechanism before MIH frames exchange.</a:t>
            </a:r>
            <a:endParaRPr lang="en-US" dirty="0"/>
          </a:p>
          <a:p>
            <a:pPr>
              <a:lnSpc>
                <a:spcPct val="100000"/>
              </a:lnSpc>
              <a:buFont typeface="Arial"/>
              <a:buChar char="•"/>
            </a:pPr>
            <a:endParaRPr lang="en-US"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dirty="0">
                <a:solidFill>
                  <a:srgbClr val="FF3333"/>
                </a:solidFill>
                <a:latin typeface="Abyssinica SIL"/>
                <a:ea typeface="Times New Roman"/>
              </a:rPr>
              <a:t>IEEE 802.22 </a:t>
            </a:r>
            <a:r>
              <a:rPr lang="en-US" dirty="0">
                <a:solidFill>
                  <a:srgbClr val="000000"/>
                </a:solidFill>
                <a:latin typeface="Abyssinica SIL"/>
                <a:ea typeface="Times New Roman"/>
              </a:rPr>
              <a:t>(TVWS) – uses EAP-TLS or EAP-TTLS (using RSA or ECC based X.509 digital certificate profiles)</a:t>
            </a:r>
            <a:endParaRPr lang="en-US"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  <p:sp>
        <p:nvSpPr>
          <p:cNvPr id="96" name="CustomShape 2"/>
          <p:cNvSpPr/>
          <p:nvPr/>
        </p:nvSpPr>
        <p:spPr>
          <a:xfrm>
            <a:off x="365760" y="671040"/>
            <a:ext cx="8043840" cy="7005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400" b="1" dirty="0">
                <a:solidFill>
                  <a:srgbClr val="000000"/>
                </a:solidFill>
                <a:latin typeface="Abyssinica SIL"/>
              </a:rPr>
              <a:t>Data Access Control and Authentication on IEEE 802 standards currently</a:t>
            </a:r>
            <a:endParaRPr dirty="0"/>
          </a:p>
        </p:txBody>
      </p:sp>
      <p:sp>
        <p:nvSpPr>
          <p:cNvPr id="4" name="Rectangle 3"/>
          <p:cNvSpPr/>
          <p:nvPr/>
        </p:nvSpPr>
        <p:spPr>
          <a:xfrm>
            <a:off x="449855" y="228600"/>
            <a:ext cx="11272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</a:rPr>
              <a:t>July 2016</a:t>
            </a:r>
            <a:endParaRPr lang="en-GB" sz="1800" b="1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500694" y="6475413"/>
            <a:ext cx="3041644" cy="180975"/>
          </a:xfrm>
          <a:prstGeom prst="rect">
            <a:avLst/>
          </a:prstGeom>
        </p:spPr>
        <p:txBody>
          <a:bodyPr/>
          <a:lstStyle/>
          <a:p>
            <a:r>
              <a:rPr lang="en-GB" sz="1200" dirty="0" err="1">
                <a:solidFill>
                  <a:schemeClr val="tx1"/>
                </a:solidFill>
              </a:rPr>
              <a:t>Meareg</a:t>
            </a:r>
            <a:r>
              <a:rPr lang="en-GB" sz="1200" dirty="0">
                <a:solidFill>
                  <a:schemeClr val="tx1"/>
                </a:solidFill>
              </a:rPr>
              <a:t> </a:t>
            </a:r>
            <a:r>
              <a:rPr lang="en-GB" sz="1200" dirty="0" err="1">
                <a:solidFill>
                  <a:schemeClr val="tx1"/>
                </a:solidFill>
              </a:rPr>
              <a:t>Abreha</a:t>
            </a:r>
            <a:r>
              <a:rPr lang="en-GB" sz="1200" dirty="0">
                <a:solidFill>
                  <a:schemeClr val="tx1"/>
                </a:solidFill>
              </a:rPr>
              <a:t> </a:t>
            </a:r>
            <a:r>
              <a:rPr lang="en-GB" sz="1200" dirty="0" smtClean="0">
                <a:solidFill>
                  <a:schemeClr val="tx1"/>
                </a:solidFill>
              </a:rPr>
              <a:t>(Addis Ababa University)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685214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CustomShape 1"/>
          <p:cNvSpPr/>
          <p:nvPr/>
        </p:nvSpPr>
        <p:spPr>
          <a:xfrm>
            <a:off x="365760" y="0"/>
            <a:ext cx="8317080" cy="16430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3600" b="1">
                <a:solidFill>
                  <a:srgbClr val="000000"/>
                </a:solidFill>
                <a:latin typeface="Abyssinica SIL"/>
              </a:rPr>
              <a:t>Data Confidentiality and Integrity </a:t>
            </a:r>
            <a:endParaRPr/>
          </a:p>
        </p:txBody>
      </p:sp>
      <p:sp>
        <p:nvSpPr>
          <p:cNvPr id="98" name="CustomShape 2"/>
          <p:cNvSpPr/>
          <p:nvPr/>
        </p:nvSpPr>
        <p:spPr>
          <a:xfrm>
            <a:off x="457200" y="1600200"/>
            <a:ext cx="8225640" cy="4521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800" b="1">
                <a:solidFill>
                  <a:srgbClr val="000000"/>
                </a:solidFill>
                <a:latin typeface="Abyssinica SIL"/>
              </a:rPr>
              <a:t>IEEE 802.3 (Ethernet) security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Abyssinica SIL"/>
              </a:rPr>
              <a:t>The IEEE 802.1AE defines a layer 2 security protocol called MACSec.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FF3300"/>
                </a:solidFill>
                <a:latin typeface="Abyssinica SIL"/>
              </a:rPr>
              <a:t>MACSec</a:t>
            </a:r>
            <a:r>
              <a:rPr lang="en-US" sz="2400">
                <a:solidFill>
                  <a:srgbClr val="000000"/>
                </a:solidFill>
                <a:latin typeface="Abyssinica SIL"/>
              </a:rPr>
              <a:t> provides point-to-point security on </a:t>
            </a:r>
            <a:r>
              <a:rPr lang="en-US" sz="2400">
                <a:solidFill>
                  <a:srgbClr val="FF3300"/>
                </a:solidFill>
                <a:latin typeface="Abyssinica SIL"/>
              </a:rPr>
              <a:t>Ethernet networks</a:t>
            </a:r>
            <a:r>
              <a:rPr lang="en-US" sz="2400">
                <a:solidFill>
                  <a:srgbClr val="000000"/>
                </a:solidFill>
                <a:latin typeface="Abyssinica SIL"/>
              </a:rPr>
              <a:t>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Abyssinica SIL"/>
              </a:rPr>
              <a:t>The 2010 revision of 802.1x integrated the MACSec with the EAPOL and </a:t>
            </a:r>
            <a:r>
              <a:rPr lang="en-US" sz="2400">
                <a:solidFill>
                  <a:srgbClr val="FF0000"/>
                </a:solidFill>
                <a:latin typeface="Abyssinica SIL"/>
              </a:rPr>
              <a:t>the IEEE 802.1AR (Secure device identity) to support service identification</a:t>
            </a:r>
            <a:r>
              <a:rPr lang="en-US" sz="2400">
                <a:solidFill>
                  <a:srgbClr val="000000"/>
                </a:solidFill>
                <a:latin typeface="Abyssinica SIL"/>
              </a:rPr>
              <a:t>.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4" name="Rectangle 3"/>
          <p:cNvSpPr/>
          <p:nvPr/>
        </p:nvSpPr>
        <p:spPr>
          <a:xfrm>
            <a:off x="449855" y="228600"/>
            <a:ext cx="11272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</a:rPr>
              <a:t>July 2016</a:t>
            </a:r>
            <a:endParaRPr lang="en-GB" sz="1800" b="1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500694" y="6475413"/>
            <a:ext cx="3041644" cy="180975"/>
          </a:xfrm>
          <a:prstGeom prst="rect">
            <a:avLst/>
          </a:prstGeom>
        </p:spPr>
        <p:txBody>
          <a:bodyPr/>
          <a:lstStyle/>
          <a:p>
            <a:r>
              <a:rPr lang="en-GB" sz="1200" dirty="0" err="1">
                <a:solidFill>
                  <a:schemeClr val="tx1"/>
                </a:solidFill>
              </a:rPr>
              <a:t>Meareg</a:t>
            </a:r>
            <a:r>
              <a:rPr lang="en-GB" sz="1200" dirty="0">
                <a:solidFill>
                  <a:schemeClr val="tx1"/>
                </a:solidFill>
              </a:rPr>
              <a:t> </a:t>
            </a:r>
            <a:r>
              <a:rPr lang="en-GB" sz="1200" dirty="0" err="1">
                <a:solidFill>
                  <a:schemeClr val="tx1"/>
                </a:solidFill>
              </a:rPr>
              <a:t>Abreha</a:t>
            </a:r>
            <a:r>
              <a:rPr lang="en-GB" sz="1200" dirty="0">
                <a:solidFill>
                  <a:schemeClr val="tx1"/>
                </a:solidFill>
              </a:rPr>
              <a:t> </a:t>
            </a:r>
            <a:r>
              <a:rPr lang="en-GB" sz="1200" dirty="0" smtClean="0">
                <a:solidFill>
                  <a:schemeClr val="tx1"/>
                </a:solidFill>
              </a:rPr>
              <a:t>(Addis Ababa University)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183875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CustomShape 1"/>
          <p:cNvSpPr/>
          <p:nvPr/>
        </p:nvSpPr>
        <p:spPr>
          <a:xfrm>
            <a:off x="457200" y="274680"/>
            <a:ext cx="8225640" cy="1139040"/>
          </a:xfrm>
          <a:prstGeom prst="rect">
            <a:avLst/>
          </a:prstGeom>
          <a:noFill/>
          <a:ln>
            <a:noFill/>
          </a:ln>
        </p:spPr>
      </p:sp>
      <p:sp>
        <p:nvSpPr>
          <p:cNvPr id="100" name="CustomShape 2"/>
          <p:cNvSpPr/>
          <p:nvPr/>
        </p:nvSpPr>
        <p:spPr>
          <a:xfrm>
            <a:off x="457200" y="1600200"/>
            <a:ext cx="8225640" cy="4521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800" b="1">
                <a:solidFill>
                  <a:srgbClr val="000000"/>
                </a:solidFill>
                <a:latin typeface="Abyssinica SIL"/>
              </a:rPr>
              <a:t>IEEE 802.11 (WLANs) security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Abyssinica SIL"/>
              </a:rPr>
              <a:t>Popularity along medium vulnerability- led to a series of security protocols evolution.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Abyssinica SIL"/>
              </a:rPr>
              <a:t>The </a:t>
            </a:r>
            <a:r>
              <a:rPr lang="en-US" sz="2400">
                <a:solidFill>
                  <a:srgbClr val="FF3300"/>
                </a:solidFill>
                <a:latin typeface="Abyssinica SIL"/>
              </a:rPr>
              <a:t>1999 IEEE 802.11 </a:t>
            </a:r>
            <a:r>
              <a:rPr lang="en-US" sz="2400">
                <a:solidFill>
                  <a:srgbClr val="000000"/>
                </a:solidFill>
                <a:latin typeface="Abyssinica SIL"/>
              </a:rPr>
              <a:t>standard introduced the first wireless protocol called</a:t>
            </a:r>
            <a:r>
              <a:rPr lang="en-US" sz="2400">
                <a:solidFill>
                  <a:srgbClr val="FF3300"/>
                </a:solidFill>
                <a:latin typeface="Abyssinica SIL"/>
              </a:rPr>
              <a:t> WEP</a:t>
            </a:r>
            <a:r>
              <a:rPr lang="en-US" sz="2400">
                <a:solidFill>
                  <a:srgbClr val="000000"/>
                </a:solidFill>
                <a:latin typeface="Abyssinica SIL"/>
              </a:rPr>
              <a:t>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Abyssinica SIL"/>
              </a:rPr>
              <a:t>WEP uses </a:t>
            </a:r>
            <a:r>
              <a:rPr lang="en-US" sz="2400">
                <a:solidFill>
                  <a:srgbClr val="FF3300"/>
                </a:solidFill>
                <a:latin typeface="Abyssinica SIL"/>
              </a:rPr>
              <a:t>RC4 algorithm </a:t>
            </a:r>
            <a:r>
              <a:rPr lang="en-US" sz="2400">
                <a:solidFill>
                  <a:srgbClr val="000000"/>
                </a:solidFill>
                <a:latin typeface="Abyssinica SIL"/>
              </a:rPr>
              <a:t>for </a:t>
            </a:r>
            <a:r>
              <a:rPr lang="en-US" sz="2400">
                <a:solidFill>
                  <a:srgbClr val="FF0000"/>
                </a:solidFill>
                <a:latin typeface="Abyssinica SIL"/>
              </a:rPr>
              <a:t>data encryption and integrity</a:t>
            </a:r>
            <a:r>
              <a:rPr lang="en-US" sz="2400">
                <a:solidFill>
                  <a:srgbClr val="000000"/>
                </a:solidFill>
                <a:latin typeface="Abyssinica SIL"/>
              </a:rPr>
              <a:t>- also the reason for its vulnerability.</a:t>
            </a:r>
            <a:endParaRPr/>
          </a:p>
        </p:txBody>
      </p:sp>
      <p:sp>
        <p:nvSpPr>
          <p:cNvPr id="101" name="CustomShape 3"/>
          <p:cNvSpPr/>
          <p:nvPr/>
        </p:nvSpPr>
        <p:spPr>
          <a:xfrm>
            <a:off x="165240" y="548640"/>
            <a:ext cx="8061480" cy="561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3600" b="1">
                <a:solidFill>
                  <a:srgbClr val="000000"/>
                </a:solidFill>
                <a:latin typeface="Abyssinica SIL"/>
              </a:rPr>
              <a:t>Data Confidentiality and Integrity </a:t>
            </a:r>
            <a:endParaRPr/>
          </a:p>
        </p:txBody>
      </p:sp>
      <p:sp>
        <p:nvSpPr>
          <p:cNvPr id="5" name="Rectangle 4"/>
          <p:cNvSpPr/>
          <p:nvPr/>
        </p:nvSpPr>
        <p:spPr>
          <a:xfrm>
            <a:off x="449855" y="228600"/>
            <a:ext cx="11272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</a:rPr>
              <a:t>July 2016</a:t>
            </a:r>
            <a:endParaRPr lang="en-GB" sz="1800" b="1" dirty="0">
              <a:solidFill>
                <a:schemeClr val="tx1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idx="4294967295"/>
          </p:nvPr>
        </p:nvSpPr>
        <p:spPr>
          <a:xfrm>
            <a:off x="5500694" y="6475413"/>
            <a:ext cx="3041644" cy="180975"/>
          </a:xfrm>
          <a:prstGeom prst="rect">
            <a:avLst/>
          </a:prstGeom>
        </p:spPr>
        <p:txBody>
          <a:bodyPr/>
          <a:lstStyle/>
          <a:p>
            <a:r>
              <a:rPr lang="en-GB" sz="1200" dirty="0" err="1">
                <a:solidFill>
                  <a:schemeClr val="tx1"/>
                </a:solidFill>
              </a:rPr>
              <a:t>Meareg</a:t>
            </a:r>
            <a:r>
              <a:rPr lang="en-GB" sz="1200" dirty="0">
                <a:solidFill>
                  <a:schemeClr val="tx1"/>
                </a:solidFill>
              </a:rPr>
              <a:t> </a:t>
            </a:r>
            <a:r>
              <a:rPr lang="en-GB" sz="1200" dirty="0" err="1">
                <a:solidFill>
                  <a:schemeClr val="tx1"/>
                </a:solidFill>
              </a:rPr>
              <a:t>Abreha</a:t>
            </a:r>
            <a:r>
              <a:rPr lang="en-GB" sz="1200" dirty="0">
                <a:solidFill>
                  <a:schemeClr val="tx1"/>
                </a:solidFill>
              </a:rPr>
              <a:t> </a:t>
            </a:r>
            <a:r>
              <a:rPr lang="en-GB" sz="1200" dirty="0" smtClean="0">
                <a:solidFill>
                  <a:schemeClr val="tx1"/>
                </a:solidFill>
              </a:rPr>
              <a:t>(Addis Ababa University)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692106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CustomShape 1"/>
          <p:cNvSpPr/>
          <p:nvPr/>
        </p:nvSpPr>
        <p:spPr>
          <a:xfrm>
            <a:off x="457200" y="274680"/>
            <a:ext cx="8225640" cy="1139040"/>
          </a:xfrm>
          <a:prstGeom prst="rect">
            <a:avLst/>
          </a:prstGeom>
          <a:noFill/>
          <a:ln>
            <a:noFill/>
          </a:ln>
        </p:spPr>
      </p:sp>
      <p:sp>
        <p:nvSpPr>
          <p:cNvPr id="103" name="CustomShape 2"/>
          <p:cNvSpPr/>
          <p:nvPr/>
        </p:nvSpPr>
        <p:spPr>
          <a:xfrm>
            <a:off x="457200" y="1600200"/>
            <a:ext cx="8225640" cy="4521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400">
                <a:solidFill>
                  <a:srgbClr val="000000"/>
                </a:solidFill>
                <a:latin typeface="Abyssinica SIL"/>
              </a:rPr>
              <a:t>...WLANs security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Abyssinica SIL"/>
              </a:rPr>
              <a:t>IEEE Task Group I was formed </a:t>
            </a:r>
            <a:r>
              <a:rPr lang="en-US" sz="2400">
                <a:solidFill>
                  <a:srgbClr val="FF0000"/>
                </a:solidFill>
                <a:latin typeface="Abyssinica SIL"/>
              </a:rPr>
              <a:t>to replace the WEP security protocol</a:t>
            </a:r>
            <a:r>
              <a:rPr lang="en-US" sz="2400">
                <a:solidFill>
                  <a:srgbClr val="000000"/>
                </a:solidFill>
                <a:latin typeface="Abyssinica SIL"/>
              </a:rPr>
              <a:t>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Abyssinica SIL"/>
              </a:rPr>
              <a:t>In 2003 the </a:t>
            </a:r>
            <a:r>
              <a:rPr lang="en-US" sz="2400">
                <a:solidFill>
                  <a:srgbClr val="FF0000"/>
                </a:solidFill>
                <a:latin typeface="Abyssinica SIL"/>
              </a:rPr>
              <a:t>WPA</a:t>
            </a:r>
            <a:r>
              <a:rPr lang="en-US" sz="2400">
                <a:solidFill>
                  <a:srgbClr val="000000"/>
                </a:solidFill>
                <a:latin typeface="Abyssinica SIL"/>
              </a:rPr>
              <a:t> security protocol (an interim protocol) </a:t>
            </a:r>
            <a:r>
              <a:rPr lang="en-US" sz="2400">
                <a:solidFill>
                  <a:srgbClr val="FF0000"/>
                </a:solidFill>
                <a:latin typeface="Abyssinica SIL"/>
              </a:rPr>
              <a:t>replaced the WEP</a:t>
            </a:r>
            <a:r>
              <a:rPr lang="en-US" sz="2400">
                <a:solidFill>
                  <a:srgbClr val="000000"/>
                </a:solidFill>
                <a:latin typeface="Abyssinica SIL"/>
              </a:rPr>
              <a:t>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Abyssinica SIL"/>
              </a:rPr>
              <a:t>Final draft ratified on June 2004 as </a:t>
            </a:r>
            <a:r>
              <a:rPr lang="en-US" sz="2400">
                <a:solidFill>
                  <a:srgbClr val="FF0000"/>
                </a:solidFill>
                <a:latin typeface="Abyssinica SIL"/>
              </a:rPr>
              <a:t>802.11i</a:t>
            </a:r>
            <a:r>
              <a:rPr lang="en-US" sz="2400">
                <a:solidFill>
                  <a:srgbClr val="000000"/>
                </a:solidFill>
                <a:latin typeface="Abyssinica SIL"/>
              </a:rPr>
              <a:t> (security protocol - </a:t>
            </a:r>
            <a:r>
              <a:rPr lang="en-US" sz="2400">
                <a:solidFill>
                  <a:srgbClr val="FF0000"/>
                </a:solidFill>
                <a:latin typeface="Abyssinica SIL"/>
              </a:rPr>
              <a:t>WPA2</a:t>
            </a:r>
            <a:r>
              <a:rPr lang="en-US" sz="2400">
                <a:solidFill>
                  <a:srgbClr val="000000"/>
                </a:solidFill>
                <a:latin typeface="Abyssinica SIL"/>
              </a:rPr>
              <a:t>)–included on the </a:t>
            </a:r>
            <a:r>
              <a:rPr lang="en-US" sz="2400">
                <a:solidFill>
                  <a:srgbClr val="FF3300"/>
                </a:solidFill>
                <a:latin typeface="Abyssinica SIL"/>
              </a:rPr>
              <a:t>2007 amendment of the 802.11</a:t>
            </a:r>
            <a:r>
              <a:rPr lang="en-US" sz="2400">
                <a:solidFill>
                  <a:srgbClr val="000000"/>
                </a:solidFill>
                <a:latin typeface="Abyssinica SIL"/>
              </a:rPr>
              <a:t>.</a:t>
            </a:r>
            <a:endParaRPr/>
          </a:p>
        </p:txBody>
      </p:sp>
      <p:sp>
        <p:nvSpPr>
          <p:cNvPr id="104" name="CustomShape 3"/>
          <p:cNvSpPr/>
          <p:nvPr/>
        </p:nvSpPr>
        <p:spPr>
          <a:xfrm>
            <a:off x="182880" y="548640"/>
            <a:ext cx="8061480" cy="561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3600" b="1">
                <a:solidFill>
                  <a:srgbClr val="000000"/>
                </a:solidFill>
                <a:latin typeface="Abyssinica SIL"/>
              </a:rPr>
              <a:t>Data Confidentiality and Integrity </a:t>
            </a:r>
            <a:endParaRPr/>
          </a:p>
        </p:txBody>
      </p:sp>
      <p:sp>
        <p:nvSpPr>
          <p:cNvPr id="5" name="Rectangle 4"/>
          <p:cNvSpPr/>
          <p:nvPr/>
        </p:nvSpPr>
        <p:spPr>
          <a:xfrm>
            <a:off x="449855" y="228600"/>
            <a:ext cx="11272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</a:rPr>
              <a:t>July 2016</a:t>
            </a:r>
            <a:endParaRPr lang="en-GB" sz="1800" b="1" dirty="0">
              <a:solidFill>
                <a:schemeClr val="tx1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idx="4294967295"/>
          </p:nvPr>
        </p:nvSpPr>
        <p:spPr>
          <a:xfrm>
            <a:off x="5500694" y="6475413"/>
            <a:ext cx="3041644" cy="180975"/>
          </a:xfrm>
          <a:prstGeom prst="rect">
            <a:avLst/>
          </a:prstGeom>
        </p:spPr>
        <p:txBody>
          <a:bodyPr/>
          <a:lstStyle/>
          <a:p>
            <a:r>
              <a:rPr lang="en-GB" sz="1200" dirty="0" err="1">
                <a:solidFill>
                  <a:schemeClr val="tx1"/>
                </a:solidFill>
              </a:rPr>
              <a:t>Meareg</a:t>
            </a:r>
            <a:r>
              <a:rPr lang="en-GB" sz="1200" dirty="0">
                <a:solidFill>
                  <a:schemeClr val="tx1"/>
                </a:solidFill>
              </a:rPr>
              <a:t> </a:t>
            </a:r>
            <a:r>
              <a:rPr lang="en-GB" sz="1200" dirty="0" err="1">
                <a:solidFill>
                  <a:schemeClr val="tx1"/>
                </a:solidFill>
              </a:rPr>
              <a:t>Abreha</a:t>
            </a:r>
            <a:r>
              <a:rPr lang="en-GB" sz="1200" dirty="0">
                <a:solidFill>
                  <a:schemeClr val="tx1"/>
                </a:solidFill>
              </a:rPr>
              <a:t> </a:t>
            </a:r>
            <a:r>
              <a:rPr lang="en-GB" sz="1200" dirty="0" smtClean="0">
                <a:solidFill>
                  <a:schemeClr val="tx1"/>
                </a:solidFill>
              </a:rPr>
              <a:t>(Addis Ababa University)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968369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CustomShape 1"/>
          <p:cNvSpPr/>
          <p:nvPr/>
        </p:nvSpPr>
        <p:spPr>
          <a:xfrm>
            <a:off x="457200" y="274680"/>
            <a:ext cx="8225640" cy="1139040"/>
          </a:xfrm>
          <a:prstGeom prst="rect">
            <a:avLst/>
          </a:prstGeom>
          <a:noFill/>
          <a:ln>
            <a:noFill/>
          </a:ln>
        </p:spPr>
      </p:sp>
      <p:sp>
        <p:nvSpPr>
          <p:cNvPr id="106" name="CustomShape 2"/>
          <p:cNvSpPr/>
          <p:nvPr/>
        </p:nvSpPr>
        <p:spPr>
          <a:xfrm>
            <a:off x="457200" y="1600200"/>
            <a:ext cx="8225640" cy="4521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400">
                <a:solidFill>
                  <a:srgbClr val="000000"/>
                </a:solidFill>
                <a:latin typeface="Abyssinica SIL"/>
              </a:rPr>
              <a:t>...WLANs security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n-US" sz="2600" b="1">
                <a:solidFill>
                  <a:srgbClr val="000000"/>
                </a:solidFill>
                <a:latin typeface="Abyssinica SIL"/>
              </a:rPr>
              <a:t>Wi-Fi Protected Access (WPA)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 lvl="1">
              <a:lnSpc>
                <a:spcPct val="100000"/>
              </a:lnSpc>
              <a:buFont typeface="Arial"/>
              <a:buChar char="–"/>
            </a:pPr>
            <a:r>
              <a:rPr lang="en-US" sz="2800">
                <a:solidFill>
                  <a:srgbClr val="FF0000"/>
                </a:solidFill>
                <a:latin typeface="Abyssinica SIL"/>
              </a:rPr>
              <a:t>TKIP </a:t>
            </a:r>
            <a:r>
              <a:rPr lang="en-US" sz="2800">
                <a:solidFill>
                  <a:srgbClr val="000000"/>
                </a:solidFill>
                <a:latin typeface="Abyssinica SIL"/>
              </a:rPr>
              <a:t>(</a:t>
            </a:r>
            <a:r>
              <a:rPr lang="en-US" sz="2800">
                <a:solidFill>
                  <a:srgbClr val="FF0000"/>
                </a:solidFill>
                <a:latin typeface="Abyssinica SIL"/>
              </a:rPr>
              <a:t>still RC4</a:t>
            </a:r>
            <a:r>
              <a:rPr lang="en-US" sz="2800">
                <a:solidFill>
                  <a:srgbClr val="000000"/>
                </a:solidFill>
                <a:latin typeface="Abyssinica SIL"/>
              </a:rPr>
              <a:t> though) for </a:t>
            </a:r>
            <a:r>
              <a:rPr lang="en-US" sz="2800">
                <a:solidFill>
                  <a:srgbClr val="FF3300"/>
                </a:solidFill>
                <a:latin typeface="Abyssinica SIL"/>
              </a:rPr>
              <a:t>data encryption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–"/>
            </a:pPr>
            <a:r>
              <a:rPr lang="en-US" sz="2800">
                <a:solidFill>
                  <a:srgbClr val="FF0000"/>
                </a:solidFill>
                <a:latin typeface="Abyssinica SIL"/>
              </a:rPr>
              <a:t>MIC </a:t>
            </a:r>
            <a:r>
              <a:rPr lang="en-US" sz="2800">
                <a:solidFill>
                  <a:srgbClr val="000000"/>
                </a:solidFill>
                <a:latin typeface="Abyssinica SIL"/>
              </a:rPr>
              <a:t>(aka “</a:t>
            </a:r>
            <a:r>
              <a:rPr lang="en-US" sz="2800">
                <a:solidFill>
                  <a:srgbClr val="FF0000"/>
                </a:solidFill>
                <a:latin typeface="Abyssinica SIL"/>
              </a:rPr>
              <a:t>Michael</a:t>
            </a:r>
            <a:r>
              <a:rPr lang="en-US" sz="2800">
                <a:solidFill>
                  <a:srgbClr val="000000"/>
                </a:solidFill>
                <a:latin typeface="Abyssinica SIL"/>
              </a:rPr>
              <a:t>”) for</a:t>
            </a:r>
            <a:r>
              <a:rPr lang="en-US" sz="2800">
                <a:solidFill>
                  <a:srgbClr val="FF3300"/>
                </a:solidFill>
                <a:latin typeface="Abyssinica SIL"/>
              </a:rPr>
              <a:t> data integrity</a:t>
            </a:r>
            <a:endParaRPr/>
          </a:p>
        </p:txBody>
      </p:sp>
      <p:sp>
        <p:nvSpPr>
          <p:cNvPr id="107" name="CustomShape 3"/>
          <p:cNvSpPr/>
          <p:nvPr/>
        </p:nvSpPr>
        <p:spPr>
          <a:xfrm>
            <a:off x="165240" y="623880"/>
            <a:ext cx="8061480" cy="561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3600" b="1">
                <a:solidFill>
                  <a:srgbClr val="000000"/>
                </a:solidFill>
                <a:latin typeface="Abyssinica SIL"/>
              </a:rPr>
              <a:t>Data Confidentiality and Integrity </a:t>
            </a:r>
            <a:endParaRPr/>
          </a:p>
        </p:txBody>
      </p:sp>
      <p:sp>
        <p:nvSpPr>
          <p:cNvPr id="5" name="Rectangle 4"/>
          <p:cNvSpPr/>
          <p:nvPr/>
        </p:nvSpPr>
        <p:spPr>
          <a:xfrm>
            <a:off x="449855" y="228600"/>
            <a:ext cx="11272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</a:rPr>
              <a:t>July 2016</a:t>
            </a:r>
            <a:endParaRPr lang="en-GB" sz="1800" b="1" dirty="0">
              <a:solidFill>
                <a:schemeClr val="tx1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idx="4294967295"/>
          </p:nvPr>
        </p:nvSpPr>
        <p:spPr>
          <a:xfrm>
            <a:off x="5500694" y="6475413"/>
            <a:ext cx="3041644" cy="180975"/>
          </a:xfrm>
          <a:prstGeom prst="rect">
            <a:avLst/>
          </a:prstGeom>
        </p:spPr>
        <p:txBody>
          <a:bodyPr/>
          <a:lstStyle/>
          <a:p>
            <a:r>
              <a:rPr lang="en-GB" sz="1200" dirty="0" err="1">
                <a:solidFill>
                  <a:schemeClr val="tx1"/>
                </a:solidFill>
              </a:rPr>
              <a:t>Meareg</a:t>
            </a:r>
            <a:r>
              <a:rPr lang="en-GB" sz="1200" dirty="0">
                <a:solidFill>
                  <a:schemeClr val="tx1"/>
                </a:solidFill>
              </a:rPr>
              <a:t> </a:t>
            </a:r>
            <a:r>
              <a:rPr lang="en-GB" sz="1200" dirty="0" err="1">
                <a:solidFill>
                  <a:schemeClr val="tx1"/>
                </a:solidFill>
              </a:rPr>
              <a:t>Abreha</a:t>
            </a:r>
            <a:r>
              <a:rPr lang="en-GB" sz="1200" dirty="0">
                <a:solidFill>
                  <a:schemeClr val="tx1"/>
                </a:solidFill>
              </a:rPr>
              <a:t> </a:t>
            </a:r>
            <a:r>
              <a:rPr lang="en-GB" sz="1200" dirty="0" smtClean="0">
                <a:solidFill>
                  <a:schemeClr val="tx1"/>
                </a:solidFill>
              </a:rPr>
              <a:t>(Addis Ababa University)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884863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CustomShape 1"/>
          <p:cNvSpPr/>
          <p:nvPr/>
        </p:nvSpPr>
        <p:spPr>
          <a:xfrm>
            <a:off x="457200" y="274680"/>
            <a:ext cx="8225640" cy="1139040"/>
          </a:xfrm>
          <a:prstGeom prst="rect">
            <a:avLst/>
          </a:prstGeom>
          <a:noFill/>
          <a:ln>
            <a:noFill/>
          </a:ln>
        </p:spPr>
      </p:sp>
      <p:sp>
        <p:nvSpPr>
          <p:cNvPr id="109" name="CustomShape 2"/>
          <p:cNvSpPr/>
          <p:nvPr/>
        </p:nvSpPr>
        <p:spPr>
          <a:xfrm>
            <a:off x="457200" y="1600200"/>
            <a:ext cx="8225640" cy="4521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400" dirty="0">
                <a:solidFill>
                  <a:srgbClr val="000000"/>
                </a:solidFill>
                <a:latin typeface="Abyssinica SIL"/>
              </a:rPr>
              <a:t>...WLANs security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r>
              <a:rPr lang="en-US" sz="2600" b="1" dirty="0">
                <a:solidFill>
                  <a:srgbClr val="000000"/>
                </a:solidFill>
                <a:latin typeface="Abyssinica SIL"/>
              </a:rPr>
              <a:t>Wi-Fi Protected Access Version 2 (WPA2)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 lvl="1">
              <a:lnSpc>
                <a:spcPct val="100000"/>
              </a:lnSpc>
              <a:buFont typeface="Arial"/>
              <a:buChar char="–"/>
            </a:pPr>
            <a:r>
              <a:rPr lang="en-US" sz="2800" dirty="0">
                <a:solidFill>
                  <a:srgbClr val="FF0000"/>
                </a:solidFill>
                <a:latin typeface="Abyssinica SIL"/>
              </a:rPr>
              <a:t>CCMP</a:t>
            </a:r>
            <a:r>
              <a:rPr lang="en-US" sz="2800" dirty="0">
                <a:solidFill>
                  <a:srgbClr val="000000"/>
                </a:solidFill>
                <a:latin typeface="Abyssinica SIL"/>
              </a:rPr>
              <a:t> (</a:t>
            </a:r>
            <a:r>
              <a:rPr lang="en-US" sz="2800" dirty="0">
                <a:solidFill>
                  <a:srgbClr val="FF0000"/>
                </a:solidFill>
                <a:latin typeface="Abyssinica SIL"/>
              </a:rPr>
              <a:t>AES based</a:t>
            </a:r>
            <a:r>
              <a:rPr lang="en-US" sz="2800" dirty="0">
                <a:solidFill>
                  <a:srgbClr val="000000"/>
                </a:solidFill>
                <a:latin typeface="Abyssinica SIL"/>
              </a:rPr>
              <a:t>) for </a:t>
            </a:r>
            <a:r>
              <a:rPr lang="en-US" sz="2800" dirty="0">
                <a:solidFill>
                  <a:srgbClr val="FF3300"/>
                </a:solidFill>
                <a:latin typeface="Abyssinica SIL"/>
              </a:rPr>
              <a:t>data encryption</a:t>
            </a:r>
            <a:endParaRPr dirty="0"/>
          </a:p>
          <a:p>
            <a:pPr lvl="1">
              <a:lnSpc>
                <a:spcPct val="100000"/>
              </a:lnSpc>
              <a:buFont typeface="Arial"/>
              <a:buChar char="–"/>
            </a:pPr>
            <a:r>
              <a:rPr lang="en-US" sz="2800" dirty="0">
                <a:solidFill>
                  <a:srgbClr val="FF0000"/>
                </a:solidFill>
                <a:latin typeface="Abyssinica SIL"/>
              </a:rPr>
              <a:t>CBC-MAC </a:t>
            </a:r>
            <a:r>
              <a:rPr lang="en-US" sz="2800" dirty="0">
                <a:solidFill>
                  <a:srgbClr val="000000"/>
                </a:solidFill>
                <a:latin typeface="Abyssinica SIL"/>
              </a:rPr>
              <a:t>for </a:t>
            </a:r>
            <a:r>
              <a:rPr lang="en-US" sz="2800" dirty="0">
                <a:solidFill>
                  <a:srgbClr val="FF3300"/>
                </a:solidFill>
                <a:latin typeface="Abyssinica SIL"/>
              </a:rPr>
              <a:t>data </a:t>
            </a:r>
            <a:r>
              <a:rPr lang="en-US" sz="2800" dirty="0" smtClean="0">
                <a:solidFill>
                  <a:srgbClr val="FF3300"/>
                </a:solidFill>
                <a:latin typeface="Abyssinica SIL"/>
              </a:rPr>
              <a:t>integrity</a:t>
            </a:r>
            <a:endParaRPr dirty="0"/>
          </a:p>
        </p:txBody>
      </p:sp>
      <p:sp>
        <p:nvSpPr>
          <p:cNvPr id="110" name="CustomShape 3"/>
          <p:cNvSpPr/>
          <p:nvPr/>
        </p:nvSpPr>
        <p:spPr>
          <a:xfrm>
            <a:off x="182880" y="623880"/>
            <a:ext cx="8061480" cy="561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3600" b="1">
                <a:solidFill>
                  <a:srgbClr val="000000"/>
                </a:solidFill>
                <a:latin typeface="Abyssinica SIL"/>
              </a:rPr>
              <a:t>Data Confidentiality and Integrity </a:t>
            </a:r>
            <a:endParaRPr/>
          </a:p>
        </p:txBody>
      </p:sp>
      <p:sp>
        <p:nvSpPr>
          <p:cNvPr id="5" name="Rectangle 4"/>
          <p:cNvSpPr/>
          <p:nvPr/>
        </p:nvSpPr>
        <p:spPr>
          <a:xfrm>
            <a:off x="449855" y="228600"/>
            <a:ext cx="11272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</a:rPr>
              <a:t>July 2016</a:t>
            </a:r>
            <a:endParaRPr lang="en-GB" sz="1800" b="1" dirty="0">
              <a:solidFill>
                <a:schemeClr val="tx1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idx="4294967295"/>
          </p:nvPr>
        </p:nvSpPr>
        <p:spPr>
          <a:xfrm>
            <a:off x="5500694" y="6475413"/>
            <a:ext cx="3041644" cy="180975"/>
          </a:xfrm>
          <a:prstGeom prst="rect">
            <a:avLst/>
          </a:prstGeom>
        </p:spPr>
        <p:txBody>
          <a:bodyPr/>
          <a:lstStyle/>
          <a:p>
            <a:r>
              <a:rPr lang="en-GB" sz="1200" dirty="0" err="1">
                <a:solidFill>
                  <a:schemeClr val="tx1"/>
                </a:solidFill>
              </a:rPr>
              <a:t>Meareg</a:t>
            </a:r>
            <a:r>
              <a:rPr lang="en-GB" sz="1200" dirty="0">
                <a:solidFill>
                  <a:schemeClr val="tx1"/>
                </a:solidFill>
              </a:rPr>
              <a:t> </a:t>
            </a:r>
            <a:r>
              <a:rPr lang="en-GB" sz="1200" dirty="0" err="1">
                <a:solidFill>
                  <a:schemeClr val="tx1"/>
                </a:solidFill>
              </a:rPr>
              <a:t>Abreha</a:t>
            </a:r>
            <a:r>
              <a:rPr lang="en-GB" sz="1200" dirty="0">
                <a:solidFill>
                  <a:schemeClr val="tx1"/>
                </a:solidFill>
              </a:rPr>
              <a:t> </a:t>
            </a:r>
            <a:r>
              <a:rPr lang="en-GB" sz="1200" dirty="0" smtClean="0">
                <a:solidFill>
                  <a:schemeClr val="tx1"/>
                </a:solidFill>
              </a:rPr>
              <a:t>(Addis Ababa University)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328371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CustomShape 1"/>
          <p:cNvSpPr/>
          <p:nvPr/>
        </p:nvSpPr>
        <p:spPr>
          <a:xfrm>
            <a:off x="457200" y="274680"/>
            <a:ext cx="8225640" cy="1139040"/>
          </a:xfrm>
          <a:prstGeom prst="rect">
            <a:avLst/>
          </a:prstGeom>
          <a:noFill/>
          <a:ln>
            <a:noFill/>
          </a:ln>
        </p:spPr>
      </p:sp>
      <p:sp>
        <p:nvSpPr>
          <p:cNvPr id="112" name="CustomShape 2"/>
          <p:cNvSpPr/>
          <p:nvPr/>
        </p:nvSpPr>
        <p:spPr>
          <a:xfrm>
            <a:off x="457200" y="1600200"/>
            <a:ext cx="8225640" cy="4521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400">
                <a:solidFill>
                  <a:srgbClr val="000000"/>
                </a:solidFill>
                <a:latin typeface="Abyssinica SIL"/>
              </a:rPr>
              <a:t>...WLANs security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n-US" sz="2600" b="1">
                <a:solidFill>
                  <a:srgbClr val="000000"/>
                </a:solidFill>
                <a:latin typeface="Abyssinica SIL"/>
              </a:rPr>
              <a:t>WPA/WPA2 vulnerabilities include: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n-US" sz="3200">
                <a:solidFill>
                  <a:srgbClr val="000000"/>
                </a:solidFill>
                <a:latin typeface="Abyssinica SIL"/>
              </a:rPr>
              <a:t>	- GTK vulnerability (Hole 196)</a:t>
            </a:r>
            <a:endParaRPr/>
          </a:p>
          <a:p>
            <a:pPr>
              <a:lnSpc>
                <a:spcPct val="100000"/>
              </a:lnSpc>
            </a:pPr>
            <a:r>
              <a:rPr lang="en-US" sz="3200">
                <a:solidFill>
                  <a:srgbClr val="000000"/>
                </a:solidFill>
                <a:latin typeface="Abyssinica SIL"/>
              </a:rPr>
              <a:t>	- Dictionary based attacks on weak PTK etc.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113" name="CustomShape 3"/>
          <p:cNvSpPr/>
          <p:nvPr/>
        </p:nvSpPr>
        <p:spPr>
          <a:xfrm>
            <a:off x="182880" y="640080"/>
            <a:ext cx="8061480" cy="561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3600" b="1">
                <a:solidFill>
                  <a:srgbClr val="000000"/>
                </a:solidFill>
                <a:latin typeface="Abyssinica SIL"/>
              </a:rPr>
              <a:t>Data Confidentiality and Integrity </a:t>
            </a:r>
            <a:endParaRPr/>
          </a:p>
        </p:txBody>
      </p:sp>
      <p:sp>
        <p:nvSpPr>
          <p:cNvPr id="5" name="Rectangle 4"/>
          <p:cNvSpPr/>
          <p:nvPr/>
        </p:nvSpPr>
        <p:spPr>
          <a:xfrm>
            <a:off x="449855" y="228600"/>
            <a:ext cx="11272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</a:rPr>
              <a:t>July 2016</a:t>
            </a:r>
            <a:endParaRPr lang="en-GB" sz="1800" b="1" dirty="0">
              <a:solidFill>
                <a:schemeClr val="tx1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idx="4294967295"/>
          </p:nvPr>
        </p:nvSpPr>
        <p:spPr>
          <a:xfrm>
            <a:off x="5500694" y="6475413"/>
            <a:ext cx="3041644" cy="180975"/>
          </a:xfrm>
          <a:prstGeom prst="rect">
            <a:avLst/>
          </a:prstGeom>
        </p:spPr>
        <p:txBody>
          <a:bodyPr/>
          <a:lstStyle/>
          <a:p>
            <a:r>
              <a:rPr lang="en-GB" sz="1200" dirty="0" err="1">
                <a:solidFill>
                  <a:schemeClr val="tx1"/>
                </a:solidFill>
              </a:rPr>
              <a:t>Meareg</a:t>
            </a:r>
            <a:r>
              <a:rPr lang="en-GB" sz="1200" dirty="0">
                <a:solidFill>
                  <a:schemeClr val="tx1"/>
                </a:solidFill>
              </a:rPr>
              <a:t> </a:t>
            </a:r>
            <a:r>
              <a:rPr lang="en-GB" sz="1200" dirty="0" err="1">
                <a:solidFill>
                  <a:schemeClr val="tx1"/>
                </a:solidFill>
              </a:rPr>
              <a:t>Abreha</a:t>
            </a:r>
            <a:r>
              <a:rPr lang="en-GB" sz="1200" dirty="0">
                <a:solidFill>
                  <a:schemeClr val="tx1"/>
                </a:solidFill>
              </a:rPr>
              <a:t> </a:t>
            </a:r>
            <a:r>
              <a:rPr lang="en-GB" sz="1200" dirty="0" smtClean="0">
                <a:solidFill>
                  <a:schemeClr val="tx1"/>
                </a:solidFill>
              </a:rPr>
              <a:t>(Addis Ababa University)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65006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CustomShape 1"/>
          <p:cNvSpPr/>
          <p:nvPr/>
        </p:nvSpPr>
        <p:spPr>
          <a:xfrm>
            <a:off x="457200" y="274680"/>
            <a:ext cx="8225640" cy="1139040"/>
          </a:xfrm>
          <a:prstGeom prst="rect">
            <a:avLst/>
          </a:prstGeom>
          <a:noFill/>
          <a:ln>
            <a:noFill/>
          </a:ln>
        </p:spPr>
      </p:sp>
      <p:sp>
        <p:nvSpPr>
          <p:cNvPr id="115" name="CustomShape 2"/>
          <p:cNvSpPr/>
          <p:nvPr/>
        </p:nvSpPr>
        <p:spPr>
          <a:xfrm>
            <a:off x="457200" y="1600200"/>
            <a:ext cx="8225640" cy="4521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en-US" sz="2400" dirty="0">
                <a:solidFill>
                  <a:srgbClr val="000000"/>
                </a:solidFill>
                <a:latin typeface="Abyssinica SIL"/>
              </a:rPr>
              <a:t>...WLANs security</a:t>
            </a:r>
            <a:endParaRPr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dirty="0"/>
          </a:p>
          <a:p>
            <a:r>
              <a:rPr lang="en-US" sz="2600" b="1" dirty="0">
                <a:solidFill>
                  <a:srgbClr val="000000"/>
                </a:solidFill>
                <a:latin typeface="Abyssinica SIL"/>
              </a:rPr>
              <a:t>IEEE 802.1w</a:t>
            </a:r>
            <a:endParaRPr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dirty="0"/>
          </a:p>
          <a:p>
            <a:pPr marL="457200" indent="-457200">
              <a:lnSpc>
                <a:spcPct val="100000"/>
              </a:lnSpc>
              <a:buSzPct val="45000"/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0000"/>
                </a:solidFill>
                <a:latin typeface="Abyssinica SIL"/>
              </a:rPr>
              <a:t>Is a 2009 amendment to the 802.11i for </a:t>
            </a:r>
            <a:r>
              <a:rPr lang="en-US" sz="3200" dirty="0">
                <a:solidFill>
                  <a:srgbClr val="FF0000"/>
                </a:solidFill>
                <a:latin typeface="Abyssinica SIL"/>
              </a:rPr>
              <a:t>protecting management frames</a:t>
            </a:r>
            <a:endParaRPr dirty="0"/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dirty="0"/>
          </a:p>
          <a:p>
            <a:pPr marL="457200" indent="-457200">
              <a:lnSpc>
                <a:spcPct val="100000"/>
              </a:lnSpc>
              <a:buSzPct val="45000"/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0000"/>
                </a:solidFill>
                <a:latin typeface="Abyssinica SIL"/>
              </a:rPr>
              <a:t>Aims to avoid </a:t>
            </a:r>
            <a:r>
              <a:rPr lang="en-US" sz="3200" dirty="0" err="1">
                <a:solidFill>
                  <a:srgbClr val="FF0000"/>
                </a:solidFill>
                <a:latin typeface="Abyssinica SIL"/>
              </a:rPr>
              <a:t>DoS</a:t>
            </a:r>
            <a:r>
              <a:rPr lang="en-US" sz="3200" dirty="0">
                <a:solidFill>
                  <a:srgbClr val="FF0000"/>
                </a:solidFill>
                <a:latin typeface="Abyssinica SIL"/>
              </a:rPr>
              <a:t> caused by spoofed disconnect attacks</a:t>
            </a:r>
            <a:r>
              <a:rPr lang="en-US" sz="3200" dirty="0">
                <a:solidFill>
                  <a:srgbClr val="000000"/>
                </a:solidFill>
                <a:latin typeface="Abyssinica SIL"/>
              </a:rPr>
              <a:t> (de-authentication and disassociation)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  <p:sp>
        <p:nvSpPr>
          <p:cNvPr id="116" name="CustomShape 3"/>
          <p:cNvSpPr/>
          <p:nvPr/>
        </p:nvSpPr>
        <p:spPr>
          <a:xfrm>
            <a:off x="182880" y="623880"/>
            <a:ext cx="8061480" cy="561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3600" b="1">
                <a:solidFill>
                  <a:srgbClr val="000000"/>
                </a:solidFill>
                <a:latin typeface="Abyssinica SIL"/>
              </a:rPr>
              <a:t>Data Confidentiality and Integrity </a:t>
            </a:r>
            <a:endParaRPr/>
          </a:p>
        </p:txBody>
      </p:sp>
      <p:sp>
        <p:nvSpPr>
          <p:cNvPr id="5" name="Rectangle 4"/>
          <p:cNvSpPr/>
          <p:nvPr/>
        </p:nvSpPr>
        <p:spPr>
          <a:xfrm>
            <a:off x="449855" y="228600"/>
            <a:ext cx="11272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</a:rPr>
              <a:t>July 2016</a:t>
            </a:r>
            <a:endParaRPr lang="en-GB" sz="1800" b="1" dirty="0">
              <a:solidFill>
                <a:schemeClr val="tx1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idx="4294967295"/>
          </p:nvPr>
        </p:nvSpPr>
        <p:spPr>
          <a:xfrm>
            <a:off x="5500694" y="6475413"/>
            <a:ext cx="3041644" cy="180975"/>
          </a:xfrm>
          <a:prstGeom prst="rect">
            <a:avLst/>
          </a:prstGeom>
        </p:spPr>
        <p:txBody>
          <a:bodyPr/>
          <a:lstStyle/>
          <a:p>
            <a:r>
              <a:rPr lang="en-GB" sz="1200" dirty="0" err="1">
                <a:solidFill>
                  <a:schemeClr val="tx1"/>
                </a:solidFill>
              </a:rPr>
              <a:t>Meareg</a:t>
            </a:r>
            <a:r>
              <a:rPr lang="en-GB" sz="1200" dirty="0">
                <a:solidFill>
                  <a:schemeClr val="tx1"/>
                </a:solidFill>
              </a:rPr>
              <a:t> </a:t>
            </a:r>
            <a:r>
              <a:rPr lang="en-GB" sz="1200" dirty="0" err="1">
                <a:solidFill>
                  <a:schemeClr val="tx1"/>
                </a:solidFill>
              </a:rPr>
              <a:t>Abreha</a:t>
            </a:r>
            <a:r>
              <a:rPr lang="en-GB" sz="1200" dirty="0">
                <a:solidFill>
                  <a:schemeClr val="tx1"/>
                </a:solidFill>
              </a:rPr>
              <a:t> </a:t>
            </a:r>
            <a:r>
              <a:rPr lang="en-GB" sz="1200" dirty="0" smtClean="0">
                <a:solidFill>
                  <a:schemeClr val="tx1"/>
                </a:solidFill>
              </a:rPr>
              <a:t>(Addis Ababa University)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926598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CustomShape 1"/>
          <p:cNvSpPr/>
          <p:nvPr/>
        </p:nvSpPr>
        <p:spPr>
          <a:xfrm>
            <a:off x="457200" y="274680"/>
            <a:ext cx="8225640" cy="1139040"/>
          </a:xfrm>
          <a:prstGeom prst="rect">
            <a:avLst/>
          </a:prstGeom>
          <a:noFill/>
          <a:ln>
            <a:noFill/>
          </a:ln>
        </p:spPr>
      </p:sp>
      <p:sp>
        <p:nvSpPr>
          <p:cNvPr id="118" name="CustomShape 2"/>
          <p:cNvSpPr/>
          <p:nvPr/>
        </p:nvSpPr>
        <p:spPr>
          <a:xfrm>
            <a:off x="457200" y="1600200"/>
            <a:ext cx="8225640" cy="4521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600" b="1">
                <a:solidFill>
                  <a:srgbClr val="000000"/>
                </a:solidFill>
                <a:latin typeface="Abyssinica SIL"/>
              </a:rPr>
              <a:t>IEEE 802.15.1 (Bluetooth) security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Abyssinica SIL"/>
              </a:rPr>
              <a:t>Generates symmetric encryption key from a generated authentication key to encrypt data.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Abyssinica SIL"/>
              </a:rPr>
              <a:t>Encryption has three setting modes: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–"/>
            </a:pPr>
            <a:r>
              <a:rPr lang="en-US" sz="2400">
                <a:solidFill>
                  <a:srgbClr val="000000"/>
                </a:solidFill>
                <a:latin typeface="Abyssinica SIL"/>
              </a:rPr>
              <a:t>No encryption 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–"/>
            </a:pPr>
            <a:r>
              <a:rPr lang="en-US" sz="2400">
                <a:solidFill>
                  <a:srgbClr val="000000"/>
                </a:solidFill>
                <a:latin typeface="Abyssinica SIL"/>
              </a:rPr>
              <a:t>Point-to-point only encryption – </a:t>
            </a:r>
            <a:r>
              <a:rPr lang="en-US" sz="2400">
                <a:solidFill>
                  <a:srgbClr val="FF0000"/>
                </a:solidFill>
                <a:latin typeface="Abyssinica SIL"/>
              </a:rPr>
              <a:t>unicast</a:t>
            </a:r>
            <a:r>
              <a:rPr lang="en-US" sz="2400">
                <a:solidFill>
                  <a:srgbClr val="000000"/>
                </a:solidFill>
                <a:latin typeface="Abyssinica SIL"/>
              </a:rPr>
              <a:t> 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–"/>
            </a:pPr>
            <a:r>
              <a:rPr lang="en-US" sz="2400">
                <a:solidFill>
                  <a:srgbClr val="000000"/>
                </a:solidFill>
                <a:latin typeface="Abyssinica SIL"/>
              </a:rPr>
              <a:t>Point-to-point and broadcast encryption - </a:t>
            </a:r>
            <a:r>
              <a:rPr lang="en-US" sz="2400">
                <a:solidFill>
                  <a:srgbClr val="FF0000"/>
                </a:solidFill>
                <a:latin typeface="Abyssinica SIL"/>
              </a:rPr>
              <a:t>both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119" name="CustomShape 3"/>
          <p:cNvSpPr/>
          <p:nvPr/>
        </p:nvSpPr>
        <p:spPr>
          <a:xfrm>
            <a:off x="182880" y="623880"/>
            <a:ext cx="8061480" cy="561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3600" b="1">
                <a:solidFill>
                  <a:srgbClr val="000000"/>
                </a:solidFill>
                <a:latin typeface="Abyssinica SIL"/>
              </a:rPr>
              <a:t>Data Confidentiality and Integrity </a:t>
            </a:r>
            <a:endParaRPr/>
          </a:p>
        </p:txBody>
      </p:sp>
      <p:sp>
        <p:nvSpPr>
          <p:cNvPr id="5" name="Rectangle 4"/>
          <p:cNvSpPr/>
          <p:nvPr/>
        </p:nvSpPr>
        <p:spPr>
          <a:xfrm>
            <a:off x="449855" y="228600"/>
            <a:ext cx="11272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</a:rPr>
              <a:t>July 2016</a:t>
            </a:r>
            <a:endParaRPr lang="en-GB" sz="1800" b="1" dirty="0">
              <a:solidFill>
                <a:schemeClr val="tx1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idx="4294967295"/>
          </p:nvPr>
        </p:nvSpPr>
        <p:spPr>
          <a:xfrm>
            <a:off x="5500694" y="6475413"/>
            <a:ext cx="3041644" cy="180975"/>
          </a:xfrm>
          <a:prstGeom prst="rect">
            <a:avLst/>
          </a:prstGeom>
        </p:spPr>
        <p:txBody>
          <a:bodyPr/>
          <a:lstStyle/>
          <a:p>
            <a:r>
              <a:rPr lang="en-GB" sz="1200" dirty="0" err="1">
                <a:solidFill>
                  <a:schemeClr val="tx1"/>
                </a:solidFill>
              </a:rPr>
              <a:t>Meareg</a:t>
            </a:r>
            <a:r>
              <a:rPr lang="en-GB" sz="1200" dirty="0">
                <a:solidFill>
                  <a:schemeClr val="tx1"/>
                </a:solidFill>
              </a:rPr>
              <a:t> </a:t>
            </a:r>
            <a:r>
              <a:rPr lang="en-GB" sz="1200" dirty="0" err="1">
                <a:solidFill>
                  <a:schemeClr val="tx1"/>
                </a:solidFill>
              </a:rPr>
              <a:t>Abreha</a:t>
            </a:r>
            <a:r>
              <a:rPr lang="en-GB" sz="1200" dirty="0">
                <a:solidFill>
                  <a:schemeClr val="tx1"/>
                </a:solidFill>
              </a:rPr>
              <a:t> </a:t>
            </a:r>
            <a:r>
              <a:rPr lang="en-GB" sz="1200" dirty="0" smtClean="0">
                <a:solidFill>
                  <a:schemeClr val="tx1"/>
                </a:solidFill>
              </a:rPr>
              <a:t>(Addis Ababa University)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823578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CustomShape 1"/>
          <p:cNvSpPr/>
          <p:nvPr/>
        </p:nvSpPr>
        <p:spPr>
          <a:xfrm>
            <a:off x="457200" y="274680"/>
            <a:ext cx="8225640" cy="1139040"/>
          </a:xfrm>
          <a:prstGeom prst="rect">
            <a:avLst/>
          </a:prstGeom>
          <a:noFill/>
          <a:ln>
            <a:noFill/>
          </a:ln>
        </p:spPr>
      </p:sp>
      <p:sp>
        <p:nvSpPr>
          <p:cNvPr id="121" name="CustomShape 2"/>
          <p:cNvSpPr/>
          <p:nvPr/>
        </p:nvSpPr>
        <p:spPr>
          <a:xfrm>
            <a:off x="457200" y="1600200"/>
            <a:ext cx="8225640" cy="4521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600" b="1" dirty="0">
                <a:solidFill>
                  <a:srgbClr val="000000"/>
                </a:solidFill>
                <a:latin typeface="Abyssinica SIL"/>
              </a:rPr>
              <a:t>IEEE 802.15.4 (LR WPANs) security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600" dirty="0">
                <a:solidFill>
                  <a:srgbClr val="000000"/>
                </a:solidFill>
                <a:latin typeface="Abyssinica SIL"/>
              </a:rPr>
              <a:t>Supports up to 128 symmetric keys based data encryption and authenticity </a:t>
            </a:r>
            <a:r>
              <a:rPr lang="en-US" sz="2600" dirty="0">
                <a:solidFill>
                  <a:srgbClr val="FF0000"/>
                </a:solidFill>
                <a:latin typeface="Abyssinica SIL"/>
              </a:rPr>
              <a:t>(AES based) </a:t>
            </a:r>
            <a:r>
              <a:rPr lang="en-US" sz="2600" dirty="0">
                <a:solidFill>
                  <a:srgbClr val="000000"/>
                </a:solidFill>
                <a:latin typeface="Abyssinica SIL"/>
              </a:rPr>
              <a:t>with varying degree of protection option for data.</a:t>
            </a:r>
            <a:endParaRPr dirty="0"/>
          </a:p>
        </p:txBody>
      </p:sp>
      <p:sp>
        <p:nvSpPr>
          <p:cNvPr id="122" name="CustomShape 3"/>
          <p:cNvSpPr/>
          <p:nvPr/>
        </p:nvSpPr>
        <p:spPr>
          <a:xfrm>
            <a:off x="165240" y="623880"/>
            <a:ext cx="8061480" cy="561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3600" b="1">
                <a:solidFill>
                  <a:srgbClr val="000000"/>
                </a:solidFill>
                <a:latin typeface="Abyssinica SIL"/>
              </a:rPr>
              <a:t>Data Confidentiality and Integrity </a:t>
            </a:r>
            <a:endParaRPr/>
          </a:p>
        </p:txBody>
      </p:sp>
      <p:sp>
        <p:nvSpPr>
          <p:cNvPr id="5" name="Rectangle 4"/>
          <p:cNvSpPr/>
          <p:nvPr/>
        </p:nvSpPr>
        <p:spPr>
          <a:xfrm>
            <a:off x="449855" y="228600"/>
            <a:ext cx="11272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</a:rPr>
              <a:t>July 2016</a:t>
            </a:r>
            <a:endParaRPr lang="en-GB" sz="1800" b="1" dirty="0">
              <a:solidFill>
                <a:schemeClr val="tx1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idx="4294967295"/>
          </p:nvPr>
        </p:nvSpPr>
        <p:spPr>
          <a:xfrm>
            <a:off x="5500694" y="6475413"/>
            <a:ext cx="3041644" cy="180975"/>
          </a:xfrm>
          <a:prstGeom prst="rect">
            <a:avLst/>
          </a:prstGeom>
        </p:spPr>
        <p:txBody>
          <a:bodyPr/>
          <a:lstStyle/>
          <a:p>
            <a:r>
              <a:rPr lang="en-GB" sz="1200" dirty="0" err="1">
                <a:solidFill>
                  <a:schemeClr val="tx1"/>
                </a:solidFill>
              </a:rPr>
              <a:t>Meareg</a:t>
            </a:r>
            <a:r>
              <a:rPr lang="en-GB" sz="1200" dirty="0">
                <a:solidFill>
                  <a:schemeClr val="tx1"/>
                </a:solidFill>
              </a:rPr>
              <a:t> </a:t>
            </a:r>
            <a:r>
              <a:rPr lang="en-GB" sz="1200" dirty="0" err="1">
                <a:solidFill>
                  <a:schemeClr val="tx1"/>
                </a:solidFill>
              </a:rPr>
              <a:t>Abreha</a:t>
            </a:r>
            <a:r>
              <a:rPr lang="en-GB" sz="1200" dirty="0">
                <a:solidFill>
                  <a:schemeClr val="tx1"/>
                </a:solidFill>
              </a:rPr>
              <a:t> </a:t>
            </a:r>
            <a:r>
              <a:rPr lang="en-GB" sz="1200" dirty="0" smtClean="0">
                <a:solidFill>
                  <a:schemeClr val="tx1"/>
                </a:solidFill>
              </a:rPr>
              <a:t>(Addis Ababa University)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344171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CustomShape 1"/>
          <p:cNvSpPr/>
          <p:nvPr/>
        </p:nvSpPr>
        <p:spPr>
          <a:xfrm>
            <a:off x="685800" y="2130480"/>
            <a:ext cx="7768440" cy="14659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4000" b="1">
                <a:solidFill>
                  <a:srgbClr val="000000"/>
                </a:solidFill>
                <a:latin typeface="Abyssinica SIL"/>
              </a:rPr>
              <a:t>History and Implementation of the IEEE 802 Security Architecture</a:t>
            </a:r>
            <a:endParaRPr/>
          </a:p>
        </p:txBody>
      </p:sp>
      <p:sp>
        <p:nvSpPr>
          <p:cNvPr id="80" name="CustomShape 2"/>
          <p:cNvSpPr/>
          <p:nvPr/>
        </p:nvSpPr>
        <p:spPr>
          <a:xfrm>
            <a:off x="1371600" y="3886200"/>
            <a:ext cx="6396840" cy="17485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2400" dirty="0">
                <a:solidFill>
                  <a:srgbClr val="8B8B8B"/>
                </a:solidFill>
                <a:latin typeface="Calibri"/>
              </a:rPr>
              <a:t> </a:t>
            </a:r>
            <a:endParaRPr dirty="0"/>
          </a:p>
          <a:p>
            <a:pPr algn="ctr">
              <a:lnSpc>
                <a:spcPct val="100000"/>
              </a:lnSpc>
            </a:pPr>
            <a:endParaRPr dirty="0"/>
          </a:p>
          <a:p>
            <a:pPr algn="r">
              <a:lnSpc>
                <a:spcPct val="100000"/>
              </a:lnSpc>
            </a:pPr>
            <a:r>
              <a:rPr lang="en-US" sz="2400" dirty="0">
                <a:solidFill>
                  <a:srgbClr val="333333"/>
                </a:solidFill>
                <a:latin typeface="Abyssinica SIL"/>
              </a:rPr>
              <a:t>						         </a:t>
            </a:r>
            <a:r>
              <a:rPr lang="en-US" sz="2400" dirty="0" err="1">
                <a:solidFill>
                  <a:srgbClr val="333333"/>
                </a:solidFill>
                <a:latin typeface="Abyssinica SIL"/>
              </a:rPr>
              <a:t>Meareg</a:t>
            </a:r>
            <a:r>
              <a:rPr lang="en-US" sz="2400" dirty="0">
                <a:solidFill>
                  <a:srgbClr val="333333"/>
                </a:solidFill>
                <a:latin typeface="Abyssinica SIL"/>
              </a:rPr>
              <a:t> </a:t>
            </a:r>
            <a:r>
              <a:rPr lang="en-US" sz="2400" dirty="0" err="1">
                <a:solidFill>
                  <a:srgbClr val="333333"/>
                </a:solidFill>
                <a:latin typeface="Abyssinica SIL"/>
              </a:rPr>
              <a:t>Abreha</a:t>
            </a:r>
            <a:r>
              <a:rPr lang="en-US" sz="2400" dirty="0">
                <a:solidFill>
                  <a:srgbClr val="333333"/>
                </a:solidFill>
                <a:latin typeface="Abyssinica SIL"/>
              </a:rPr>
              <a:t>	               	</a:t>
            </a:r>
            <a:endParaRPr dirty="0"/>
          </a:p>
          <a:p>
            <a:pPr algn="r">
              <a:lnSpc>
                <a:spcPct val="100000"/>
              </a:lnSpc>
            </a:pPr>
            <a:r>
              <a:rPr lang="en-US" sz="2400" dirty="0">
                <a:solidFill>
                  <a:srgbClr val="333333"/>
                </a:solidFill>
                <a:latin typeface="Abyssinica SIL"/>
              </a:rPr>
              <a:t>San Diego, CA</a:t>
            </a:r>
            <a:endParaRPr dirty="0"/>
          </a:p>
          <a:p>
            <a:pPr algn="r">
              <a:lnSpc>
                <a:spcPct val="100000"/>
              </a:lnSpc>
            </a:pPr>
            <a:r>
              <a:rPr lang="en-US" sz="2400" dirty="0">
                <a:solidFill>
                  <a:srgbClr val="333333"/>
                </a:solidFill>
                <a:latin typeface="Abyssinica SIL"/>
              </a:rPr>
              <a:t>July 2016</a:t>
            </a:r>
            <a:endParaRPr dirty="0"/>
          </a:p>
        </p:txBody>
      </p:sp>
      <p:sp>
        <p:nvSpPr>
          <p:cNvPr id="2" name="Rectangle 1"/>
          <p:cNvSpPr/>
          <p:nvPr/>
        </p:nvSpPr>
        <p:spPr>
          <a:xfrm>
            <a:off x="533400" y="304800"/>
            <a:ext cx="11272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</a:rPr>
              <a:t>July 2016</a:t>
            </a:r>
            <a:endParaRPr lang="en-GB" sz="1800" b="1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500694" y="6475413"/>
            <a:ext cx="3041644" cy="180975"/>
          </a:xfrm>
          <a:prstGeom prst="rect">
            <a:avLst/>
          </a:prstGeom>
        </p:spPr>
        <p:txBody>
          <a:bodyPr/>
          <a:lstStyle/>
          <a:p>
            <a:r>
              <a:rPr lang="en-GB" sz="1200" dirty="0" err="1">
                <a:solidFill>
                  <a:schemeClr val="tx1"/>
                </a:solidFill>
              </a:rPr>
              <a:t>Meareg</a:t>
            </a:r>
            <a:r>
              <a:rPr lang="en-GB" sz="1200" dirty="0">
                <a:solidFill>
                  <a:schemeClr val="tx1"/>
                </a:solidFill>
              </a:rPr>
              <a:t> </a:t>
            </a:r>
            <a:r>
              <a:rPr lang="en-GB" sz="1200" dirty="0" err="1">
                <a:solidFill>
                  <a:schemeClr val="tx1"/>
                </a:solidFill>
              </a:rPr>
              <a:t>Abreha</a:t>
            </a:r>
            <a:r>
              <a:rPr lang="en-GB" sz="1200" dirty="0">
                <a:solidFill>
                  <a:schemeClr val="tx1"/>
                </a:solidFill>
              </a:rPr>
              <a:t> </a:t>
            </a:r>
            <a:r>
              <a:rPr lang="en-GB" sz="1200" dirty="0" smtClean="0">
                <a:solidFill>
                  <a:schemeClr val="tx1"/>
                </a:solidFill>
              </a:rPr>
              <a:t>(Addis Ababa University)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945252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CustomShape 1"/>
          <p:cNvSpPr/>
          <p:nvPr/>
        </p:nvSpPr>
        <p:spPr>
          <a:xfrm>
            <a:off x="457200" y="274680"/>
            <a:ext cx="8225640" cy="1139040"/>
          </a:xfrm>
          <a:prstGeom prst="rect">
            <a:avLst/>
          </a:prstGeom>
          <a:noFill/>
          <a:ln>
            <a:noFill/>
          </a:ln>
        </p:spPr>
      </p:sp>
      <p:sp>
        <p:nvSpPr>
          <p:cNvPr id="124" name="CustomShape 2"/>
          <p:cNvSpPr/>
          <p:nvPr/>
        </p:nvSpPr>
        <p:spPr>
          <a:xfrm>
            <a:off x="457200" y="1600200"/>
            <a:ext cx="8225640" cy="4521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400" b="1">
                <a:solidFill>
                  <a:srgbClr val="000000"/>
                </a:solidFill>
                <a:latin typeface="Abyssinica SIL"/>
              </a:rPr>
              <a:t>IEEE 802.16 (WiMAX) security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Abyssinica SIL"/>
              </a:rPr>
              <a:t>Has two component protocols:</a:t>
            </a:r>
            <a:endParaRPr/>
          </a:p>
          <a:p>
            <a:pPr lvl="2"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z="2400">
                <a:solidFill>
                  <a:srgbClr val="000000"/>
                </a:solidFill>
                <a:latin typeface="Abyssinica SIL"/>
              </a:rPr>
              <a:t>Encapsulation Protocol – secures </a:t>
            </a:r>
            <a:r>
              <a:rPr lang="en-US" sz="2400">
                <a:solidFill>
                  <a:srgbClr val="FF0000"/>
                </a:solidFill>
                <a:latin typeface="Abyssinica SIL"/>
              </a:rPr>
              <a:t>data across the fixed Broadband Wireless Access Network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 lvl="2"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z="2400">
                <a:solidFill>
                  <a:srgbClr val="000000"/>
                </a:solidFill>
                <a:latin typeface="Abyssinica SIL"/>
              </a:rPr>
              <a:t>Key Management Protocol- Secure distribution of keying data from the </a:t>
            </a:r>
            <a:r>
              <a:rPr lang="en-US" sz="2400">
                <a:solidFill>
                  <a:srgbClr val="FF0000"/>
                </a:solidFill>
                <a:latin typeface="Abyssinica SIL"/>
              </a:rPr>
              <a:t>Base Station to the Server Station</a:t>
            </a:r>
            <a:endParaRPr/>
          </a:p>
        </p:txBody>
      </p:sp>
      <p:sp>
        <p:nvSpPr>
          <p:cNvPr id="125" name="CustomShape 3"/>
          <p:cNvSpPr/>
          <p:nvPr/>
        </p:nvSpPr>
        <p:spPr>
          <a:xfrm>
            <a:off x="182880" y="640080"/>
            <a:ext cx="8061480" cy="561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3600" b="1">
                <a:solidFill>
                  <a:srgbClr val="000000"/>
                </a:solidFill>
                <a:latin typeface="Abyssinica SIL"/>
              </a:rPr>
              <a:t>Data Confidentiality and Integrity </a:t>
            </a:r>
            <a:endParaRPr/>
          </a:p>
        </p:txBody>
      </p:sp>
      <p:sp>
        <p:nvSpPr>
          <p:cNvPr id="5" name="Rectangle 4"/>
          <p:cNvSpPr/>
          <p:nvPr/>
        </p:nvSpPr>
        <p:spPr>
          <a:xfrm>
            <a:off x="449855" y="228600"/>
            <a:ext cx="11272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</a:rPr>
              <a:t>July 2016</a:t>
            </a:r>
            <a:endParaRPr lang="en-GB" sz="1800" b="1" dirty="0">
              <a:solidFill>
                <a:schemeClr val="tx1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idx="4294967295"/>
          </p:nvPr>
        </p:nvSpPr>
        <p:spPr>
          <a:xfrm>
            <a:off x="5500694" y="6475413"/>
            <a:ext cx="3041644" cy="180975"/>
          </a:xfrm>
          <a:prstGeom prst="rect">
            <a:avLst/>
          </a:prstGeom>
        </p:spPr>
        <p:txBody>
          <a:bodyPr/>
          <a:lstStyle/>
          <a:p>
            <a:r>
              <a:rPr lang="en-GB" sz="1200" dirty="0" err="1">
                <a:solidFill>
                  <a:schemeClr val="tx1"/>
                </a:solidFill>
              </a:rPr>
              <a:t>Meareg</a:t>
            </a:r>
            <a:r>
              <a:rPr lang="en-GB" sz="1200" dirty="0">
                <a:solidFill>
                  <a:schemeClr val="tx1"/>
                </a:solidFill>
              </a:rPr>
              <a:t> </a:t>
            </a:r>
            <a:r>
              <a:rPr lang="en-GB" sz="1200" dirty="0" err="1">
                <a:solidFill>
                  <a:schemeClr val="tx1"/>
                </a:solidFill>
              </a:rPr>
              <a:t>Abreha</a:t>
            </a:r>
            <a:r>
              <a:rPr lang="en-GB" sz="1200" dirty="0">
                <a:solidFill>
                  <a:schemeClr val="tx1"/>
                </a:solidFill>
              </a:rPr>
              <a:t> </a:t>
            </a:r>
            <a:r>
              <a:rPr lang="en-GB" sz="1200" dirty="0" smtClean="0">
                <a:solidFill>
                  <a:schemeClr val="tx1"/>
                </a:solidFill>
              </a:rPr>
              <a:t>(Addis Ababa University)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285181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CustomShape 1"/>
          <p:cNvSpPr/>
          <p:nvPr/>
        </p:nvSpPr>
        <p:spPr>
          <a:xfrm>
            <a:off x="457200" y="274680"/>
            <a:ext cx="8225640" cy="1139040"/>
          </a:xfrm>
          <a:prstGeom prst="rect">
            <a:avLst/>
          </a:prstGeom>
          <a:noFill/>
          <a:ln>
            <a:noFill/>
          </a:ln>
        </p:spPr>
      </p:sp>
      <p:sp>
        <p:nvSpPr>
          <p:cNvPr id="127" name="CustomShape 2"/>
          <p:cNvSpPr/>
          <p:nvPr/>
        </p:nvSpPr>
        <p:spPr>
          <a:xfrm>
            <a:off x="457200" y="1600200"/>
            <a:ext cx="8225640" cy="4521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600" b="1">
                <a:solidFill>
                  <a:srgbClr val="000000"/>
                </a:solidFill>
                <a:latin typeface="Abyssinica SIL"/>
              </a:rPr>
              <a:t>IEEE 802.20 (MBWA - Vehicular Mobility) security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600">
                <a:solidFill>
                  <a:srgbClr val="FF0000"/>
                </a:solidFill>
                <a:latin typeface="Abyssinica SIL"/>
              </a:rPr>
              <a:t>AES </a:t>
            </a:r>
            <a:r>
              <a:rPr lang="en-US" sz="2600">
                <a:solidFill>
                  <a:srgbClr val="FF3300"/>
                </a:solidFill>
                <a:latin typeface="Abyssinica SIL"/>
              </a:rPr>
              <a:t>for securing</a:t>
            </a:r>
            <a:r>
              <a:rPr lang="en-US" sz="2600">
                <a:solidFill>
                  <a:srgbClr val="000000"/>
                </a:solidFill>
                <a:latin typeface="Abyssinica SIL"/>
              </a:rPr>
              <a:t> Radio Link Protocol packets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600">
                <a:solidFill>
                  <a:srgbClr val="FF0000"/>
                </a:solidFill>
                <a:latin typeface="Abyssinica SIL"/>
              </a:rPr>
              <a:t>AES CMAC function </a:t>
            </a:r>
            <a:r>
              <a:rPr lang="en-US" sz="2600">
                <a:solidFill>
                  <a:srgbClr val="000000"/>
                </a:solidFill>
                <a:latin typeface="Abyssinica SIL"/>
              </a:rPr>
              <a:t>is used for </a:t>
            </a:r>
            <a:r>
              <a:rPr lang="en-US" sz="2600">
                <a:solidFill>
                  <a:srgbClr val="FF3300"/>
                </a:solidFill>
                <a:latin typeface="Abyssinica SIL"/>
              </a:rPr>
              <a:t>message integrity</a:t>
            </a:r>
            <a:endParaRPr/>
          </a:p>
        </p:txBody>
      </p:sp>
      <p:sp>
        <p:nvSpPr>
          <p:cNvPr id="128" name="CustomShape 3"/>
          <p:cNvSpPr/>
          <p:nvPr/>
        </p:nvSpPr>
        <p:spPr>
          <a:xfrm>
            <a:off x="165240" y="623880"/>
            <a:ext cx="8061480" cy="561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3600" b="1">
                <a:solidFill>
                  <a:srgbClr val="000000"/>
                </a:solidFill>
                <a:latin typeface="Abyssinica SIL"/>
              </a:rPr>
              <a:t>Data Confidentiality and Integrity </a:t>
            </a:r>
            <a:endParaRPr/>
          </a:p>
        </p:txBody>
      </p:sp>
      <p:sp>
        <p:nvSpPr>
          <p:cNvPr id="5" name="Rectangle 4"/>
          <p:cNvSpPr/>
          <p:nvPr/>
        </p:nvSpPr>
        <p:spPr>
          <a:xfrm>
            <a:off x="449855" y="228600"/>
            <a:ext cx="11272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</a:rPr>
              <a:t>July 2016</a:t>
            </a:r>
            <a:endParaRPr lang="en-GB" sz="1800" b="1" dirty="0">
              <a:solidFill>
                <a:schemeClr val="tx1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idx="4294967295"/>
          </p:nvPr>
        </p:nvSpPr>
        <p:spPr>
          <a:xfrm>
            <a:off x="5500694" y="6475413"/>
            <a:ext cx="3041644" cy="180975"/>
          </a:xfrm>
          <a:prstGeom prst="rect">
            <a:avLst/>
          </a:prstGeom>
        </p:spPr>
        <p:txBody>
          <a:bodyPr/>
          <a:lstStyle/>
          <a:p>
            <a:r>
              <a:rPr lang="en-GB" sz="1200" dirty="0" err="1">
                <a:solidFill>
                  <a:schemeClr val="tx1"/>
                </a:solidFill>
              </a:rPr>
              <a:t>Meareg</a:t>
            </a:r>
            <a:r>
              <a:rPr lang="en-GB" sz="1200" dirty="0">
                <a:solidFill>
                  <a:schemeClr val="tx1"/>
                </a:solidFill>
              </a:rPr>
              <a:t> </a:t>
            </a:r>
            <a:r>
              <a:rPr lang="en-GB" sz="1200" dirty="0" err="1">
                <a:solidFill>
                  <a:schemeClr val="tx1"/>
                </a:solidFill>
              </a:rPr>
              <a:t>Abreha</a:t>
            </a:r>
            <a:r>
              <a:rPr lang="en-GB" sz="1200" dirty="0">
                <a:solidFill>
                  <a:schemeClr val="tx1"/>
                </a:solidFill>
              </a:rPr>
              <a:t> </a:t>
            </a:r>
            <a:r>
              <a:rPr lang="en-GB" sz="1200" dirty="0" smtClean="0">
                <a:solidFill>
                  <a:schemeClr val="tx1"/>
                </a:solidFill>
              </a:rPr>
              <a:t>(Addis Ababa University)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96875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CustomShape 1"/>
          <p:cNvSpPr/>
          <p:nvPr/>
        </p:nvSpPr>
        <p:spPr>
          <a:xfrm>
            <a:off x="457200" y="274680"/>
            <a:ext cx="8225640" cy="1139040"/>
          </a:xfrm>
          <a:prstGeom prst="rect">
            <a:avLst/>
          </a:prstGeom>
          <a:noFill/>
          <a:ln>
            <a:noFill/>
          </a:ln>
        </p:spPr>
      </p:sp>
      <p:sp>
        <p:nvSpPr>
          <p:cNvPr id="130" name="CustomShape 2"/>
          <p:cNvSpPr/>
          <p:nvPr/>
        </p:nvSpPr>
        <p:spPr>
          <a:xfrm>
            <a:off x="457200" y="1600200"/>
            <a:ext cx="8225640" cy="4521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400" b="1">
                <a:solidFill>
                  <a:srgbClr val="000000"/>
                </a:solidFill>
                <a:latin typeface="Abyssinica SIL"/>
              </a:rPr>
              <a:t>IEEE 802.21 (MIHS) security 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FF0000"/>
                </a:solidFill>
                <a:latin typeface="Abyssinica SIL"/>
              </a:rPr>
              <a:t>Keys negotiated </a:t>
            </a:r>
            <a:r>
              <a:rPr lang="en-US" sz="2400">
                <a:solidFill>
                  <a:srgbClr val="000000"/>
                </a:solidFill>
                <a:latin typeface="Abyssinica SIL"/>
              </a:rPr>
              <a:t>during the </a:t>
            </a:r>
            <a:r>
              <a:rPr lang="en-US" sz="2400">
                <a:solidFill>
                  <a:srgbClr val="FF0000"/>
                </a:solidFill>
                <a:latin typeface="Abyssinica SIL"/>
              </a:rPr>
              <a:t>TLS</a:t>
            </a:r>
            <a:r>
              <a:rPr lang="en-US" sz="2400">
                <a:solidFill>
                  <a:srgbClr val="000000"/>
                </a:solidFill>
                <a:latin typeface="Abyssinica SIL"/>
              </a:rPr>
              <a:t> or </a:t>
            </a:r>
            <a:r>
              <a:rPr lang="en-US" sz="2400">
                <a:solidFill>
                  <a:srgbClr val="FF0000"/>
                </a:solidFill>
                <a:latin typeface="Abyssinica SIL"/>
              </a:rPr>
              <a:t>EAP MIH SA </a:t>
            </a:r>
            <a:r>
              <a:rPr lang="en-US" sz="2400">
                <a:solidFill>
                  <a:srgbClr val="000000"/>
                </a:solidFill>
                <a:latin typeface="Abyssinica SIL"/>
              </a:rPr>
              <a:t> establishment are used to</a:t>
            </a:r>
            <a:r>
              <a:rPr lang="en-US" sz="2400">
                <a:solidFill>
                  <a:srgbClr val="FF0000"/>
                </a:solidFill>
                <a:latin typeface="Abyssinica SIL"/>
              </a:rPr>
              <a:t> secure the MIH PDU.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FF0000"/>
                </a:solidFill>
                <a:latin typeface="Abyssinica SIL"/>
              </a:rPr>
              <a:t>TKIP</a:t>
            </a:r>
            <a:r>
              <a:rPr lang="en-US" sz="2400">
                <a:solidFill>
                  <a:srgbClr val="000000"/>
                </a:solidFill>
                <a:latin typeface="Abyssinica SIL"/>
              </a:rPr>
              <a:t> or </a:t>
            </a:r>
            <a:r>
              <a:rPr lang="en-US" sz="2400">
                <a:solidFill>
                  <a:srgbClr val="FF0000"/>
                </a:solidFill>
                <a:latin typeface="Abyssinica SIL"/>
              </a:rPr>
              <a:t>CCMP</a:t>
            </a:r>
            <a:r>
              <a:rPr lang="en-US" sz="2400">
                <a:solidFill>
                  <a:srgbClr val="000000"/>
                </a:solidFill>
                <a:latin typeface="Abyssinica SIL"/>
              </a:rPr>
              <a:t> to </a:t>
            </a:r>
            <a:r>
              <a:rPr lang="en-US" sz="2400">
                <a:solidFill>
                  <a:srgbClr val="FF3300"/>
                </a:solidFill>
                <a:latin typeface="Abyssinica SIL"/>
              </a:rPr>
              <a:t>secure </a:t>
            </a:r>
            <a:r>
              <a:rPr lang="en-US" sz="2400">
                <a:solidFill>
                  <a:srgbClr val="FF0000"/>
                </a:solidFill>
                <a:latin typeface="Abyssinica SIL"/>
              </a:rPr>
              <a:t>MIH PDUs</a:t>
            </a:r>
            <a:r>
              <a:rPr lang="en-US" sz="2400">
                <a:solidFill>
                  <a:srgbClr val="000000"/>
                </a:solidFill>
                <a:latin typeface="Abyssinica SIL"/>
              </a:rPr>
              <a:t> between heterogeneous IEEE 802 as well as other systems. </a:t>
            </a:r>
            <a:endParaRPr/>
          </a:p>
        </p:txBody>
      </p:sp>
      <p:sp>
        <p:nvSpPr>
          <p:cNvPr id="131" name="CustomShape 3"/>
          <p:cNvSpPr/>
          <p:nvPr/>
        </p:nvSpPr>
        <p:spPr>
          <a:xfrm>
            <a:off x="182880" y="640080"/>
            <a:ext cx="8061480" cy="561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3600" b="1">
                <a:solidFill>
                  <a:srgbClr val="000000"/>
                </a:solidFill>
                <a:latin typeface="Abyssinica SIL"/>
              </a:rPr>
              <a:t>Data Confidentiality and Integrity </a:t>
            </a:r>
            <a:endParaRPr/>
          </a:p>
        </p:txBody>
      </p:sp>
      <p:sp>
        <p:nvSpPr>
          <p:cNvPr id="5" name="Rectangle 4"/>
          <p:cNvSpPr/>
          <p:nvPr/>
        </p:nvSpPr>
        <p:spPr>
          <a:xfrm>
            <a:off x="449855" y="228600"/>
            <a:ext cx="11272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</a:rPr>
              <a:t>July 2016</a:t>
            </a:r>
            <a:endParaRPr lang="en-GB" sz="1800" b="1" dirty="0">
              <a:solidFill>
                <a:schemeClr val="tx1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idx="4294967295"/>
          </p:nvPr>
        </p:nvSpPr>
        <p:spPr>
          <a:xfrm>
            <a:off x="5500694" y="6475413"/>
            <a:ext cx="3041644" cy="180975"/>
          </a:xfrm>
          <a:prstGeom prst="rect">
            <a:avLst/>
          </a:prstGeom>
        </p:spPr>
        <p:txBody>
          <a:bodyPr/>
          <a:lstStyle/>
          <a:p>
            <a:r>
              <a:rPr lang="en-GB" sz="1200" dirty="0" err="1">
                <a:solidFill>
                  <a:schemeClr val="tx1"/>
                </a:solidFill>
              </a:rPr>
              <a:t>Meareg</a:t>
            </a:r>
            <a:r>
              <a:rPr lang="en-GB" sz="1200" dirty="0">
                <a:solidFill>
                  <a:schemeClr val="tx1"/>
                </a:solidFill>
              </a:rPr>
              <a:t> </a:t>
            </a:r>
            <a:r>
              <a:rPr lang="en-GB" sz="1200" dirty="0" err="1">
                <a:solidFill>
                  <a:schemeClr val="tx1"/>
                </a:solidFill>
              </a:rPr>
              <a:t>Abreha</a:t>
            </a:r>
            <a:r>
              <a:rPr lang="en-GB" sz="1200" dirty="0">
                <a:solidFill>
                  <a:schemeClr val="tx1"/>
                </a:solidFill>
              </a:rPr>
              <a:t> </a:t>
            </a:r>
            <a:r>
              <a:rPr lang="en-GB" sz="1200" dirty="0" smtClean="0">
                <a:solidFill>
                  <a:schemeClr val="tx1"/>
                </a:solidFill>
              </a:rPr>
              <a:t>(Addis Ababa University)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697325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CustomShape 1"/>
          <p:cNvSpPr/>
          <p:nvPr/>
        </p:nvSpPr>
        <p:spPr>
          <a:xfrm>
            <a:off x="457200" y="274680"/>
            <a:ext cx="8225640" cy="1139040"/>
          </a:xfrm>
          <a:prstGeom prst="rect">
            <a:avLst/>
          </a:prstGeom>
          <a:noFill/>
          <a:ln>
            <a:noFill/>
          </a:ln>
        </p:spPr>
      </p:sp>
      <p:sp>
        <p:nvSpPr>
          <p:cNvPr id="136" name="CustomShape 2"/>
          <p:cNvSpPr/>
          <p:nvPr/>
        </p:nvSpPr>
        <p:spPr>
          <a:xfrm>
            <a:off x="457200" y="1600200"/>
            <a:ext cx="8225640" cy="4521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400" b="1">
                <a:solidFill>
                  <a:srgbClr val="000000"/>
                </a:solidFill>
                <a:latin typeface="Abyssinica SIL"/>
              </a:rPr>
              <a:t>WRANs (IEEE 802.22) security</a:t>
            </a:r>
            <a:endParaRPr/>
          </a:p>
          <a:p>
            <a:pPr>
              <a:lnSpc>
                <a:spcPct val="100000"/>
              </a:lnSpc>
            </a:pPr>
            <a:r>
              <a:rPr lang="en-US" sz="2400" b="1">
                <a:solidFill>
                  <a:srgbClr val="000000"/>
                </a:solidFill>
                <a:latin typeface="Abyssinica SIL"/>
              </a:rPr>
              <a:t> 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800">
                <a:solidFill>
                  <a:srgbClr val="000000"/>
                </a:solidFill>
                <a:latin typeface="Abyssinica SIL"/>
              </a:rPr>
              <a:t>Two security sub-layers:</a:t>
            </a:r>
            <a:endParaRPr/>
          </a:p>
          <a:p>
            <a:pPr lvl="1"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z="2800">
                <a:solidFill>
                  <a:srgbClr val="000000"/>
                </a:solidFill>
                <a:latin typeface="Abyssinica SIL"/>
              </a:rPr>
              <a:t>Sublayer 1 – targets </a:t>
            </a:r>
            <a:r>
              <a:rPr lang="en-US" sz="2800">
                <a:solidFill>
                  <a:srgbClr val="FF0000"/>
                </a:solidFill>
                <a:latin typeface="Abyssinica SIL"/>
              </a:rPr>
              <a:t>non-cognitive</a:t>
            </a:r>
            <a:r>
              <a:rPr lang="en-US" sz="2800">
                <a:solidFill>
                  <a:srgbClr val="000000"/>
                </a:solidFill>
                <a:latin typeface="Abyssinica SIL"/>
              </a:rPr>
              <a:t> functionalities</a:t>
            </a:r>
            <a:endParaRPr/>
          </a:p>
          <a:p>
            <a:pPr lvl="1"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z="2800">
                <a:solidFill>
                  <a:srgbClr val="000000"/>
                </a:solidFill>
                <a:latin typeface="Abyssinica SIL"/>
              </a:rPr>
              <a:t>Sublayer 2 – targets </a:t>
            </a:r>
            <a:r>
              <a:rPr lang="en-US" sz="2800">
                <a:solidFill>
                  <a:srgbClr val="FF0000"/>
                </a:solidFill>
                <a:latin typeface="Abyssinica SIL"/>
              </a:rPr>
              <a:t>cognitive</a:t>
            </a:r>
            <a:r>
              <a:rPr lang="en-US" sz="2800">
                <a:solidFill>
                  <a:srgbClr val="000000"/>
                </a:solidFill>
                <a:latin typeface="Abyssinica SIL"/>
              </a:rPr>
              <a:t> functionalities</a:t>
            </a:r>
            <a:endParaRPr/>
          </a:p>
        </p:txBody>
      </p:sp>
      <p:sp>
        <p:nvSpPr>
          <p:cNvPr id="137" name="CustomShape 3"/>
          <p:cNvSpPr/>
          <p:nvPr/>
        </p:nvSpPr>
        <p:spPr>
          <a:xfrm>
            <a:off x="165240" y="623880"/>
            <a:ext cx="8061480" cy="561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3600" b="1">
                <a:solidFill>
                  <a:srgbClr val="000000"/>
                </a:solidFill>
                <a:latin typeface="Abyssinica SIL"/>
              </a:rPr>
              <a:t>Data Confidentiality and Integrity </a:t>
            </a:r>
            <a:endParaRPr/>
          </a:p>
        </p:txBody>
      </p:sp>
      <p:sp>
        <p:nvSpPr>
          <p:cNvPr id="5" name="Rectangle 4"/>
          <p:cNvSpPr/>
          <p:nvPr/>
        </p:nvSpPr>
        <p:spPr>
          <a:xfrm>
            <a:off x="449855" y="228600"/>
            <a:ext cx="11272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</a:rPr>
              <a:t>July 2016</a:t>
            </a:r>
            <a:endParaRPr lang="en-GB" sz="1800" b="1" dirty="0">
              <a:solidFill>
                <a:schemeClr val="tx1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idx="4294967295"/>
          </p:nvPr>
        </p:nvSpPr>
        <p:spPr>
          <a:xfrm>
            <a:off x="5500694" y="6475413"/>
            <a:ext cx="3041644" cy="180975"/>
          </a:xfrm>
          <a:prstGeom prst="rect">
            <a:avLst/>
          </a:prstGeom>
        </p:spPr>
        <p:txBody>
          <a:bodyPr/>
          <a:lstStyle/>
          <a:p>
            <a:r>
              <a:rPr lang="en-GB" sz="1200" dirty="0" err="1">
                <a:solidFill>
                  <a:schemeClr val="tx1"/>
                </a:solidFill>
              </a:rPr>
              <a:t>Meareg</a:t>
            </a:r>
            <a:r>
              <a:rPr lang="en-GB" sz="1200" dirty="0">
                <a:solidFill>
                  <a:schemeClr val="tx1"/>
                </a:solidFill>
              </a:rPr>
              <a:t> </a:t>
            </a:r>
            <a:r>
              <a:rPr lang="en-GB" sz="1200" dirty="0" err="1">
                <a:solidFill>
                  <a:schemeClr val="tx1"/>
                </a:solidFill>
              </a:rPr>
              <a:t>Abreha</a:t>
            </a:r>
            <a:r>
              <a:rPr lang="en-GB" sz="1200" dirty="0">
                <a:solidFill>
                  <a:schemeClr val="tx1"/>
                </a:solidFill>
              </a:rPr>
              <a:t> </a:t>
            </a:r>
            <a:r>
              <a:rPr lang="en-GB" sz="1200" dirty="0" smtClean="0">
                <a:solidFill>
                  <a:schemeClr val="tx1"/>
                </a:solidFill>
              </a:rPr>
              <a:t>(Addis Ababa University)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052638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CustomShape 1"/>
          <p:cNvSpPr/>
          <p:nvPr/>
        </p:nvSpPr>
        <p:spPr>
          <a:xfrm>
            <a:off x="457200" y="274680"/>
            <a:ext cx="8225640" cy="1139040"/>
          </a:xfrm>
          <a:prstGeom prst="rect">
            <a:avLst/>
          </a:prstGeom>
          <a:noFill/>
          <a:ln>
            <a:noFill/>
          </a:ln>
        </p:spPr>
      </p:sp>
      <p:sp>
        <p:nvSpPr>
          <p:cNvPr id="139" name="CustomShape 2"/>
          <p:cNvSpPr/>
          <p:nvPr/>
        </p:nvSpPr>
        <p:spPr>
          <a:xfrm>
            <a:off x="457200" y="1600200"/>
            <a:ext cx="8225640" cy="4521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600">
                <a:solidFill>
                  <a:srgbClr val="000000"/>
                </a:solidFill>
                <a:latin typeface="Abyssinica SIL"/>
              </a:rPr>
              <a:t>In sublayer1, </a:t>
            </a:r>
            <a:r>
              <a:rPr lang="en-US" sz="2600">
                <a:solidFill>
                  <a:srgbClr val="FF0000"/>
                </a:solidFill>
                <a:latin typeface="Abyssinica SIL"/>
              </a:rPr>
              <a:t>encapsulation protocol </a:t>
            </a:r>
            <a:r>
              <a:rPr lang="en-US" sz="2600">
                <a:solidFill>
                  <a:srgbClr val="000000"/>
                </a:solidFill>
                <a:latin typeface="Abyssinica SIL"/>
              </a:rPr>
              <a:t>defines set of</a:t>
            </a:r>
            <a:r>
              <a:rPr lang="en-US" sz="2600">
                <a:solidFill>
                  <a:srgbClr val="FF0000"/>
                </a:solidFill>
                <a:latin typeface="Abyssinica SIL"/>
              </a:rPr>
              <a:t> supported cryptographic suites.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600">
                <a:solidFill>
                  <a:srgbClr val="FF0000"/>
                </a:solidFill>
                <a:latin typeface="Abyssinica SIL"/>
              </a:rPr>
              <a:t>AES in GCM </a:t>
            </a:r>
            <a:r>
              <a:rPr lang="en-US" sz="2600">
                <a:solidFill>
                  <a:srgbClr val="000000"/>
                </a:solidFill>
                <a:latin typeface="Abyssinica SIL"/>
              </a:rPr>
              <a:t>(Galois Counter Mode) is supported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600">
                <a:solidFill>
                  <a:srgbClr val="000000"/>
                </a:solidFill>
                <a:latin typeface="Abyssinica SIL"/>
              </a:rPr>
              <a:t>The cognitive targeting, sublayer 2, provides protection to the </a:t>
            </a:r>
            <a:r>
              <a:rPr lang="en-US" sz="2600">
                <a:solidFill>
                  <a:srgbClr val="FF0000"/>
                </a:solidFill>
                <a:latin typeface="Abyssinica SIL"/>
              </a:rPr>
              <a:t>incumbents</a:t>
            </a:r>
            <a:r>
              <a:rPr lang="en-US" sz="2600">
                <a:solidFill>
                  <a:srgbClr val="000000"/>
                </a:solidFill>
                <a:latin typeface="Abyssinica SIL"/>
              </a:rPr>
              <a:t> as well as to the </a:t>
            </a:r>
            <a:r>
              <a:rPr lang="en-US" sz="2600">
                <a:solidFill>
                  <a:srgbClr val="FF0000"/>
                </a:solidFill>
                <a:latin typeface="Abyssinica SIL"/>
              </a:rPr>
              <a:t>802.22 systems </a:t>
            </a:r>
            <a:r>
              <a:rPr lang="en-US" sz="2600">
                <a:solidFill>
                  <a:srgbClr val="000000"/>
                </a:solidFill>
                <a:latin typeface="Abyssinica SIL"/>
              </a:rPr>
              <a:t>against </a:t>
            </a:r>
            <a:r>
              <a:rPr lang="en-US" sz="2600">
                <a:solidFill>
                  <a:srgbClr val="FF0000"/>
                </a:solidFill>
                <a:latin typeface="Abyssinica SIL"/>
              </a:rPr>
              <a:t>DoS</a:t>
            </a:r>
            <a:r>
              <a:rPr lang="en-US" sz="2600">
                <a:solidFill>
                  <a:srgbClr val="000000"/>
                </a:solidFill>
                <a:latin typeface="Abyssinica SIL"/>
              </a:rPr>
              <a:t> attack types targeted at that layer.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140" name="CustomShape 3"/>
          <p:cNvSpPr/>
          <p:nvPr/>
        </p:nvSpPr>
        <p:spPr>
          <a:xfrm>
            <a:off x="182880" y="640080"/>
            <a:ext cx="8061480" cy="561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3600" b="1">
                <a:solidFill>
                  <a:srgbClr val="000000"/>
                </a:solidFill>
                <a:latin typeface="Abyssinica SIL"/>
              </a:rPr>
              <a:t>Data Confidentiality and Integrity </a:t>
            </a:r>
            <a:endParaRPr/>
          </a:p>
        </p:txBody>
      </p:sp>
      <p:sp>
        <p:nvSpPr>
          <p:cNvPr id="5" name="Rectangle 4"/>
          <p:cNvSpPr/>
          <p:nvPr/>
        </p:nvSpPr>
        <p:spPr>
          <a:xfrm>
            <a:off x="449855" y="228600"/>
            <a:ext cx="11272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</a:rPr>
              <a:t>July 2016</a:t>
            </a:r>
            <a:endParaRPr lang="en-GB" sz="1800" b="1" dirty="0">
              <a:solidFill>
                <a:schemeClr val="tx1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idx="4294967295"/>
          </p:nvPr>
        </p:nvSpPr>
        <p:spPr>
          <a:xfrm>
            <a:off x="5500694" y="6475413"/>
            <a:ext cx="3041644" cy="180975"/>
          </a:xfrm>
          <a:prstGeom prst="rect">
            <a:avLst/>
          </a:prstGeom>
        </p:spPr>
        <p:txBody>
          <a:bodyPr/>
          <a:lstStyle/>
          <a:p>
            <a:r>
              <a:rPr lang="en-GB" sz="1200" dirty="0" err="1">
                <a:solidFill>
                  <a:schemeClr val="tx1"/>
                </a:solidFill>
              </a:rPr>
              <a:t>Meareg</a:t>
            </a:r>
            <a:r>
              <a:rPr lang="en-GB" sz="1200" dirty="0">
                <a:solidFill>
                  <a:schemeClr val="tx1"/>
                </a:solidFill>
              </a:rPr>
              <a:t> </a:t>
            </a:r>
            <a:r>
              <a:rPr lang="en-GB" sz="1200" dirty="0" err="1">
                <a:solidFill>
                  <a:schemeClr val="tx1"/>
                </a:solidFill>
              </a:rPr>
              <a:t>Abreha</a:t>
            </a:r>
            <a:r>
              <a:rPr lang="en-GB" sz="1200" dirty="0">
                <a:solidFill>
                  <a:schemeClr val="tx1"/>
                </a:solidFill>
              </a:rPr>
              <a:t> </a:t>
            </a:r>
            <a:r>
              <a:rPr lang="en-GB" sz="1200" dirty="0" smtClean="0">
                <a:solidFill>
                  <a:schemeClr val="tx1"/>
                </a:solidFill>
              </a:rPr>
              <a:t>(Addis Ababa University)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699701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CustomShape 1"/>
          <p:cNvSpPr/>
          <p:nvPr/>
        </p:nvSpPr>
        <p:spPr>
          <a:xfrm>
            <a:off x="436084" y="482724"/>
            <a:ext cx="8225640" cy="11390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3600" b="1" dirty="0">
                <a:solidFill>
                  <a:srgbClr val="000000"/>
                </a:solidFill>
                <a:latin typeface="Abyssinica SIL"/>
              </a:rPr>
              <a:t>Challenges and Conclusion</a:t>
            </a:r>
            <a:endParaRPr sz="3600" dirty="0"/>
          </a:p>
        </p:txBody>
      </p:sp>
      <p:sp>
        <p:nvSpPr>
          <p:cNvPr id="142" name="CustomShape 2"/>
          <p:cNvSpPr/>
          <p:nvPr/>
        </p:nvSpPr>
        <p:spPr>
          <a:xfrm>
            <a:off x="457200" y="1600200"/>
            <a:ext cx="8225640" cy="4521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600" b="1">
                <a:solidFill>
                  <a:srgbClr val="000000"/>
                </a:solidFill>
                <a:latin typeface="Abyssinica SIL"/>
              </a:rPr>
              <a:t>Challenges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Abyssinica SIL"/>
              </a:rPr>
              <a:t>Weaknesses in security mechanisms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Abyssinica SIL"/>
              </a:rPr>
              <a:t>Increasing computing power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Abyssinica SIL"/>
              </a:rPr>
              <a:t>Cloud computing changing the way service is provided</a:t>
            </a:r>
            <a:endParaRPr/>
          </a:p>
          <a:p>
            <a:pPr>
              <a:lnSpc>
                <a:spcPct val="100000"/>
              </a:lnSpc>
            </a:pPr>
            <a:r>
              <a:rPr lang="en-US" sz="2400" b="1">
                <a:solidFill>
                  <a:srgbClr val="000000"/>
                </a:solidFill>
                <a:latin typeface="Abyssinica SIL"/>
              </a:rPr>
              <a:t>Conclusion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Abyssinica SIL"/>
              </a:rPr>
              <a:t>Early IEEE 802 security started with simple cryptographic techniques and evolved to its current state.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Abyssinica SIL"/>
              </a:rPr>
              <a:t>Future security protocols need to consider the above factors and provide scalable solutions to existing weaknesses.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4" name="Rectangle 3"/>
          <p:cNvSpPr/>
          <p:nvPr/>
        </p:nvSpPr>
        <p:spPr>
          <a:xfrm>
            <a:off x="449855" y="228600"/>
            <a:ext cx="11272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</a:rPr>
              <a:t>July 2016</a:t>
            </a:r>
            <a:endParaRPr lang="en-GB" sz="1800" b="1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500694" y="6475413"/>
            <a:ext cx="3041644" cy="180975"/>
          </a:xfrm>
          <a:prstGeom prst="rect">
            <a:avLst/>
          </a:prstGeom>
        </p:spPr>
        <p:txBody>
          <a:bodyPr/>
          <a:lstStyle/>
          <a:p>
            <a:r>
              <a:rPr lang="en-GB" sz="1200" dirty="0" err="1">
                <a:solidFill>
                  <a:schemeClr val="tx1"/>
                </a:solidFill>
              </a:rPr>
              <a:t>Meareg</a:t>
            </a:r>
            <a:r>
              <a:rPr lang="en-GB" sz="1200" dirty="0">
                <a:solidFill>
                  <a:schemeClr val="tx1"/>
                </a:solidFill>
              </a:rPr>
              <a:t> </a:t>
            </a:r>
            <a:r>
              <a:rPr lang="en-GB" sz="1200" dirty="0" err="1">
                <a:solidFill>
                  <a:schemeClr val="tx1"/>
                </a:solidFill>
              </a:rPr>
              <a:t>Abreha</a:t>
            </a:r>
            <a:r>
              <a:rPr lang="en-GB" sz="1200" dirty="0">
                <a:solidFill>
                  <a:schemeClr val="tx1"/>
                </a:solidFill>
              </a:rPr>
              <a:t> </a:t>
            </a:r>
            <a:r>
              <a:rPr lang="en-GB" sz="1200" dirty="0" smtClean="0">
                <a:solidFill>
                  <a:schemeClr val="tx1"/>
                </a:solidFill>
              </a:rPr>
              <a:t>(Addis Ababa University)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630649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CustomShape 1"/>
          <p:cNvSpPr/>
          <p:nvPr/>
        </p:nvSpPr>
        <p:spPr>
          <a:xfrm>
            <a:off x="457200" y="274680"/>
            <a:ext cx="8225640" cy="1139040"/>
          </a:xfrm>
          <a:prstGeom prst="rect">
            <a:avLst/>
          </a:prstGeom>
          <a:noFill/>
          <a:ln>
            <a:noFill/>
          </a:ln>
        </p:spPr>
      </p:sp>
      <p:sp>
        <p:nvSpPr>
          <p:cNvPr id="144" name="CustomShape 2"/>
          <p:cNvSpPr/>
          <p:nvPr/>
        </p:nvSpPr>
        <p:spPr>
          <a:xfrm>
            <a:off x="457200" y="1600200"/>
            <a:ext cx="8225640" cy="4521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r>
              <a:rPr lang="en-US" sz="6600">
                <a:solidFill>
                  <a:srgbClr val="000000"/>
                </a:solidFill>
                <a:latin typeface="Abyssinica SIL"/>
              </a:rPr>
              <a:t>Thank You!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r>
              <a:rPr lang="en-US" sz="2800">
                <a:solidFill>
                  <a:srgbClr val="000000"/>
                </a:solidFill>
                <a:latin typeface="Abyssinica SIL"/>
              </a:rPr>
              <a:t>Questions and comments are welcome :-)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endParaRPr/>
          </a:p>
        </p:txBody>
      </p:sp>
      <p:sp>
        <p:nvSpPr>
          <p:cNvPr id="4" name="Rectangle 3"/>
          <p:cNvSpPr/>
          <p:nvPr/>
        </p:nvSpPr>
        <p:spPr>
          <a:xfrm>
            <a:off x="449855" y="228600"/>
            <a:ext cx="11272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</a:rPr>
              <a:t>July 2016</a:t>
            </a:r>
            <a:endParaRPr lang="en-GB" sz="1800" b="1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500694" y="6475413"/>
            <a:ext cx="3041644" cy="180975"/>
          </a:xfrm>
          <a:prstGeom prst="rect">
            <a:avLst/>
          </a:prstGeom>
        </p:spPr>
        <p:txBody>
          <a:bodyPr/>
          <a:lstStyle/>
          <a:p>
            <a:r>
              <a:rPr lang="en-GB" sz="1200" dirty="0" err="1">
                <a:solidFill>
                  <a:schemeClr val="tx1"/>
                </a:solidFill>
              </a:rPr>
              <a:t>Meareg</a:t>
            </a:r>
            <a:r>
              <a:rPr lang="en-GB" sz="1200" dirty="0">
                <a:solidFill>
                  <a:schemeClr val="tx1"/>
                </a:solidFill>
              </a:rPr>
              <a:t> </a:t>
            </a:r>
            <a:r>
              <a:rPr lang="en-GB" sz="1200" dirty="0" err="1">
                <a:solidFill>
                  <a:schemeClr val="tx1"/>
                </a:solidFill>
              </a:rPr>
              <a:t>Abreha</a:t>
            </a:r>
            <a:r>
              <a:rPr lang="en-GB" sz="1200" dirty="0">
                <a:solidFill>
                  <a:schemeClr val="tx1"/>
                </a:solidFill>
              </a:rPr>
              <a:t> </a:t>
            </a:r>
            <a:r>
              <a:rPr lang="en-GB" sz="1200" dirty="0" smtClean="0">
                <a:solidFill>
                  <a:schemeClr val="tx1"/>
                </a:solidFill>
              </a:rPr>
              <a:t>(Addis Ababa University)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977788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CustomShape 1"/>
          <p:cNvSpPr/>
          <p:nvPr/>
        </p:nvSpPr>
        <p:spPr>
          <a:xfrm>
            <a:off x="457200" y="274680"/>
            <a:ext cx="8225640" cy="1139040"/>
          </a:xfrm>
          <a:prstGeom prst="rect">
            <a:avLst/>
          </a:prstGeom>
          <a:noFill/>
          <a:ln>
            <a:noFill/>
          </a:ln>
        </p:spPr>
      </p:sp>
      <p:sp>
        <p:nvSpPr>
          <p:cNvPr id="82" name="CustomShape 2"/>
          <p:cNvSpPr/>
          <p:nvPr/>
        </p:nvSpPr>
        <p:spPr>
          <a:xfrm>
            <a:off x="457200" y="1600200"/>
            <a:ext cx="8225640" cy="4521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en-US" sz="3200" dirty="0">
                <a:solidFill>
                  <a:srgbClr val="000000"/>
                </a:solidFill>
                <a:latin typeface="Abyssinica SIL"/>
              </a:rPr>
              <a:t>Background</a:t>
            </a:r>
            <a:endParaRPr dirty="0"/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q"/>
            </a:pPr>
            <a:endParaRPr dirty="0"/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en-US" sz="3200" dirty="0">
                <a:solidFill>
                  <a:srgbClr val="000000"/>
                </a:solidFill>
                <a:latin typeface="Abyssinica SIL"/>
              </a:rPr>
              <a:t>Parameter as security gauges</a:t>
            </a:r>
            <a:endParaRPr dirty="0"/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q"/>
            </a:pPr>
            <a:endParaRPr dirty="0"/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en-US" sz="3200" dirty="0">
                <a:solidFill>
                  <a:srgbClr val="000000"/>
                </a:solidFill>
                <a:latin typeface="Abyssinica SIL"/>
              </a:rPr>
              <a:t>IEEE 802 security protocols in terms of the chosen parameters</a:t>
            </a:r>
            <a:endParaRPr dirty="0"/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q"/>
            </a:pPr>
            <a:endParaRPr dirty="0"/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en-US" sz="3200" dirty="0">
                <a:solidFill>
                  <a:srgbClr val="000000"/>
                </a:solidFill>
                <a:latin typeface="Abyssinica SIL"/>
              </a:rPr>
              <a:t>Challenges and Conclusion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  <p:sp>
        <p:nvSpPr>
          <p:cNvPr id="83" name="CustomShape 3"/>
          <p:cNvSpPr/>
          <p:nvPr/>
        </p:nvSpPr>
        <p:spPr>
          <a:xfrm>
            <a:off x="548640" y="623880"/>
            <a:ext cx="1991160" cy="561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3600" b="1">
                <a:solidFill>
                  <a:srgbClr val="000000"/>
                </a:solidFill>
                <a:latin typeface="Abyssinica SIL"/>
              </a:rPr>
              <a:t>Outline</a:t>
            </a:r>
            <a:endParaRPr/>
          </a:p>
        </p:txBody>
      </p:sp>
      <p:sp>
        <p:nvSpPr>
          <p:cNvPr id="5" name="Date Placeholder 3"/>
          <p:cNvSpPr>
            <a:spLocks noGrp="1"/>
          </p:cNvSpPr>
          <p:nvPr>
            <p:ph type="dt" idx="4294967295"/>
          </p:nvPr>
        </p:nvSpPr>
        <p:spPr>
          <a:xfrm>
            <a:off x="696912" y="228600"/>
            <a:ext cx="2303451" cy="395280"/>
          </a:xfrm>
          <a:prstGeom prst="rect">
            <a:avLst/>
          </a:prstGeom>
        </p:spPr>
        <p:txBody>
          <a:bodyPr/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July 2016</a:t>
            </a:r>
            <a:endParaRPr lang="en-GB" sz="2000" b="1" dirty="0">
              <a:solidFill>
                <a:schemeClr val="tx1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idx="4294967295"/>
          </p:nvPr>
        </p:nvSpPr>
        <p:spPr>
          <a:xfrm>
            <a:off x="5500694" y="6475413"/>
            <a:ext cx="3041644" cy="180975"/>
          </a:xfrm>
          <a:prstGeom prst="rect">
            <a:avLst/>
          </a:prstGeom>
        </p:spPr>
        <p:txBody>
          <a:bodyPr/>
          <a:lstStyle/>
          <a:p>
            <a:r>
              <a:rPr lang="en-GB" sz="1200" dirty="0" err="1">
                <a:solidFill>
                  <a:schemeClr val="tx1"/>
                </a:solidFill>
              </a:rPr>
              <a:t>Meareg</a:t>
            </a:r>
            <a:r>
              <a:rPr lang="en-GB" sz="1200" dirty="0">
                <a:solidFill>
                  <a:schemeClr val="tx1"/>
                </a:solidFill>
              </a:rPr>
              <a:t> </a:t>
            </a:r>
            <a:r>
              <a:rPr lang="en-GB" sz="1200" dirty="0" err="1">
                <a:solidFill>
                  <a:schemeClr val="tx1"/>
                </a:solidFill>
              </a:rPr>
              <a:t>Abreha</a:t>
            </a:r>
            <a:r>
              <a:rPr lang="en-GB" sz="1200" dirty="0">
                <a:solidFill>
                  <a:schemeClr val="tx1"/>
                </a:solidFill>
              </a:rPr>
              <a:t> </a:t>
            </a:r>
            <a:r>
              <a:rPr lang="en-GB" sz="1200" dirty="0" smtClean="0">
                <a:solidFill>
                  <a:schemeClr val="tx1"/>
                </a:solidFill>
              </a:rPr>
              <a:t>(Addis Ababa University)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34671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CustomShape 1"/>
          <p:cNvSpPr/>
          <p:nvPr/>
        </p:nvSpPr>
        <p:spPr>
          <a:xfrm>
            <a:off x="457200" y="274680"/>
            <a:ext cx="8225640" cy="11390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3600" b="1">
                <a:solidFill>
                  <a:srgbClr val="000000"/>
                </a:solidFill>
                <a:latin typeface="Abyssinica SIL"/>
              </a:rPr>
              <a:t>Background</a:t>
            </a:r>
            <a:endParaRPr/>
          </a:p>
        </p:txBody>
      </p:sp>
      <p:sp>
        <p:nvSpPr>
          <p:cNvPr id="85" name="CustomShape 2"/>
          <p:cNvSpPr/>
          <p:nvPr/>
        </p:nvSpPr>
        <p:spPr>
          <a:xfrm>
            <a:off x="457200" y="1600200"/>
            <a:ext cx="8225640" cy="4521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0000"/>
                </a:solidFill>
                <a:latin typeface="Abyssinica SIL"/>
              </a:rPr>
              <a:t>Early security on IEEE 802:</a:t>
            </a:r>
            <a:endParaRPr dirty="0"/>
          </a:p>
          <a:p>
            <a:pPr marL="914400" lvl="1" indent="-457200">
              <a:lnSpc>
                <a:spcPct val="100000"/>
              </a:lnSpc>
              <a:buSzPct val="45000"/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Abyssinica SIL"/>
              </a:rPr>
              <a:t>Gained attention in the wireless world</a:t>
            </a:r>
            <a:endParaRPr dirty="0"/>
          </a:p>
          <a:p>
            <a:pPr marL="914400" lvl="1" indent="-457200">
              <a:lnSpc>
                <a:spcPct val="100000"/>
              </a:lnSpc>
              <a:buSzPct val="45000"/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Abyssinica SIL"/>
              </a:rPr>
              <a:t>Barely proof of concept for Number theory's application </a:t>
            </a:r>
            <a:endParaRPr dirty="0"/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dirty="0"/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0000"/>
                </a:solidFill>
                <a:latin typeface="Abyssinica SIL"/>
              </a:rPr>
              <a:t>Security protocols evolved due to:</a:t>
            </a:r>
            <a:endParaRPr dirty="0"/>
          </a:p>
          <a:p>
            <a:pPr marL="914400" lvl="1" indent="-457200">
              <a:lnSpc>
                <a:spcPct val="100000"/>
              </a:lnSpc>
              <a:buSzPct val="45000"/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rgbClr val="000000"/>
                </a:solidFill>
                <a:latin typeface="Abyssinica SIL"/>
              </a:rPr>
              <a:t>Thorough analysis</a:t>
            </a:r>
            <a:endParaRPr dirty="0"/>
          </a:p>
          <a:p>
            <a:pPr marL="914400" lvl="1" indent="-457200">
              <a:lnSpc>
                <a:spcPct val="100000"/>
              </a:lnSpc>
              <a:buSzPct val="45000"/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rgbClr val="000000"/>
                </a:solidFill>
                <a:latin typeface="Abyssinica SIL"/>
              </a:rPr>
              <a:t>Attacks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  <p:sp>
        <p:nvSpPr>
          <p:cNvPr id="2" name="Rectangle 1"/>
          <p:cNvSpPr/>
          <p:nvPr/>
        </p:nvSpPr>
        <p:spPr>
          <a:xfrm>
            <a:off x="449855" y="228600"/>
            <a:ext cx="11272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</a:rPr>
              <a:t>July 2016</a:t>
            </a:r>
            <a:endParaRPr lang="en-GB" sz="1800" b="1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500694" y="6475413"/>
            <a:ext cx="3041644" cy="180975"/>
          </a:xfrm>
          <a:prstGeom prst="rect">
            <a:avLst/>
          </a:prstGeom>
        </p:spPr>
        <p:txBody>
          <a:bodyPr/>
          <a:lstStyle/>
          <a:p>
            <a:r>
              <a:rPr lang="en-GB" sz="1200" dirty="0" err="1">
                <a:solidFill>
                  <a:schemeClr val="tx1"/>
                </a:solidFill>
              </a:rPr>
              <a:t>Meareg</a:t>
            </a:r>
            <a:r>
              <a:rPr lang="en-GB" sz="1200" dirty="0">
                <a:solidFill>
                  <a:schemeClr val="tx1"/>
                </a:solidFill>
              </a:rPr>
              <a:t> </a:t>
            </a:r>
            <a:r>
              <a:rPr lang="en-GB" sz="1200" dirty="0" err="1">
                <a:solidFill>
                  <a:schemeClr val="tx1"/>
                </a:solidFill>
              </a:rPr>
              <a:t>Abreha</a:t>
            </a:r>
            <a:r>
              <a:rPr lang="en-GB" sz="1200" dirty="0">
                <a:solidFill>
                  <a:schemeClr val="tx1"/>
                </a:solidFill>
              </a:rPr>
              <a:t> </a:t>
            </a:r>
            <a:r>
              <a:rPr lang="en-GB" sz="1200" dirty="0" smtClean="0">
                <a:solidFill>
                  <a:schemeClr val="tx1"/>
                </a:solidFill>
              </a:rPr>
              <a:t>(Addis Ababa University)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838035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CustomShape 1"/>
          <p:cNvSpPr/>
          <p:nvPr/>
        </p:nvSpPr>
        <p:spPr>
          <a:xfrm>
            <a:off x="457200" y="320760"/>
            <a:ext cx="8225640" cy="11390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3600" b="1">
                <a:solidFill>
                  <a:srgbClr val="000000"/>
                </a:solidFill>
                <a:latin typeface="Abyssinica SIL"/>
              </a:rPr>
              <a:t>Parameters as Security Gauges</a:t>
            </a:r>
            <a:endParaRPr/>
          </a:p>
        </p:txBody>
      </p:sp>
      <p:sp>
        <p:nvSpPr>
          <p:cNvPr id="87" name="CustomShape 2"/>
          <p:cNvSpPr/>
          <p:nvPr/>
        </p:nvSpPr>
        <p:spPr>
          <a:xfrm>
            <a:off x="457200" y="1554480"/>
            <a:ext cx="8225640" cy="4521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800" dirty="0">
                <a:solidFill>
                  <a:srgbClr val="000000"/>
                </a:solidFill>
                <a:latin typeface="Abyssinica SIL"/>
              </a:rPr>
              <a:t>Parameters that provide the means to </a:t>
            </a:r>
            <a:r>
              <a:rPr lang="en-US" sz="2800" dirty="0">
                <a:solidFill>
                  <a:srgbClr val="FF0000"/>
                </a:solidFill>
                <a:latin typeface="Abyssinica SIL"/>
              </a:rPr>
              <a:t>control clients</a:t>
            </a:r>
            <a:r>
              <a:rPr lang="en-US" sz="2800" dirty="0">
                <a:solidFill>
                  <a:srgbClr val="000000"/>
                </a:solidFill>
                <a:latin typeface="Abyssinica SIL"/>
              </a:rPr>
              <a:t> and </a:t>
            </a:r>
            <a:r>
              <a:rPr lang="en-US" sz="2800" dirty="0">
                <a:solidFill>
                  <a:srgbClr val="FF0000"/>
                </a:solidFill>
                <a:latin typeface="Abyssinica SIL"/>
              </a:rPr>
              <a:t>resources in a given network</a:t>
            </a:r>
            <a:r>
              <a:rPr lang="en-US" sz="2800" dirty="0">
                <a:solidFill>
                  <a:srgbClr val="000000"/>
                </a:solidFill>
                <a:latin typeface="Abyssinica SIL"/>
              </a:rPr>
              <a:t>:</a:t>
            </a:r>
            <a:endParaRPr dirty="0"/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dirty="0"/>
          </a:p>
          <a:p>
            <a:pPr marL="457200" indent="-457200">
              <a:lnSpc>
                <a:spcPct val="100000"/>
              </a:lnSpc>
              <a:buSzPct val="45000"/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000000"/>
                </a:solidFill>
                <a:latin typeface="Abyssinica SIL"/>
              </a:rPr>
              <a:t>Data Access Control and Authentication</a:t>
            </a:r>
            <a:endParaRPr dirty="0"/>
          </a:p>
          <a:p>
            <a:pPr marL="1828800" lvl="3" indent="-457200">
              <a:lnSpc>
                <a:spcPct val="100000"/>
              </a:lnSpc>
              <a:buSzPct val="45000"/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Abyssinica SIL"/>
              </a:rPr>
              <a:t>Resource access and controls clients</a:t>
            </a:r>
            <a:endParaRPr dirty="0"/>
          </a:p>
          <a:p>
            <a:pPr marL="457200" indent="-457200">
              <a:lnSpc>
                <a:spcPct val="100000"/>
              </a:lnSpc>
              <a:buSzPct val="45000"/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000000"/>
                </a:solidFill>
                <a:latin typeface="Abyssinica SIL"/>
              </a:rPr>
              <a:t>Data Confidentiality and Integrity:</a:t>
            </a:r>
            <a:endParaRPr dirty="0"/>
          </a:p>
          <a:p>
            <a:pPr marL="1828800" lvl="3" indent="-457200">
              <a:lnSpc>
                <a:spcPct val="100000"/>
              </a:lnSpc>
              <a:buSzPct val="45000"/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Abyssinica SIL"/>
              </a:rPr>
              <a:t>Privacy and authenticity of data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  <p:sp>
        <p:nvSpPr>
          <p:cNvPr id="4" name="Rectangle 3"/>
          <p:cNvSpPr/>
          <p:nvPr/>
        </p:nvSpPr>
        <p:spPr>
          <a:xfrm>
            <a:off x="449855" y="228600"/>
            <a:ext cx="11272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</a:rPr>
              <a:t>July 2016</a:t>
            </a:r>
            <a:endParaRPr lang="en-GB" sz="1800" b="1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500694" y="6475413"/>
            <a:ext cx="3041644" cy="180975"/>
          </a:xfrm>
          <a:prstGeom prst="rect">
            <a:avLst/>
          </a:prstGeom>
        </p:spPr>
        <p:txBody>
          <a:bodyPr/>
          <a:lstStyle/>
          <a:p>
            <a:r>
              <a:rPr lang="en-GB" sz="1200" dirty="0" err="1">
                <a:solidFill>
                  <a:schemeClr val="tx1"/>
                </a:solidFill>
              </a:rPr>
              <a:t>Meareg</a:t>
            </a:r>
            <a:r>
              <a:rPr lang="en-GB" sz="1200" dirty="0">
                <a:solidFill>
                  <a:schemeClr val="tx1"/>
                </a:solidFill>
              </a:rPr>
              <a:t> </a:t>
            </a:r>
            <a:r>
              <a:rPr lang="en-GB" sz="1200" dirty="0" err="1">
                <a:solidFill>
                  <a:schemeClr val="tx1"/>
                </a:solidFill>
              </a:rPr>
              <a:t>Abreha</a:t>
            </a:r>
            <a:r>
              <a:rPr lang="en-GB" sz="1200" dirty="0">
                <a:solidFill>
                  <a:schemeClr val="tx1"/>
                </a:solidFill>
              </a:rPr>
              <a:t> </a:t>
            </a:r>
            <a:r>
              <a:rPr lang="en-GB" sz="1200" dirty="0" smtClean="0">
                <a:solidFill>
                  <a:schemeClr val="tx1"/>
                </a:solidFill>
              </a:rPr>
              <a:t>(Addis Ababa University)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985407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CustomShape 1"/>
          <p:cNvSpPr/>
          <p:nvPr/>
        </p:nvSpPr>
        <p:spPr>
          <a:xfrm>
            <a:off x="457200" y="274680"/>
            <a:ext cx="8225640" cy="11390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3200" b="1">
                <a:solidFill>
                  <a:srgbClr val="000000"/>
                </a:solidFill>
                <a:latin typeface="Abyssinica SIL"/>
              </a:rPr>
              <a:t>Data Access Control and Authentication</a:t>
            </a:r>
            <a:endParaRPr/>
          </a:p>
        </p:txBody>
      </p:sp>
      <p:sp>
        <p:nvSpPr>
          <p:cNvPr id="89" name="CustomShape 2"/>
          <p:cNvSpPr/>
          <p:nvPr/>
        </p:nvSpPr>
        <p:spPr>
          <a:xfrm>
            <a:off x="457920" y="1601280"/>
            <a:ext cx="8225640" cy="4521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 dirty="0">
                <a:solidFill>
                  <a:srgbClr val="000000"/>
                </a:solidFill>
                <a:latin typeface="Abyssinica SIL"/>
              </a:rPr>
              <a:t>Started out with </a:t>
            </a:r>
            <a:r>
              <a:rPr lang="en-US" sz="2400" dirty="0">
                <a:solidFill>
                  <a:srgbClr val="FF0000"/>
                </a:solidFill>
                <a:latin typeface="Abyssinica SIL"/>
              </a:rPr>
              <a:t>802.1x</a:t>
            </a:r>
            <a:r>
              <a:rPr lang="en-US" sz="2400" dirty="0">
                <a:solidFill>
                  <a:srgbClr val="000000"/>
                </a:solidFill>
                <a:latin typeface="Abyssinica SIL"/>
              </a:rPr>
              <a:t> standard for</a:t>
            </a:r>
            <a:r>
              <a:rPr lang="en-US" sz="2400" dirty="0">
                <a:solidFill>
                  <a:srgbClr val="FF0000"/>
                </a:solidFill>
                <a:latin typeface="Abyssinica SIL"/>
              </a:rPr>
              <a:t> port-based</a:t>
            </a:r>
            <a:r>
              <a:rPr lang="en-US" sz="2400" dirty="0">
                <a:solidFill>
                  <a:srgbClr val="FF3300"/>
                </a:solidFill>
                <a:latin typeface="Abyssinica SIL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Abyssinica SIL"/>
              </a:rPr>
              <a:t>network Access control in 2001 - u</a:t>
            </a:r>
            <a:r>
              <a:rPr lang="en-US" sz="2200" dirty="0">
                <a:solidFill>
                  <a:srgbClr val="000000"/>
                </a:solidFill>
                <a:latin typeface="Abyssinica SIL"/>
              </a:rPr>
              <a:t>ses the PPP based </a:t>
            </a:r>
            <a:r>
              <a:rPr lang="en-US" sz="2200" dirty="0">
                <a:solidFill>
                  <a:srgbClr val="FF0000"/>
                </a:solidFill>
                <a:latin typeface="Abyssinica SIL"/>
              </a:rPr>
              <a:t>EAP</a:t>
            </a:r>
            <a:r>
              <a:rPr lang="en-US" sz="2200" dirty="0">
                <a:solidFill>
                  <a:srgbClr val="000000"/>
                </a:solidFill>
                <a:latin typeface="Abyssinica SIL"/>
              </a:rPr>
              <a:t> as its authentication mechanism.</a:t>
            </a:r>
            <a:endParaRPr dirty="0"/>
          </a:p>
          <a:p>
            <a:pPr>
              <a:lnSpc>
                <a:spcPct val="100000"/>
              </a:lnSpc>
            </a:pPr>
            <a:endParaRPr lang="en-US" dirty="0" smtClean="0"/>
          </a:p>
          <a:p>
            <a:r>
              <a:rPr lang="en-US" dirty="0">
                <a:solidFill>
                  <a:srgbClr val="000000"/>
                </a:solidFill>
                <a:latin typeface="Abyssinica SIL"/>
              </a:rPr>
              <a:t>802.1x contains </a:t>
            </a:r>
            <a:r>
              <a:rPr lang="en-US" dirty="0">
                <a:solidFill>
                  <a:srgbClr val="FF3333"/>
                </a:solidFill>
                <a:latin typeface="Abyssinica SIL"/>
              </a:rPr>
              <a:t>three components </a:t>
            </a:r>
            <a:r>
              <a:rPr lang="en-US" dirty="0">
                <a:solidFill>
                  <a:srgbClr val="000000"/>
                </a:solidFill>
                <a:latin typeface="Abyssinica SIL"/>
              </a:rPr>
              <a:t>and </a:t>
            </a:r>
            <a:r>
              <a:rPr lang="en-US" dirty="0">
                <a:solidFill>
                  <a:srgbClr val="FF3333"/>
                </a:solidFill>
                <a:latin typeface="Abyssinica SIL"/>
              </a:rPr>
              <a:t>two logical ports</a:t>
            </a:r>
            <a:r>
              <a:rPr lang="en-US" dirty="0" smtClean="0">
                <a:solidFill>
                  <a:srgbClr val="000000"/>
                </a:solidFill>
                <a:latin typeface="Abyssinica SIL"/>
              </a:rPr>
              <a:t>.</a:t>
            </a:r>
            <a:endParaRPr lang="en-US"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 dirty="0">
                <a:solidFill>
                  <a:srgbClr val="CC0000"/>
                </a:solidFill>
                <a:latin typeface="Abyssinica SIL"/>
              </a:rPr>
              <a:t>Authenticator PAE</a:t>
            </a:r>
            <a:r>
              <a:rPr lang="en-US" sz="2400" dirty="0">
                <a:solidFill>
                  <a:srgbClr val="000000"/>
                </a:solidFill>
                <a:latin typeface="Abyssinica SIL"/>
              </a:rPr>
              <a:t> enforces authentication via the </a:t>
            </a:r>
            <a:r>
              <a:rPr lang="en-US" sz="2400" dirty="0">
                <a:solidFill>
                  <a:srgbClr val="FF0000"/>
                </a:solidFill>
                <a:latin typeface="Abyssinica SIL"/>
              </a:rPr>
              <a:t>uncontrolled port</a:t>
            </a:r>
            <a:r>
              <a:rPr lang="en-US" sz="2400" dirty="0">
                <a:solidFill>
                  <a:srgbClr val="FF3300"/>
                </a:solidFill>
                <a:latin typeface="Abyssinica SIL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Abyssinica SIL"/>
              </a:rPr>
              <a:t>before opening the </a:t>
            </a:r>
            <a:r>
              <a:rPr lang="en-US" sz="2400" dirty="0">
                <a:solidFill>
                  <a:srgbClr val="FF0000"/>
                </a:solidFill>
                <a:latin typeface="Abyssinica SIL"/>
              </a:rPr>
              <a:t>controlled port</a:t>
            </a:r>
            <a:r>
              <a:rPr lang="en-US" sz="2400" dirty="0">
                <a:solidFill>
                  <a:srgbClr val="3333FF"/>
                </a:solidFill>
                <a:latin typeface="Abyssinica SIL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Abyssinica SIL"/>
              </a:rPr>
              <a:t>to allow supplicants access to resources.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  <p:sp>
        <p:nvSpPr>
          <p:cNvPr id="4" name="Rectangle 3"/>
          <p:cNvSpPr/>
          <p:nvPr/>
        </p:nvSpPr>
        <p:spPr>
          <a:xfrm>
            <a:off x="449855" y="228600"/>
            <a:ext cx="11272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</a:rPr>
              <a:t>July 2016</a:t>
            </a:r>
            <a:endParaRPr lang="en-GB" sz="1800" b="1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500694" y="6475413"/>
            <a:ext cx="3041644" cy="180975"/>
          </a:xfrm>
          <a:prstGeom prst="rect">
            <a:avLst/>
          </a:prstGeom>
        </p:spPr>
        <p:txBody>
          <a:bodyPr/>
          <a:lstStyle/>
          <a:p>
            <a:r>
              <a:rPr lang="en-GB" sz="1200" dirty="0" err="1">
                <a:solidFill>
                  <a:schemeClr val="tx1"/>
                </a:solidFill>
              </a:rPr>
              <a:t>Meareg</a:t>
            </a:r>
            <a:r>
              <a:rPr lang="en-GB" sz="1200" dirty="0">
                <a:solidFill>
                  <a:schemeClr val="tx1"/>
                </a:solidFill>
              </a:rPr>
              <a:t> </a:t>
            </a:r>
            <a:r>
              <a:rPr lang="en-GB" sz="1200" dirty="0" err="1">
                <a:solidFill>
                  <a:schemeClr val="tx1"/>
                </a:solidFill>
              </a:rPr>
              <a:t>Abreha</a:t>
            </a:r>
            <a:r>
              <a:rPr lang="en-GB" sz="1200" dirty="0">
                <a:solidFill>
                  <a:schemeClr val="tx1"/>
                </a:solidFill>
              </a:rPr>
              <a:t> </a:t>
            </a:r>
            <a:r>
              <a:rPr lang="en-GB" sz="1200" dirty="0" smtClean="0">
                <a:solidFill>
                  <a:schemeClr val="tx1"/>
                </a:solidFill>
              </a:rPr>
              <a:t>(Addis Ababa University)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110993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CustomShape 1"/>
          <p:cNvSpPr/>
          <p:nvPr/>
        </p:nvSpPr>
        <p:spPr>
          <a:xfrm>
            <a:off x="457200" y="274320"/>
            <a:ext cx="8225640" cy="11390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3200" b="1">
                <a:solidFill>
                  <a:srgbClr val="000000"/>
                </a:solidFill>
                <a:latin typeface="Abyssinica SIL"/>
              </a:rPr>
              <a:t>A little more on 802.1x</a:t>
            </a:r>
            <a:endParaRPr/>
          </a:p>
        </p:txBody>
      </p:sp>
      <p:sp>
        <p:nvSpPr>
          <p:cNvPr id="91" name="CustomShape 2"/>
          <p:cNvSpPr/>
          <p:nvPr/>
        </p:nvSpPr>
        <p:spPr>
          <a:xfrm>
            <a:off x="457200" y="1600200"/>
            <a:ext cx="8225640" cy="4521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Abyssinica SIL"/>
              </a:rPr>
              <a:t>802.1x was initially developed for IEEE </a:t>
            </a:r>
            <a:r>
              <a:rPr lang="en-US" sz="2400">
                <a:solidFill>
                  <a:srgbClr val="FF0000"/>
                </a:solidFill>
                <a:latin typeface="Abyssinica SIL"/>
              </a:rPr>
              <a:t>802.3 </a:t>
            </a:r>
            <a:r>
              <a:rPr lang="en-US" sz="2400">
                <a:solidFill>
                  <a:srgbClr val="000000"/>
                </a:solidFill>
                <a:latin typeface="Abyssinica SIL"/>
              </a:rPr>
              <a:t>- since 2003, extended to 802.11.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Abyssinica SIL"/>
              </a:rPr>
              <a:t>It defines </a:t>
            </a:r>
            <a:r>
              <a:rPr lang="en-US" sz="2400">
                <a:solidFill>
                  <a:srgbClr val="FF0000"/>
                </a:solidFill>
                <a:latin typeface="Abyssinica SIL"/>
              </a:rPr>
              <a:t>EAP-Over-LAN (EAPOL)</a:t>
            </a:r>
            <a:r>
              <a:rPr lang="en-US" sz="2400">
                <a:solidFill>
                  <a:srgbClr val="000000"/>
                </a:solidFill>
                <a:latin typeface="Abyssinica SIL"/>
              </a:rPr>
              <a:t>,</a:t>
            </a:r>
            <a:r>
              <a:rPr lang="en-US" sz="2400" b="1">
                <a:solidFill>
                  <a:srgbClr val="000000"/>
                </a:solidFill>
                <a:latin typeface="Abyssinica SIL"/>
              </a:rPr>
              <a:t> </a:t>
            </a:r>
            <a:r>
              <a:rPr lang="en-US" sz="2400">
                <a:solidFill>
                  <a:srgbClr val="000000"/>
                </a:solidFill>
                <a:latin typeface="Abyssinica SIL"/>
              </a:rPr>
              <a:t>a standard </a:t>
            </a:r>
            <a:r>
              <a:rPr lang="en-US" sz="2400">
                <a:solidFill>
                  <a:srgbClr val="FF3300"/>
                </a:solidFill>
                <a:latin typeface="Abyssinica SIL"/>
              </a:rPr>
              <a:t>encapsulation method </a:t>
            </a:r>
            <a:r>
              <a:rPr lang="en-US" sz="2400">
                <a:solidFill>
                  <a:srgbClr val="000000"/>
                </a:solidFill>
                <a:latin typeface="Abyssinica SIL"/>
              </a:rPr>
              <a:t>to adapt EAP messages sent over Ethernet or WLANs.</a:t>
            </a:r>
            <a:endParaRPr/>
          </a:p>
        </p:txBody>
      </p:sp>
      <p:sp>
        <p:nvSpPr>
          <p:cNvPr id="4" name="Rectangle 3"/>
          <p:cNvSpPr/>
          <p:nvPr/>
        </p:nvSpPr>
        <p:spPr>
          <a:xfrm>
            <a:off x="449855" y="228600"/>
            <a:ext cx="11272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</a:rPr>
              <a:t>July 2016</a:t>
            </a:r>
            <a:endParaRPr lang="en-GB" sz="1800" b="1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500694" y="6475413"/>
            <a:ext cx="3041644" cy="180975"/>
          </a:xfrm>
          <a:prstGeom prst="rect">
            <a:avLst/>
          </a:prstGeom>
        </p:spPr>
        <p:txBody>
          <a:bodyPr/>
          <a:lstStyle/>
          <a:p>
            <a:r>
              <a:rPr lang="en-GB" sz="1200" dirty="0" err="1">
                <a:solidFill>
                  <a:schemeClr val="tx1"/>
                </a:solidFill>
              </a:rPr>
              <a:t>Meareg</a:t>
            </a:r>
            <a:r>
              <a:rPr lang="en-GB" sz="1200" dirty="0">
                <a:solidFill>
                  <a:schemeClr val="tx1"/>
                </a:solidFill>
              </a:rPr>
              <a:t> </a:t>
            </a:r>
            <a:r>
              <a:rPr lang="en-GB" sz="1200" dirty="0" err="1">
                <a:solidFill>
                  <a:schemeClr val="tx1"/>
                </a:solidFill>
              </a:rPr>
              <a:t>Abreha</a:t>
            </a:r>
            <a:r>
              <a:rPr lang="en-GB" sz="1200" dirty="0">
                <a:solidFill>
                  <a:schemeClr val="tx1"/>
                </a:solidFill>
              </a:rPr>
              <a:t> </a:t>
            </a:r>
            <a:r>
              <a:rPr lang="en-GB" sz="1200" dirty="0" smtClean="0">
                <a:solidFill>
                  <a:schemeClr val="tx1"/>
                </a:solidFill>
              </a:rPr>
              <a:t>(Addis Ababa University)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194571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CustomShape 1"/>
          <p:cNvSpPr/>
          <p:nvPr/>
        </p:nvSpPr>
        <p:spPr>
          <a:xfrm>
            <a:off x="457200" y="274680"/>
            <a:ext cx="8225640" cy="1139040"/>
          </a:xfrm>
          <a:prstGeom prst="rect">
            <a:avLst/>
          </a:prstGeom>
          <a:noFill/>
          <a:ln>
            <a:noFill/>
          </a:ln>
        </p:spPr>
      </p:sp>
      <p:sp>
        <p:nvSpPr>
          <p:cNvPr id="93" name="CustomShape 2"/>
          <p:cNvSpPr/>
          <p:nvPr/>
        </p:nvSpPr>
        <p:spPr>
          <a:xfrm>
            <a:off x="457200" y="1878840"/>
            <a:ext cx="8225640" cy="4521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 dirty="0">
                <a:solidFill>
                  <a:srgbClr val="000000"/>
                </a:solidFill>
                <a:latin typeface="Abyssinica SIL"/>
              </a:rPr>
              <a:t>The IEEE </a:t>
            </a:r>
            <a:r>
              <a:rPr lang="en-US" sz="2400" dirty="0">
                <a:solidFill>
                  <a:srgbClr val="FF3300"/>
                </a:solidFill>
                <a:latin typeface="Abyssinica SIL"/>
              </a:rPr>
              <a:t>802.11i Enterprise mode</a:t>
            </a:r>
            <a:r>
              <a:rPr lang="en-US" sz="2400" b="1" dirty="0">
                <a:solidFill>
                  <a:srgbClr val="000000"/>
                </a:solidFill>
                <a:latin typeface="Abyssinica SIL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Abyssinica SIL"/>
              </a:rPr>
              <a:t>implements the 802.1x with authentication servers such as RADIUS</a:t>
            </a:r>
            <a:endParaRPr dirty="0"/>
          </a:p>
          <a:p>
            <a:pPr>
              <a:lnSpc>
                <a:spcPct val="100000"/>
              </a:lnSpc>
            </a:pPr>
            <a:endParaRPr lang="en-US" dirty="0" smtClean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 dirty="0">
                <a:solidFill>
                  <a:srgbClr val="000000"/>
                </a:solidFill>
                <a:latin typeface="Abyssinica SIL"/>
              </a:rPr>
              <a:t>In IEEE </a:t>
            </a:r>
            <a:r>
              <a:rPr lang="en-US" sz="2400" dirty="0">
                <a:solidFill>
                  <a:srgbClr val="FF0000"/>
                </a:solidFill>
                <a:latin typeface="Abyssinica SIL"/>
              </a:rPr>
              <a:t>802.21, MIH SA</a:t>
            </a:r>
            <a:r>
              <a:rPr lang="en-US" sz="2400" dirty="0">
                <a:solidFill>
                  <a:srgbClr val="000000"/>
                </a:solidFill>
                <a:latin typeface="Abyssinica SIL"/>
              </a:rPr>
              <a:t> is established either using </a:t>
            </a:r>
            <a:r>
              <a:rPr lang="en-US" sz="2400" dirty="0">
                <a:solidFill>
                  <a:srgbClr val="FF0000"/>
                </a:solidFill>
                <a:latin typeface="Abyssinica SIL"/>
              </a:rPr>
              <a:t>TLS handshake</a:t>
            </a:r>
            <a:r>
              <a:rPr lang="en-US" sz="2400" dirty="0">
                <a:solidFill>
                  <a:srgbClr val="000000"/>
                </a:solidFill>
                <a:latin typeface="Abyssinica SIL"/>
              </a:rPr>
              <a:t>, </a:t>
            </a:r>
            <a:r>
              <a:rPr lang="en-US" sz="2400" dirty="0">
                <a:solidFill>
                  <a:srgbClr val="FF0000"/>
                </a:solidFill>
                <a:latin typeface="Abyssinica SIL"/>
              </a:rPr>
              <a:t>(D)TLS</a:t>
            </a:r>
            <a:r>
              <a:rPr lang="en-US" sz="2400" dirty="0">
                <a:solidFill>
                  <a:srgbClr val="000000"/>
                </a:solidFill>
                <a:latin typeface="Abyssinica SIL"/>
              </a:rPr>
              <a:t> or</a:t>
            </a:r>
            <a:r>
              <a:rPr lang="en-US" sz="2400" dirty="0">
                <a:solidFill>
                  <a:srgbClr val="FF0000"/>
                </a:solidFill>
                <a:latin typeface="Abyssinica SIL"/>
              </a:rPr>
              <a:t> EAP execution</a:t>
            </a:r>
            <a:r>
              <a:rPr lang="en-US" sz="2400" dirty="0">
                <a:solidFill>
                  <a:srgbClr val="000000"/>
                </a:solidFill>
                <a:latin typeface="Abyssinica SIL"/>
              </a:rPr>
              <a:t> over the </a:t>
            </a:r>
            <a:r>
              <a:rPr lang="en-US" sz="2400" dirty="0">
                <a:solidFill>
                  <a:srgbClr val="FF0000"/>
                </a:solidFill>
                <a:latin typeface="Abyssinica SIL"/>
              </a:rPr>
              <a:t>MIH protocol.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  <p:sp>
        <p:nvSpPr>
          <p:cNvPr id="94" name="CustomShape 3"/>
          <p:cNvSpPr/>
          <p:nvPr/>
        </p:nvSpPr>
        <p:spPr>
          <a:xfrm>
            <a:off x="182880" y="461160"/>
            <a:ext cx="8225640" cy="11390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400" b="1" dirty="0">
                <a:solidFill>
                  <a:srgbClr val="000000"/>
                </a:solidFill>
                <a:latin typeface="Abyssinica SIL"/>
              </a:rPr>
              <a:t>Data Access Control and Authentication on IEEE 802 standards currently</a:t>
            </a:r>
            <a:endParaRPr dirty="0"/>
          </a:p>
        </p:txBody>
      </p:sp>
      <p:sp>
        <p:nvSpPr>
          <p:cNvPr id="5" name="Rectangle 4"/>
          <p:cNvSpPr/>
          <p:nvPr/>
        </p:nvSpPr>
        <p:spPr>
          <a:xfrm>
            <a:off x="449855" y="228600"/>
            <a:ext cx="11272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</a:rPr>
              <a:t>July 2016</a:t>
            </a:r>
            <a:endParaRPr lang="en-GB" sz="1800" b="1" dirty="0">
              <a:solidFill>
                <a:schemeClr val="tx1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idx="4294967295"/>
          </p:nvPr>
        </p:nvSpPr>
        <p:spPr>
          <a:xfrm>
            <a:off x="5500694" y="6475413"/>
            <a:ext cx="3041644" cy="180975"/>
          </a:xfrm>
          <a:prstGeom prst="rect">
            <a:avLst/>
          </a:prstGeom>
        </p:spPr>
        <p:txBody>
          <a:bodyPr/>
          <a:lstStyle/>
          <a:p>
            <a:r>
              <a:rPr lang="en-GB" sz="1200" dirty="0" err="1">
                <a:solidFill>
                  <a:schemeClr val="tx1"/>
                </a:solidFill>
              </a:rPr>
              <a:t>Meareg</a:t>
            </a:r>
            <a:r>
              <a:rPr lang="en-GB" sz="1200" dirty="0">
                <a:solidFill>
                  <a:schemeClr val="tx1"/>
                </a:solidFill>
              </a:rPr>
              <a:t> </a:t>
            </a:r>
            <a:r>
              <a:rPr lang="en-GB" sz="1200" dirty="0" err="1">
                <a:solidFill>
                  <a:schemeClr val="tx1"/>
                </a:solidFill>
              </a:rPr>
              <a:t>Abreha</a:t>
            </a:r>
            <a:r>
              <a:rPr lang="en-GB" sz="1200" dirty="0">
                <a:solidFill>
                  <a:schemeClr val="tx1"/>
                </a:solidFill>
              </a:rPr>
              <a:t> </a:t>
            </a:r>
            <a:r>
              <a:rPr lang="en-GB" sz="1200" dirty="0" smtClean="0">
                <a:solidFill>
                  <a:schemeClr val="tx1"/>
                </a:solidFill>
              </a:rPr>
              <a:t>(Addis Ababa University)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387632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latin typeface="Abyssinica SIL"/>
              </a:rPr>
              <a:t>Data Access Control and Authentication on IEEE 802 standards </a:t>
            </a:r>
            <a:r>
              <a:rPr lang="en-US" sz="2800" dirty="0" smtClean="0">
                <a:latin typeface="Abyssinica SIL"/>
              </a:rPr>
              <a:t>currently</a:t>
            </a:r>
            <a:endParaRPr lang="en-US" sz="28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906587"/>
            <a:ext cx="7770813" cy="4113213"/>
          </a:xfrm>
        </p:spPr>
        <p:txBody>
          <a:bodyPr/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dirty="0" smtClean="0">
                <a:solidFill>
                  <a:srgbClr val="FF3333"/>
                </a:solidFill>
                <a:latin typeface="Abyssinica SIL"/>
              </a:rPr>
              <a:t>IEEE </a:t>
            </a:r>
            <a:r>
              <a:rPr lang="en-US" dirty="0">
                <a:solidFill>
                  <a:srgbClr val="FF3333"/>
                </a:solidFill>
                <a:latin typeface="Abyssinica SIL"/>
              </a:rPr>
              <a:t>802.15.1</a:t>
            </a:r>
            <a:r>
              <a:rPr lang="en-US" dirty="0">
                <a:latin typeface="Abyssinica SIL"/>
              </a:rPr>
              <a:t> (Bluetooth) implements request-response based scheme where specific implementation is dependent on the application used</a:t>
            </a:r>
            <a:r>
              <a:rPr lang="en-US" dirty="0" smtClean="0">
                <a:latin typeface="Abyssinica SIL"/>
              </a:rPr>
              <a:t>.</a:t>
            </a:r>
            <a:endParaRPr lang="en-US"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dirty="0">
                <a:latin typeface="Abyssinica SIL"/>
              </a:rPr>
              <a:t>In </a:t>
            </a:r>
            <a:r>
              <a:rPr lang="en-US" dirty="0" err="1">
                <a:latin typeface="Abyssinica SIL"/>
              </a:rPr>
              <a:t>Zigbee</a:t>
            </a:r>
            <a:r>
              <a:rPr lang="en-US" dirty="0">
                <a:latin typeface="Abyssinica SIL"/>
              </a:rPr>
              <a:t> (Upper layer extension on top of the </a:t>
            </a:r>
            <a:r>
              <a:rPr lang="en-US" dirty="0">
                <a:solidFill>
                  <a:srgbClr val="FF3333"/>
                </a:solidFill>
                <a:latin typeface="Abyssinica SIL"/>
              </a:rPr>
              <a:t>IEEE 802.15.4</a:t>
            </a:r>
            <a:r>
              <a:rPr lang="en-US" dirty="0">
                <a:latin typeface="Abyssinica SIL"/>
              </a:rPr>
              <a:t>) a trust center/coordinator requests a node for a valid shared network key</a:t>
            </a:r>
            <a:r>
              <a:rPr lang="en-US" dirty="0">
                <a:solidFill>
                  <a:srgbClr val="FF0000"/>
                </a:solidFill>
                <a:latin typeface="Abyssinica SIL"/>
              </a:rPr>
              <a:t> </a:t>
            </a:r>
            <a:r>
              <a:rPr lang="en-US" dirty="0">
                <a:latin typeface="Abyssinica SIL"/>
              </a:rPr>
              <a:t>before it can join the network</a:t>
            </a:r>
            <a:r>
              <a:rPr lang="en-US" dirty="0" smtClean="0">
                <a:latin typeface="Abyssinica SIL"/>
              </a:rPr>
              <a:t>.</a:t>
            </a:r>
            <a:endParaRPr lang="en-US"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dirty="0">
                <a:latin typeface="Abyssinica SIL"/>
              </a:rPr>
              <a:t>The </a:t>
            </a:r>
            <a:r>
              <a:rPr lang="en-US" dirty="0">
                <a:solidFill>
                  <a:srgbClr val="FF3333"/>
                </a:solidFill>
                <a:latin typeface="Abyssinica SIL"/>
              </a:rPr>
              <a:t>IEEE 802.16</a:t>
            </a:r>
            <a:r>
              <a:rPr lang="en-US" dirty="0">
                <a:latin typeface="Abyssinica SIL"/>
              </a:rPr>
              <a:t> (WiMAX) (MBWA) implements RSA based authentication function using x.509 certificates or EAP based authentication.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Joseph Levy (InterDigital)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29255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2214</TotalTime>
  <Words>1284</Words>
  <Application>Microsoft Office PowerPoint</Application>
  <PresentationFormat>On-screen Show (4:3)</PresentationFormat>
  <Paragraphs>236</Paragraphs>
  <Slides>26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6" baseType="lpstr">
      <vt:lpstr>Arial Unicode MS</vt:lpstr>
      <vt:lpstr>MS Gothic</vt:lpstr>
      <vt:lpstr>Abyssinica SIL</vt:lpstr>
      <vt:lpstr>Arial</vt:lpstr>
      <vt:lpstr>Calibri</vt:lpstr>
      <vt:lpstr>StarSymbol</vt:lpstr>
      <vt:lpstr>Times New Roman</vt:lpstr>
      <vt:lpstr>Wingdings</vt:lpstr>
      <vt:lpstr>Office Theme</vt:lpstr>
      <vt:lpstr>Microsoft Word 97 - 2003 Document</vt:lpstr>
      <vt:lpstr>History and Implementation of the IEEE 802 Security Architecture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Data Access Control and Authentication on IEEE 802 standards currently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InterDigital Communications, LLC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ITU-R IMT-2020 Status – 802.11 Way Forward</dc:title>
  <dc:creator>Meareg Abreha</dc:creator>
  <cp:lastModifiedBy>Lansford, Jim</cp:lastModifiedBy>
  <cp:revision>50</cp:revision>
  <cp:lastPrinted>1601-01-01T00:00:00Z</cp:lastPrinted>
  <dcterms:created xsi:type="dcterms:W3CDTF">2016-01-17T17:32:36Z</dcterms:created>
  <dcterms:modified xsi:type="dcterms:W3CDTF">2016-07-26T06:21:04Z</dcterms:modified>
</cp:coreProperties>
</file>