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7" d="100"/>
          <a:sy n="87" d="100"/>
        </p:scale>
        <p:origin x="44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2440" cy="41108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 </a:t>
            </a:r>
            <a:r>
              <a:rPr lang="en-US" sz="1200" i="1">
                <a:latin typeface="Arial"/>
              </a:rPr>
              <a:t>access to the resource is only upon a successful authentication</a:t>
            </a:r>
            <a:endParaRPr/>
          </a:p>
        </p:txBody>
      </p:sp>
      <p:sp>
        <p:nvSpPr>
          <p:cNvPr id="146" name="CustomShape 2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0E3BE54F-FDC2-4159-83F5-6ADD3F635364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9459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2440" cy="4110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8" name="CustomShape 2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6374B41F-9809-4B4E-AD41-5F143A8210CD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7095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2440" cy="41108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802.3 (Ethernet)</a:t>
            </a:r>
            <a:endParaRPr/>
          </a:p>
          <a:p>
            <a:r>
              <a:rPr lang="en-US" sz="2000">
                <a:latin typeface="Arial"/>
              </a:rPr>
              <a:t>802.11 (Wi-Fi)</a:t>
            </a:r>
            <a:endParaRPr/>
          </a:p>
          <a:p>
            <a:endParaRPr/>
          </a:p>
        </p:txBody>
      </p:sp>
      <p:sp>
        <p:nvSpPr>
          <p:cNvPr id="150" name="CustomShape 2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4EEE981F-314F-4C92-B370-42854BED4288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877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2440" cy="41108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CCMP (CBC-MAC protocol)</a:t>
            </a:r>
            <a:endParaRPr/>
          </a:p>
        </p:txBody>
      </p:sp>
      <p:sp>
        <p:nvSpPr>
          <p:cNvPr id="152" name="CustomShape 2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075276D8-9D4D-4DF9-8F6A-F32E596EFCD5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9239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Meareg</a:t>
            </a:r>
            <a:r>
              <a:rPr lang="en-GB" dirty="0" smtClean="0"/>
              <a:t> </a:t>
            </a:r>
            <a:r>
              <a:rPr lang="en-GB" dirty="0" err="1" smtClean="0"/>
              <a:t>Abreha</a:t>
            </a:r>
            <a:r>
              <a:rPr lang="en-GB" dirty="0" smtClean="0"/>
              <a:t> (Addis Ababa University)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Meareg</a:t>
            </a:r>
            <a:r>
              <a:rPr lang="en-GB" dirty="0" smtClean="0"/>
              <a:t> </a:t>
            </a:r>
            <a:r>
              <a:rPr lang="en-GB" dirty="0" err="1" smtClean="0"/>
              <a:t>Abreha</a:t>
            </a:r>
            <a:r>
              <a:rPr lang="en-GB" dirty="0" smtClean="0"/>
              <a:t> (Addis Ababa University)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802.11-16/0940r0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524625"/>
            <a:ext cx="3041644" cy="180975"/>
          </a:xfrm>
        </p:spPr>
        <p:txBody>
          <a:bodyPr/>
          <a:lstStyle/>
          <a:p>
            <a:r>
              <a:rPr lang="en-GB" dirty="0" err="1"/>
              <a:t>Meareg</a:t>
            </a:r>
            <a:r>
              <a:rPr lang="en-GB" dirty="0"/>
              <a:t> </a:t>
            </a:r>
            <a:r>
              <a:rPr lang="en-GB" dirty="0" err="1"/>
              <a:t>Abreha</a:t>
            </a:r>
            <a:r>
              <a:rPr lang="en-GB" dirty="0"/>
              <a:t> </a:t>
            </a:r>
            <a:r>
              <a:rPr lang="en-GB" dirty="0" smtClean="0"/>
              <a:t>(Addis Ababa University)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822325"/>
            <a:ext cx="8610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History and Implementation of the IEEE 802 Security </a:t>
            </a:r>
            <a:r>
              <a:rPr lang="en-US" dirty="0" smtClean="0"/>
              <a:t>Architecture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05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320127"/>
              </p:ext>
            </p:extLst>
          </p:nvPr>
        </p:nvGraphicFramePr>
        <p:xfrm>
          <a:off x="231775" y="2547939"/>
          <a:ext cx="8607425" cy="274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Document" r:id="rId4" imgW="8267030" imgH="2634552" progId="Word.Document.8">
                  <p:embed/>
                </p:oleObj>
              </mc:Choice>
              <mc:Fallback>
                <p:oleObj name="Document" r:id="rId4" imgW="8267030" imgH="26345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2547939"/>
                        <a:ext cx="8607425" cy="274229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365760" y="0"/>
            <a:ext cx="8317080" cy="1643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98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>
                <a:solidFill>
                  <a:srgbClr val="000000"/>
                </a:solidFill>
                <a:latin typeface="Abyssinica SIL"/>
              </a:rPr>
              <a:t>IEEE 802.3 (Ethernet) security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The IEEE 802.1AE defines a layer 2 security protocol called MACSec.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FF3300"/>
                </a:solidFill>
                <a:latin typeface="Abyssinica SIL"/>
              </a:rPr>
              <a:t>MACSec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provides point-to-point security on 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Ethernet networks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The 2010 revision of 802.1x integrated the MACSec with the EAPOL and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the IEEE 802.1AR (Secure device identity) to support service identification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" name="Rectangle 3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8387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00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>
                <a:solidFill>
                  <a:srgbClr val="000000"/>
                </a:solidFill>
                <a:latin typeface="Abyssinica SIL"/>
              </a:rPr>
              <a:t>IEEE 802.11 (WLANs) security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Popularity along medium vulnerability- led to a series of security protocols evolution.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The 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1999 IEEE 802.11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standard introduced the first wireless protocol called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 WEP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WEP uses 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RC4 algorithm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for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data encryption and integrity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- also the reason for its vulnerability.</a:t>
            </a:r>
            <a:endParaRPr/>
          </a:p>
        </p:txBody>
      </p:sp>
      <p:sp>
        <p:nvSpPr>
          <p:cNvPr id="101" name="CustomShape 3"/>
          <p:cNvSpPr/>
          <p:nvPr/>
        </p:nvSpPr>
        <p:spPr>
          <a:xfrm>
            <a:off x="165240" y="54864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92106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...WLANs security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IEEE Task Group I was formed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to replace the WEP security protocol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In 2003 the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WPA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security protocol (an interim protocol)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replaced the WEP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Final draft ratified on June 2004 as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802.11i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(security protocol -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WPA2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)–included on the 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2007 amendment of the 802.11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.</a:t>
            </a:r>
            <a:endParaRPr/>
          </a:p>
        </p:txBody>
      </p:sp>
      <p:sp>
        <p:nvSpPr>
          <p:cNvPr id="104" name="CustomShape 3"/>
          <p:cNvSpPr/>
          <p:nvPr/>
        </p:nvSpPr>
        <p:spPr>
          <a:xfrm>
            <a:off x="182880" y="54864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68369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06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...WLANs security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600" b="1">
                <a:solidFill>
                  <a:srgbClr val="000000"/>
                </a:solidFill>
                <a:latin typeface="Abyssinica SIL"/>
              </a:rPr>
              <a:t>Wi-Fi Protected Access (WPA)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FF0000"/>
                </a:solidFill>
                <a:latin typeface="Abyssinica SIL"/>
              </a:rPr>
              <a:t>TKIP 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(</a:t>
            </a:r>
            <a:r>
              <a:rPr lang="en-US" sz="2800">
                <a:solidFill>
                  <a:srgbClr val="FF0000"/>
                </a:solidFill>
                <a:latin typeface="Abyssinica SIL"/>
              </a:rPr>
              <a:t>still RC4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 though) for </a:t>
            </a:r>
            <a:r>
              <a:rPr lang="en-US" sz="2800">
                <a:solidFill>
                  <a:srgbClr val="FF3300"/>
                </a:solidFill>
                <a:latin typeface="Abyssinica SIL"/>
              </a:rPr>
              <a:t>data encryption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FF0000"/>
                </a:solidFill>
                <a:latin typeface="Abyssinica SIL"/>
              </a:rPr>
              <a:t>MIC 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(aka “</a:t>
            </a:r>
            <a:r>
              <a:rPr lang="en-US" sz="2800">
                <a:solidFill>
                  <a:srgbClr val="FF0000"/>
                </a:solidFill>
                <a:latin typeface="Abyssinica SIL"/>
              </a:rPr>
              <a:t>Michael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”) for</a:t>
            </a:r>
            <a:r>
              <a:rPr lang="en-US" sz="2800">
                <a:solidFill>
                  <a:srgbClr val="FF3300"/>
                </a:solidFill>
                <a:latin typeface="Abyssinica SIL"/>
              </a:rPr>
              <a:t> data integrity</a:t>
            </a:r>
            <a:endParaRPr/>
          </a:p>
        </p:txBody>
      </p:sp>
      <p:sp>
        <p:nvSpPr>
          <p:cNvPr id="107" name="CustomShape 3"/>
          <p:cNvSpPr/>
          <p:nvPr/>
        </p:nvSpPr>
        <p:spPr>
          <a:xfrm>
            <a:off x="165240" y="6238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8486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...WLANs security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600" b="1">
                <a:solidFill>
                  <a:srgbClr val="000000"/>
                </a:solidFill>
                <a:latin typeface="Abyssinica SIL"/>
              </a:rPr>
              <a:t>Wi-Fi Protected Access Version 2 (WPA2)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FF0000"/>
                </a:solidFill>
                <a:latin typeface="Abyssinica SIL"/>
              </a:rPr>
              <a:t>CCMP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 (</a:t>
            </a:r>
            <a:r>
              <a:rPr lang="en-US" sz="2800">
                <a:solidFill>
                  <a:srgbClr val="FF0000"/>
                </a:solidFill>
                <a:latin typeface="Abyssinica SIL"/>
              </a:rPr>
              <a:t>AES based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) for </a:t>
            </a:r>
            <a:r>
              <a:rPr lang="en-US" sz="2800">
                <a:solidFill>
                  <a:srgbClr val="FF3300"/>
                </a:solidFill>
                <a:latin typeface="Abyssinica SIL"/>
              </a:rPr>
              <a:t>data encryption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FF0000"/>
                </a:solidFill>
                <a:latin typeface="Abyssinica SIL"/>
              </a:rPr>
              <a:t>CBC-MAC 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for </a:t>
            </a:r>
            <a:r>
              <a:rPr lang="en-US" sz="2800">
                <a:solidFill>
                  <a:srgbClr val="FF3300"/>
                </a:solidFill>
                <a:latin typeface="Abyssinica SIL"/>
              </a:rPr>
              <a:t>data integrity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Abyssinica SIL"/>
              </a:rPr>
              <a:t>Both WPA and WPA2 include </a:t>
            </a:r>
            <a:r>
              <a:rPr lang="en-US" sz="2800">
                <a:solidFill>
                  <a:srgbClr val="FF0000"/>
                </a:solidFill>
                <a:latin typeface="Abyssinica SIL"/>
              </a:rPr>
              <a:t>802.1x 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(in </a:t>
            </a:r>
            <a:r>
              <a:rPr lang="en-US" sz="2800">
                <a:solidFill>
                  <a:srgbClr val="FF0000"/>
                </a:solidFill>
                <a:latin typeface="Abyssinica SIL"/>
              </a:rPr>
              <a:t>enterprise mode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)</a:t>
            </a:r>
            <a:endParaRPr/>
          </a:p>
        </p:txBody>
      </p:sp>
      <p:sp>
        <p:nvSpPr>
          <p:cNvPr id="110" name="CustomShape 3"/>
          <p:cNvSpPr/>
          <p:nvPr/>
        </p:nvSpPr>
        <p:spPr>
          <a:xfrm>
            <a:off x="182880" y="6238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2837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12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...WLANs security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600" b="1">
                <a:solidFill>
                  <a:srgbClr val="000000"/>
                </a:solidFill>
                <a:latin typeface="Abyssinica SIL"/>
              </a:rPr>
              <a:t>WPA/WPA2 vulnerabilities include: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Abyssinica SIL"/>
              </a:rPr>
              <a:t>	- GTK vulnerability (Hole 196)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Abyssinica SIL"/>
              </a:rPr>
              <a:t>	- Dictionary based attacks on weak PTK etc.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3" name="CustomShape 3"/>
          <p:cNvSpPr/>
          <p:nvPr/>
        </p:nvSpPr>
        <p:spPr>
          <a:xfrm>
            <a:off x="182880" y="6400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65006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15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2400">
                <a:solidFill>
                  <a:srgbClr val="000000"/>
                </a:solidFill>
                <a:latin typeface="Abyssinica SIL"/>
              </a:rPr>
              <a:t>...WLANs security</a:t>
            </a:r>
            <a:endParaRPr/>
          </a:p>
          <a:p>
            <a:endParaRPr/>
          </a:p>
          <a:p>
            <a:r>
              <a:rPr lang="en-US" sz="2600" b="1">
                <a:solidFill>
                  <a:srgbClr val="000000"/>
                </a:solidFill>
                <a:latin typeface="Abyssinica SIL"/>
              </a:rPr>
              <a:t>IEEE 802.1w</a:t>
            </a:r>
            <a:endParaRPr/>
          </a:p>
          <a:p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solidFill>
                  <a:srgbClr val="000000"/>
                </a:solidFill>
                <a:latin typeface="Abyssinica SIL"/>
              </a:rPr>
              <a:t>Is a 2009 amendment to the 802.11i for </a:t>
            </a:r>
            <a:r>
              <a:rPr lang="en-US" sz="3200">
                <a:solidFill>
                  <a:srgbClr val="FF0000"/>
                </a:solidFill>
                <a:latin typeface="Abyssinica SIL"/>
              </a:rPr>
              <a:t>protecting management frames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solidFill>
                  <a:srgbClr val="000000"/>
                </a:solidFill>
                <a:latin typeface="Abyssinica SIL"/>
              </a:rPr>
              <a:t>Aims to avoid </a:t>
            </a:r>
            <a:r>
              <a:rPr lang="en-US" sz="3200">
                <a:solidFill>
                  <a:srgbClr val="FF0000"/>
                </a:solidFill>
                <a:latin typeface="Abyssinica SIL"/>
              </a:rPr>
              <a:t>DoS caused by spoofed disconnect attacks</a:t>
            </a:r>
            <a:r>
              <a:rPr lang="en-US" sz="3200">
                <a:solidFill>
                  <a:srgbClr val="000000"/>
                </a:solidFill>
                <a:latin typeface="Abyssinica SIL"/>
              </a:rPr>
              <a:t> (de-authentication and disassociation)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6" name="CustomShape 3"/>
          <p:cNvSpPr/>
          <p:nvPr/>
        </p:nvSpPr>
        <p:spPr>
          <a:xfrm>
            <a:off x="182880" y="6238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2659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18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600" b="1">
                <a:solidFill>
                  <a:srgbClr val="000000"/>
                </a:solidFill>
                <a:latin typeface="Abyssinica SIL"/>
              </a:rPr>
              <a:t>IEEE 802.15.1 (Bluetooth) security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Generates symmetric encryption key from a generated authentication key to encrypt data.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Encryption has three setting modes: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No encryption 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Point-to-point only encryption –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unicast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Point-to-point and broadcast encryption -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both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9" name="CustomShape 3"/>
          <p:cNvSpPr/>
          <p:nvPr/>
        </p:nvSpPr>
        <p:spPr>
          <a:xfrm>
            <a:off x="182880" y="6238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357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600" b="1">
                <a:solidFill>
                  <a:srgbClr val="000000"/>
                </a:solidFill>
                <a:latin typeface="Abyssinica SIL"/>
              </a:rPr>
              <a:t>IEEE 802.15.4 (LR WPANs) security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Abyssinica SIL"/>
              </a:rPr>
              <a:t>Supports up to 128 symmetric keys based data encryption and authenticity (AES based) with varying degree of protection option for data.</a:t>
            </a:r>
            <a:endParaRPr/>
          </a:p>
        </p:txBody>
      </p:sp>
      <p:sp>
        <p:nvSpPr>
          <p:cNvPr id="122" name="CustomShape 3"/>
          <p:cNvSpPr/>
          <p:nvPr/>
        </p:nvSpPr>
        <p:spPr>
          <a:xfrm>
            <a:off x="165240" y="6238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4171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24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Abyssinica SIL"/>
              </a:rPr>
              <a:t>IEEE 802.16 (WiMAX) security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Has two component protocols:</a:t>
            </a:r>
            <a:endParaRPr/>
          </a:p>
          <a:p>
            <a:pPr lvl="2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Encapsulation Protocol – secures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data across the fixed Broadband Wireless Access Network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2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Key Management Protocol- Secure distribution of keying data from the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Base Station to the Server Station</a:t>
            </a:r>
            <a:endParaRPr/>
          </a:p>
        </p:txBody>
      </p:sp>
      <p:sp>
        <p:nvSpPr>
          <p:cNvPr id="125" name="CustomShape 3"/>
          <p:cNvSpPr/>
          <p:nvPr/>
        </p:nvSpPr>
        <p:spPr>
          <a:xfrm>
            <a:off x="182880" y="6400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8518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685800" y="2130480"/>
            <a:ext cx="7768440" cy="1465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000" b="1">
                <a:solidFill>
                  <a:srgbClr val="000000"/>
                </a:solidFill>
                <a:latin typeface="Abyssinica SIL"/>
              </a:rPr>
              <a:t>History and Implementation of the IEEE 802 Security Architecture</a:t>
            </a:r>
            <a:endParaRPr/>
          </a:p>
        </p:txBody>
      </p:sp>
      <p:sp>
        <p:nvSpPr>
          <p:cNvPr id="80" name="CustomShape 2"/>
          <p:cNvSpPr/>
          <p:nvPr/>
        </p:nvSpPr>
        <p:spPr>
          <a:xfrm>
            <a:off x="1371600" y="3886200"/>
            <a:ext cx="6396840" cy="1748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rgbClr val="8B8B8B"/>
                </a:solidFill>
                <a:latin typeface="Calibri"/>
              </a:rPr>
              <a:t> 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r">
              <a:lnSpc>
                <a:spcPct val="100000"/>
              </a:lnSpc>
            </a:pPr>
            <a:r>
              <a:rPr lang="en-US" sz="2400" dirty="0">
                <a:solidFill>
                  <a:srgbClr val="333333"/>
                </a:solidFill>
                <a:latin typeface="Abyssinica SIL"/>
              </a:rPr>
              <a:t>						         </a:t>
            </a:r>
            <a:r>
              <a:rPr lang="en-US" sz="2400" dirty="0" err="1">
                <a:solidFill>
                  <a:srgbClr val="333333"/>
                </a:solidFill>
                <a:latin typeface="Abyssinica SIL"/>
              </a:rPr>
              <a:t>Meareg</a:t>
            </a:r>
            <a:r>
              <a:rPr lang="en-US" sz="2400" dirty="0">
                <a:solidFill>
                  <a:srgbClr val="333333"/>
                </a:solidFill>
                <a:latin typeface="Abyssinica SIL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Abyssinica SIL"/>
              </a:rPr>
              <a:t>Abreha</a:t>
            </a:r>
            <a:r>
              <a:rPr lang="en-US" sz="2400" dirty="0">
                <a:solidFill>
                  <a:srgbClr val="333333"/>
                </a:solidFill>
                <a:latin typeface="Abyssinica SIL"/>
              </a:rPr>
              <a:t>	               	</a:t>
            </a:r>
            <a:endParaRPr dirty="0"/>
          </a:p>
          <a:p>
            <a:pPr algn="r">
              <a:lnSpc>
                <a:spcPct val="100000"/>
              </a:lnSpc>
            </a:pPr>
            <a:r>
              <a:rPr lang="en-US" sz="2400" dirty="0">
                <a:solidFill>
                  <a:srgbClr val="333333"/>
                </a:solidFill>
                <a:latin typeface="Abyssinica SIL"/>
              </a:rPr>
              <a:t>San Diego, CA</a:t>
            </a:r>
            <a:endParaRPr dirty="0"/>
          </a:p>
          <a:p>
            <a:pPr algn="r">
              <a:lnSpc>
                <a:spcPct val="100000"/>
              </a:lnSpc>
            </a:pPr>
            <a:r>
              <a:rPr lang="en-US" sz="2400" dirty="0">
                <a:solidFill>
                  <a:srgbClr val="333333"/>
                </a:solidFill>
                <a:latin typeface="Abyssinica SIL"/>
              </a:rPr>
              <a:t>July 2016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533400" y="3048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4525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27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600" b="1">
                <a:solidFill>
                  <a:srgbClr val="000000"/>
                </a:solidFill>
                <a:latin typeface="Abyssinica SIL"/>
              </a:rPr>
              <a:t>IEEE 802.20 (MBWA - Vehicular Mobility) security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FF0000"/>
                </a:solidFill>
                <a:latin typeface="Abyssinica SIL"/>
              </a:rPr>
              <a:t>AES </a:t>
            </a:r>
            <a:r>
              <a:rPr lang="en-US" sz="2600">
                <a:solidFill>
                  <a:srgbClr val="FF3300"/>
                </a:solidFill>
                <a:latin typeface="Abyssinica SIL"/>
              </a:rPr>
              <a:t>for securing</a:t>
            </a:r>
            <a:r>
              <a:rPr lang="en-US" sz="2600">
                <a:solidFill>
                  <a:srgbClr val="000000"/>
                </a:solidFill>
                <a:latin typeface="Abyssinica SIL"/>
              </a:rPr>
              <a:t> Radio Link Protocol packets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FF0000"/>
                </a:solidFill>
                <a:latin typeface="Abyssinica SIL"/>
              </a:rPr>
              <a:t>AES CMAC function </a:t>
            </a:r>
            <a:r>
              <a:rPr lang="en-US" sz="2600">
                <a:solidFill>
                  <a:srgbClr val="000000"/>
                </a:solidFill>
                <a:latin typeface="Abyssinica SIL"/>
              </a:rPr>
              <a:t>is used for </a:t>
            </a:r>
            <a:r>
              <a:rPr lang="en-US" sz="2600">
                <a:solidFill>
                  <a:srgbClr val="FF3300"/>
                </a:solidFill>
                <a:latin typeface="Abyssinica SIL"/>
              </a:rPr>
              <a:t>message integrity</a:t>
            </a:r>
            <a:endParaRPr/>
          </a:p>
        </p:txBody>
      </p:sp>
      <p:sp>
        <p:nvSpPr>
          <p:cNvPr id="128" name="CustomShape 3"/>
          <p:cNvSpPr/>
          <p:nvPr/>
        </p:nvSpPr>
        <p:spPr>
          <a:xfrm>
            <a:off x="165240" y="6238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6875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30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Abyssinica SIL"/>
              </a:rPr>
              <a:t>IEEE 802.21 (MIHS) security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FF0000"/>
                </a:solidFill>
                <a:latin typeface="Abyssinica SIL"/>
              </a:rPr>
              <a:t>Keys negotiated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during the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TLS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or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EAP MIH SA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establishment are used to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 secure the MIH PDU.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FF0000"/>
                </a:solidFill>
                <a:latin typeface="Abyssinica SIL"/>
              </a:rPr>
              <a:t>TKIP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or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CCMP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to 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secure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MIH PDUs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between heterogeneous IEEE 802 as well as other systems. </a:t>
            </a:r>
            <a:endParaRPr/>
          </a:p>
        </p:txBody>
      </p:sp>
      <p:sp>
        <p:nvSpPr>
          <p:cNvPr id="131" name="CustomShape 3"/>
          <p:cNvSpPr/>
          <p:nvPr/>
        </p:nvSpPr>
        <p:spPr>
          <a:xfrm>
            <a:off x="182880" y="6400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732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33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Abyssinica SIL"/>
              </a:rPr>
              <a:t>IEEE 802.21 (MIHS) security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FF0000"/>
                </a:solidFill>
                <a:latin typeface="Abyssinica SIL"/>
              </a:rPr>
              <a:t>Keys negotiated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during the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TLS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or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EAP MIH SA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establishment are used to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 secure the MIH PDU.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FF0000"/>
                </a:solidFill>
                <a:latin typeface="Abyssinica SIL"/>
              </a:rPr>
              <a:t>TKIP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or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CCMP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to 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secure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MIH between heterogeneous IEEE 802 as well as other systems. </a:t>
            </a:r>
            <a:endParaRPr/>
          </a:p>
        </p:txBody>
      </p:sp>
      <p:sp>
        <p:nvSpPr>
          <p:cNvPr id="134" name="CustomShape 3"/>
          <p:cNvSpPr/>
          <p:nvPr/>
        </p:nvSpPr>
        <p:spPr>
          <a:xfrm>
            <a:off x="182880" y="6400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1282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Abyssinica SIL"/>
              </a:rPr>
              <a:t>WRANs (IEEE 802.22) security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Abyssinica SIL"/>
              </a:rPr>
              <a:t>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Abyssinica SIL"/>
              </a:rPr>
              <a:t>Two security sub-layers: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>
                <a:solidFill>
                  <a:srgbClr val="000000"/>
                </a:solidFill>
                <a:latin typeface="Abyssinica SIL"/>
              </a:rPr>
              <a:t>Sublayer 1 – targets </a:t>
            </a:r>
            <a:r>
              <a:rPr lang="en-US" sz="2800">
                <a:solidFill>
                  <a:srgbClr val="FF0000"/>
                </a:solidFill>
                <a:latin typeface="Abyssinica SIL"/>
              </a:rPr>
              <a:t>non-cognitive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 functionalities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>
                <a:solidFill>
                  <a:srgbClr val="000000"/>
                </a:solidFill>
                <a:latin typeface="Abyssinica SIL"/>
              </a:rPr>
              <a:t>Sublayer 2 – targets </a:t>
            </a:r>
            <a:r>
              <a:rPr lang="en-US" sz="2800">
                <a:solidFill>
                  <a:srgbClr val="FF0000"/>
                </a:solidFill>
                <a:latin typeface="Abyssinica SIL"/>
              </a:rPr>
              <a:t>cognitive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 functionalities</a:t>
            </a:r>
            <a:endParaRPr/>
          </a:p>
        </p:txBody>
      </p:sp>
      <p:sp>
        <p:nvSpPr>
          <p:cNvPr id="137" name="CustomShape 3"/>
          <p:cNvSpPr/>
          <p:nvPr/>
        </p:nvSpPr>
        <p:spPr>
          <a:xfrm>
            <a:off x="165240" y="6238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52638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Abyssinica SIL"/>
              </a:rPr>
              <a:t>In sublayer1, </a:t>
            </a:r>
            <a:r>
              <a:rPr lang="en-US" sz="2600">
                <a:solidFill>
                  <a:srgbClr val="FF0000"/>
                </a:solidFill>
                <a:latin typeface="Abyssinica SIL"/>
              </a:rPr>
              <a:t>encapsulation protocol </a:t>
            </a:r>
            <a:r>
              <a:rPr lang="en-US" sz="2600">
                <a:solidFill>
                  <a:srgbClr val="000000"/>
                </a:solidFill>
                <a:latin typeface="Abyssinica SIL"/>
              </a:rPr>
              <a:t>defines set of</a:t>
            </a:r>
            <a:r>
              <a:rPr lang="en-US" sz="2600">
                <a:solidFill>
                  <a:srgbClr val="FF0000"/>
                </a:solidFill>
                <a:latin typeface="Abyssinica SIL"/>
              </a:rPr>
              <a:t> supported cryptographic suites.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FF0000"/>
                </a:solidFill>
                <a:latin typeface="Abyssinica SIL"/>
              </a:rPr>
              <a:t>AES in GCM </a:t>
            </a:r>
            <a:r>
              <a:rPr lang="en-US" sz="2600">
                <a:solidFill>
                  <a:srgbClr val="000000"/>
                </a:solidFill>
                <a:latin typeface="Abyssinica SIL"/>
              </a:rPr>
              <a:t>(Galois Counter Mode) is supported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Abyssinica SIL"/>
              </a:rPr>
              <a:t>The cognitive targeting, sublayer 2, provides protection to the </a:t>
            </a:r>
            <a:r>
              <a:rPr lang="en-US" sz="2600">
                <a:solidFill>
                  <a:srgbClr val="FF0000"/>
                </a:solidFill>
                <a:latin typeface="Abyssinica SIL"/>
              </a:rPr>
              <a:t>incumbents</a:t>
            </a:r>
            <a:r>
              <a:rPr lang="en-US" sz="2600">
                <a:solidFill>
                  <a:srgbClr val="000000"/>
                </a:solidFill>
                <a:latin typeface="Abyssinica SIL"/>
              </a:rPr>
              <a:t> as well as to the </a:t>
            </a:r>
            <a:r>
              <a:rPr lang="en-US" sz="2600">
                <a:solidFill>
                  <a:srgbClr val="FF0000"/>
                </a:solidFill>
                <a:latin typeface="Abyssinica SIL"/>
              </a:rPr>
              <a:t>802.22 systems </a:t>
            </a:r>
            <a:r>
              <a:rPr lang="en-US" sz="2600">
                <a:solidFill>
                  <a:srgbClr val="000000"/>
                </a:solidFill>
                <a:latin typeface="Abyssinica SIL"/>
              </a:rPr>
              <a:t>against </a:t>
            </a:r>
            <a:r>
              <a:rPr lang="en-US" sz="2600">
                <a:solidFill>
                  <a:srgbClr val="FF0000"/>
                </a:solidFill>
                <a:latin typeface="Abyssinica SIL"/>
              </a:rPr>
              <a:t>DoS</a:t>
            </a:r>
            <a:r>
              <a:rPr lang="en-US" sz="2600">
                <a:solidFill>
                  <a:srgbClr val="000000"/>
                </a:solidFill>
                <a:latin typeface="Abyssinica SIL"/>
              </a:rPr>
              <a:t> attack types targeted at that layer.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40" name="CustomShape 3"/>
          <p:cNvSpPr/>
          <p:nvPr/>
        </p:nvSpPr>
        <p:spPr>
          <a:xfrm>
            <a:off x="182880" y="6400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9970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436084" y="482724"/>
            <a:ext cx="8225640" cy="1139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rgbClr val="000000"/>
                </a:solidFill>
                <a:latin typeface="Abyssinica SIL"/>
              </a:rPr>
              <a:t>Challenges and Conclusion</a:t>
            </a:r>
            <a:endParaRPr sz="3600" dirty="0"/>
          </a:p>
        </p:txBody>
      </p:sp>
      <p:sp>
        <p:nvSpPr>
          <p:cNvPr id="142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600" b="1">
                <a:solidFill>
                  <a:srgbClr val="000000"/>
                </a:solidFill>
                <a:latin typeface="Abyssinica SIL"/>
              </a:rPr>
              <a:t>Challenges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Weaknesses in security mechanisms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Increasing computing power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Cloud computing changing the way service is provided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Abyssinica SIL"/>
              </a:rPr>
              <a:t>Conclusion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Early IEEE 802 security started with simple cryptographic techniques and evolved to its current state.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Future security protocols need to consider the above factors and provide scalable solutions to existing weaknesses.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" name="Rectangle 3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3064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44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US" sz="6600">
                <a:solidFill>
                  <a:srgbClr val="000000"/>
                </a:solidFill>
                <a:latin typeface="Abyssinica SIL"/>
              </a:rPr>
              <a:t>Thank You!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Abyssinica SIL"/>
              </a:rPr>
              <a:t>Questions and comments are welcome :-)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4" name="Rectangle 3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7778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rgbClr val="000000"/>
                </a:solidFill>
                <a:latin typeface="Abyssinica SIL"/>
              </a:rPr>
              <a:t>Background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dirty="0"/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rgbClr val="000000"/>
                </a:solidFill>
                <a:latin typeface="Abyssinica SIL"/>
              </a:rPr>
              <a:t>Parameter as security gauges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dirty="0"/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rgbClr val="000000"/>
                </a:solidFill>
                <a:latin typeface="Abyssinica SIL"/>
              </a:rPr>
              <a:t>IEEE 802 security protocols in terms of the chosen parameters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dirty="0"/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rgbClr val="000000"/>
                </a:solidFill>
                <a:latin typeface="Abyssinica SIL"/>
              </a:rPr>
              <a:t>Challenges and Conclusion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83" name="CustomShape 3"/>
          <p:cNvSpPr/>
          <p:nvPr/>
        </p:nvSpPr>
        <p:spPr>
          <a:xfrm>
            <a:off x="548640" y="623880"/>
            <a:ext cx="1991160" cy="561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Outline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228600"/>
            <a:ext cx="2303451" cy="395280"/>
          </a:xfrm>
          <a:prstGeom prst="rect">
            <a:avLst/>
          </a:prstGeo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July 2016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3467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Background</a:t>
            </a:r>
            <a:endParaRPr/>
          </a:p>
        </p:txBody>
      </p:sp>
      <p:sp>
        <p:nvSpPr>
          <p:cNvPr id="85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byssinica SIL"/>
              </a:rPr>
              <a:t>Early security on IEEE 802: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>
                <a:solidFill>
                  <a:srgbClr val="000000"/>
                </a:solidFill>
                <a:latin typeface="Abyssinica SIL"/>
              </a:rPr>
              <a:t>Gained attention in the wireless world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>
                <a:solidFill>
                  <a:srgbClr val="000000"/>
                </a:solidFill>
                <a:latin typeface="Abyssinica SIL"/>
              </a:rPr>
              <a:t>Barely proof of concept for Number theory's application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byssinica SIL"/>
              </a:rPr>
              <a:t>Security protocols evolved due to: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600">
                <a:solidFill>
                  <a:srgbClr val="000000"/>
                </a:solidFill>
                <a:latin typeface="Abyssinica SIL"/>
              </a:rPr>
              <a:t>Thorough analysis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600">
                <a:solidFill>
                  <a:srgbClr val="000000"/>
                </a:solidFill>
                <a:latin typeface="Abyssinica SIL"/>
              </a:rPr>
              <a:t>Attacks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3803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457200" y="320760"/>
            <a:ext cx="8225640" cy="1139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Parameters as Security Gauges</a:t>
            </a:r>
            <a:endParaRPr/>
          </a:p>
        </p:txBody>
      </p:sp>
      <p:sp>
        <p:nvSpPr>
          <p:cNvPr id="87" name="CustomShape 2"/>
          <p:cNvSpPr/>
          <p:nvPr/>
        </p:nvSpPr>
        <p:spPr>
          <a:xfrm>
            <a:off x="457200" y="155448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Abyssinica SIL"/>
              </a:rPr>
              <a:t>Parameters that provide the means to </a:t>
            </a:r>
            <a:r>
              <a:rPr lang="en-US" sz="2800">
                <a:solidFill>
                  <a:srgbClr val="FF0000"/>
                </a:solidFill>
                <a:latin typeface="Abyssinica SIL"/>
              </a:rPr>
              <a:t>control clients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 and </a:t>
            </a:r>
            <a:r>
              <a:rPr lang="en-US" sz="2800">
                <a:solidFill>
                  <a:srgbClr val="FF0000"/>
                </a:solidFill>
                <a:latin typeface="Abyssinica SIL"/>
              </a:rPr>
              <a:t>resources in a given network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 b="1">
                <a:solidFill>
                  <a:srgbClr val="000000"/>
                </a:solidFill>
                <a:latin typeface="Abyssinica SIL"/>
              </a:rPr>
              <a:t>Data Access Control and Authentication</a:t>
            </a:r>
            <a:endParaRPr/>
          </a:p>
          <a:p>
            <a:pPr lvl="3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>
                <a:solidFill>
                  <a:srgbClr val="000000"/>
                </a:solidFill>
                <a:latin typeface="Abyssinica SIL"/>
              </a:rPr>
              <a:t>Resource access and controls clients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 b="1">
                <a:solidFill>
                  <a:srgbClr val="000000"/>
                </a:solidFill>
                <a:latin typeface="Abyssinica SIL"/>
              </a:rPr>
              <a:t>Data Confidentiality and Integrity:</a:t>
            </a:r>
            <a:endParaRPr/>
          </a:p>
          <a:p>
            <a:pPr lvl="3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>
                <a:solidFill>
                  <a:srgbClr val="000000"/>
                </a:solidFill>
                <a:latin typeface="Abyssinica SIL"/>
              </a:rPr>
              <a:t>Privacy and authenticity of data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" name="Rectangle 3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8540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200" b="1">
                <a:solidFill>
                  <a:srgbClr val="000000"/>
                </a:solidFill>
                <a:latin typeface="Abyssinica SIL"/>
              </a:rPr>
              <a:t>Data Access Control and Authentication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457920" y="160128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Started out with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802.1x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standard for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 port-based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network Access control in 2001 - u</a:t>
            </a:r>
            <a:r>
              <a:rPr lang="en-US" sz="2200">
                <a:solidFill>
                  <a:srgbClr val="000000"/>
                </a:solidFill>
                <a:latin typeface="Abyssinica SIL"/>
              </a:rPr>
              <a:t>ses the PPP based </a:t>
            </a:r>
            <a:r>
              <a:rPr lang="en-US" sz="2200">
                <a:solidFill>
                  <a:srgbClr val="FF0000"/>
                </a:solidFill>
                <a:latin typeface="Abyssinica SIL"/>
              </a:rPr>
              <a:t>EAP</a:t>
            </a:r>
            <a:r>
              <a:rPr lang="en-US" sz="2200">
                <a:solidFill>
                  <a:srgbClr val="000000"/>
                </a:solidFill>
                <a:latin typeface="Abyssinica SIL"/>
              </a:rPr>
              <a:t> as its authentication mechanism.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CC0000"/>
                </a:solidFill>
                <a:latin typeface="Abyssinica SIL"/>
              </a:rPr>
              <a:t>Authenticator PAE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enforces authentication via the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uncontrolled port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before opening the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controlled port</a:t>
            </a:r>
            <a:r>
              <a:rPr lang="en-US" sz="2400">
                <a:solidFill>
                  <a:srgbClr val="3333FF"/>
                </a:solidFill>
                <a:latin typeface="Abyssinica SIL"/>
              </a:rPr>
              <a:t>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to allow supplicants access to resources.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" name="Rectangle 3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10993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57200" y="274320"/>
            <a:ext cx="8225640" cy="1139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200" b="1">
                <a:solidFill>
                  <a:srgbClr val="000000"/>
                </a:solidFill>
                <a:latin typeface="Abyssinica SIL"/>
              </a:rPr>
              <a:t>A little more on 802.1x</a:t>
            </a:r>
            <a:endParaRPr/>
          </a:p>
        </p:txBody>
      </p:sp>
      <p:sp>
        <p:nvSpPr>
          <p:cNvPr id="91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802.1x was initially developed for IEEE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802.3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- since 2003, extended to 802.11.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It defines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EAP-Over-LAN (EAPOL)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,</a:t>
            </a:r>
            <a:r>
              <a:rPr lang="en-US" sz="2400" b="1">
                <a:solidFill>
                  <a:srgbClr val="000000"/>
                </a:solidFill>
                <a:latin typeface="Abyssinica SIL"/>
              </a:rPr>
              <a:t>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a standard 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encapsulation method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to adapt EAP messages sent over Ethernet or WLANs.</a:t>
            </a:r>
            <a:endParaRPr/>
          </a:p>
        </p:txBody>
      </p:sp>
      <p:sp>
        <p:nvSpPr>
          <p:cNvPr id="4" name="Rectangle 3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9457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CustomShape 2"/>
          <p:cNvSpPr/>
          <p:nvPr/>
        </p:nvSpPr>
        <p:spPr>
          <a:xfrm>
            <a:off x="457200" y="187884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Abyssinica SIL"/>
              </a:rPr>
              <a:t>The IEEE </a:t>
            </a:r>
            <a:r>
              <a:rPr lang="en-US" sz="2400" dirty="0">
                <a:solidFill>
                  <a:srgbClr val="FF3300"/>
                </a:solidFill>
                <a:latin typeface="Abyssinica SIL"/>
              </a:rPr>
              <a:t>802.11i Enterprise mode</a:t>
            </a:r>
            <a:r>
              <a:rPr lang="en-US" sz="2400" b="1" dirty="0">
                <a:solidFill>
                  <a:srgbClr val="000000"/>
                </a:solidFill>
                <a:latin typeface="Abyssinica SI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byssinica SIL"/>
              </a:rPr>
              <a:t>implements the 802.1x with authentication servers such as RADIUS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solidFill>
                  <a:srgbClr val="FF0000"/>
                </a:solidFill>
                <a:latin typeface="Abyssinica SIL"/>
              </a:rPr>
              <a:t>In </a:t>
            </a:r>
            <a:r>
              <a:rPr lang="en-US" sz="2400" dirty="0" err="1">
                <a:solidFill>
                  <a:srgbClr val="FF0000"/>
                </a:solidFill>
                <a:latin typeface="Abyssinica SIL"/>
              </a:rPr>
              <a:t>Zigbee</a:t>
            </a:r>
            <a:r>
              <a:rPr lang="en-US" sz="2400" dirty="0">
                <a:solidFill>
                  <a:srgbClr val="000000"/>
                </a:solidFill>
                <a:latin typeface="Abyssinica SIL"/>
              </a:rPr>
              <a:t> (Upper layer extension on top of the 802.15.4) a</a:t>
            </a:r>
            <a:r>
              <a:rPr lang="en-US" sz="2400" dirty="0">
                <a:solidFill>
                  <a:srgbClr val="FF0000"/>
                </a:solidFill>
                <a:latin typeface="Abyssinica SIL"/>
              </a:rPr>
              <a:t> trust center/coordinator requests a node for a valid shared network key before it can join the network.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Abyssinica SIL"/>
              </a:rPr>
              <a:t>In IEEE </a:t>
            </a:r>
            <a:r>
              <a:rPr lang="en-US" sz="2400" dirty="0">
                <a:solidFill>
                  <a:srgbClr val="FF0000"/>
                </a:solidFill>
                <a:latin typeface="Abyssinica SIL"/>
              </a:rPr>
              <a:t>802.21, MIH SA</a:t>
            </a:r>
            <a:r>
              <a:rPr lang="en-US" sz="2400" dirty="0">
                <a:solidFill>
                  <a:srgbClr val="000000"/>
                </a:solidFill>
                <a:latin typeface="Abyssinica SIL"/>
              </a:rPr>
              <a:t> is established either using </a:t>
            </a:r>
            <a:r>
              <a:rPr lang="en-US" sz="2400" dirty="0">
                <a:solidFill>
                  <a:srgbClr val="FF0000"/>
                </a:solidFill>
                <a:latin typeface="Abyssinica SIL"/>
              </a:rPr>
              <a:t>TLS handshake</a:t>
            </a:r>
            <a:r>
              <a:rPr lang="en-US" sz="2400" dirty="0">
                <a:solidFill>
                  <a:srgbClr val="000000"/>
                </a:solidFill>
                <a:latin typeface="Abyssinica SIL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Abyssinica SIL"/>
              </a:rPr>
              <a:t>(D)TLS</a:t>
            </a:r>
            <a:r>
              <a:rPr lang="en-US" sz="2400" dirty="0">
                <a:solidFill>
                  <a:srgbClr val="000000"/>
                </a:solidFill>
                <a:latin typeface="Abyssinica SIL"/>
              </a:rPr>
              <a:t> or</a:t>
            </a:r>
            <a:r>
              <a:rPr lang="en-US" sz="2400" dirty="0">
                <a:solidFill>
                  <a:srgbClr val="FF0000"/>
                </a:solidFill>
                <a:latin typeface="Abyssinica SIL"/>
              </a:rPr>
              <a:t> EAP execution</a:t>
            </a:r>
            <a:r>
              <a:rPr lang="en-US" sz="2400" dirty="0">
                <a:solidFill>
                  <a:srgbClr val="000000"/>
                </a:solidFill>
                <a:latin typeface="Abyssinica SIL"/>
              </a:rPr>
              <a:t> over the </a:t>
            </a:r>
            <a:r>
              <a:rPr lang="en-US" sz="2400" dirty="0">
                <a:solidFill>
                  <a:srgbClr val="FF0000"/>
                </a:solidFill>
                <a:latin typeface="Abyssinica SIL"/>
              </a:rPr>
              <a:t>MIH protocol.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94" name="CustomShape 3"/>
          <p:cNvSpPr/>
          <p:nvPr/>
        </p:nvSpPr>
        <p:spPr>
          <a:xfrm>
            <a:off x="182880" y="461160"/>
            <a:ext cx="8225640" cy="1139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Abyssinica SIL"/>
              </a:rPr>
              <a:t>Data Access Control and Authentication on IEEE 802 standards currently</a:t>
            </a:r>
            <a:endParaRPr dirty="0"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8763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365760" y="1645920"/>
            <a:ext cx="8318160" cy="5606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The IEEE 802.16 (WiMAX) (MBWA) implements RSA based authentication function using x.509 certificates or EAP based authentication.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IEEE 802.20 (MBWA – Vehicular Mobility support)</a:t>
            </a:r>
            <a:r>
              <a:rPr lang="en-US" sz="2400">
                <a:solidFill>
                  <a:srgbClr val="000000"/>
                </a:solidFill>
                <a:latin typeface="Abyssinica SIL"/>
                <a:ea typeface="Times New Roman"/>
              </a:rPr>
              <a:t>– has Basic EAP Support Protocol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  <a:ea typeface="Times New Roman"/>
              </a:rPr>
              <a:t>IEEE 802.21 (MIH) – uses </a:t>
            </a:r>
            <a:r>
              <a:rPr lang="en-US" sz="2400">
                <a:solidFill>
                  <a:srgbClr val="FF0000"/>
                </a:solidFill>
                <a:latin typeface="Abyssinica SIL"/>
                <a:ea typeface="Times New Roman"/>
              </a:rPr>
              <a:t>target network's</a:t>
            </a:r>
            <a:r>
              <a:rPr lang="en-US" sz="2400">
                <a:solidFill>
                  <a:srgbClr val="000000"/>
                </a:solidFill>
                <a:latin typeface="Abyssinica SIL"/>
                <a:ea typeface="Times New Roman"/>
              </a:rPr>
              <a:t> authentication mechanism before MIH frames exchange.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  <a:ea typeface="Times New Roman"/>
              </a:rPr>
              <a:t>IEEE 802.22 (TVWS) – uses EAP-TLS or EAP-TTLS (using RSA or ECC based X.509 digital certificate profiles)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6" name="CustomShape 2"/>
          <p:cNvSpPr/>
          <p:nvPr/>
        </p:nvSpPr>
        <p:spPr>
          <a:xfrm>
            <a:off x="365760" y="671040"/>
            <a:ext cx="8043840" cy="70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Abyssinica SIL"/>
              </a:rPr>
              <a:t>Data Access Control and Authentication on IEEE 802 standards currently</a:t>
            </a:r>
            <a:endParaRPr dirty="0"/>
          </a:p>
        </p:txBody>
      </p:sp>
      <p:sp>
        <p:nvSpPr>
          <p:cNvPr id="4" name="Rectangle 3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85214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2199</TotalTime>
  <Words>1297</Words>
  <Application>Microsoft Office PowerPoint</Application>
  <PresentationFormat>On-screen Show (4:3)</PresentationFormat>
  <Paragraphs>244</Paragraphs>
  <Slides>26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 Unicode MS</vt:lpstr>
      <vt:lpstr>MS Gothic</vt:lpstr>
      <vt:lpstr>Abyssinica SIL</vt:lpstr>
      <vt:lpstr>Arial</vt:lpstr>
      <vt:lpstr>Calibri</vt:lpstr>
      <vt:lpstr>StarSymbol</vt:lpstr>
      <vt:lpstr>Times New Roman</vt:lpstr>
      <vt:lpstr>Wingdings</vt:lpstr>
      <vt:lpstr>Office Theme</vt:lpstr>
      <vt:lpstr>Microsoft Word 97 - 2003 Document</vt:lpstr>
      <vt:lpstr>History and Implementation of the IEEE 802 Security Architecture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ITU-R IMT-2020 Status – 802.11 Way Forward</dc:title>
  <dc:creator>Meareg Abreha</dc:creator>
  <cp:lastModifiedBy>Lansford, Jim</cp:lastModifiedBy>
  <cp:revision>48</cp:revision>
  <cp:lastPrinted>1601-01-01T00:00:00Z</cp:lastPrinted>
  <dcterms:created xsi:type="dcterms:W3CDTF">2016-01-17T17:32:36Z</dcterms:created>
  <dcterms:modified xsi:type="dcterms:W3CDTF">2016-07-25T02:02:34Z</dcterms:modified>
</cp:coreProperties>
</file>