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431" r:id="rId3"/>
    <p:sldId id="473" r:id="rId4"/>
    <p:sldId id="471" r:id="rId5"/>
    <p:sldId id="478" r:id="rId6"/>
    <p:sldId id="480" r:id="rId7"/>
    <p:sldId id="466" r:id="rId8"/>
    <p:sldId id="467" r:id="rId9"/>
    <p:sldId id="476" r:id="rId10"/>
    <p:sldId id="477" r:id="rId1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CDB"/>
    <a:srgbClr val="95B3D8"/>
    <a:srgbClr val="DA9694"/>
    <a:srgbClr val="DCE6F2"/>
    <a:srgbClr val="0432FF"/>
    <a:srgbClr val="0096FF"/>
    <a:srgbClr val="941100"/>
    <a:srgbClr val="FF6666"/>
    <a:srgbClr val="FF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97" autoAdjust="0"/>
    <p:restoredTop sz="85329" autoAdjust="0"/>
  </p:normalViewPr>
  <p:slideViewPr>
    <p:cSldViewPr>
      <p:cViewPr varScale="1">
        <p:scale>
          <a:sx n="130" d="100"/>
          <a:sy n="130" d="100"/>
        </p:scale>
        <p:origin x="1376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22" d="100"/>
          <a:sy n="122" d="100"/>
        </p:scale>
        <p:origin x="-2648" y="-68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 dirty="0" smtClean="0"/>
              <a:t>doc.: IEEE 802.11-16/0939r1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ko-KR" dirty="0" smtClean="0"/>
              <a:t>Jul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John Son et al., WILUS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hr-HR" dirty="0" smtClean="0"/>
              <a:t>doc.: IEEE 802.11-16/0939r1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R" dirty="0" smtClean="0"/>
              <a:t>Jul 2016</a:t>
            </a: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John Son et al., WILUS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hr-HR" dirty="0" smtClean="0"/>
              <a:t>doc.: IEEE 802.11-16/0939r1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ko-KR" dirty="0" smtClean="0"/>
              <a:t>Jul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smtClean="0"/>
              <a:t>John Son et al., WILUS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hr-HR" dirty="0" smtClean="0"/>
              <a:t>doc.: IEEE 802.11-16/0939r1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ko-KR" dirty="0" smtClean="0"/>
              <a:t>Jul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dirty="0" smtClean="0"/>
              <a:t>John Son et al., WILUS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2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hr-HR" dirty="0" smtClean="0"/>
              <a:t>doc.: IEEE 802.11-16/0939r1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ko-KR" dirty="0" smtClean="0"/>
              <a:t>Jul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dirty="0" smtClean="0"/>
              <a:t>John Son et al., WILUS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4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hr-HR" dirty="0" smtClean="0"/>
              <a:t>doc.: IEEE 802.11-16/0939r1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ko-KR" dirty="0" smtClean="0"/>
              <a:t>Jul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dirty="0" smtClean="0"/>
              <a:t>John Son et al., WILUS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16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hr-HR" dirty="0" smtClean="0"/>
              <a:t>doc.: IEEE 802.11-16/0939r1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ko-KR" dirty="0" smtClean="0"/>
              <a:t>Jul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smtClean="0"/>
              <a:t>John Son et al., WILUS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6AF579C-E269-44CC-A9F4-B7D1E2EA3836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886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Jul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R" dirty="0" smtClean="0"/>
              <a:t>Jul 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R" dirty="0" smtClean="0"/>
              <a:t>Jul 2016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Jul 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Jul 2016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Jul 2016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Jul 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Jul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Jul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R" dirty="0" smtClean="0"/>
              <a:t>Jul 2016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802.11-16/0939r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5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star.gov/products/office_equipment/small_network_equipment" TargetMode="External"/><Relationship Id="rId4" Type="http://schemas.openxmlformats.org/officeDocument/2006/relationships/hyperlink" Target="http://iet.jrc.ec.europa.eu/energyefficiency/ict-codes-conduct/energy-consumption-broadband-communication-equipment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ko-KR" dirty="0" smtClean="0"/>
              <a:t>Jul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97180" y="836712"/>
            <a:ext cx="8549640" cy="1066800"/>
          </a:xfrm>
          <a:ln/>
        </p:spPr>
        <p:txBody>
          <a:bodyPr/>
          <a:lstStyle/>
          <a:p>
            <a:r>
              <a:rPr lang="en-US" dirty="0" smtClean="0"/>
              <a:t>WUR-based Power Save Operations of AP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1952005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2016-07-25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233089"/>
              </p:ext>
            </p:extLst>
          </p:nvPr>
        </p:nvGraphicFramePr>
        <p:xfrm>
          <a:off x="1480120" y="2894245"/>
          <a:ext cx="6692280" cy="363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5" name="Document" r:id="rId4" imgW="8255000" imgH="4902200" progId="Word.Document.8">
                  <p:embed/>
                </p:oleObj>
              </mc:Choice>
              <mc:Fallback>
                <p:oleObj name="Document" r:id="rId4" imgW="8255000" imgH="49022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0120" y="2894245"/>
                        <a:ext cx="6692280" cy="3631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420888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Appendix: EC CoC on Energy Consumption of Broadband Equipment [5]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013175"/>
            <a:ext cx="7770813" cy="1462237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Code of Conduct sets out the basic principles to be followed by all parties involved in </a:t>
            </a:r>
            <a:r>
              <a:rPr lang="en-US" dirty="0" smtClean="0"/>
              <a:t>broadband </a:t>
            </a:r>
            <a:r>
              <a:rPr lang="en-US" dirty="0"/>
              <a:t>equipment, operating in the European Community, in respect of energy efficient </a:t>
            </a:r>
            <a:r>
              <a:rPr lang="en-US" dirty="0" smtClean="0"/>
              <a:t>equipment</a:t>
            </a:r>
            <a:r>
              <a:rPr lang="en-US" dirty="0"/>
              <a:t>.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Idle state to reach max 2~3Watts power consumption targets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Jul 2016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656" y="1924893"/>
            <a:ext cx="5668640" cy="29122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53431" y="3284984"/>
            <a:ext cx="634793" cy="15521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8840"/>
            <a:ext cx="8062664" cy="4486573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Power save modes of the IEEE 802.11 standard have focused on power save operations of non-AP STAs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AP is not allowed to enter power save mode to provide immediate network availability to STAs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However, power save operation of </a:t>
            </a:r>
            <a:r>
              <a:rPr lang="en-US" dirty="0" smtClean="0"/>
              <a:t>AP </a:t>
            </a:r>
            <a:r>
              <a:rPr lang="en-US" dirty="0" smtClean="0"/>
              <a:t>is getting important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Mobile AP (Wi-Fi tethering) scenario [2][3]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Standby power regulations of always-on network equipment [</a:t>
            </a:r>
            <a:r>
              <a:rPr lang="en-US" dirty="0"/>
              <a:t>4][5</a:t>
            </a:r>
            <a:r>
              <a:rPr lang="en-US" dirty="0" smtClean="0"/>
              <a:t>]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Wake-up receiver-based power save operations would enable AP to efficiently minimize its standby power consumption while providing prompt network accessibility to STAs.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Jul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9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AP’s Power </a:t>
            </a:r>
            <a:r>
              <a:rPr lang="en-US" dirty="0"/>
              <a:t>S</a:t>
            </a:r>
            <a:r>
              <a:rPr lang="en-US" dirty="0" smtClean="0"/>
              <a:t>aving: </a:t>
            </a:r>
            <a:br>
              <a:rPr lang="en-US" dirty="0" smtClean="0"/>
            </a:br>
            <a:r>
              <a:rPr lang="en-US" dirty="0" smtClean="0"/>
              <a:t>Mobile AP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93532"/>
            <a:ext cx="7990656" cy="297851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1800" dirty="0" smtClean="0"/>
              <a:t>Smartphone Wi-Fi tethering </a:t>
            </a:r>
          </a:p>
          <a:p>
            <a:pPr lvl="1">
              <a:buFont typeface="Arial" charset="0"/>
              <a:buChar char="•"/>
            </a:pPr>
            <a:r>
              <a:rPr lang="en-US" sz="1600" dirty="0" smtClean="0"/>
              <a:t>Smartphone connected to a cellular network while providing Wi-Fi connectivity to nearby Wi-Fi clients</a:t>
            </a:r>
          </a:p>
          <a:p>
            <a:pPr lvl="1">
              <a:buFont typeface="Arial" charset="0"/>
              <a:buChar char="•"/>
            </a:pPr>
            <a:r>
              <a:rPr lang="en-US" sz="1600" dirty="0" smtClean="0"/>
              <a:t>Measurements show excessive energy consumptions </a:t>
            </a:r>
            <a:r>
              <a:rPr lang="en-US" altLang="ko-KR" sz="1600" dirty="0" smtClean="0"/>
              <a:t>during Wi-Fi tethering</a:t>
            </a:r>
          </a:p>
          <a:p>
            <a:pPr lvl="2">
              <a:buFont typeface="Arial" charset="0"/>
              <a:buChar char="•"/>
            </a:pPr>
            <a:r>
              <a:rPr lang="en-US" altLang="ko-KR" sz="1400" dirty="0" smtClean="0"/>
              <a:t>Additional 260~820mW power consumed compared to Wi-Fi client mode [3]</a:t>
            </a:r>
            <a:endParaRPr lang="en-US" sz="1400" dirty="0" smtClean="0"/>
          </a:p>
          <a:p>
            <a:pPr lvl="1">
              <a:buFont typeface="Arial" charset="0"/>
              <a:buChar char="•"/>
            </a:pPr>
            <a:endParaRPr lang="en-US" sz="1400" dirty="0" smtClean="0"/>
          </a:p>
          <a:p>
            <a:pPr>
              <a:buFont typeface="Arial" charset="0"/>
              <a:buChar char="•"/>
            </a:pPr>
            <a:r>
              <a:rPr lang="en-US" sz="1800" dirty="0" smtClean="0"/>
              <a:t>Enable WUR-based power save operations on Mobile AP without no additional H/W cost</a:t>
            </a:r>
          </a:p>
          <a:p>
            <a:pPr lvl="1">
              <a:buFont typeface="Arial" charset="0"/>
              <a:buChar char="•"/>
            </a:pPr>
            <a:r>
              <a:rPr lang="en-US" sz="1600" dirty="0" smtClean="0"/>
              <a:t>Mobile AP (smartphone) may already have Wake-up receiver H/W since it usually operates as a STA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Jul 2016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2915816" y="1698396"/>
            <a:ext cx="3240360" cy="1728192"/>
            <a:chOff x="2915816" y="1698396"/>
            <a:chExt cx="3240360" cy="17281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13908" r="48933" b="21201"/>
            <a:stretch/>
          </p:blipFill>
          <p:spPr>
            <a:xfrm>
              <a:off x="4256190" y="2396490"/>
              <a:ext cx="611467" cy="5035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2627" y="2257534"/>
              <a:ext cx="929166" cy="929166"/>
            </a:xfrm>
            <a:prstGeom prst="rect">
              <a:avLst/>
            </a:prstGeom>
          </p:spPr>
        </p:pic>
        <p:sp>
          <p:nvSpPr>
            <p:cNvPr id="11" name="Lightning Bolt 10"/>
            <p:cNvSpPr/>
            <p:nvPr/>
          </p:nvSpPr>
          <p:spPr bwMode="auto">
            <a:xfrm>
              <a:off x="3910245" y="2281398"/>
              <a:ext cx="360040" cy="123449"/>
            </a:xfrm>
            <a:prstGeom prst="lightningBol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7018" y="1720556"/>
              <a:ext cx="617488" cy="61748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8034" y="1957149"/>
              <a:ext cx="188974" cy="32503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/>
            <a:srcRect l="27012" t="13908" r="48933" b="21201"/>
            <a:stretch/>
          </p:blipFill>
          <p:spPr>
            <a:xfrm rot="10800000">
              <a:off x="5011434" y="2457822"/>
              <a:ext cx="302388" cy="528589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 bwMode="auto">
            <a:xfrm>
              <a:off x="2915816" y="1698396"/>
              <a:ext cx="3240360" cy="1728192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0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Need for AP’s Power </a:t>
            </a:r>
            <a:r>
              <a:rPr lang="en-US" altLang="ko-KR" dirty="0"/>
              <a:t>S</a:t>
            </a:r>
            <a:r>
              <a:rPr lang="en-US" altLang="ko-KR" dirty="0" smtClean="0"/>
              <a:t>aving: </a:t>
            </a:r>
            <a:br>
              <a:rPr lang="en-US" altLang="ko-KR" dirty="0" smtClean="0"/>
            </a:br>
            <a:r>
              <a:rPr lang="en-US" dirty="0" smtClean="0"/>
              <a:t>Energy Efficiency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98657"/>
            <a:ext cx="7856538" cy="3181236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Regulations/Incentive Programs for energy efficient AP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Small network </a:t>
            </a:r>
            <a:r>
              <a:rPr lang="en-US" dirty="0"/>
              <a:t>equipment like modems, routers, and access points present an </a:t>
            </a:r>
            <a:r>
              <a:rPr lang="en-US" dirty="0" smtClean="0"/>
              <a:t>huge opportunity </a:t>
            </a:r>
            <a:r>
              <a:rPr lang="en-US" dirty="0"/>
              <a:t>for reducing </a:t>
            </a:r>
            <a:r>
              <a:rPr lang="en-US" dirty="0" smtClean="0"/>
              <a:t>nation-wide energy usages </a:t>
            </a:r>
            <a:r>
              <a:rPr lang="en-US" dirty="0"/>
              <a:t>due to the large installed base of products and their always-on nature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Governments are establishing standby power regulations of AP and certification </a:t>
            </a:r>
            <a:r>
              <a:rPr lang="en-US" dirty="0"/>
              <a:t>p</a:t>
            </a:r>
            <a:r>
              <a:rPr lang="en-US" dirty="0" smtClean="0"/>
              <a:t>rograms to promote energy efficient AP [4~6]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Enable WUR-based power save operations on Static AP with addition of low-cost WUR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The allowance power for energy efficient AP regulation/certification is hard to met by high performance APs without additional breakthrough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Jul 2016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431562" y="1770544"/>
            <a:ext cx="3920836" cy="1298416"/>
            <a:chOff x="2431562" y="1770544"/>
            <a:chExt cx="3920836" cy="12984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2779" y="1984480"/>
              <a:ext cx="1419178" cy="797208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4195856" y="2238667"/>
              <a:ext cx="446036" cy="489064"/>
              <a:chOff x="2407112" y="1879697"/>
              <a:chExt cx="446036" cy="489064"/>
            </a:xfrm>
          </p:grpSpPr>
          <p:cxnSp>
            <p:nvCxnSpPr>
              <p:cNvPr id="13" name="Straight Connector 12"/>
              <p:cNvCxnSpPr/>
              <p:nvPr/>
            </p:nvCxnSpPr>
            <p:spPr bwMode="auto">
              <a:xfrm>
                <a:off x="2581787" y="1879697"/>
                <a:ext cx="0" cy="166815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2778412" y="1990308"/>
                <a:ext cx="0" cy="166815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7112" y="1990308"/>
                <a:ext cx="446036" cy="378453"/>
              </a:xfrm>
              <a:prstGeom prst="rect">
                <a:avLst/>
              </a:prstGeom>
            </p:spPr>
          </p:pic>
        </p:grpSp>
        <p:pic>
          <p:nvPicPr>
            <p:cNvPr id="24" name="Picture 23" descr="Aava_Smartphone_alpha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7628" y="2319680"/>
              <a:ext cx="270369" cy="437648"/>
            </a:xfrm>
            <a:prstGeom prst="rect">
              <a:avLst/>
            </a:prstGeom>
            <a:effectLst/>
          </p:spPr>
        </p:pic>
        <p:cxnSp>
          <p:nvCxnSpPr>
            <p:cNvPr id="32" name="Straight Connector 31"/>
            <p:cNvCxnSpPr>
              <a:stCxn id="15" idx="1"/>
            </p:cNvCxnSpPr>
            <p:nvPr/>
          </p:nvCxnSpPr>
          <p:spPr>
            <a:xfrm flipH="1" flipV="1">
              <a:off x="3635896" y="2516093"/>
              <a:ext cx="559960" cy="22412"/>
            </a:xfrm>
            <a:prstGeom prst="line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/>
            <a:srcRect l="27012" t="13908" r="48933" b="21201"/>
            <a:stretch/>
          </p:blipFill>
          <p:spPr>
            <a:xfrm rot="10800000">
              <a:off x="5445240" y="2322074"/>
              <a:ext cx="302388" cy="52858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/>
            <a:srcRect l="27012" t="13908" r="48933" b="21201"/>
            <a:stretch/>
          </p:blipFill>
          <p:spPr>
            <a:xfrm>
              <a:off x="4625642" y="2251272"/>
              <a:ext cx="302388" cy="528589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 bwMode="auto">
            <a:xfrm>
              <a:off x="2431562" y="1770544"/>
              <a:ext cx="3920836" cy="129841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30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Scenarios according to WUR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84984"/>
            <a:ext cx="8062664" cy="3327789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Power save operation scenarios according to WUR on STA/AP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1: Wakeup Receiver on STA only</a:t>
            </a:r>
            <a:r>
              <a:rPr lang="ko-KR" altLang="en-US" smtClean="0"/>
              <a:t> </a:t>
            </a:r>
            <a:r>
              <a:rPr lang="en-US" altLang="ko-KR" dirty="0" smtClean="0"/>
              <a:t>(Main Scenario for initial WUR deployment)</a:t>
            </a:r>
            <a:endParaRPr lang="en-US" dirty="0" smtClean="0"/>
          </a:p>
          <a:p>
            <a:pPr lvl="2">
              <a:buFont typeface="Arial" charset="0"/>
              <a:buChar char="•"/>
            </a:pPr>
            <a:r>
              <a:rPr lang="en-US" u="sng" dirty="0" smtClean="0"/>
              <a:t>STA can enter WUR-based power save mode</a:t>
            </a:r>
          </a:p>
          <a:p>
            <a:pPr lvl="2">
              <a:buFont typeface="Arial" charset="0"/>
              <a:buChar char="•"/>
            </a:pP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2: Wakeup Receiver on AP only (Mobile AP scenario)</a:t>
            </a:r>
          </a:p>
          <a:p>
            <a:pPr lvl="2">
              <a:buFont typeface="Arial" charset="0"/>
              <a:buChar char="•"/>
            </a:pPr>
            <a:r>
              <a:rPr lang="en-US" u="sng" dirty="0" smtClean="0"/>
              <a:t>AP can enter WUR-based power save mode</a:t>
            </a:r>
          </a:p>
          <a:p>
            <a:pPr lvl="2">
              <a:buFont typeface="Arial" charset="0"/>
              <a:buChar char="•"/>
            </a:pPr>
            <a:endParaRPr lang="en-US" u="sng" dirty="0"/>
          </a:p>
          <a:p>
            <a:pPr lvl="1">
              <a:buFont typeface="Arial" charset="0"/>
              <a:buChar char="•"/>
            </a:pPr>
            <a:r>
              <a:rPr lang="en-US" dirty="0" smtClean="0"/>
              <a:t>3: Wakeup Receiver on both AP and STA (General scenario when WUR becomes common)</a:t>
            </a:r>
            <a:endParaRPr lang="en-US" dirty="0"/>
          </a:p>
          <a:p>
            <a:pPr lvl="2">
              <a:buFont typeface="Arial" charset="0"/>
              <a:buChar char="•"/>
            </a:pPr>
            <a:r>
              <a:rPr lang="en-US" u="sng" dirty="0" smtClean="0"/>
              <a:t>AP </a:t>
            </a:r>
            <a:r>
              <a:rPr lang="en-US" u="sng" dirty="0"/>
              <a:t>and STA can enter WUR-based power save </a:t>
            </a:r>
            <a:r>
              <a:rPr lang="en-US" u="sng" dirty="0" smtClean="0"/>
              <a:t>mode</a:t>
            </a:r>
          </a:p>
          <a:p>
            <a:pPr lvl="2">
              <a:buFont typeface="Arial" charset="0"/>
              <a:buChar char="•"/>
            </a:pPr>
            <a:endParaRPr lang="en-US" u="sng" dirty="0" smtClean="0"/>
          </a:p>
          <a:p>
            <a:pPr>
              <a:buFont typeface="Arial" charset="0"/>
              <a:buChar char="•"/>
            </a:pPr>
            <a:r>
              <a:rPr lang="en-US" u="sng" dirty="0" smtClean="0"/>
              <a:t>WUR’s scope should not be limited to the scenario 1</a:t>
            </a:r>
          </a:p>
          <a:p>
            <a:pPr>
              <a:buFont typeface="Arial" charset="0"/>
              <a:buChar char="•"/>
            </a:pPr>
            <a:r>
              <a:rPr lang="en-US" u="sng" dirty="0" smtClean="0"/>
              <a:t>Flexible protocol design would enable widespread adoption of the technology in various scenarios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Jul 2016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699792" y="1631198"/>
            <a:ext cx="5083810" cy="1501963"/>
            <a:chOff x="2699792" y="1631198"/>
            <a:chExt cx="5083810" cy="1501963"/>
          </a:xfrm>
        </p:grpSpPr>
        <p:sp>
          <p:nvSpPr>
            <p:cNvPr id="11" name="Rectangle 10"/>
            <p:cNvSpPr/>
            <p:nvPr/>
          </p:nvSpPr>
          <p:spPr>
            <a:xfrm>
              <a:off x="2699792" y="2053161"/>
              <a:ext cx="900000" cy="10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000" b="1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AP</a:t>
              </a:r>
              <a:endParaRPr lang="en-US" sz="1000" b="1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72200" y="2053161"/>
              <a:ext cx="900000" cy="10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000" b="1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STA</a:t>
              </a:r>
              <a:endParaRPr lang="en-US" sz="1000" b="1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98200" y="2722217"/>
              <a:ext cx="648000" cy="2880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WUR ?</a:t>
              </a:r>
              <a:endParaRPr lang="en-US" sz="10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98200" y="2294178"/>
              <a:ext cx="648000" cy="28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802.11 TR</a:t>
              </a:r>
              <a:endParaRPr lang="en-US" sz="10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5" name="Straight Connector 14"/>
            <p:cNvCxnSpPr>
              <a:stCxn id="13" idx="0"/>
              <a:endCxn id="14" idx="2"/>
            </p:cNvCxnSpPr>
            <p:nvPr/>
          </p:nvCxnSpPr>
          <p:spPr>
            <a:xfrm flipV="1">
              <a:off x="5922200" y="2582178"/>
              <a:ext cx="0" cy="140039"/>
            </a:xfrm>
            <a:prstGeom prst="line">
              <a:avLst/>
            </a:prstGeom>
            <a:ln w="12700" cmpd="sng">
              <a:solidFill>
                <a:srgbClr val="C00000"/>
              </a:solidFill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riangle 15"/>
            <p:cNvSpPr/>
            <p:nvPr/>
          </p:nvSpPr>
          <p:spPr>
            <a:xfrm rot="10800000">
              <a:off x="5112160" y="2053161"/>
              <a:ext cx="180000" cy="180000"/>
            </a:xfrm>
            <a:prstGeom prst="triangle">
              <a:avLst/>
            </a:prstGeom>
            <a:solidFill>
              <a:srgbClr val="D9D9D9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Elbow Connector 16"/>
            <p:cNvCxnSpPr>
              <a:endCxn id="22" idx="0"/>
            </p:cNvCxnSpPr>
            <p:nvPr/>
          </p:nvCxnSpPr>
          <p:spPr>
            <a:xfrm rot="10800000">
              <a:off x="5202160" y="2233162"/>
              <a:ext cx="396040" cy="187751"/>
            </a:xfrm>
            <a:prstGeom prst="bentConnector2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22" idx="0"/>
            </p:cNvCxnSpPr>
            <p:nvPr/>
          </p:nvCxnSpPr>
          <p:spPr>
            <a:xfrm rot="16200000" flipH="1">
              <a:off x="5090301" y="2345020"/>
              <a:ext cx="619759" cy="396040"/>
            </a:xfrm>
            <a:prstGeom prst="bentConnector2">
              <a:avLst/>
            </a:prstGeom>
            <a:ln w="3175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825792" y="2294178"/>
              <a:ext cx="648000" cy="28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802.11 TR</a:t>
              </a:r>
              <a:endParaRPr lang="en-US" sz="10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Triangle 19"/>
            <p:cNvSpPr/>
            <p:nvPr/>
          </p:nvSpPr>
          <p:spPr>
            <a:xfrm rot="10800000">
              <a:off x="3778651" y="2053161"/>
              <a:ext cx="180000" cy="180000"/>
            </a:xfrm>
            <a:prstGeom prst="triangle">
              <a:avLst/>
            </a:prstGeom>
            <a:solidFill>
              <a:srgbClr val="D9D9D9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Elbow Connector 20"/>
            <p:cNvCxnSpPr>
              <a:stCxn id="20" idx="0"/>
            </p:cNvCxnSpPr>
            <p:nvPr/>
          </p:nvCxnSpPr>
          <p:spPr>
            <a:xfrm rot="5400000">
              <a:off x="3560080" y="2146874"/>
              <a:ext cx="222285" cy="394858"/>
            </a:xfrm>
            <a:prstGeom prst="bentConnector2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 descr="Aava_Smartphone_alpha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1552" y="1642333"/>
              <a:ext cx="223200" cy="361295"/>
            </a:xfrm>
            <a:prstGeom prst="rect">
              <a:avLst/>
            </a:prstGeom>
            <a:effectLst/>
          </p:spPr>
        </p:pic>
        <p:sp>
          <p:nvSpPr>
            <p:cNvPr id="23" name="Rectangle 22"/>
            <p:cNvSpPr/>
            <p:nvPr/>
          </p:nvSpPr>
          <p:spPr>
            <a:xfrm>
              <a:off x="2824294" y="2722217"/>
              <a:ext cx="648000" cy="2880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WUR ?</a:t>
              </a:r>
              <a:endParaRPr lang="en-US" sz="10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4" name="Straight Connector 23"/>
            <p:cNvCxnSpPr>
              <a:stCxn id="23" idx="0"/>
              <a:endCxn id="19" idx="2"/>
            </p:cNvCxnSpPr>
            <p:nvPr/>
          </p:nvCxnSpPr>
          <p:spPr>
            <a:xfrm flipV="1">
              <a:off x="3148294" y="2582178"/>
              <a:ext cx="1498" cy="140039"/>
            </a:xfrm>
            <a:prstGeom prst="line">
              <a:avLst/>
            </a:prstGeom>
            <a:ln w="12700" cmpd="sng">
              <a:solidFill>
                <a:srgbClr val="C00000"/>
              </a:solidFill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20" idx="0"/>
              <a:endCxn id="23" idx="3"/>
            </p:cNvCxnSpPr>
            <p:nvPr/>
          </p:nvCxnSpPr>
          <p:spPr>
            <a:xfrm rot="5400000">
              <a:off x="3353945" y="2351511"/>
              <a:ext cx="633056" cy="396357"/>
            </a:xfrm>
            <a:prstGeom prst="bentConnector2">
              <a:avLst/>
            </a:prstGeom>
            <a:ln w="3175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3958651" y="2417037"/>
              <a:ext cx="1135550" cy="40472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2" name="Rectangle 31"/>
            <p:cNvSpPr/>
            <p:nvPr/>
          </p:nvSpPr>
          <p:spPr>
            <a:xfrm>
              <a:off x="4914201" y="2825634"/>
              <a:ext cx="36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wakeup </a:t>
              </a:r>
            </a:p>
            <a:p>
              <a:pPr algn="ctr"/>
              <a:r>
                <a:rPr lang="en-US" sz="6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packet</a:t>
              </a:r>
              <a:endParaRPr lang="en-US" sz="6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69470" y="2825634"/>
              <a:ext cx="36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wakeup </a:t>
              </a:r>
            </a:p>
            <a:p>
              <a:pPr algn="ctr"/>
              <a:r>
                <a:rPr lang="en-US" sz="6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packet</a:t>
              </a:r>
              <a:endParaRPr lang="en-US" sz="6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H="1">
              <a:off x="3949470" y="2413161"/>
              <a:ext cx="1162690" cy="41247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Rectangle 29"/>
            <p:cNvSpPr/>
            <p:nvPr/>
          </p:nvSpPr>
          <p:spPr>
            <a:xfrm>
              <a:off x="6372200" y="2276872"/>
              <a:ext cx="1411402" cy="317381"/>
            </a:xfrm>
            <a:prstGeom prst="rect">
              <a:avLst/>
            </a:prstGeom>
            <a:noFill/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802.11 Transceiver </a:t>
              </a:r>
            </a:p>
            <a:p>
              <a:pPr algn="ctr"/>
              <a:r>
                <a:rPr lang="en-US" sz="800" i="1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(can send wake-up packet)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372200" y="2702816"/>
              <a:ext cx="1224136" cy="366144"/>
            </a:xfrm>
            <a:prstGeom prst="rect">
              <a:avLst/>
            </a:prstGeom>
            <a:noFill/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Wake-up Receiver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771800" y="1631198"/>
              <a:ext cx="360000" cy="360000"/>
              <a:chOff x="2407112" y="1879697"/>
              <a:chExt cx="446036" cy="489064"/>
            </a:xfrm>
          </p:grpSpPr>
          <p:cxnSp>
            <p:nvCxnSpPr>
              <p:cNvPr id="37" name="Straight Connector 36"/>
              <p:cNvCxnSpPr/>
              <p:nvPr/>
            </p:nvCxnSpPr>
            <p:spPr bwMode="auto">
              <a:xfrm>
                <a:off x="2581787" y="1879697"/>
                <a:ext cx="0" cy="166815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2778412" y="1990308"/>
                <a:ext cx="0" cy="166815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7112" y="1990308"/>
                <a:ext cx="446036" cy="378453"/>
              </a:xfrm>
              <a:prstGeom prst="rect">
                <a:avLst/>
              </a:prstGeom>
            </p:spPr>
          </p:pic>
        </p:grpSp>
        <p:pic>
          <p:nvPicPr>
            <p:cNvPr id="40" name="Picture 39" descr="Aava_Smartphone_alpha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091" y="1640264"/>
              <a:ext cx="223200" cy="361295"/>
            </a:xfrm>
            <a:prstGeom prst="rect">
              <a:avLst/>
            </a:prstGeom>
            <a:effectLst/>
          </p:spPr>
        </p:pic>
        <p:sp>
          <p:nvSpPr>
            <p:cNvPr id="41" name="TextBox 40"/>
            <p:cNvSpPr txBox="1"/>
            <p:nvPr/>
          </p:nvSpPr>
          <p:spPr>
            <a:xfrm>
              <a:off x="3059832" y="1772816"/>
              <a:ext cx="295095" cy="12311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dirty="0" smtClean="0">
                  <a:solidFill>
                    <a:prstClr val="black"/>
                  </a:solidFill>
                  <a:latin typeface="Calibri"/>
                  <a:ea typeface=""/>
                </a:rPr>
                <a:t>or</a:t>
              </a: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20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WUR-based Power Save Operations of both AP and STA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14082"/>
            <a:ext cx="7770813" cy="1309131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AP and STA may enter power save mode while its WUR on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Each AP/STA wakes up its 802.11 TR when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its WUR receives Wake-up packet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there is buffered traffic to send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Jul 2016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590427" y="3405974"/>
            <a:ext cx="7797997" cy="1477408"/>
            <a:chOff x="590427" y="3405974"/>
            <a:chExt cx="7797997" cy="1477408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1188424" y="3651911"/>
              <a:ext cx="7200000" cy="0"/>
            </a:xfrm>
            <a:prstGeom prst="line">
              <a:avLst/>
            </a:prstGeom>
            <a:noFill/>
            <a:ln w="12700" cap="flat" cmpd="sng" algn="ctr">
              <a:solidFill>
                <a:srgbClr val="284673"/>
              </a:solidFill>
              <a:prstDash val="soli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>
              <a:off x="1188424" y="3943508"/>
              <a:ext cx="7200000" cy="0"/>
            </a:xfrm>
            <a:prstGeom prst="line">
              <a:avLst/>
            </a:prstGeom>
            <a:noFill/>
            <a:ln w="12700" cap="flat" cmpd="sng" algn="ctr">
              <a:solidFill>
                <a:srgbClr val="284673"/>
              </a:solidFill>
              <a:prstDash val="soli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>
              <a:off x="3098532" y="3934198"/>
              <a:ext cx="1109" cy="648000"/>
            </a:xfrm>
            <a:prstGeom prst="line">
              <a:avLst/>
            </a:prstGeom>
            <a:noFill/>
            <a:ln w="12700" cap="flat" cmpd="sng" algn="ctr">
              <a:solidFill>
                <a:srgbClr val="284673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>
            <a:xfrm>
              <a:off x="3104406" y="3789040"/>
              <a:ext cx="304815" cy="0"/>
            </a:xfrm>
            <a:prstGeom prst="line">
              <a:avLst/>
            </a:prstGeom>
            <a:noFill/>
            <a:ln w="3175" cap="flat" cmpd="sng" algn="ctr">
              <a:solidFill>
                <a:srgbClr val="284673"/>
              </a:solidFill>
              <a:prstDash val="dash"/>
              <a:headEnd type="triangle" w="med" len="med"/>
              <a:tailEnd type="triangl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>
            <a:xfrm>
              <a:off x="1188424" y="4587598"/>
              <a:ext cx="7200000" cy="0"/>
            </a:xfrm>
            <a:prstGeom prst="line">
              <a:avLst/>
            </a:prstGeom>
            <a:noFill/>
            <a:ln w="12700" cap="flat" cmpd="sng" algn="ctr">
              <a:solidFill>
                <a:srgbClr val="284673"/>
              </a:solidFill>
              <a:prstDash val="solid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3061075" y="3405974"/>
              <a:ext cx="357065" cy="24622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dirty="0" smtClean="0">
                  <a:solidFill>
                    <a:prstClr val="black"/>
                  </a:solidFill>
                  <a:latin typeface="Calibri"/>
                  <a:ea typeface=""/>
                </a:rPr>
                <a:t>wakeup delay</a:t>
              </a: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63315" y="3590355"/>
              <a:ext cx="432048" cy="123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</a:rPr>
                <a:t>802.11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63315" y="3881952"/>
              <a:ext cx="432048" cy="12311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</a:rPr>
                <a:t>WUR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63315" y="4513247"/>
              <a:ext cx="432048" cy="1231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</a:rPr>
                <a:t>802.11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590427" y="3568442"/>
              <a:ext cx="360000" cy="360000"/>
              <a:chOff x="2407112" y="1879697"/>
              <a:chExt cx="446036" cy="489064"/>
            </a:xfrm>
          </p:grpSpPr>
          <p:cxnSp>
            <p:nvCxnSpPr>
              <p:cNvPr id="57" name="Straight Connector 56"/>
              <p:cNvCxnSpPr/>
              <p:nvPr/>
            </p:nvCxnSpPr>
            <p:spPr bwMode="auto">
              <a:xfrm>
                <a:off x="2581787" y="1879697"/>
                <a:ext cx="0" cy="166815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>
                <a:off x="2778412" y="1990308"/>
                <a:ext cx="0" cy="166815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07112" y="1990308"/>
                <a:ext cx="446036" cy="378453"/>
              </a:xfrm>
              <a:prstGeom prst="rect">
                <a:avLst/>
              </a:prstGeom>
            </p:spPr>
          </p:pic>
        </p:grpSp>
        <p:pic>
          <p:nvPicPr>
            <p:cNvPr id="60" name="Picture 59" descr="Aava_Smartphone_alpha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227" y="4221088"/>
              <a:ext cx="222400" cy="360000"/>
            </a:xfrm>
            <a:prstGeom prst="rect">
              <a:avLst/>
            </a:prstGeom>
            <a:effectLst/>
          </p:spPr>
        </p:pic>
        <p:sp>
          <p:nvSpPr>
            <p:cNvPr id="61" name="TextBox 60"/>
            <p:cNvSpPr txBox="1"/>
            <p:nvPr/>
          </p:nvSpPr>
          <p:spPr>
            <a:xfrm>
              <a:off x="1535899" y="3658806"/>
              <a:ext cx="1551613" cy="1262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i="1" kern="0" dirty="0" smtClean="0">
                  <a:solidFill>
                    <a:prstClr val="black"/>
                  </a:solidFill>
                  <a:latin typeface="Calibri"/>
                  <a:ea typeface=""/>
                </a:rPr>
                <a:t>sleep</a:t>
              </a: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18493" y="3660358"/>
              <a:ext cx="1044000" cy="1231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i="1" kern="0" dirty="0" smtClean="0">
                  <a:solidFill>
                    <a:prstClr val="black"/>
                  </a:solidFill>
                  <a:latin typeface="Calibri"/>
                  <a:ea typeface=""/>
                </a:rPr>
                <a:t>sleep</a:t>
              </a: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659199" y="3686236"/>
              <a:ext cx="432048" cy="24622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dirty="0" smtClean="0">
                  <a:solidFill>
                    <a:prstClr val="black"/>
                  </a:solidFill>
                  <a:latin typeface="Calibri"/>
                  <a:ea typeface=""/>
                </a:rPr>
                <a:t>wake up signal</a:t>
              </a: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013155" y="4464486"/>
              <a:ext cx="432048" cy="12311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</a:rPr>
                <a:t>Backoff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459267" y="4373220"/>
              <a:ext cx="648000" cy="216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284673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kern="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Wake-up packet</a:t>
              </a:r>
              <a:endPara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88424" y="4272332"/>
              <a:ext cx="7200000" cy="0"/>
            </a:xfrm>
            <a:prstGeom prst="line">
              <a:avLst/>
            </a:prstGeom>
            <a:noFill/>
            <a:ln w="12700" cap="flat" cmpd="sng" algn="ctr">
              <a:solidFill>
                <a:srgbClr val="284673"/>
              </a:solidFill>
              <a:prstDash val="solid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1063315" y="4210776"/>
              <a:ext cx="432048" cy="12311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</a:rPr>
                <a:t>WUR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409221" y="3535681"/>
              <a:ext cx="709598" cy="1152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284673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802.11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Uplink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Data Exchange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044381" y="3526029"/>
              <a:ext cx="432048" cy="12311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</a:rPr>
                <a:t>Backoff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476429" y="3435848"/>
              <a:ext cx="648000" cy="216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284673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kern="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Wake-up packet</a:t>
              </a:r>
              <a:endPara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6128114" y="3652516"/>
              <a:ext cx="1109" cy="648000"/>
            </a:xfrm>
            <a:prstGeom prst="line">
              <a:avLst/>
            </a:prstGeom>
            <a:noFill/>
            <a:ln w="12700" cap="flat" cmpd="sng" algn="ctr">
              <a:solidFill>
                <a:srgbClr val="284673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>
            <a:xfrm>
              <a:off x="6128668" y="4304669"/>
              <a:ext cx="0" cy="288000"/>
            </a:xfrm>
            <a:prstGeom prst="line">
              <a:avLst/>
            </a:prstGeom>
            <a:noFill/>
            <a:ln w="12700" cap="flat" cmpd="sng" algn="ctr">
              <a:solidFill>
                <a:srgbClr val="C00000"/>
              </a:solidFill>
              <a:prstDash val="dash"/>
              <a:headEnd type="none" w="med" len="med"/>
              <a:tailEnd type="triangl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>
            <a:xfrm>
              <a:off x="6163487" y="4434579"/>
              <a:ext cx="335297" cy="0"/>
            </a:xfrm>
            <a:prstGeom prst="line">
              <a:avLst/>
            </a:prstGeom>
            <a:noFill/>
            <a:ln w="3175" cap="flat" cmpd="sng" algn="ctr">
              <a:solidFill>
                <a:srgbClr val="284673"/>
              </a:solidFill>
              <a:prstDash val="dash"/>
              <a:headEnd type="triangle" w="med" len="med"/>
              <a:tailEnd type="triangle" w="med" len="med"/>
            </a:ln>
            <a:effectLst/>
          </p:spPr>
        </p:cxnSp>
        <p:sp>
          <p:nvSpPr>
            <p:cNvPr id="94" name="TextBox 93"/>
            <p:cNvSpPr txBox="1"/>
            <p:nvPr/>
          </p:nvSpPr>
          <p:spPr>
            <a:xfrm>
              <a:off x="6138744" y="4637161"/>
              <a:ext cx="357066" cy="246221"/>
            </a:xfrm>
            <a:prstGeom prst="rect">
              <a:avLst/>
            </a:prstGeom>
            <a:solidFill>
              <a:sysClr val="window" lastClr="FFFFFF"/>
            </a:solidFill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dirty="0" smtClean="0">
                  <a:solidFill>
                    <a:prstClr val="black"/>
                  </a:solidFill>
                  <a:latin typeface="Calibri"/>
                  <a:ea typeface=""/>
                </a:rPr>
                <a:t>wakeup delay</a:t>
              </a: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138232" y="4607555"/>
              <a:ext cx="1954191" cy="12311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i="1" kern="0" dirty="0" smtClean="0">
                  <a:solidFill>
                    <a:prstClr val="black"/>
                  </a:solidFill>
                  <a:latin typeface="Calibri"/>
                  <a:ea typeface=""/>
                </a:rPr>
                <a:t>sleep</a:t>
              </a: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134391" y="3660358"/>
              <a:ext cx="909990" cy="1231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i="1" kern="0" dirty="0" smtClean="0">
                  <a:solidFill>
                    <a:prstClr val="black"/>
                  </a:solidFill>
                  <a:latin typeface="Calibri"/>
                  <a:ea typeface=""/>
                </a:rPr>
                <a:t>sleep</a:t>
              </a: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98784" y="3549903"/>
              <a:ext cx="709598" cy="1152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284673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802.11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Downlink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Data Exchange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507144" y="4607555"/>
              <a:ext cx="496966" cy="12311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i="1" kern="0" dirty="0" smtClean="0">
                  <a:solidFill>
                    <a:prstClr val="black"/>
                  </a:solidFill>
                  <a:latin typeface="Calibri"/>
                  <a:ea typeface=""/>
                </a:rPr>
                <a:t>sleep</a:t>
              </a: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218493" y="4607555"/>
              <a:ext cx="1044000" cy="12311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i="1" kern="0" dirty="0" smtClean="0">
                  <a:solidFill>
                    <a:prstClr val="black"/>
                  </a:solidFill>
                  <a:latin typeface="Calibri"/>
                  <a:ea typeface=""/>
                </a:rPr>
                <a:t>sleep</a:t>
              </a: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</a:endParaRPr>
            </a:p>
          </p:txBody>
        </p:sp>
        <p:sp>
          <p:nvSpPr>
            <p:cNvPr id="7" name="Left Brace 6"/>
            <p:cNvSpPr/>
            <p:nvPr/>
          </p:nvSpPr>
          <p:spPr bwMode="auto">
            <a:xfrm>
              <a:off x="947232" y="3659147"/>
              <a:ext cx="108000" cy="2880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98" name="Left Brace 97"/>
            <p:cNvSpPr/>
            <p:nvPr/>
          </p:nvSpPr>
          <p:spPr bwMode="auto">
            <a:xfrm>
              <a:off x="947232" y="4261687"/>
              <a:ext cx="108000" cy="2880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3099641" y="3645056"/>
              <a:ext cx="0" cy="288000"/>
            </a:xfrm>
            <a:prstGeom prst="line">
              <a:avLst/>
            </a:prstGeom>
            <a:noFill/>
            <a:ln w="12700" cap="flat" cmpd="sng" algn="ctr">
              <a:solidFill>
                <a:srgbClr val="C00000"/>
              </a:solidFill>
              <a:prstDash val="dash"/>
              <a:headEnd type="triangle" w="med" len="med"/>
              <a:tailEnd type="none" w="med" len="med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2699792" y="1631198"/>
            <a:ext cx="3672408" cy="1501963"/>
            <a:chOff x="2699792" y="1631198"/>
            <a:chExt cx="3672408" cy="1501963"/>
          </a:xfrm>
        </p:grpSpPr>
        <p:grpSp>
          <p:nvGrpSpPr>
            <p:cNvPr id="50" name="Group 49"/>
            <p:cNvGrpSpPr/>
            <p:nvPr/>
          </p:nvGrpSpPr>
          <p:grpSpPr>
            <a:xfrm>
              <a:off x="2771800" y="1631198"/>
              <a:ext cx="360000" cy="360000"/>
              <a:chOff x="2407112" y="1879697"/>
              <a:chExt cx="446036" cy="489064"/>
            </a:xfrm>
          </p:grpSpPr>
          <p:cxnSp>
            <p:nvCxnSpPr>
              <p:cNvPr id="54" name="Straight Connector 53"/>
              <p:cNvCxnSpPr/>
              <p:nvPr/>
            </p:nvCxnSpPr>
            <p:spPr bwMode="auto">
              <a:xfrm>
                <a:off x="2581787" y="1879697"/>
                <a:ext cx="0" cy="166815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>
                <a:off x="2778412" y="1990308"/>
                <a:ext cx="0" cy="166815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07112" y="1990308"/>
                <a:ext cx="446036" cy="378453"/>
              </a:xfrm>
              <a:prstGeom prst="rect">
                <a:avLst/>
              </a:prstGeom>
            </p:spPr>
          </p:pic>
        </p:grpSp>
        <p:sp>
          <p:nvSpPr>
            <p:cNvPr id="68" name="Rectangle 67"/>
            <p:cNvSpPr/>
            <p:nvPr/>
          </p:nvSpPr>
          <p:spPr>
            <a:xfrm>
              <a:off x="2699792" y="2053161"/>
              <a:ext cx="900000" cy="10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AP</a:t>
              </a:r>
              <a:endParaRPr lang="en-US" sz="10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472200" y="2053161"/>
              <a:ext cx="900000" cy="10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STA</a:t>
              </a:r>
              <a:endParaRPr lang="en-US" sz="10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598200" y="2722217"/>
              <a:ext cx="648000" cy="2880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WUR</a:t>
              </a:r>
              <a:endParaRPr lang="en-US" sz="10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598200" y="2294178"/>
              <a:ext cx="648000" cy="28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802.11 TR</a:t>
              </a:r>
              <a:endParaRPr lang="en-US" sz="10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72" name="Straight Connector 71"/>
            <p:cNvCxnSpPr>
              <a:stCxn id="75" idx="0"/>
              <a:endCxn id="76" idx="2"/>
            </p:cNvCxnSpPr>
            <p:nvPr/>
          </p:nvCxnSpPr>
          <p:spPr>
            <a:xfrm flipV="1">
              <a:off x="5922200" y="2582178"/>
              <a:ext cx="0" cy="140039"/>
            </a:xfrm>
            <a:prstGeom prst="line">
              <a:avLst/>
            </a:prstGeom>
            <a:ln w="12700" cmpd="sng">
              <a:solidFill>
                <a:srgbClr val="C00000"/>
              </a:solidFill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riangle 72"/>
            <p:cNvSpPr/>
            <p:nvPr/>
          </p:nvSpPr>
          <p:spPr>
            <a:xfrm rot="10800000">
              <a:off x="5112160" y="2053161"/>
              <a:ext cx="180000" cy="180000"/>
            </a:xfrm>
            <a:prstGeom prst="triangle">
              <a:avLst/>
            </a:prstGeom>
            <a:solidFill>
              <a:srgbClr val="D9D9D9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4" name="Elbow Connector 73"/>
            <p:cNvCxnSpPr>
              <a:endCxn id="84" idx="0"/>
            </p:cNvCxnSpPr>
            <p:nvPr/>
          </p:nvCxnSpPr>
          <p:spPr>
            <a:xfrm rot="10800000">
              <a:off x="5202160" y="2233162"/>
              <a:ext cx="396040" cy="187751"/>
            </a:xfrm>
            <a:prstGeom prst="bentConnector2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74"/>
            <p:cNvCxnSpPr>
              <a:stCxn id="84" idx="0"/>
            </p:cNvCxnSpPr>
            <p:nvPr/>
          </p:nvCxnSpPr>
          <p:spPr>
            <a:xfrm rot="16200000" flipH="1">
              <a:off x="5090301" y="2345020"/>
              <a:ext cx="619759" cy="396040"/>
            </a:xfrm>
            <a:prstGeom prst="bentConnector2">
              <a:avLst/>
            </a:prstGeom>
            <a:ln w="3175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2825792" y="2294178"/>
              <a:ext cx="648000" cy="28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802.11 TR</a:t>
              </a:r>
              <a:endParaRPr lang="en-US" sz="10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7" name="Triangle 76"/>
            <p:cNvSpPr/>
            <p:nvPr/>
          </p:nvSpPr>
          <p:spPr>
            <a:xfrm rot="10800000">
              <a:off x="3778651" y="2053161"/>
              <a:ext cx="180000" cy="180000"/>
            </a:xfrm>
            <a:prstGeom prst="triangle">
              <a:avLst/>
            </a:prstGeom>
            <a:solidFill>
              <a:srgbClr val="D9D9D9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8" name="Elbow Connector 77"/>
            <p:cNvCxnSpPr>
              <a:stCxn id="82" idx="0"/>
            </p:cNvCxnSpPr>
            <p:nvPr/>
          </p:nvCxnSpPr>
          <p:spPr>
            <a:xfrm rot="5400000">
              <a:off x="3560080" y="2146874"/>
              <a:ext cx="222285" cy="394858"/>
            </a:xfrm>
            <a:prstGeom prst="bentConnector2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9" name="Picture 78" descr="Aava_Smartphone_alpha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1552" y="1642333"/>
              <a:ext cx="223200" cy="361295"/>
            </a:xfrm>
            <a:prstGeom prst="rect">
              <a:avLst/>
            </a:prstGeom>
            <a:effectLst/>
          </p:spPr>
        </p:pic>
        <p:sp>
          <p:nvSpPr>
            <p:cNvPr id="80" name="Rectangle 79"/>
            <p:cNvSpPr/>
            <p:nvPr/>
          </p:nvSpPr>
          <p:spPr>
            <a:xfrm>
              <a:off x="2824294" y="2722217"/>
              <a:ext cx="648000" cy="2880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WUR</a:t>
              </a:r>
              <a:endParaRPr lang="en-US" sz="10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81" name="Straight Connector 80"/>
            <p:cNvCxnSpPr>
              <a:stCxn id="85" idx="0"/>
              <a:endCxn id="81" idx="2"/>
            </p:cNvCxnSpPr>
            <p:nvPr/>
          </p:nvCxnSpPr>
          <p:spPr>
            <a:xfrm flipV="1">
              <a:off x="3148294" y="2582178"/>
              <a:ext cx="1498" cy="140039"/>
            </a:xfrm>
            <a:prstGeom prst="line">
              <a:avLst/>
            </a:prstGeom>
            <a:ln w="12700" cmpd="sng">
              <a:solidFill>
                <a:srgbClr val="C00000"/>
              </a:solidFill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Elbow Connector 81"/>
            <p:cNvCxnSpPr>
              <a:stCxn id="82" idx="0"/>
              <a:endCxn id="85" idx="3"/>
            </p:cNvCxnSpPr>
            <p:nvPr/>
          </p:nvCxnSpPr>
          <p:spPr>
            <a:xfrm rot="5400000">
              <a:off x="3353945" y="2351511"/>
              <a:ext cx="633056" cy="396357"/>
            </a:xfrm>
            <a:prstGeom prst="bentConnector2">
              <a:avLst/>
            </a:prstGeom>
            <a:ln w="3175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 bwMode="auto">
            <a:xfrm>
              <a:off x="3958651" y="2417037"/>
              <a:ext cx="1135550" cy="40472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4" name="Rectangle 83"/>
            <p:cNvSpPr/>
            <p:nvPr/>
          </p:nvSpPr>
          <p:spPr>
            <a:xfrm>
              <a:off x="4914201" y="2825634"/>
              <a:ext cx="36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wakeup </a:t>
              </a:r>
            </a:p>
            <a:p>
              <a:pPr algn="ctr"/>
              <a:r>
                <a:rPr lang="en-US" sz="6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packet</a:t>
              </a:r>
              <a:endParaRPr lang="en-US" sz="6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769470" y="2825634"/>
              <a:ext cx="36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wakeup </a:t>
              </a:r>
            </a:p>
            <a:p>
              <a:pPr algn="ctr"/>
              <a:r>
                <a:rPr lang="en-US" sz="6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packet</a:t>
              </a:r>
              <a:endParaRPr lang="en-US" sz="6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 bwMode="auto">
            <a:xfrm flipH="1">
              <a:off x="3949470" y="2413161"/>
              <a:ext cx="1162690" cy="41247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101" name="Picture 100" descr="Aava_Smartphone_alpha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091" y="1640264"/>
              <a:ext cx="223200" cy="361295"/>
            </a:xfrm>
            <a:prstGeom prst="rect">
              <a:avLst/>
            </a:prstGeom>
            <a:effectLst/>
          </p:spPr>
        </p:pic>
        <p:sp>
          <p:nvSpPr>
            <p:cNvPr id="103" name="TextBox 102"/>
            <p:cNvSpPr txBox="1"/>
            <p:nvPr/>
          </p:nvSpPr>
          <p:spPr>
            <a:xfrm>
              <a:off x="3059832" y="1772816"/>
              <a:ext cx="295095" cy="12311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dirty="0" smtClean="0">
                  <a:solidFill>
                    <a:prstClr val="black"/>
                  </a:solidFill>
                  <a:latin typeface="Calibri"/>
                  <a:ea typeface=""/>
                </a:rPr>
                <a:t>or</a:t>
              </a: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0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WUR would enable non-AP STAs to remain low-power state without sacrificing reachability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WUR would also enable </a:t>
            </a:r>
            <a:r>
              <a:rPr lang="en-US" dirty="0"/>
              <a:t>AP to minimize its standby power </a:t>
            </a:r>
            <a:r>
              <a:rPr lang="en-US" dirty="0" smtClean="0"/>
              <a:t>while providing always-on network services in various scenarios: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Mobile AP tethering scenario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Meeting standby power regulations of network equipment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IoT scenarios (e.g. Battery operated mobile </a:t>
            </a:r>
            <a:r>
              <a:rPr lang="en-US" dirty="0"/>
              <a:t>gateway collecting IoT/Sensor </a:t>
            </a:r>
            <a:r>
              <a:rPr lang="en-US" dirty="0" smtClean="0"/>
              <a:t>data [7])</a:t>
            </a:r>
            <a:endParaRPr lang="en-US" dirty="0"/>
          </a:p>
          <a:p>
            <a:pPr lvl="1"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We propose that the scope of WUR should allow flexible protocol design that enables WUR-based power save operations of STA and/or AP.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Jul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ko-KR" dirty="0" smtClean="0"/>
              <a:t>Jul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752528"/>
          </a:xfrm>
          <a:solidFill>
            <a:schemeClr val="bg1"/>
          </a:solidFill>
          <a:ln/>
        </p:spPr>
        <p:txBody>
          <a:bodyPr>
            <a:normAutofit/>
          </a:bodyPr>
          <a:lstStyle/>
          <a:p>
            <a:pPr marL="0" lvl="1" indent="0">
              <a:spcBef>
                <a:spcPts val="600"/>
              </a:spcBef>
            </a:pPr>
            <a:r>
              <a:rPr lang="en-US" altLang="ko-KR" sz="1600" dirty="0" smtClean="0"/>
              <a:t>[1] 11-16/0605r3, Proposal for LP-WUR Study Group</a:t>
            </a:r>
          </a:p>
          <a:p>
            <a:pPr marL="0" lvl="1" indent="0">
              <a:spcBef>
                <a:spcPts val="600"/>
              </a:spcBef>
            </a:pPr>
            <a:r>
              <a:rPr lang="en-US" altLang="ko-KR" sz="1600" dirty="0"/>
              <a:t>[2] </a:t>
            </a:r>
            <a:r>
              <a:rPr lang="en-US" altLang="ko-KR" sz="1600" dirty="0" smtClean="0"/>
              <a:t>H. Han et al., “</a:t>
            </a:r>
            <a:r>
              <a:rPr lang="en-US" sz="1600" dirty="0"/>
              <a:t>DozyAP: Power-Efficient Wi-Fi </a:t>
            </a:r>
            <a:r>
              <a:rPr lang="en-US" sz="1600" dirty="0" smtClean="0"/>
              <a:t>Tethering” ACM MobiSys ‘12</a:t>
            </a:r>
            <a:endParaRPr lang="en-US" altLang="ko-KR" sz="1600" dirty="0"/>
          </a:p>
          <a:p>
            <a:pPr marL="0" lvl="1" indent="0">
              <a:spcBef>
                <a:spcPts val="600"/>
              </a:spcBef>
            </a:pPr>
            <a:r>
              <a:rPr lang="en-US" altLang="ko-KR" sz="1600" dirty="0"/>
              <a:t>[3] </a:t>
            </a:r>
            <a:r>
              <a:rPr lang="en-US" altLang="ko-KR" sz="1600" dirty="0" smtClean="0"/>
              <a:t>K.-H. Jung, et al., “Energy Efficient Wifi Tethering on a Smartphone” IEEE Infocom ‘14</a:t>
            </a:r>
            <a:endParaRPr lang="en-US" sz="1600" dirty="0"/>
          </a:p>
          <a:p>
            <a:pPr marL="0" lvl="1" indent="0">
              <a:spcBef>
                <a:spcPts val="600"/>
              </a:spcBef>
            </a:pPr>
            <a:r>
              <a:rPr lang="en-US" altLang="ko-KR" sz="1600" dirty="0" smtClean="0"/>
              <a:t>[4] US EPA Energy Star Small Network Equipment</a:t>
            </a:r>
          </a:p>
          <a:p>
            <a:pPr marL="0" lvl="1" indent="0">
              <a:spcBef>
                <a:spcPts val="600"/>
              </a:spcBef>
            </a:pPr>
            <a:r>
              <a:rPr lang="en-US" altLang="ko-KR" sz="1600" dirty="0" smtClean="0">
                <a:hlinkClick r:id="rId3"/>
              </a:rPr>
              <a:t>https</a:t>
            </a:r>
            <a:r>
              <a:rPr lang="en-US" altLang="ko-KR" sz="1600" dirty="0">
                <a:hlinkClick r:id="rId3"/>
              </a:rPr>
              <a:t>://</a:t>
            </a:r>
            <a:r>
              <a:rPr lang="en-US" altLang="ko-KR" sz="1600" dirty="0" smtClean="0">
                <a:hlinkClick r:id="rId3"/>
              </a:rPr>
              <a:t>www.energystar.gov/products/office_equipment/small_network_equipment</a:t>
            </a:r>
            <a:r>
              <a:rPr lang="en-US" altLang="ko-KR" sz="1600" dirty="0" smtClean="0"/>
              <a:t> </a:t>
            </a:r>
          </a:p>
          <a:p>
            <a:pPr marL="0" lvl="1" indent="0">
              <a:spcBef>
                <a:spcPts val="600"/>
              </a:spcBef>
            </a:pPr>
            <a:r>
              <a:rPr lang="en-US" altLang="ko-KR" sz="1600" dirty="0" smtClean="0"/>
              <a:t>[</a:t>
            </a:r>
            <a:r>
              <a:rPr lang="en-US" altLang="ko-KR" sz="1600" dirty="0"/>
              <a:t>5</a:t>
            </a:r>
            <a:r>
              <a:rPr lang="en-US" altLang="ko-KR" sz="1600" dirty="0" smtClean="0"/>
              <a:t>] EC Code of Conduct on Energy Consumption of Broadband Equipment</a:t>
            </a:r>
          </a:p>
          <a:p>
            <a:pPr marL="0" lvl="1" indent="0">
              <a:spcBef>
                <a:spcPts val="600"/>
              </a:spcBef>
            </a:pPr>
            <a:r>
              <a:rPr lang="en-US" altLang="ko-KR" sz="1600" dirty="0">
                <a:hlinkClick r:id="rId4"/>
              </a:rPr>
              <a:t>http://</a:t>
            </a:r>
            <a:r>
              <a:rPr lang="en-US" altLang="ko-KR" sz="1600" dirty="0" smtClean="0">
                <a:hlinkClick r:id="rId4"/>
              </a:rPr>
              <a:t>iet.jrc.ec.europa.eu/energyefficiency/ict-codes-conduct/energy-consumption-broadband-communication-equipment</a:t>
            </a:r>
            <a:endParaRPr lang="en-US" altLang="ko-KR" sz="1600" dirty="0" smtClean="0"/>
          </a:p>
          <a:p>
            <a:pPr marL="0" lvl="1" indent="0">
              <a:spcBef>
                <a:spcPts val="600"/>
              </a:spcBef>
            </a:pPr>
            <a:r>
              <a:rPr lang="en-US" sz="1600" b="0" dirty="0" smtClean="0"/>
              <a:t>[6] (EU) No 801/2013 amending Regulation (EC) No 1275/2008 with regard to ecodesign requirements for standby, off mode electric power consumption of electrical and electronic household and office equipment</a:t>
            </a:r>
          </a:p>
          <a:p>
            <a:pPr marL="0" lvl="1" indent="0">
              <a:spcBef>
                <a:spcPts val="600"/>
              </a:spcBef>
            </a:pPr>
            <a:r>
              <a:rPr lang="en-US" sz="1600" dirty="0">
                <a:hlinkClick r:id="rId5" invalidUrl="https://ec.europa.eu/energy/sites/ener/files/documents/Guidance document_Lot 26_Networked Standby_clean FIN.pdf"/>
              </a:rPr>
              <a:t>https://</a:t>
            </a:r>
            <a:r>
              <a:rPr lang="en-US" sz="1600" dirty="0" smtClean="0">
                <a:hlinkClick r:id="rId6" invalidUrl="https://ec.europa.eu/energy/sites/ener/files/documents/Guidance document_Lot 26_Networked Standby_clean FIN.pdf"/>
              </a:rPr>
              <a:t>ec.europa.eu/energy/sites/ener/files/documents/Guidance%20document_Lot%2026_Networked%20Standby_clean%20FIN.pdf</a:t>
            </a:r>
            <a:r>
              <a:rPr lang="en-US" sz="1600" dirty="0" smtClean="0"/>
              <a:t> </a:t>
            </a:r>
            <a:endParaRPr lang="en-US" sz="1600" b="0" dirty="0"/>
          </a:p>
          <a:p>
            <a:pPr marL="0" lvl="1" indent="0">
              <a:spcBef>
                <a:spcPts val="600"/>
              </a:spcBef>
            </a:pPr>
            <a:r>
              <a:rPr lang="en-US" altLang="ko-KR" sz="1600" dirty="0" smtClean="0"/>
              <a:t>[7] 11-16/0974r0, WUR Usage Scenarios and Applications</a:t>
            </a:r>
            <a:endParaRPr lang="en-US" altLang="ko-KR" sz="1600" dirty="0"/>
          </a:p>
          <a:p>
            <a:pPr marL="0" lvl="1" indent="0">
              <a:spcBef>
                <a:spcPts val="600"/>
              </a:spcBef>
            </a:pPr>
            <a:endParaRPr lang="en-US" sz="1600" b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09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Appendix: ENERGY STAR SNE Program [4]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37112"/>
            <a:ext cx="7770813" cy="2038301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US EPA ENERGY STAR program </a:t>
            </a:r>
            <a:r>
              <a:rPr lang="en-US" dirty="0" smtClean="0"/>
              <a:t>is defined for Small </a:t>
            </a:r>
            <a:r>
              <a:rPr lang="en-US" dirty="0"/>
              <a:t>Network Equipment (SNE) like </a:t>
            </a:r>
            <a:r>
              <a:rPr lang="en-US" dirty="0" smtClean="0"/>
              <a:t>modems</a:t>
            </a:r>
            <a:r>
              <a:rPr lang="en-US" altLang="ko-KR" dirty="0" smtClean="0"/>
              <a:t>,</a:t>
            </a:r>
            <a:r>
              <a:rPr lang="ko-KR" altLang="en-US" smtClean="0"/>
              <a:t> </a:t>
            </a:r>
            <a:r>
              <a:rPr lang="en-US" dirty="0" smtClean="0"/>
              <a:t>routers</a:t>
            </a:r>
            <a:r>
              <a:rPr lang="en-US" altLang="ko-KR" dirty="0" smtClean="0"/>
              <a:t>,</a:t>
            </a:r>
            <a:r>
              <a:rPr lang="ko-KR" altLang="en-US"/>
              <a:t> </a:t>
            </a:r>
            <a:r>
              <a:rPr lang="en-US" altLang="ko-KR" dirty="0" smtClean="0"/>
              <a:t>and access points.</a:t>
            </a:r>
            <a:r>
              <a:rPr lang="en-US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For an Access Point product, to obtain Energy Star certification, it should limit its power </a:t>
            </a:r>
            <a:r>
              <a:rPr lang="en-US" dirty="0"/>
              <a:t>to P</a:t>
            </a:r>
            <a:r>
              <a:rPr lang="en-US" baseline="-25000" dirty="0"/>
              <a:t>BASE </a:t>
            </a:r>
            <a:r>
              <a:rPr lang="en-US" dirty="0"/>
              <a:t>= </a:t>
            </a:r>
            <a:r>
              <a:rPr lang="en-US" dirty="0" smtClean="0"/>
              <a:t>P</a:t>
            </a:r>
            <a:r>
              <a:rPr lang="en-US" baseline="-25000" dirty="0" smtClean="0"/>
              <a:t>BASE</a:t>
            </a:r>
            <a:r>
              <a:rPr lang="en-US" dirty="0"/>
              <a:t> </a:t>
            </a:r>
            <a:r>
              <a:rPr lang="en-US" dirty="0" smtClean="0"/>
              <a:t>+∑ P</a:t>
            </a:r>
            <a:r>
              <a:rPr lang="en-US" baseline="-25000" dirty="0" smtClean="0"/>
              <a:t>ADD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Base power allowance of (P</a:t>
            </a:r>
            <a:r>
              <a:rPr lang="en-US" baseline="-25000" dirty="0" smtClean="0"/>
              <a:t>BASE</a:t>
            </a:r>
            <a:r>
              <a:rPr lang="en-US" dirty="0" smtClean="0"/>
              <a:t>) to 2W.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Each additionally implemented function would add power allowance (P</a:t>
            </a:r>
            <a:r>
              <a:rPr lang="en-US" baseline="-25000" dirty="0" smtClean="0"/>
              <a:t>ADD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Jul 2016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38" y="1700808"/>
            <a:ext cx="3403600" cy="241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700808"/>
            <a:ext cx="4505771" cy="24333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3568" y="3861047"/>
            <a:ext cx="3208541" cy="21252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12250" y="2602874"/>
            <a:ext cx="2375974" cy="11864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56207</TotalTime>
  <Words>1003</Words>
  <Application>Microsoft Macintosh PowerPoint</Application>
  <PresentationFormat>On-screen Show (4:3)</PresentationFormat>
  <Paragraphs>172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 Unicode MS</vt:lpstr>
      <vt:lpstr>Calibri</vt:lpstr>
      <vt:lpstr>MS Gothic</vt:lpstr>
      <vt:lpstr>Times New Roman</vt:lpstr>
      <vt:lpstr>Arial</vt:lpstr>
      <vt:lpstr>Office Theme</vt:lpstr>
      <vt:lpstr>Document</vt:lpstr>
      <vt:lpstr>WUR-based Power Save Operations of AP</vt:lpstr>
      <vt:lpstr>Introduction</vt:lpstr>
      <vt:lpstr>Need for AP’s Power Saving:  Mobile AP Scenario</vt:lpstr>
      <vt:lpstr>Need for AP’s Power Saving:  Energy Efficiency Requirements</vt:lpstr>
      <vt:lpstr>Various Scenarios according to WUR capabilities</vt:lpstr>
      <vt:lpstr>WUR-based Power Save Operations of both AP and STA</vt:lpstr>
      <vt:lpstr>Conclusions</vt:lpstr>
      <vt:lpstr>References</vt:lpstr>
      <vt:lpstr>Appendix: ENERGY STAR SNE Program [4]</vt:lpstr>
      <vt:lpstr>Appendix: EC CoC on Energy Consumption of Broadband Equipment [5]</vt:lpstr>
    </vt:vector>
  </TitlesOfParts>
  <Company>WILUS Institute</Company>
  <LinksUpToDate>false</LinksUpToDate>
  <SharedDoc>false</SharedDoc>
  <HyperlinkBase/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Experiments on CCA levels</dc:title>
  <dc:creator>John Son</dc:creator>
  <cp:lastModifiedBy>John</cp:lastModifiedBy>
  <cp:revision>3658</cp:revision>
  <cp:lastPrinted>2016-07-22T00:02:48Z</cp:lastPrinted>
  <dcterms:created xsi:type="dcterms:W3CDTF">2014-04-14T10:59:07Z</dcterms:created>
  <dcterms:modified xsi:type="dcterms:W3CDTF">2016-07-28T14:42:35Z</dcterms:modified>
</cp:coreProperties>
</file>