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71" r:id="rId1"/>
  </p:sldMasterIdLst>
  <p:notesMasterIdLst>
    <p:notesMasterId r:id="rId11"/>
  </p:notesMasterIdLst>
  <p:handoutMasterIdLst>
    <p:handoutMasterId r:id="rId12"/>
  </p:handoutMasterIdLst>
  <p:sldIdLst>
    <p:sldId id="427" r:id="rId2"/>
    <p:sldId id="462" r:id="rId3"/>
    <p:sldId id="473" r:id="rId4"/>
    <p:sldId id="477" r:id="rId5"/>
    <p:sldId id="472" r:id="rId6"/>
    <p:sldId id="476" r:id="rId7"/>
    <p:sldId id="474" r:id="rId8"/>
    <p:sldId id="467" r:id="rId9"/>
    <p:sldId id="475" r:id="rId10"/>
  </p:sldIdLst>
  <p:sldSz cx="9144000" cy="6858000" type="screen4x3"/>
  <p:notesSz cx="9874250" cy="6797675"/>
  <p:defaultTextStyle>
    <a:defPPr>
      <a:defRPr lang="zh-CN"/>
    </a:defPPr>
    <a:lvl1pPr algn="l" rtl="0" eaLnBrk="0" fontAlgn="base" hangingPunct="0">
      <a:spcBef>
        <a:spcPct val="0"/>
      </a:spcBef>
      <a:spcAft>
        <a:spcPct val="0"/>
      </a:spcAft>
      <a:defRPr kern="1200">
        <a:solidFill>
          <a:schemeClr val="tx1"/>
        </a:solidFill>
        <a:latin typeface="Arial"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0000FF"/>
    <a:srgbClr val="FF33CC"/>
    <a:srgbClr val="CC0000"/>
    <a:srgbClr val="00CC66"/>
    <a:srgbClr val="003399"/>
    <a:srgbClr val="FF0066"/>
    <a:srgbClr val="FF9900"/>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3131" autoAdjust="0"/>
  </p:normalViewPr>
  <p:slideViewPr>
    <p:cSldViewPr showGuides="1">
      <p:cViewPr>
        <p:scale>
          <a:sx n="75" d="100"/>
          <a:sy n="75" d="100"/>
        </p:scale>
        <p:origin x="-566" y="2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p:scale>
          <a:sx n="75" d="100"/>
          <a:sy n="75" d="100"/>
        </p:scale>
        <p:origin x="-898" y="235"/>
      </p:cViewPr>
      <p:guideLst>
        <p:guide orient="horz" pos="2141"/>
        <p:guide pos="311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45059" name="Rectangle 3"/>
          <p:cNvSpPr>
            <a:spLocks noGrp="1" noChangeArrowheads="1"/>
          </p:cNvSpPr>
          <p:nvPr>
            <p:ph type="dt" sz="quarter" idx="1"/>
          </p:nvPr>
        </p:nvSpPr>
        <p:spPr bwMode="auto">
          <a:xfrm>
            <a:off x="559435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algn="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45060" name="Rectangle 4"/>
          <p:cNvSpPr>
            <a:spLocks noGrp="1" noChangeArrowheads="1"/>
          </p:cNvSpPr>
          <p:nvPr>
            <p:ph type="ftr" sz="quarter" idx="2"/>
          </p:nvPr>
        </p:nvSpPr>
        <p:spPr bwMode="auto">
          <a:xfrm>
            <a:off x="0" y="6457950"/>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45061" name="Rectangle 5"/>
          <p:cNvSpPr>
            <a:spLocks noGrp="1" noChangeArrowheads="1"/>
          </p:cNvSpPr>
          <p:nvPr>
            <p:ph type="sldNum" sz="quarter" idx="3"/>
          </p:nvPr>
        </p:nvSpPr>
        <p:spPr bwMode="auto">
          <a:xfrm>
            <a:off x="5594350" y="6457950"/>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algn="r" defTabSz="911225" eaLnBrk="1" hangingPunct="1">
              <a:defRPr kumimoji="1" sz="1200" smtClean="0">
                <a:latin typeface="Times New Roman" pitchFamily="18" charset="0"/>
              </a:defRPr>
            </a:lvl1pPr>
          </a:lstStyle>
          <a:p>
            <a:pPr>
              <a:defRPr/>
            </a:pPr>
            <a:fld id="{1A11AEF5-5302-43AC-812B-FA467EA0339D}" type="slidenum">
              <a:rPr lang="en-US" altLang="zh-CN"/>
              <a:pPr>
                <a:defRPr/>
              </a:pPr>
              <a:t>‹#›</a:t>
            </a:fld>
            <a:endParaRPr lang="en-US" altLang="zh-CN" dirty="0"/>
          </a:p>
        </p:txBody>
      </p:sp>
    </p:spTree>
    <p:extLst>
      <p:ext uri="{BB962C8B-B14F-4D97-AF65-F5344CB8AC3E}">
        <p14:creationId xmlns:p14="http://schemas.microsoft.com/office/powerpoint/2010/main" xmlns="" val="4282572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82947" name="Rectangle 3"/>
          <p:cNvSpPr>
            <a:spLocks noGrp="1" noChangeArrowheads="1"/>
          </p:cNvSpPr>
          <p:nvPr>
            <p:ph type="dt" idx="1"/>
          </p:nvPr>
        </p:nvSpPr>
        <p:spPr bwMode="auto">
          <a:xfrm>
            <a:off x="5592763"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algn="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25604" name="Rectangle 4"/>
          <p:cNvSpPr>
            <a:spLocks noGrp="1" noRot="1" noChangeAspect="1" noChangeArrowheads="1" noTextEdit="1"/>
          </p:cNvSpPr>
          <p:nvPr>
            <p:ph type="sldImg" idx="2"/>
          </p:nvPr>
        </p:nvSpPr>
        <p:spPr bwMode="auto">
          <a:xfrm>
            <a:off x="3236913" y="509588"/>
            <a:ext cx="3397250" cy="2549525"/>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2949" name="Rectangle 5"/>
          <p:cNvSpPr>
            <a:spLocks noGrp="1" noChangeArrowheads="1"/>
          </p:cNvSpPr>
          <p:nvPr>
            <p:ph type="body" sz="quarter" idx="3"/>
          </p:nvPr>
        </p:nvSpPr>
        <p:spPr bwMode="auto">
          <a:xfrm>
            <a:off x="987425" y="3228975"/>
            <a:ext cx="7899400" cy="3059113"/>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82950" name="Rectangle 6"/>
          <p:cNvSpPr>
            <a:spLocks noGrp="1" noChangeArrowheads="1"/>
          </p:cNvSpPr>
          <p:nvPr>
            <p:ph type="ftr" sz="quarter" idx="4"/>
          </p:nvPr>
        </p:nvSpPr>
        <p:spPr bwMode="auto">
          <a:xfrm>
            <a:off x="0" y="6456363"/>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82951" name="Rectangle 7"/>
          <p:cNvSpPr>
            <a:spLocks noGrp="1" noChangeArrowheads="1"/>
          </p:cNvSpPr>
          <p:nvPr>
            <p:ph type="sldNum" sz="quarter" idx="5"/>
          </p:nvPr>
        </p:nvSpPr>
        <p:spPr bwMode="auto">
          <a:xfrm>
            <a:off x="5592763" y="6456363"/>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algn="r" defTabSz="911225" eaLnBrk="1" hangingPunct="1">
              <a:defRPr kumimoji="1" sz="1200" smtClean="0">
                <a:latin typeface="Times New Roman" pitchFamily="18" charset="0"/>
              </a:defRPr>
            </a:lvl1pPr>
          </a:lstStyle>
          <a:p>
            <a:pPr>
              <a:defRPr/>
            </a:pPr>
            <a:fld id="{DFF9581A-ADD3-4F92-8296-94E0A60DA5B2}" type="slidenum">
              <a:rPr lang="en-US" altLang="zh-CN"/>
              <a:pPr>
                <a:defRPr/>
              </a:pPr>
              <a:t>‹#›</a:t>
            </a:fld>
            <a:endParaRPr lang="en-US" altLang="zh-CN" dirty="0"/>
          </a:p>
        </p:txBody>
      </p:sp>
    </p:spTree>
    <p:extLst>
      <p:ext uri="{BB962C8B-B14F-4D97-AF65-F5344CB8AC3E}">
        <p14:creationId xmlns:p14="http://schemas.microsoft.com/office/powerpoint/2010/main" xmlns="" val="18262584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ln>
            <a:miter lim="800000"/>
            <a:headEnd/>
            <a:tailEnd/>
          </a:ln>
        </p:spPr>
        <p:txBody>
          <a:bodyPr/>
          <a:lstStyle/>
          <a:p>
            <a:pPr>
              <a:defRPr/>
            </a:pPr>
            <a:r>
              <a:rPr lang="en-US" dirty="0"/>
              <a:t>doc.: IEEE 802.11-yy/XXXXr0</a:t>
            </a:r>
          </a:p>
        </p:txBody>
      </p:sp>
      <p:sp>
        <p:nvSpPr>
          <p:cNvPr id="17411" name="Rectangle 3"/>
          <p:cNvSpPr>
            <a:spLocks noGrp="1" noChangeArrowheads="1"/>
          </p:cNvSpPr>
          <p:nvPr>
            <p:ph type="dt" sz="quarter" idx="1"/>
          </p:nvPr>
        </p:nvSpPr>
        <p:spPr>
          <a:ln>
            <a:miter lim="800000"/>
            <a:headEnd/>
            <a:tailEnd/>
          </a:ln>
        </p:spPr>
        <p:txBody>
          <a:bodyPr/>
          <a:lstStyle/>
          <a:p>
            <a:pPr>
              <a:defRPr/>
            </a:pPr>
            <a:r>
              <a:rPr lang="en-US" dirty="0" smtClean="0"/>
              <a:t>Month Year</a:t>
            </a:r>
          </a:p>
        </p:txBody>
      </p:sp>
      <p:sp>
        <p:nvSpPr>
          <p:cNvPr id="9222" name="Rectangle 2"/>
          <p:cNvSpPr>
            <a:spLocks noGrp="1" noRot="1" noChangeAspect="1" noChangeArrowheads="1" noTextEdit="1"/>
          </p:cNvSpPr>
          <p:nvPr>
            <p:ph type="sldImg"/>
          </p:nvPr>
        </p:nvSpPr>
        <p:spPr>
          <a:xfrm>
            <a:off x="3243263" y="514350"/>
            <a:ext cx="3387725" cy="2540000"/>
          </a:xfr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a:defRPr/>
            </a:pPr>
            <a:fld id="{DFF9581A-ADD3-4F92-8296-94E0A60DA5B2}" type="slidenum">
              <a:rPr lang="en-US" altLang="zh-CN" smtClean="0"/>
              <a:pPr>
                <a:defRPr/>
              </a:pPr>
              <a:t>2</a:t>
            </a:fld>
            <a:endParaRPr lang="en-US" altLang="zh-C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Rectangle 5"/>
          <p:cNvSpPr>
            <a:spLocks noGrp="1" noChangeArrowheads="1"/>
          </p:cNvSpPr>
          <p:nvPr>
            <p:ph type="ftr" sz="quarter" idx="10"/>
          </p:nvPr>
        </p:nvSpPr>
        <p:spPr>
          <a:xfrm>
            <a:off x="6476692" y="6530482"/>
            <a:ext cx="2067233" cy="184666"/>
          </a:xfrm>
          <a:prstGeom prst="rect">
            <a:avLst/>
          </a:prstGeom>
          <a:ln/>
        </p:spPr>
        <p:txBody>
          <a:bodyPr/>
          <a:lstStyle>
            <a:lvl1pPr>
              <a:defRPr/>
            </a:lvl1pPr>
          </a:lstStyle>
          <a:p>
            <a:pPr>
              <a:defRPr/>
            </a:pPr>
            <a:r>
              <a:rPr lang="en-GB" dirty="0" smtClean="0"/>
              <a:t>Ke Yao, et, al. (ZTE)</a:t>
            </a:r>
            <a:endParaRPr lang="en-GB"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GB" altLang="zh-CN" dirty="0"/>
              <a:t>Slide </a:t>
            </a:r>
            <a:fld id="{3C79C44E-CBF0-426C-AB90-0FC5B434406F}" type="slidenum">
              <a:rPr lang="en-GB" altLang="zh-CN"/>
              <a:pPr>
                <a:defRPr/>
              </a:pPr>
              <a:t>‹#›</a:t>
            </a:fld>
            <a:endParaRPr lang="en-GB" altLang="zh-CN" dirty="0"/>
          </a:p>
        </p:txBody>
      </p:sp>
    </p:spTree>
    <p:extLst>
      <p:ext uri="{BB962C8B-B14F-4D97-AF65-F5344CB8AC3E}">
        <p14:creationId xmlns:p14="http://schemas.microsoft.com/office/powerpoint/2010/main" xmlns="" val="1606955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3pPr>
              <a:defRPr sz="18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1"/>
          </p:nvPr>
        </p:nvSpPr>
        <p:spPr/>
        <p:txBody>
          <a:bodyPr/>
          <a:lstStyle>
            <a:lvl1pPr>
              <a:defRPr/>
            </a:lvl1pPr>
          </a:lstStyle>
          <a:p>
            <a:r>
              <a:rPr lang="en-US" dirty="0"/>
              <a:t>Slide </a:t>
            </a:r>
            <a:fld id="{6570D9FA-82F7-425B-B8CA-145DC9A8CCB1}" type="slidenum">
              <a:rPr lang="en-US"/>
              <a:pPr/>
              <a:t>‹#›</a:t>
            </a:fld>
            <a:endParaRPr lang="en-US" dirty="0"/>
          </a:p>
        </p:txBody>
      </p:sp>
      <p:sp>
        <p:nvSpPr>
          <p:cNvPr id="9" name="页脚占位符 5"/>
          <p:cNvSpPr>
            <a:spLocks noGrp="1"/>
          </p:cNvSpPr>
          <p:nvPr userDrawn="1">
            <p:ph type="ftr" sz="quarter" idx="10"/>
          </p:nvPr>
        </p:nvSpPr>
        <p:spPr>
          <a:xfrm>
            <a:off x="6786578" y="6500834"/>
            <a:ext cx="1857388" cy="168674"/>
          </a:xfrm>
        </p:spPr>
        <p:txBody>
          <a:bodyPr/>
          <a:lstStyle/>
          <a:p>
            <a:pPr>
              <a:defRPr/>
            </a:pPr>
            <a:r>
              <a:rPr lang="en-US" sz="1200" dirty="0" smtClean="0"/>
              <a:t>Ke Yao, et, al. (ZTE)</a:t>
            </a:r>
            <a:endParaRPr lang="en-US" sz="120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30" name="Rectangle 6"/>
          <p:cNvSpPr>
            <a:spLocks noGrp="1" noChangeArrowheads="1"/>
          </p:cNvSpPr>
          <p:nvPr>
            <p:ph type="sldNum" sz="quarter" idx="4"/>
          </p:nvPr>
        </p:nvSpPr>
        <p:spPr bwMode="auto">
          <a:xfrm>
            <a:off x="4356100" y="6524625"/>
            <a:ext cx="530225" cy="182563"/>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a:defRPr sz="1200" smtClean="0">
                <a:latin typeface="Times New Roman" pitchFamily="18" charset="0"/>
              </a:defRPr>
            </a:lvl1pPr>
          </a:lstStyle>
          <a:p>
            <a:pPr>
              <a:defRPr/>
            </a:pPr>
            <a:r>
              <a:rPr lang="en-GB" altLang="zh-CN" dirty="0"/>
              <a:t>Slide </a:t>
            </a:r>
            <a:fld id="{B072CE22-775B-4138-A23F-292E5F1A82BD}" type="slidenum">
              <a:rPr lang="en-GB" altLang="zh-CN"/>
              <a:pPr>
                <a:defRPr/>
              </a:pPr>
              <a:t>‹#›</a:t>
            </a:fld>
            <a:endParaRPr lang="en-GB" altLang="zh-CN" dirty="0"/>
          </a:p>
        </p:txBody>
      </p:sp>
      <p:sp>
        <p:nvSpPr>
          <p:cNvPr id="1031" name="Rectangle 7"/>
          <p:cNvSpPr>
            <a:spLocks noChangeArrowheads="1"/>
          </p:cNvSpPr>
          <p:nvPr/>
        </p:nvSpPr>
        <p:spPr bwMode="auto">
          <a:xfrm>
            <a:off x="5149786" y="238939"/>
            <a:ext cx="3283015" cy="276999"/>
          </a:xfrm>
          <a:prstGeom prst="rect">
            <a:avLst/>
          </a:prstGeom>
          <a:noFill/>
          <a:ln>
            <a:noFill/>
          </a:ln>
          <a:extLst/>
        </p:spPr>
        <p:txBody>
          <a:bodyPr wrap="none" lIns="0" tIns="0" rIns="0" bIns="0" anchor="b">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457200">
              <a:defRPr>
                <a:solidFill>
                  <a:schemeClr val="tx1"/>
                </a:solidFill>
                <a:latin typeface="Arial" panose="020B0604020202020204" pitchFamily="34" charset="0"/>
                <a:ea typeface="宋体" panose="02010600030101010101" pitchFamily="2" charset="-122"/>
              </a:defRPr>
            </a:lvl5pPr>
            <a:lvl6pPr marL="9144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1371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1828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22860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4" algn="r">
              <a:defRPr/>
            </a:pPr>
            <a:r>
              <a:rPr lang="en-US" altLang="zh-CN" b="1" dirty="0" smtClean="0">
                <a:latin typeface="Times New Roman" panose="02020603050405020304" pitchFamily="18" charset="0"/>
              </a:rPr>
              <a:t>doc.: </a:t>
            </a:r>
            <a:r>
              <a:rPr lang="en-US" altLang="zh-CN" b="1" smtClean="0">
                <a:latin typeface="Times New Roman" panose="02020603050405020304" pitchFamily="18" charset="0"/>
              </a:rPr>
              <a:t>IEEE 802.11-16/0931r0</a:t>
            </a:r>
            <a:endParaRPr lang="en-US" altLang="zh-CN" b="1" dirty="0" smtClean="0">
              <a:latin typeface="Times New Roman" panose="02020603050405020304" pitchFamily="18" charset="0"/>
            </a:endParaRPr>
          </a:p>
        </p:txBody>
      </p:sp>
      <p:sp>
        <p:nvSpPr>
          <p:cNvPr id="2" name="Line 8"/>
          <p:cNvSpPr>
            <a:spLocks noChangeShapeType="1"/>
          </p:cNvSpPr>
          <p:nvPr/>
        </p:nvSpPr>
        <p:spPr bwMode="auto">
          <a:xfrm>
            <a:off x="684213" y="54927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7550" cy="184150"/>
          </a:xfrm>
          <a:prstGeom prst="rect">
            <a:avLst/>
          </a:prstGeom>
          <a:noFill/>
          <a:ln>
            <a:noFill/>
          </a:ln>
          <a:extLst/>
        </p:spPr>
        <p:txBody>
          <a:bodyPr wrap="none" lIns="0" tIns="0" rIns="0" bIns="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r>
              <a:rPr lang="en-US" altLang="zh-CN" sz="1200" dirty="0" smtClean="0">
                <a:latin typeface="Times New Roman" panose="02020603050405020304" pitchFamily="18" charset="0"/>
              </a:rPr>
              <a:t>Submission</a:t>
            </a:r>
          </a:p>
        </p:txBody>
      </p:sp>
      <p:sp>
        <p:nvSpPr>
          <p:cNvPr id="3" name="Line 10"/>
          <p:cNvSpPr>
            <a:spLocks noChangeShapeType="1"/>
          </p:cNvSpPr>
          <p:nvPr/>
        </p:nvSpPr>
        <p:spPr bwMode="auto">
          <a:xfrm>
            <a:off x="695325" y="6475413"/>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4" name="矩形 10"/>
          <p:cNvSpPr>
            <a:spLocks noChangeArrowheads="1"/>
          </p:cNvSpPr>
          <p:nvPr userDrawn="1"/>
        </p:nvSpPr>
        <p:spPr bwMode="auto">
          <a:xfrm>
            <a:off x="603250" y="174625"/>
            <a:ext cx="1011815"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altLang="zh-CN" b="1" dirty="0" smtClean="0">
                <a:latin typeface="Times New Roman" pitchFamily="18" charset="0"/>
                <a:ea typeface="Arial Unicode MS" pitchFamily="34" charset="-122"/>
                <a:cs typeface="Arial Unicode MS" pitchFamily="34" charset="-122"/>
              </a:rPr>
              <a:t>Jul 2016</a:t>
            </a:r>
            <a:endParaRPr lang="en-GB" altLang="zh-CN" b="1" dirty="0"/>
          </a:p>
        </p:txBody>
      </p:sp>
      <p:sp>
        <p:nvSpPr>
          <p:cNvPr id="4" name="页脚占位符 3"/>
          <p:cNvSpPr>
            <a:spLocks noGrp="1"/>
          </p:cNvSpPr>
          <p:nvPr>
            <p:ph type="ftr" sz="quarter" idx="3"/>
          </p:nvPr>
        </p:nvSpPr>
        <p:spPr>
          <a:xfrm>
            <a:off x="5648325" y="6468339"/>
            <a:ext cx="2895600" cy="365125"/>
          </a:xfrm>
          <a:prstGeom prst="rect">
            <a:avLst/>
          </a:prstGeom>
        </p:spPr>
        <p:txBody>
          <a:bodyPr vert="horz" lIns="91440" tIns="45720" rIns="91440" bIns="45720" rtlCol="0" anchor="ctr"/>
          <a:lstStyle>
            <a:lvl1pPr algn="r">
              <a:defRPr sz="1200">
                <a:solidFill>
                  <a:schemeClr val="tx1"/>
                </a:solidFill>
                <a:latin typeface="+mj-lt"/>
              </a:defRPr>
            </a:lvl1pPr>
          </a:lstStyle>
          <a:p>
            <a:r>
              <a:rPr lang="en-US" altLang="zh-CN" dirty="0" smtClean="0"/>
              <a:t>Ke Yao, et, al. (ZTE)</a:t>
            </a:r>
            <a:endParaRPr lang="zh-CN" altLang="en-US" dirty="0"/>
          </a:p>
        </p:txBody>
      </p:sp>
    </p:spTree>
  </p:cSld>
  <p:clrMap bg1="lt1" tx1="dk1" bg2="lt2" tx2="dk2" accent1="accent1" accent2="accent2" accent3="accent3" accent4="accent4" accent5="accent5" accent6="accent6" hlink="hlink" folHlink="folHlink"/>
  <p:sldLayoutIdLst>
    <p:sldLayoutId id="2147485400" r:id="rId1"/>
    <p:sldLayoutId id="2147485410" r:id="rId2"/>
  </p:sldLayoutIdLst>
  <p:transition>
    <p:wipe/>
  </p:transition>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685800" y="714356"/>
            <a:ext cx="7772400" cy="857256"/>
          </a:xfrm>
        </p:spPr>
        <p:txBody>
          <a:bodyPr/>
          <a:lstStyle/>
          <a:p>
            <a:r>
              <a:rPr lang="en-US" altLang="zh-CN" dirty="0" smtClean="0">
                <a:solidFill>
                  <a:srgbClr val="000000"/>
                </a:solidFill>
              </a:rPr>
              <a:t>Demand on Roaming for WUR</a:t>
            </a:r>
            <a:endParaRPr lang="sq-AL" altLang="zh-CN" sz="2800" dirty="0" smtClean="0"/>
          </a:p>
        </p:txBody>
      </p:sp>
      <p:sp>
        <p:nvSpPr>
          <p:cNvPr id="8" name="页脚占位符 5"/>
          <p:cNvSpPr>
            <a:spLocks noGrp="1"/>
          </p:cNvSpPr>
          <p:nvPr>
            <p:ph type="ftr" sz="quarter" idx="10"/>
          </p:nvPr>
        </p:nvSpPr>
        <p:spPr>
          <a:xfrm>
            <a:off x="6786578" y="6500834"/>
            <a:ext cx="1857388" cy="168674"/>
          </a:xfrm>
        </p:spPr>
        <p:txBody>
          <a:bodyPr/>
          <a:lstStyle/>
          <a:p>
            <a:pPr>
              <a:defRPr/>
            </a:pPr>
            <a:r>
              <a:rPr lang="en-US" sz="1200" dirty="0" smtClean="0"/>
              <a:t>Ke Yao, et, al. (ZTE)</a:t>
            </a:r>
            <a:endParaRPr lang="en-US" sz="1200" dirty="0"/>
          </a:p>
        </p:txBody>
      </p:sp>
      <p:sp>
        <p:nvSpPr>
          <p:cNvPr id="10" name="灯片编号占位符 9"/>
          <p:cNvSpPr>
            <a:spLocks noGrp="1"/>
          </p:cNvSpPr>
          <p:nvPr>
            <p:ph type="sldNum" sz="quarter" idx="11"/>
          </p:nvPr>
        </p:nvSpPr>
        <p:spPr/>
        <p:txBody>
          <a:bodyPr/>
          <a:lstStyle/>
          <a:p>
            <a:r>
              <a:rPr lang="en-US" dirty="0" smtClean="0"/>
              <a:t>Slide </a:t>
            </a:r>
            <a:fld id="{6570D9FA-82F7-425B-B8CA-145DC9A8CCB1}" type="slidenum">
              <a:rPr lang="en-US" smtClean="0"/>
              <a:pPr/>
              <a:t>1</a:t>
            </a:fld>
            <a:endParaRPr lang="en-US" dirty="0"/>
          </a:p>
        </p:txBody>
      </p:sp>
      <p:sp>
        <p:nvSpPr>
          <p:cNvPr id="11" name="Rectangle 6"/>
          <p:cNvSpPr txBox="1">
            <a:spLocks noChangeArrowheads="1"/>
          </p:cNvSpPr>
          <p:nvPr/>
        </p:nvSpPr>
        <p:spPr bwMode="auto">
          <a:xfrm>
            <a:off x="685800" y="1833554"/>
            <a:ext cx="7772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marL="342900" marR="0" lvl="0" indent="-342900" algn="ctr" defTabSz="914400" rtl="0" eaLnBrk="0" fontAlgn="base" latinLnBrk="0" hangingPunct="0">
              <a:lnSpc>
                <a:spcPct val="9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Date:</a:t>
            </a:r>
            <a:r>
              <a:rPr kumimoji="0" lang="en-US" sz="2000" b="0" i="0" u="none" strike="noStrike" kern="0" cap="none" spc="0" normalizeH="0" baseline="0" noProof="0" dirty="0" smtClean="0">
                <a:ln>
                  <a:noFill/>
                </a:ln>
                <a:solidFill>
                  <a:schemeClr val="tx1"/>
                </a:solidFill>
                <a:effectLst/>
                <a:uLnTx/>
                <a:uFillTx/>
                <a:latin typeface="+mn-lt"/>
                <a:ea typeface="+mn-ea"/>
                <a:cs typeface="+mn-cs"/>
              </a:rPr>
              <a:t> 2016-07-25</a:t>
            </a:r>
          </a:p>
        </p:txBody>
      </p:sp>
      <p:sp>
        <p:nvSpPr>
          <p:cNvPr id="14" name="Rectangle 12"/>
          <p:cNvSpPr>
            <a:spLocks noChangeArrowheads="1"/>
          </p:cNvSpPr>
          <p:nvPr/>
        </p:nvSpPr>
        <p:spPr bwMode="auto">
          <a:xfrm>
            <a:off x="695308" y="22860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pPr>
            <a:r>
              <a:rPr lang="en-US" sz="2000" b="1" dirty="0">
                <a:latin typeface="+mn-lt"/>
              </a:rPr>
              <a:t>Authors:</a:t>
            </a:r>
          </a:p>
        </p:txBody>
      </p:sp>
      <p:graphicFrame>
        <p:nvGraphicFramePr>
          <p:cNvPr id="15" name="Table 7"/>
          <p:cNvGraphicFramePr>
            <a:graphicFrameLocks noGrp="1"/>
          </p:cNvGraphicFramePr>
          <p:nvPr/>
        </p:nvGraphicFramePr>
        <p:xfrm>
          <a:off x="685800" y="2971800"/>
          <a:ext cx="7924800" cy="1854200"/>
        </p:xfrm>
        <a:graphic>
          <a:graphicData uri="http://schemas.openxmlformats.org/drawingml/2006/table">
            <a:tbl>
              <a:tblPr firstRow="1" bandRow="1">
                <a:tableStyleId>{5C22544A-7EE6-4342-B048-85BDC9FD1C3A}</a:tableStyleId>
              </a:tblPr>
              <a:tblGrid>
                <a:gridCol w="1981200"/>
                <a:gridCol w="1589314"/>
                <a:gridCol w="1611086"/>
                <a:gridCol w="2743200"/>
              </a:tblGrid>
              <a:tr h="370840">
                <a:tc>
                  <a:txBody>
                    <a:bodyPr/>
                    <a:lstStyle/>
                    <a:p>
                      <a:pPr algn="ctr"/>
                      <a:r>
                        <a:rPr lang="en-US" sz="1600" dirty="0" smtClean="0">
                          <a:solidFill>
                            <a:schemeClr val="tx1"/>
                          </a:solidFill>
                        </a:rPr>
                        <a:t>Name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Affiliation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Address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Email</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smtClean="0">
                          <a:solidFill>
                            <a:schemeClr val="tx1"/>
                          </a:solidFill>
                        </a:rPr>
                        <a:t>Ke Yao</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yao.ke5@zte.com.cn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solidFill>
                            <a:schemeClr val="tx1"/>
                          </a:solidFill>
                        </a:rPr>
                        <a:t>Bo Sun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sun.bo1@zte.com.cn</a:t>
                      </a:r>
                      <a:endParaRPr kumimoji="0" lang="zh-CN"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smtClean="0">
                          <a:solidFill>
                            <a:schemeClr val="tx1"/>
                          </a:solidFill>
                        </a:rPr>
                        <a:t>Xuelin Zhang</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Zhang.x_l@zte.com.cn</a:t>
                      </a:r>
                      <a:endParaRPr kumimoji="0" lang="zh-CN"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smtClean="0">
                          <a:solidFill>
                            <a:schemeClr val="tx1"/>
                          </a:solidFill>
                        </a:rPr>
                        <a:t>Nan Li</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li.nan25@zte.com.cn</a:t>
                      </a:r>
                      <a:endParaRPr kumimoji="0" lang="zh-CN"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Abstract</a:t>
            </a:r>
            <a:endParaRPr lang="zh-CN" altLang="en-US" dirty="0"/>
          </a:p>
        </p:txBody>
      </p:sp>
      <p:sp>
        <p:nvSpPr>
          <p:cNvPr id="3" name="内容占位符 2"/>
          <p:cNvSpPr>
            <a:spLocks noGrp="1"/>
          </p:cNvSpPr>
          <p:nvPr>
            <p:ph idx="1"/>
          </p:nvPr>
        </p:nvSpPr>
        <p:spPr/>
        <p:txBody>
          <a:bodyPr>
            <a:normAutofit fontScale="92500" lnSpcReduction="10000"/>
          </a:bodyPr>
          <a:lstStyle/>
          <a:p>
            <a:pPr lvl="0"/>
            <a:r>
              <a:rPr lang="en-US" altLang="zh-CN" dirty="0" smtClean="0">
                <a:solidFill>
                  <a:srgbClr val="000000"/>
                </a:solidFill>
              </a:rPr>
              <a:t>The goal of WUR is to lower the power consumption of WLAN devices, especially to extend the battery life of the self-powered devices,  to meet the requirement of very low power in IoT application.</a:t>
            </a:r>
          </a:p>
          <a:p>
            <a:pPr lvl="0"/>
            <a:endParaRPr lang="en-US" altLang="zh-CN" dirty="0" smtClean="0">
              <a:solidFill>
                <a:srgbClr val="000000"/>
              </a:solidFill>
            </a:endParaRPr>
          </a:p>
          <a:p>
            <a:pPr lvl="0"/>
            <a:r>
              <a:rPr lang="en-US" altLang="zh-CN" dirty="0" smtClean="0">
                <a:solidFill>
                  <a:srgbClr val="000000"/>
                </a:solidFill>
              </a:rPr>
              <a:t>In some IoT cases, the IoT terminals could move out of its original cell and into a new cell of the same WUR group </a:t>
            </a:r>
            <a:r>
              <a:rPr lang="en-US" altLang="zh-CN" smtClean="0">
                <a:solidFill>
                  <a:srgbClr val="000000"/>
                </a:solidFill>
              </a:rPr>
              <a:t>during </a:t>
            </a:r>
            <a:r>
              <a:rPr lang="en-US" altLang="zh-CN" smtClean="0">
                <a:solidFill>
                  <a:srgbClr val="000000"/>
                </a:solidFill>
              </a:rPr>
              <a:t>the deep </a:t>
            </a:r>
            <a:r>
              <a:rPr lang="en-US" altLang="zh-CN" dirty="0" smtClean="0">
                <a:solidFill>
                  <a:srgbClr val="000000"/>
                </a:solidFill>
              </a:rPr>
              <a:t>sleep mode, while demanding to be waken up by the new cell for coming DL traffic. </a:t>
            </a:r>
          </a:p>
          <a:p>
            <a:pPr lvl="0"/>
            <a:endParaRPr lang="en-US" altLang="zh-CN" dirty="0" smtClean="0">
              <a:solidFill>
                <a:srgbClr val="000000"/>
              </a:solidFill>
            </a:endParaRPr>
          </a:p>
          <a:p>
            <a:pPr lvl="0"/>
            <a:r>
              <a:rPr lang="en-US" altLang="zh-CN" dirty="0" smtClean="0">
                <a:solidFill>
                  <a:srgbClr val="000000"/>
                </a:solidFill>
              </a:rPr>
              <a:t>W</a:t>
            </a:r>
            <a:r>
              <a:rPr lang="en-US" altLang="zh-CN" sz="2400" b="1" dirty="0" smtClean="0"/>
              <a:t>e propose to consider the demand of power save requirements of roaming in WUR design.</a:t>
            </a:r>
            <a:endParaRPr lang="en-US" altLang="zh-CN" dirty="0" smtClean="0"/>
          </a:p>
        </p:txBody>
      </p:sp>
      <p:sp>
        <p:nvSpPr>
          <p:cNvPr id="4" name="灯片编号占位符 3"/>
          <p:cNvSpPr>
            <a:spLocks noGrp="1"/>
          </p:cNvSpPr>
          <p:nvPr>
            <p:ph type="sldNum" sz="quarter" idx="11"/>
          </p:nvPr>
        </p:nvSpPr>
        <p:spPr/>
        <p:txBody>
          <a:bodyPr/>
          <a:lstStyle/>
          <a:p>
            <a:r>
              <a:rPr lang="en-US" dirty="0" smtClean="0"/>
              <a:t>Slide </a:t>
            </a:r>
            <a:fld id="{6570D9FA-82F7-425B-B8CA-145DC9A8CCB1}" type="slidenum">
              <a:rPr lang="en-US" smtClean="0"/>
              <a:pPr/>
              <a:t>2</a:t>
            </a:fld>
            <a:endParaRPr lang="en-US" dirty="0"/>
          </a:p>
        </p:txBody>
      </p:sp>
      <p:sp>
        <p:nvSpPr>
          <p:cNvPr id="5" name="页脚占位符 4"/>
          <p:cNvSpPr>
            <a:spLocks noGrp="1"/>
          </p:cNvSpPr>
          <p:nvPr>
            <p:ph type="ftr" sz="quarter" idx="10"/>
          </p:nvPr>
        </p:nvSpPr>
        <p:spPr/>
        <p:txBody>
          <a:bodyPr/>
          <a:lstStyle/>
          <a:p>
            <a:pPr>
              <a:defRPr/>
            </a:pPr>
            <a:r>
              <a:rPr lang="en-US" sz="1200" dirty="0" smtClean="0"/>
              <a:t>Ke Yao, et, al. (ZTE)</a:t>
            </a:r>
            <a:endParaRPr lang="en-US"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Demand on Roaming in IoT</a:t>
            </a:r>
            <a:endParaRPr lang="zh-CN" altLang="en-US" b="0" dirty="0"/>
          </a:p>
        </p:txBody>
      </p:sp>
      <p:sp>
        <p:nvSpPr>
          <p:cNvPr id="3" name="内容占位符 2"/>
          <p:cNvSpPr>
            <a:spLocks noGrp="1"/>
          </p:cNvSpPr>
          <p:nvPr>
            <p:ph idx="1"/>
          </p:nvPr>
        </p:nvSpPr>
        <p:spPr/>
        <p:txBody>
          <a:bodyPr>
            <a:normAutofit/>
          </a:bodyPr>
          <a:lstStyle/>
          <a:p>
            <a:r>
              <a:rPr lang="en-US" altLang="zh-CN" dirty="0" smtClean="0"/>
              <a:t>IoT applications with the demand on Roaming within a WUR group</a:t>
            </a:r>
          </a:p>
          <a:p>
            <a:pPr lvl="2"/>
            <a:r>
              <a:rPr lang="en-US" altLang="zh-CN" dirty="0" smtClean="0"/>
              <a:t>Note: WUR group refers to a group of BSSs within which a served </a:t>
            </a:r>
            <a:r>
              <a:rPr lang="en-US" altLang="zh-CN" dirty="0" err="1" smtClean="0"/>
              <a:t>IoT</a:t>
            </a:r>
            <a:r>
              <a:rPr lang="en-US" altLang="zh-CN" dirty="0" smtClean="0"/>
              <a:t> terminal uses an unique wake-up ID</a:t>
            </a:r>
          </a:p>
          <a:p>
            <a:pPr lvl="1"/>
            <a:r>
              <a:rPr lang="en-US" altLang="zh-CN" dirty="0" smtClean="0"/>
              <a:t>A lot of IoT applications request the IoT terminals to be moved when they are in deep sleep mode</a:t>
            </a:r>
          </a:p>
          <a:p>
            <a:pPr lvl="1"/>
            <a:r>
              <a:rPr lang="en-US" altLang="zh-CN" dirty="0" smtClean="0"/>
              <a:t>WUR module is supposed to keep open and stay in a fixed channel(s) waiting for the wake-up signals</a:t>
            </a:r>
          </a:p>
          <a:p>
            <a:pPr lvl="1"/>
            <a:r>
              <a:rPr lang="en-US" altLang="zh-CN" dirty="0" smtClean="0"/>
              <a:t>The WUR group roaming feature means the </a:t>
            </a:r>
            <a:r>
              <a:rPr lang="en-US" altLang="zh-CN" dirty="0" err="1" smtClean="0"/>
              <a:t>IoT</a:t>
            </a:r>
            <a:r>
              <a:rPr lang="en-US" altLang="zh-CN" dirty="0" smtClean="0"/>
              <a:t> terminals can be woken up by a new cell of the same WUR group.</a:t>
            </a:r>
          </a:p>
          <a:p>
            <a:pPr lvl="1"/>
            <a:r>
              <a:rPr lang="en-US" altLang="zh-CN" dirty="0" smtClean="0"/>
              <a:t>More details are shown in the following slides</a:t>
            </a:r>
          </a:p>
          <a:p>
            <a:pPr lvl="1"/>
            <a:endParaRPr lang="en-US" altLang="zh-CN" dirty="0" smtClean="0"/>
          </a:p>
        </p:txBody>
      </p:sp>
      <p:sp>
        <p:nvSpPr>
          <p:cNvPr id="4" name="灯片编号占位符 3"/>
          <p:cNvSpPr>
            <a:spLocks noGrp="1"/>
          </p:cNvSpPr>
          <p:nvPr>
            <p:ph type="sldNum" sz="quarter" idx="11"/>
          </p:nvPr>
        </p:nvSpPr>
        <p:spPr/>
        <p:txBody>
          <a:bodyPr/>
          <a:lstStyle/>
          <a:p>
            <a:r>
              <a:rPr lang="en-US" dirty="0" smtClean="0"/>
              <a:t>Slide </a:t>
            </a:r>
            <a:fld id="{6570D9FA-82F7-425B-B8CA-145DC9A8CCB1}" type="slidenum">
              <a:rPr lang="en-US" smtClean="0"/>
              <a:pPr/>
              <a:t>3</a:t>
            </a:fld>
            <a:endParaRPr lang="en-US" dirty="0"/>
          </a:p>
        </p:txBody>
      </p:sp>
      <p:sp>
        <p:nvSpPr>
          <p:cNvPr id="5" name="页脚占位符 4"/>
          <p:cNvSpPr>
            <a:spLocks noGrp="1"/>
          </p:cNvSpPr>
          <p:nvPr>
            <p:ph type="ftr" sz="quarter" idx="10"/>
          </p:nvPr>
        </p:nvSpPr>
        <p:spPr/>
        <p:txBody>
          <a:bodyPr/>
          <a:lstStyle/>
          <a:p>
            <a:pPr>
              <a:defRPr/>
            </a:pPr>
            <a:r>
              <a:rPr lang="en-US" sz="1200" dirty="0" smtClean="0"/>
              <a:t>Ke Yao, et, al. (ZTE)</a:t>
            </a:r>
            <a:endParaRPr 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Demand on Roaming in IoT</a:t>
            </a:r>
            <a:endParaRPr lang="zh-CN" altLang="en-US" b="0" dirty="0"/>
          </a:p>
        </p:txBody>
      </p:sp>
      <p:sp>
        <p:nvSpPr>
          <p:cNvPr id="4" name="灯片编号占位符 3"/>
          <p:cNvSpPr>
            <a:spLocks noGrp="1"/>
          </p:cNvSpPr>
          <p:nvPr>
            <p:ph type="sldNum" sz="quarter" idx="11"/>
          </p:nvPr>
        </p:nvSpPr>
        <p:spPr/>
        <p:txBody>
          <a:bodyPr/>
          <a:lstStyle/>
          <a:p>
            <a:r>
              <a:rPr lang="en-US" dirty="0" smtClean="0"/>
              <a:t>Slide </a:t>
            </a:r>
            <a:fld id="{6570D9FA-82F7-425B-B8CA-145DC9A8CCB1}" type="slidenum">
              <a:rPr lang="en-US" smtClean="0"/>
              <a:pPr/>
              <a:t>4</a:t>
            </a:fld>
            <a:endParaRPr lang="en-US" dirty="0"/>
          </a:p>
        </p:txBody>
      </p:sp>
      <p:sp>
        <p:nvSpPr>
          <p:cNvPr id="5" name="页脚占位符 4"/>
          <p:cNvSpPr>
            <a:spLocks noGrp="1"/>
          </p:cNvSpPr>
          <p:nvPr>
            <p:ph type="ftr" sz="quarter" idx="10"/>
          </p:nvPr>
        </p:nvSpPr>
        <p:spPr/>
        <p:txBody>
          <a:bodyPr/>
          <a:lstStyle/>
          <a:p>
            <a:pPr>
              <a:defRPr/>
            </a:pPr>
            <a:r>
              <a:rPr lang="en-US" sz="1200" dirty="0" smtClean="0"/>
              <a:t>Ke Yao, et, al. (ZTE)</a:t>
            </a:r>
            <a:endParaRPr lang="en-US" sz="1200" dirty="0"/>
          </a:p>
        </p:txBody>
      </p:sp>
      <p:pic>
        <p:nvPicPr>
          <p:cNvPr id="6" name="Picture 2"/>
          <p:cNvPicPr>
            <a:picLocks noChangeAspect="1" noChangeArrowheads="1"/>
          </p:cNvPicPr>
          <p:nvPr/>
        </p:nvPicPr>
        <p:blipFill>
          <a:blip r:embed="rId2" cstate="print"/>
          <a:srcRect/>
          <a:stretch>
            <a:fillRect/>
          </a:stretch>
        </p:blipFill>
        <p:spPr bwMode="auto">
          <a:xfrm>
            <a:off x="571472" y="2000240"/>
            <a:ext cx="8166062" cy="3857652"/>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Use Cases 1</a:t>
            </a:r>
            <a:endParaRPr lang="zh-CN" altLang="en-US" b="0" dirty="0"/>
          </a:p>
        </p:txBody>
      </p:sp>
      <p:sp>
        <p:nvSpPr>
          <p:cNvPr id="3" name="内容占位符 2"/>
          <p:cNvSpPr>
            <a:spLocks noGrp="1"/>
          </p:cNvSpPr>
          <p:nvPr>
            <p:ph idx="1"/>
          </p:nvPr>
        </p:nvSpPr>
        <p:spPr>
          <a:xfrm>
            <a:off x="684213" y="1643050"/>
            <a:ext cx="7772400" cy="1725614"/>
          </a:xfrm>
        </p:spPr>
        <p:txBody>
          <a:bodyPr>
            <a:normAutofit fontScale="77500" lnSpcReduction="20000"/>
          </a:bodyPr>
          <a:lstStyle/>
          <a:p>
            <a:r>
              <a:rPr lang="en-US" altLang="zh-CN" dirty="0" smtClean="0"/>
              <a:t>Storage</a:t>
            </a:r>
          </a:p>
          <a:p>
            <a:pPr lvl="1"/>
            <a:r>
              <a:rPr lang="en-US" altLang="zh-CN" dirty="0" smtClean="0"/>
              <a:t>Large warehouses often have more than one cell, the goods may be attached with an </a:t>
            </a:r>
            <a:r>
              <a:rPr lang="en-US" altLang="zh-CN" dirty="0" err="1" smtClean="0"/>
              <a:t>IoT</a:t>
            </a:r>
            <a:r>
              <a:rPr lang="en-US" altLang="zh-CN" dirty="0" smtClean="0"/>
              <a:t> terminal, which could consist of a WLAN module with WUR</a:t>
            </a:r>
          </a:p>
          <a:p>
            <a:pPr lvl="1"/>
            <a:r>
              <a:rPr lang="en-US" altLang="zh-CN" dirty="0" smtClean="0"/>
              <a:t>Goods needs to be moved from one cell’s coverage to another within a warehouse, most likely when the WLAN module s are in deep sleep mode</a:t>
            </a:r>
          </a:p>
          <a:p>
            <a:pPr lvl="1"/>
            <a:r>
              <a:rPr lang="en-US" altLang="zh-CN" dirty="0" smtClean="0"/>
              <a:t>The administrator needs to track the goods for management purpose in every possible minute.</a:t>
            </a:r>
          </a:p>
        </p:txBody>
      </p:sp>
      <p:sp>
        <p:nvSpPr>
          <p:cNvPr id="4" name="灯片编号占位符 3"/>
          <p:cNvSpPr>
            <a:spLocks noGrp="1"/>
          </p:cNvSpPr>
          <p:nvPr>
            <p:ph type="sldNum" sz="quarter" idx="11"/>
          </p:nvPr>
        </p:nvSpPr>
        <p:spPr/>
        <p:txBody>
          <a:bodyPr/>
          <a:lstStyle/>
          <a:p>
            <a:r>
              <a:rPr lang="en-US" dirty="0" smtClean="0"/>
              <a:t>Slide </a:t>
            </a:r>
            <a:fld id="{6570D9FA-82F7-425B-B8CA-145DC9A8CCB1}" type="slidenum">
              <a:rPr lang="en-US" smtClean="0"/>
              <a:pPr/>
              <a:t>5</a:t>
            </a:fld>
            <a:endParaRPr lang="en-US" dirty="0"/>
          </a:p>
        </p:txBody>
      </p:sp>
      <p:sp>
        <p:nvSpPr>
          <p:cNvPr id="5" name="页脚占位符 4"/>
          <p:cNvSpPr>
            <a:spLocks noGrp="1"/>
          </p:cNvSpPr>
          <p:nvPr>
            <p:ph type="ftr" sz="quarter" idx="10"/>
          </p:nvPr>
        </p:nvSpPr>
        <p:spPr/>
        <p:txBody>
          <a:bodyPr/>
          <a:lstStyle/>
          <a:p>
            <a:pPr>
              <a:defRPr/>
            </a:pPr>
            <a:r>
              <a:rPr lang="en-US" sz="1200" dirty="0" smtClean="0"/>
              <a:t>Ke Yao, et, al. (ZTE)</a:t>
            </a:r>
            <a:endParaRPr lang="en-US" sz="1200" dirty="0"/>
          </a:p>
        </p:txBody>
      </p:sp>
      <p:pic>
        <p:nvPicPr>
          <p:cNvPr id="7" name="Picture 4"/>
          <p:cNvPicPr>
            <a:picLocks noChangeAspect="1" noChangeArrowheads="1"/>
          </p:cNvPicPr>
          <p:nvPr/>
        </p:nvPicPr>
        <p:blipFill>
          <a:blip r:embed="rId2" cstate="print"/>
          <a:srcRect/>
          <a:stretch>
            <a:fillRect/>
          </a:stretch>
        </p:blipFill>
        <p:spPr bwMode="auto">
          <a:xfrm>
            <a:off x="3071802" y="3143248"/>
            <a:ext cx="4857784" cy="3286148"/>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Use Cases 2</a:t>
            </a:r>
            <a:endParaRPr lang="zh-CN" altLang="en-US" b="0" dirty="0"/>
          </a:p>
        </p:txBody>
      </p:sp>
      <p:sp>
        <p:nvSpPr>
          <p:cNvPr id="3" name="内容占位符 2"/>
          <p:cNvSpPr>
            <a:spLocks noGrp="1"/>
          </p:cNvSpPr>
          <p:nvPr>
            <p:ph idx="1"/>
          </p:nvPr>
        </p:nvSpPr>
        <p:spPr>
          <a:xfrm>
            <a:off x="684213" y="1714488"/>
            <a:ext cx="7772400" cy="1154110"/>
          </a:xfrm>
        </p:spPr>
        <p:txBody>
          <a:bodyPr>
            <a:normAutofit fontScale="77500" lnSpcReduction="20000"/>
          </a:bodyPr>
          <a:lstStyle/>
          <a:p>
            <a:r>
              <a:rPr lang="en-US" altLang="zh-CN" dirty="0" smtClean="0"/>
              <a:t>Freight-forwarding, express-delivery</a:t>
            </a:r>
          </a:p>
          <a:p>
            <a:pPr lvl="1"/>
            <a:r>
              <a:rPr lang="en-US" altLang="zh-CN" dirty="0" smtClean="0"/>
              <a:t>During transportation the goods with WUR don’t need to report anything to a cell controller</a:t>
            </a:r>
          </a:p>
          <a:p>
            <a:pPr lvl="1"/>
            <a:r>
              <a:rPr lang="en-US" altLang="zh-CN" dirty="0" smtClean="0"/>
              <a:t>In transfer stations, new cell controller needs to wake up the WUR for management</a:t>
            </a:r>
          </a:p>
        </p:txBody>
      </p:sp>
      <p:sp>
        <p:nvSpPr>
          <p:cNvPr id="4" name="灯片编号占位符 3"/>
          <p:cNvSpPr>
            <a:spLocks noGrp="1"/>
          </p:cNvSpPr>
          <p:nvPr>
            <p:ph type="sldNum" sz="quarter" idx="11"/>
          </p:nvPr>
        </p:nvSpPr>
        <p:spPr/>
        <p:txBody>
          <a:bodyPr/>
          <a:lstStyle/>
          <a:p>
            <a:r>
              <a:rPr lang="en-US" dirty="0" smtClean="0"/>
              <a:t>Slide </a:t>
            </a:r>
            <a:fld id="{6570D9FA-82F7-425B-B8CA-145DC9A8CCB1}" type="slidenum">
              <a:rPr lang="en-US" smtClean="0"/>
              <a:pPr/>
              <a:t>6</a:t>
            </a:fld>
            <a:endParaRPr lang="en-US" dirty="0"/>
          </a:p>
        </p:txBody>
      </p:sp>
      <p:sp>
        <p:nvSpPr>
          <p:cNvPr id="5" name="页脚占位符 4"/>
          <p:cNvSpPr>
            <a:spLocks noGrp="1"/>
          </p:cNvSpPr>
          <p:nvPr>
            <p:ph type="ftr" sz="quarter" idx="10"/>
          </p:nvPr>
        </p:nvSpPr>
        <p:spPr/>
        <p:txBody>
          <a:bodyPr/>
          <a:lstStyle/>
          <a:p>
            <a:pPr>
              <a:defRPr/>
            </a:pPr>
            <a:r>
              <a:rPr lang="en-US" sz="1200" dirty="0" smtClean="0"/>
              <a:t>Ke Yao, et, al. (ZTE)</a:t>
            </a:r>
            <a:endParaRPr lang="en-US" sz="1200" dirty="0"/>
          </a:p>
        </p:txBody>
      </p:sp>
      <p:pic>
        <p:nvPicPr>
          <p:cNvPr id="7" name="Picture 2"/>
          <p:cNvPicPr>
            <a:picLocks noChangeAspect="1" noChangeArrowheads="1"/>
          </p:cNvPicPr>
          <p:nvPr/>
        </p:nvPicPr>
        <p:blipFill>
          <a:blip r:embed="rId2" cstate="print"/>
          <a:srcRect/>
          <a:stretch>
            <a:fillRect/>
          </a:stretch>
        </p:blipFill>
        <p:spPr bwMode="auto">
          <a:xfrm>
            <a:off x="1164780" y="2857496"/>
            <a:ext cx="7264872" cy="3456604"/>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Analysis</a:t>
            </a:r>
            <a:endParaRPr lang="zh-CN" altLang="en-US" b="0" dirty="0"/>
          </a:p>
        </p:txBody>
      </p:sp>
      <p:sp>
        <p:nvSpPr>
          <p:cNvPr id="3" name="内容占位符 2"/>
          <p:cNvSpPr>
            <a:spLocks noGrp="1"/>
          </p:cNvSpPr>
          <p:nvPr>
            <p:ph idx="1"/>
          </p:nvPr>
        </p:nvSpPr>
        <p:spPr>
          <a:xfrm>
            <a:off x="684213" y="1857364"/>
            <a:ext cx="7772400" cy="4429156"/>
          </a:xfrm>
        </p:spPr>
        <p:txBody>
          <a:bodyPr>
            <a:normAutofit fontScale="85000" lnSpcReduction="10000"/>
          </a:bodyPr>
          <a:lstStyle/>
          <a:p>
            <a:r>
              <a:rPr lang="en-US" altLang="zh-CN" dirty="0" smtClean="0"/>
              <a:t>WUR without roaming support</a:t>
            </a:r>
          </a:p>
          <a:p>
            <a:pPr lvl="1"/>
            <a:r>
              <a:rPr lang="en-US" altLang="zh-CN" dirty="0" smtClean="0"/>
              <a:t>STA can not receive wake-up signal from its serving AP when it moves outside of the original cell. And the new cell will not wake it up because roaming is not supported. Then the STA must wake up its main module periodically to try to keep connection to a cell. </a:t>
            </a:r>
          </a:p>
          <a:p>
            <a:pPr lvl="1"/>
            <a:r>
              <a:rPr lang="en-US" altLang="zh-CN" dirty="0" smtClean="0"/>
              <a:t>In some cases it’s not necessary for STA to wake up periodically, e.g. during transportation, it is a waste of power for unnecessary wake up.</a:t>
            </a:r>
          </a:p>
          <a:p>
            <a:pPr lvl="1"/>
            <a:endParaRPr lang="en-US" altLang="zh-CN" dirty="0" smtClean="0"/>
          </a:p>
          <a:p>
            <a:r>
              <a:rPr lang="en-US" altLang="zh-CN" dirty="0" smtClean="0"/>
              <a:t>WUR that supports roaming within WUR group</a:t>
            </a:r>
          </a:p>
          <a:p>
            <a:pPr lvl="1"/>
            <a:r>
              <a:rPr lang="en-US" altLang="zh-CN" dirty="0" smtClean="0"/>
              <a:t>STA can be woken up on demand in the range of the whole WUR group.</a:t>
            </a:r>
          </a:p>
          <a:p>
            <a:pPr lvl="1"/>
            <a:r>
              <a:rPr lang="en-US" altLang="zh-CN" dirty="0" smtClean="0"/>
              <a:t>Supporting roaming really needs higher layer network management, but at least WUR should take the roaming requirements into account during the scheme design, including but not limited to,</a:t>
            </a:r>
          </a:p>
          <a:p>
            <a:pPr lvl="2"/>
            <a:r>
              <a:rPr lang="en-US" altLang="zh-CN" dirty="0" smtClean="0"/>
              <a:t>Wake up ID length</a:t>
            </a:r>
          </a:p>
          <a:p>
            <a:pPr lvl="2"/>
            <a:r>
              <a:rPr lang="en-US" altLang="zh-CN" dirty="0" smtClean="0"/>
              <a:t>Fixed channel or flexible channel for WUR working channel</a:t>
            </a:r>
          </a:p>
          <a:p>
            <a:pPr lvl="2"/>
            <a:r>
              <a:rPr lang="en-US" altLang="zh-CN" dirty="0" smtClean="0"/>
              <a:t>etc.</a:t>
            </a:r>
          </a:p>
        </p:txBody>
      </p:sp>
      <p:sp>
        <p:nvSpPr>
          <p:cNvPr id="4" name="灯片编号占位符 3"/>
          <p:cNvSpPr>
            <a:spLocks noGrp="1"/>
          </p:cNvSpPr>
          <p:nvPr>
            <p:ph type="sldNum" sz="quarter" idx="11"/>
          </p:nvPr>
        </p:nvSpPr>
        <p:spPr/>
        <p:txBody>
          <a:bodyPr/>
          <a:lstStyle/>
          <a:p>
            <a:r>
              <a:rPr lang="en-US" dirty="0" smtClean="0"/>
              <a:t>Slide </a:t>
            </a:r>
            <a:fld id="{6570D9FA-82F7-425B-B8CA-145DC9A8CCB1}" type="slidenum">
              <a:rPr lang="en-US" smtClean="0"/>
              <a:pPr/>
              <a:t>7</a:t>
            </a:fld>
            <a:endParaRPr lang="en-US" dirty="0"/>
          </a:p>
        </p:txBody>
      </p:sp>
      <p:sp>
        <p:nvSpPr>
          <p:cNvPr id="5" name="页脚占位符 4"/>
          <p:cNvSpPr>
            <a:spLocks noGrp="1"/>
          </p:cNvSpPr>
          <p:nvPr>
            <p:ph type="ftr" sz="quarter" idx="10"/>
          </p:nvPr>
        </p:nvSpPr>
        <p:spPr/>
        <p:txBody>
          <a:bodyPr/>
          <a:lstStyle/>
          <a:p>
            <a:pPr>
              <a:defRPr/>
            </a:pPr>
            <a:r>
              <a:rPr lang="en-US" sz="1200" dirty="0" smtClean="0"/>
              <a:t>Ke Yao, et, al. (ZTE)</a:t>
            </a:r>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3" name="内容占位符 2"/>
          <p:cNvSpPr>
            <a:spLocks noGrp="1"/>
          </p:cNvSpPr>
          <p:nvPr>
            <p:ph idx="1"/>
          </p:nvPr>
        </p:nvSpPr>
        <p:spPr>
          <a:xfrm>
            <a:off x="684213" y="1785926"/>
            <a:ext cx="7772400" cy="4246574"/>
          </a:xfrm>
        </p:spPr>
        <p:txBody>
          <a:bodyPr>
            <a:normAutofit/>
          </a:bodyPr>
          <a:lstStyle/>
          <a:p>
            <a:r>
              <a:rPr lang="en-US" altLang="zh-CN" dirty="0" smtClean="0"/>
              <a:t>We discussed the demand on roaming within WUR group for some IoT applications</a:t>
            </a:r>
          </a:p>
          <a:p>
            <a:endParaRPr lang="en-US" altLang="zh-CN" dirty="0" smtClean="0"/>
          </a:p>
          <a:p>
            <a:r>
              <a:rPr lang="en-US" altLang="zh-CN" dirty="0" smtClean="0"/>
              <a:t>Suggest WUR to consider the power save requirements of roaming when discussing the detailed schemes.</a:t>
            </a:r>
          </a:p>
        </p:txBody>
      </p:sp>
      <p:sp>
        <p:nvSpPr>
          <p:cNvPr id="4" name="灯片编号占位符 3"/>
          <p:cNvSpPr>
            <a:spLocks noGrp="1"/>
          </p:cNvSpPr>
          <p:nvPr>
            <p:ph type="sldNum" sz="quarter" idx="11"/>
          </p:nvPr>
        </p:nvSpPr>
        <p:spPr/>
        <p:txBody>
          <a:bodyPr/>
          <a:lstStyle/>
          <a:p>
            <a:r>
              <a:rPr lang="en-US" dirty="0" smtClean="0"/>
              <a:t>Slide </a:t>
            </a:r>
            <a:fld id="{6570D9FA-82F7-425B-B8CA-145DC9A8CCB1}" type="slidenum">
              <a:rPr lang="en-US" smtClean="0"/>
              <a:pPr/>
              <a:t>8</a:t>
            </a:fld>
            <a:endParaRPr lang="en-US" dirty="0"/>
          </a:p>
        </p:txBody>
      </p:sp>
      <p:sp>
        <p:nvSpPr>
          <p:cNvPr id="5" name="页脚占位符 4"/>
          <p:cNvSpPr>
            <a:spLocks noGrp="1"/>
          </p:cNvSpPr>
          <p:nvPr>
            <p:ph type="ftr" sz="quarter" idx="10"/>
          </p:nvPr>
        </p:nvSpPr>
        <p:spPr/>
        <p:txBody>
          <a:bodyPr/>
          <a:lstStyle/>
          <a:p>
            <a:pPr>
              <a:defRPr/>
            </a:pPr>
            <a:r>
              <a:rPr lang="en-US" sz="1200" dirty="0" smtClean="0"/>
              <a:t>Ke Yao, et, al. (ZTE)</a:t>
            </a:r>
            <a:endParaRPr lang="en-US"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a:t>
            </a:r>
            <a:endParaRPr lang="zh-CN" altLang="en-US" dirty="0"/>
          </a:p>
        </p:txBody>
      </p:sp>
      <p:sp>
        <p:nvSpPr>
          <p:cNvPr id="3" name="内容占位符 2"/>
          <p:cNvSpPr>
            <a:spLocks noGrp="1"/>
          </p:cNvSpPr>
          <p:nvPr>
            <p:ph idx="1"/>
          </p:nvPr>
        </p:nvSpPr>
        <p:spPr>
          <a:xfrm>
            <a:off x="684213" y="1785926"/>
            <a:ext cx="7772400" cy="4246574"/>
          </a:xfrm>
        </p:spPr>
        <p:txBody>
          <a:bodyPr>
            <a:normAutofit/>
          </a:bodyPr>
          <a:lstStyle/>
          <a:p>
            <a:r>
              <a:rPr lang="en-US" altLang="zh-CN" dirty="0" smtClean="0"/>
              <a:t>Do you agree that WUR should take into account the power save requirements of roaming?</a:t>
            </a:r>
          </a:p>
          <a:p>
            <a:pPr lvl="1"/>
            <a:r>
              <a:rPr lang="en-US" altLang="zh-CN" dirty="0" smtClean="0"/>
              <a:t>Yes</a:t>
            </a:r>
          </a:p>
          <a:p>
            <a:pPr lvl="1"/>
            <a:r>
              <a:rPr lang="en-US" altLang="zh-CN" dirty="0" smtClean="0"/>
              <a:t>No</a:t>
            </a:r>
          </a:p>
          <a:p>
            <a:pPr lvl="1"/>
            <a:r>
              <a:rPr lang="en-US" altLang="zh-CN" dirty="0" smtClean="0"/>
              <a:t>Abstain</a:t>
            </a:r>
          </a:p>
        </p:txBody>
      </p:sp>
      <p:sp>
        <p:nvSpPr>
          <p:cNvPr id="4" name="灯片编号占位符 3"/>
          <p:cNvSpPr>
            <a:spLocks noGrp="1"/>
          </p:cNvSpPr>
          <p:nvPr>
            <p:ph type="sldNum" sz="quarter" idx="11"/>
          </p:nvPr>
        </p:nvSpPr>
        <p:spPr/>
        <p:txBody>
          <a:bodyPr/>
          <a:lstStyle/>
          <a:p>
            <a:r>
              <a:rPr lang="en-US" dirty="0" smtClean="0"/>
              <a:t>Slide </a:t>
            </a:r>
            <a:fld id="{6570D9FA-82F7-425B-B8CA-145DC9A8CCB1}" type="slidenum">
              <a:rPr lang="en-US" smtClean="0"/>
              <a:pPr/>
              <a:t>9</a:t>
            </a:fld>
            <a:endParaRPr lang="en-US" dirty="0"/>
          </a:p>
        </p:txBody>
      </p:sp>
      <p:sp>
        <p:nvSpPr>
          <p:cNvPr id="5" name="页脚占位符 4"/>
          <p:cNvSpPr>
            <a:spLocks noGrp="1"/>
          </p:cNvSpPr>
          <p:nvPr>
            <p:ph type="ftr" sz="quarter" idx="10"/>
          </p:nvPr>
        </p:nvSpPr>
        <p:spPr/>
        <p:txBody>
          <a:bodyPr/>
          <a:lstStyle/>
          <a:p>
            <a:pPr>
              <a:defRPr/>
            </a:pPr>
            <a:r>
              <a:rPr lang="en-US" sz="1200" dirty="0" smtClean="0"/>
              <a:t>Ke Yao, et, al. (ZTE)</a:t>
            </a:r>
            <a:endParaRPr lang="en-US" sz="1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49292</TotalTime>
  <Words>673</Words>
  <Application>Microsoft Office PowerPoint</Application>
  <PresentationFormat>全屏显示(4:3)</PresentationFormat>
  <Paragraphs>83</Paragraphs>
  <Slides>9</Slides>
  <Notes>2</Notes>
  <HiddenSlides>0</HiddenSlides>
  <MMClips>0</MMClips>
  <ScaleCrop>false</ScaleCrop>
  <HeadingPairs>
    <vt:vector size="4" baseType="variant">
      <vt:variant>
        <vt:lpstr>主题</vt:lpstr>
      </vt:variant>
      <vt:variant>
        <vt:i4>1</vt:i4>
      </vt:variant>
      <vt:variant>
        <vt:lpstr>幻灯片标题</vt:lpstr>
      </vt:variant>
      <vt:variant>
        <vt:i4>9</vt:i4>
      </vt:variant>
    </vt:vector>
  </HeadingPairs>
  <TitlesOfParts>
    <vt:vector size="10" baseType="lpstr">
      <vt:lpstr>Default Design</vt:lpstr>
      <vt:lpstr>Demand on Roaming for WUR</vt:lpstr>
      <vt:lpstr>Abstract</vt:lpstr>
      <vt:lpstr>Demand on Roaming in IoT</vt:lpstr>
      <vt:lpstr>Demand on Roaming in IoT</vt:lpstr>
      <vt:lpstr>Use Cases 1</vt:lpstr>
      <vt:lpstr>Use Cases 2</vt:lpstr>
      <vt:lpstr>Analysis</vt:lpstr>
      <vt:lpstr>Conclusion</vt:lpstr>
      <vt:lpstr>Straw Poll</vt:lpstr>
    </vt:vector>
  </TitlesOfParts>
  <Company>xyz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TGaj(11aj)</dc:title>
  <dc:subject>Packet Encoding Solution for 45GHz</dc:subject>
  <dc:creator>Liguang Li(ZTE Corp.)</dc:creator>
  <cp:lastModifiedBy>Windows 用户</cp:lastModifiedBy>
  <cp:revision>1992</cp:revision>
  <dcterms:created xsi:type="dcterms:W3CDTF">2006-02-24T01:46:22Z</dcterms:created>
  <dcterms:modified xsi:type="dcterms:W3CDTF">2016-07-25T08:35:17Z</dcterms:modified>
</cp:coreProperties>
</file>