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6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86" r:id="rId6"/>
    <p:sldId id="287" r:id="rId7"/>
    <p:sldId id="288" r:id="rId8"/>
    <p:sldId id="291" r:id="rId9"/>
    <p:sldId id="292" r:id="rId10"/>
    <p:sldId id="289" r:id="rId11"/>
    <p:sldId id="297" r:id="rId12"/>
    <p:sldId id="293" r:id="rId13"/>
    <p:sldId id="290" r:id="rId14"/>
    <p:sldId id="294" r:id="rId15"/>
    <p:sldId id="296" r:id="rId16"/>
    <p:sldId id="295" r:id="rId17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EE1F869-ACB7-426B-B81B-3E8F4236BAEA}">
          <p14:sldIdLst>
            <p14:sldId id="256"/>
            <p14:sldId id="286"/>
            <p14:sldId id="287"/>
            <p14:sldId id="288"/>
            <p14:sldId id="291"/>
            <p14:sldId id="292"/>
            <p14:sldId id="289"/>
            <p14:sldId id="297"/>
            <p14:sldId id="293"/>
            <p14:sldId id="290"/>
            <p14:sldId id="294"/>
            <p14:sldId id="296"/>
            <p14:sldId id="2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esen, Robert" initials="OR" lastIdx="1" clrIdx="0">
    <p:extLst>
      <p:ext uri="{19B8F6BF-5375-455C-9EA6-DF929625EA0E}">
        <p15:presenceInfo xmlns:p15="http://schemas.microsoft.com/office/powerpoint/2012/main" userId="S-1-5-21-1844237615-1580818891-725345543-1599" providerId="AD"/>
      </p:ext>
    </p:extLst>
  </p:cmAuthor>
  <p:cmAuthor id="2" name="Lou, Hanqing" initials="LH" lastIdx="15" clrIdx="1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  <p:cmAuthor id="3" name="Sahin, Alphan" initials="SA" lastIdx="7" clrIdx="2">
    <p:extLst>
      <p:ext uri="{19B8F6BF-5375-455C-9EA6-DF929625EA0E}">
        <p15:presenceInfo xmlns:p15="http://schemas.microsoft.com/office/powerpoint/2012/main" userId="S-1-5-21-1844237615-1580818891-725345543-356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1415" autoAdjust="0"/>
  </p:normalViewPr>
  <p:slideViewPr>
    <p:cSldViewPr>
      <p:cViewPr varScale="1">
        <p:scale>
          <a:sx n="70" d="100"/>
          <a:sy n="70" d="100"/>
        </p:scale>
        <p:origin x="1075" y="4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650" y="58"/>
      </p:cViewPr>
      <p:guideLst>
        <p:guide orient="horz" pos="2885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02370" y="97004"/>
            <a:ext cx="646792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8" y="97004"/>
            <a:ext cx="834571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16690" y="9000620"/>
            <a:ext cx="932473" cy="181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736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942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41182" y="647360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lvl="0"/>
            <a:r>
              <a:rPr lang="en-GB" noProof="0" dirty="0" smtClean="0"/>
              <a:t>InterDigital,</a:t>
            </a:r>
            <a:r>
              <a:rPr lang="en-GB" baseline="0" noProof="0" dirty="0" smtClean="0"/>
              <a:t> Inc.</a:t>
            </a:r>
            <a:endParaRPr lang="en-GB" noProof="0" dirty="0" smtClean="0"/>
          </a:p>
        </p:txBody>
      </p:sp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802.11-16/0912r0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0.png"/><Relationship Id="rId3" Type="http://schemas.openxmlformats.org/officeDocument/2006/relationships/image" Target="../media/image190.png"/><Relationship Id="rId7" Type="http://schemas.openxmlformats.org/officeDocument/2006/relationships/image" Target="../media/image8.em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6.png"/><Relationship Id="rId5" Type="http://schemas.openxmlformats.org/officeDocument/2006/relationships/image" Target="../media/image21.png"/><Relationship Id="rId10" Type="http://schemas.openxmlformats.org/officeDocument/2006/relationships/image" Target="../media/image25.png"/><Relationship Id="rId4" Type="http://schemas.openxmlformats.org/officeDocument/2006/relationships/image" Target="../media/image20.pn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00870"/>
            <a:ext cx="7770813" cy="125489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EDMG-CEF Design for Control and SC PHY in MIMO Modes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0813" cy="38084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2016-07-25</a:t>
            </a:r>
            <a:endParaRPr lang="en-GB" sz="2000" b="0" dirty="0">
              <a:solidFill>
                <a:srgbClr val="FF000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3178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0254063"/>
              </p:ext>
            </p:extLst>
          </p:nvPr>
        </p:nvGraphicFramePr>
        <p:xfrm>
          <a:off x="554038" y="3906838"/>
          <a:ext cx="8016875" cy="2513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2" name="Document" r:id="rId4" imgW="8290118" imgH="2594961" progId="Word.Document.8">
                  <p:embed/>
                </p:oleObj>
              </mc:Choice>
              <mc:Fallback>
                <p:oleObj name="Document" r:id="rId4" imgW="8290118" imgH="25949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038" y="3906838"/>
                        <a:ext cx="8016875" cy="25130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86671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2296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Assume CIR:</a:t>
            </a:r>
          </a:p>
          <a:p>
            <a:pPr marL="0" indent="0"/>
            <a:r>
              <a:rPr lang="en-US" b="0" dirty="0"/>
              <a:t> </a:t>
            </a:r>
            <a:r>
              <a:rPr lang="en-US" b="0" dirty="0" smtClean="0"/>
              <a:t>        h1(1)=1-j2; h1(20)=3-j4; h2(1)=-1+j2; h2(64)=-3+j4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128663" y="2773681"/>
            <a:ext cx="31502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Channel Estimation Using P-Matrix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80755" y="2769656"/>
            <a:ext cx="3422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Channel Estimation Using Conjugation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4741" y="2916485"/>
            <a:ext cx="5094291" cy="35589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5832" y="2922237"/>
            <a:ext cx="5096349" cy="3560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36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Design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5029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case </a:t>
            </a:r>
            <a:r>
              <a:rPr lang="en-US" dirty="0"/>
              <a:t>of four-space-time-stream </a:t>
            </a:r>
            <a:r>
              <a:rPr lang="en-US" dirty="0" smtClean="0"/>
              <a:t>transmission, one can use either 4x4 P orthogonal matrix or combination of 2x2 P matrix and conjugation methods.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Reduced CEF and Extended CEF mechanisms can be used with trade-off between the latency and SNR, which may depend on the existence of </a:t>
            </a:r>
            <a:r>
              <a:rPr lang="en-US" dirty="0" err="1" smtClean="0"/>
              <a:t>LoS</a:t>
            </a:r>
            <a:r>
              <a:rPr lang="en-US" dirty="0" smtClean="0"/>
              <a:t>, antenna configurations, environment,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54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>
                <a:solidFill>
                  <a:schemeClr val="tx1"/>
                </a:solidFill>
              </a:rPr>
              <a:t>[1] </a:t>
            </a:r>
            <a:r>
              <a:rPr lang="en-US" b="0" dirty="0"/>
              <a:t>Carlos </a:t>
            </a:r>
            <a:r>
              <a:rPr lang="en-US" b="0" dirty="0" smtClean="0"/>
              <a:t>Cordeiro, “</a:t>
            </a:r>
            <a:r>
              <a:rPr lang="en-US" b="0" dirty="0"/>
              <a:t>Specification Framework for </a:t>
            </a:r>
            <a:r>
              <a:rPr lang="en-US" b="0" dirty="0" err="1" smtClean="0"/>
              <a:t>TGay</a:t>
            </a:r>
            <a:r>
              <a:rPr lang="en-US" b="0" dirty="0" smtClean="0"/>
              <a:t>”, IEEE 802.11-15/01358r4</a:t>
            </a:r>
          </a:p>
          <a:p>
            <a:r>
              <a:rPr lang="en-US" b="0" dirty="0"/>
              <a:t>[2] </a:t>
            </a:r>
            <a:r>
              <a:rPr lang="en-US" b="0" dirty="0" smtClean="0"/>
              <a:t>Wireless </a:t>
            </a:r>
            <a:r>
              <a:rPr lang="en-US" b="0" dirty="0"/>
              <a:t>LAN Medium Access </a:t>
            </a:r>
            <a:r>
              <a:rPr lang="en-US" b="0" dirty="0" smtClean="0"/>
              <a:t>Control (MAC</a:t>
            </a:r>
            <a:r>
              <a:rPr lang="en-US" b="0" dirty="0"/>
              <a:t>) and Physical Layer (PHY) </a:t>
            </a:r>
            <a:r>
              <a:rPr lang="en-US" b="0" dirty="0" smtClean="0"/>
              <a:t>Specifications, Amendment </a:t>
            </a:r>
            <a:r>
              <a:rPr lang="en-US" b="0" dirty="0"/>
              <a:t>3: Enhancements </a:t>
            </a:r>
            <a:r>
              <a:rPr lang="en-US" b="0" dirty="0" smtClean="0"/>
              <a:t>for Very </a:t>
            </a:r>
            <a:r>
              <a:rPr lang="en-US" b="0" dirty="0"/>
              <a:t>High Throughput in the 60 GHz </a:t>
            </a:r>
            <a:r>
              <a:rPr lang="en-US" b="0" dirty="0" smtClean="0"/>
              <a:t>Band</a:t>
            </a:r>
          </a:p>
          <a:p>
            <a:r>
              <a:rPr lang="en-US" b="0" dirty="0" smtClean="0"/>
              <a:t>[</a:t>
            </a:r>
            <a:r>
              <a:rPr lang="en-US" b="0" dirty="0"/>
              <a:t>3</a:t>
            </a:r>
            <a:r>
              <a:rPr lang="en-US" b="0" dirty="0" smtClean="0"/>
              <a:t>] </a:t>
            </a:r>
            <a:r>
              <a:rPr lang="en-US" b="0" dirty="0"/>
              <a:t>Rui Yang, et. al., “Open Loop vs Closed Loop SU-MIMO for 11ay”, IEEE 802.11-16/0642r1</a:t>
            </a:r>
          </a:p>
          <a:p>
            <a:r>
              <a:rPr lang="en-US" b="0" dirty="0" smtClean="0">
                <a:solidFill>
                  <a:schemeClr val="tx1"/>
                </a:solidFill>
              </a:rPr>
              <a:t>[4] </a:t>
            </a:r>
            <a:r>
              <a:rPr lang="en-US" b="0" dirty="0" smtClean="0">
                <a:solidFill>
                  <a:schemeClr val="tx1"/>
                </a:solidFill>
              </a:rPr>
              <a:t>Li-Hsiang Sun, et. al. “</a:t>
            </a:r>
            <a:r>
              <a:rPr lang="en-US" b="0" dirty="0"/>
              <a:t>Link Level Performance Comparisons of Open Loop, Closed Loop and Antenna Selection for </a:t>
            </a:r>
            <a:r>
              <a:rPr lang="en-US" b="0" dirty="0" smtClean="0"/>
              <a:t>SU-MIMO”, </a:t>
            </a:r>
            <a:r>
              <a:rPr lang="en-US" b="0" dirty="0"/>
              <a:t>IEEE </a:t>
            </a:r>
            <a:r>
              <a:rPr lang="en-US" b="0" dirty="0" smtClean="0"/>
              <a:t>802.11-16/0911r0</a:t>
            </a:r>
            <a:endParaRPr lang="en-US" b="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0194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371600"/>
                <a:ext cx="8229600" cy="4418013"/>
              </a:xfrm>
            </p:spPr>
            <p:txBody>
              <a:bodyPr/>
              <a:lstStyle/>
              <a:p>
                <a:r>
                  <a:rPr lang="en-US" sz="2000" dirty="0" smtClean="0"/>
                  <a:t>Do you agree that the SFD will include the following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EDMG-CEF </a:t>
                </a:r>
                <a:r>
                  <a:rPr lang="en-US" sz="1800" b="0" dirty="0" smtClean="0"/>
                  <a:t>shall </a:t>
                </a:r>
                <a:r>
                  <a:rPr lang="en-US" sz="1800" b="0" dirty="0"/>
                  <a:t>be built based on a</a:t>
                </a:r>
                <a:r>
                  <a:rPr lang="en-US" sz="1800" b="0" dirty="0" smtClean="0"/>
                  <a:t> </a:t>
                </a:r>
                <a:r>
                  <a:rPr lang="en-US" sz="1800" b="0" dirty="0" err="1" smtClean="0"/>
                  <a:t>Golay</a:t>
                </a:r>
                <a:r>
                  <a:rPr lang="en-US" sz="1800" b="0" dirty="0" smtClean="0"/>
                  <a:t> </a:t>
                </a:r>
                <a:r>
                  <a:rPr lang="en-US" sz="1800" b="0" dirty="0"/>
                  <a:t>complementary </a:t>
                </a:r>
                <a:r>
                  <a:rPr lang="en-US" sz="1800" b="0" dirty="0" smtClean="0"/>
                  <a:t>pair, e.g.,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1800" b="0">
                            <a:latin typeface="Cambria Math" panose="02040503050406030204" pitchFamily="18" charset="0"/>
                          </a:rPr>
                          <m:t>G</m:t>
                        </m:r>
                        <m:sSub>
                          <m:sSubPr>
                            <m:ctrlPr>
                              <a:rPr lang="en-US" sz="1800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b>
                            <m:r>
                              <a:rPr lang="en-US" sz="1800" b="0">
                                <a:latin typeface="Cambria Math" panose="02040503050406030204" pitchFamily="18" charset="0"/>
                              </a:rPr>
                              <m:t>128</m:t>
                            </m:r>
                          </m:sub>
                        </m:sSub>
                        <m:r>
                          <a:rPr lang="en-US" sz="1800" b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m:rPr>
                            <m:sty m:val="p"/>
                          </m:rPr>
                          <a:rPr lang="en-US" sz="1800" b="0">
                            <a:latin typeface="Cambria Math" panose="02040503050406030204" pitchFamily="18" charset="0"/>
                          </a:rPr>
                          <m:t>G</m:t>
                        </m:r>
                        <m:sSub>
                          <m:sSubPr>
                            <m:ctrlPr>
                              <a:rPr lang="en-US" sz="1800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b>
                            <m:r>
                              <a:rPr lang="en-US" sz="1800" b="0">
                                <a:latin typeface="Cambria Math" panose="02040503050406030204" pitchFamily="18" charset="0"/>
                              </a:rPr>
                              <m:t>128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800" b="0" dirty="0" smtClean="0"/>
                  <a:t> defined in 11ad</a:t>
                </a:r>
              </a:p>
              <a:p>
                <a:pPr marL="457200" lvl="1" indent="0"/>
                <a:r>
                  <a:rPr lang="en-US" sz="1800" dirty="0" smtClean="0">
                    <a:cs typeface="+mn-cs"/>
                  </a:rPr>
                  <a:t>Y/N/A: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 smtClean="0"/>
                  <a:t>The </a:t>
                </a:r>
                <a:r>
                  <a:rPr lang="en-US" sz="1800" b="0" dirty="0"/>
                  <a:t>basic building block of EDMG-CEF shall include a combination of the sequences </a:t>
                </a:r>
                <a:r>
                  <a:rPr lang="en-US" sz="1800" b="0" dirty="0" smtClean="0"/>
                  <a:t>in </a:t>
                </a:r>
                <a:r>
                  <a:rPr lang="en-US" sz="1800" b="0" dirty="0"/>
                  <a:t>the L-CEF, i.e.,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b="0">
                        <a:latin typeface="Cambria Math" panose="02040503050406030204" pitchFamily="18" charset="0"/>
                      </a:rPr>
                      <m:t>G</m:t>
                    </m:r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 b="0">
                            <a:latin typeface="Cambria Math" panose="02040503050406030204" pitchFamily="18" charset="0"/>
                          </a:rPr>
                          <m:t>u</m:t>
                        </m:r>
                      </m:e>
                      <m:sub>
                        <m:r>
                          <a:rPr lang="en-US" sz="1800" b="0">
                            <a:latin typeface="Cambria Math" panose="02040503050406030204" pitchFamily="18" charset="0"/>
                          </a:rPr>
                          <m:t>512</m:t>
                        </m:r>
                      </m:sub>
                    </m:sSub>
                    <m:r>
                      <a:rPr lang="en-US" sz="1800" b="0"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 sz="1800" b="0">
                        <a:latin typeface="Cambria Math" panose="02040503050406030204" pitchFamily="18" charset="0"/>
                      </a:rPr>
                      <m:t>G</m:t>
                    </m:r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 b="0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US" sz="1800" b="0">
                            <a:latin typeface="Cambria Math" panose="02040503050406030204" pitchFamily="18" charset="0"/>
                          </a:rPr>
                          <m:t>512</m:t>
                        </m:r>
                      </m:sub>
                    </m:sSub>
                  </m:oMath>
                </a14:m>
                <a:r>
                  <a:rPr lang="en-US" sz="1800" b="0" dirty="0"/>
                  <a:t>, with </a:t>
                </a:r>
                <a:r>
                  <a:rPr lang="en-US" sz="1800" b="0" dirty="0" smtClean="0"/>
                  <a:t>the </a:t>
                </a:r>
                <a:r>
                  <a:rPr lang="en-US" sz="1800" b="0" dirty="0" err="1" smtClean="0"/>
                  <a:t>circulant</a:t>
                </a:r>
                <a:r>
                  <a:rPr lang="en-US" sz="1800" b="0" dirty="0" smtClean="0"/>
                  <a:t> property. </a:t>
                </a:r>
              </a:p>
              <a:p>
                <a:pPr marL="400050" lvl="2" indent="0">
                  <a:spcBef>
                    <a:spcPts val="600"/>
                  </a:spcBef>
                </a:pPr>
                <a:r>
                  <a:rPr lang="en-US" dirty="0" smtClean="0"/>
                  <a:t>Y/N/A:</a:t>
                </a:r>
                <a:endParaRPr lang="en-US" dirty="0"/>
              </a:p>
              <a:p>
                <a:pPr marL="0" indent="0"/>
                <a:r>
                  <a:rPr lang="en-US" sz="1800" b="0" dirty="0" smtClean="0"/>
                  <a:t>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 smtClean="0"/>
                  <a:t>The </a:t>
                </a:r>
                <a:r>
                  <a:rPr lang="en-US" sz="1800" b="0" dirty="0"/>
                  <a:t>basic building block of EDMG-CEF </a:t>
                </a:r>
                <a:r>
                  <a:rPr lang="en-US" sz="1800" b="0" dirty="0" smtClean="0"/>
                  <a:t>may be </a:t>
                </a:r>
                <a:r>
                  <a:rPr lang="en-US" sz="1800" b="0" dirty="0"/>
                  <a:t>extended or </a:t>
                </a:r>
                <a:r>
                  <a:rPr lang="en-US" sz="1800" b="0" dirty="0" smtClean="0"/>
                  <a:t>reduced.</a:t>
                </a:r>
              </a:p>
              <a:p>
                <a:pPr marL="400050" lvl="2" indent="0">
                  <a:spcBef>
                    <a:spcPts val="600"/>
                  </a:spcBef>
                </a:pPr>
                <a:r>
                  <a:rPr lang="en-US" dirty="0" smtClean="0"/>
                  <a:t>Y/N/A:</a:t>
                </a: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400" b="0" dirty="0"/>
              </a:p>
              <a:p>
                <a:pPr marL="342900" lvl="1" indent="-34290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sz="1800" dirty="0" smtClean="0">
                    <a:cs typeface="+mn-cs"/>
                  </a:rPr>
                  <a:t>The basic building block shall be modulated using rotated BPSK, e.g., pi/2-BPSK as L-CEF.</a:t>
                </a:r>
                <a:endParaRPr lang="en-US" sz="1800" dirty="0">
                  <a:cs typeface="+mn-cs"/>
                </a:endParaRPr>
              </a:p>
              <a:p>
                <a:pPr marL="342900" lvl="1" indent="-342900">
                  <a:spcBef>
                    <a:spcPts val="600"/>
                  </a:spcBef>
                </a:pPr>
                <a:r>
                  <a:rPr lang="en-US" dirty="0" smtClean="0"/>
                  <a:t>      </a:t>
                </a:r>
                <a:r>
                  <a:rPr lang="en-US" sz="1800" dirty="0" smtClean="0"/>
                  <a:t>Y/N/A:</a:t>
                </a:r>
                <a:endParaRPr lang="en-US" sz="1800" dirty="0"/>
              </a:p>
              <a:p>
                <a:endParaRPr lang="en-US" sz="1800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371600"/>
                <a:ext cx="8229600" cy="4418013"/>
              </a:xfrm>
              <a:blipFill rotWithShape="0">
                <a:blip r:embed="rId2"/>
                <a:stretch>
                  <a:fillRect l="-741" t="-690" b="-157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5938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	In this contribution we propose two EDMG-CEF design options for control and single carrier PHY to support 11ay SU and MU MIMO.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160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 err="1" smtClean="0"/>
              <a:t>TGay</a:t>
            </a:r>
            <a:r>
              <a:rPr lang="en-US" sz="2000" kern="0" dirty="0" smtClean="0"/>
              <a:t> has agreed </a:t>
            </a:r>
            <a:r>
              <a:rPr lang="en-US" sz="2000" kern="0" dirty="0"/>
              <a:t>that 11ay will support SU-MIMO and </a:t>
            </a:r>
            <a:r>
              <a:rPr lang="en-US" sz="2000" kern="0" dirty="0" smtClean="0"/>
              <a:t>MU-MIMO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To support those MIMO schemes, it has also been agreed that the EDMG PPDU will have the following format [1]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“EDMG-CEF” needs to be designed to enable MIMO schemes.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It is desirable to design a set of orthogonal CE sequences, one for each spatial stream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Analog beamforming may not be effective to completely separate spatial streams [3] [4]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 marL="0" indent="0"/>
            <a:endParaRPr lang="en-US" sz="2000" kern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204108"/>
              </p:ext>
            </p:extLst>
          </p:nvPr>
        </p:nvGraphicFramePr>
        <p:xfrm>
          <a:off x="1061766" y="3505200"/>
          <a:ext cx="7018880" cy="466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1888"/>
                <a:gridCol w="669712"/>
                <a:gridCol w="734064"/>
                <a:gridCol w="701888"/>
                <a:gridCol w="701888"/>
                <a:gridCol w="701888"/>
                <a:gridCol w="701888"/>
                <a:gridCol w="701888"/>
                <a:gridCol w="701888"/>
                <a:gridCol w="701888"/>
              </a:tblGrid>
              <a:tr h="46626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dirty="0">
                          <a:effectLst/>
                        </a:rPr>
                        <a:t>L-STF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dirty="0">
                          <a:effectLst/>
                        </a:rPr>
                        <a:t>L-CEF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dirty="0">
                          <a:effectLst/>
                        </a:rPr>
                        <a:t>L-Header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dirty="0">
                          <a:effectLst/>
                        </a:rPr>
                        <a:t>EDMG-Header-A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</a:rPr>
                        <a:t>EDMG-STF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dirty="0">
                          <a:effectLst/>
                        </a:rPr>
                        <a:t>EDMG-CEF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dirty="0">
                          <a:effectLst/>
                        </a:rPr>
                        <a:t>EDMG-Header-B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</a:rPr>
                        <a:t>Data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dirty="0">
                          <a:effectLst/>
                        </a:rPr>
                        <a:t>AGC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dirty="0">
                          <a:effectLst/>
                        </a:rPr>
                        <a:t>TRN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50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60359"/>
          </a:xfrm>
        </p:spPr>
        <p:txBody>
          <a:bodyPr/>
          <a:lstStyle/>
          <a:p>
            <a:r>
              <a:rPr lang="en-US" dirty="0" smtClean="0"/>
              <a:t>Properties of CEF in 11ad (1/2)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80961" y="1278397"/>
                <a:ext cx="7770813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CEF for Control and SC PHY [2]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Constructed using </a:t>
                </a:r>
                <a:r>
                  <a:rPr lang="en-US" sz="1800" dirty="0" err="1" smtClean="0"/>
                  <a:t>Golay</a:t>
                </a:r>
                <a:r>
                  <a:rPr lang="en-US" sz="1800" dirty="0" smtClean="0"/>
                  <a:t> complementary pair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𝐺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128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𝐺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128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800" dirty="0" smtClean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“</a:t>
                </a:r>
                <a:r>
                  <a:rPr lang="en-US" sz="1800" dirty="0" err="1" smtClean="0"/>
                  <a:t>Circulant</a:t>
                </a:r>
                <a:r>
                  <a:rPr lang="en-US" sz="1800" dirty="0" smtClean="0"/>
                  <a:t> Property”: Having both cyclic prefix and cyclic suffix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Waveform </a:t>
                </a:r>
                <a:r>
                  <a:rPr lang="en-US" sz="2000" dirty="0" smtClean="0">
                    <a:latin typeface="Symbol" panose="05050102010706020507" pitchFamily="18" charset="2"/>
                  </a:rPr>
                  <a:t>(</a:t>
                </a:r>
                <a:r>
                  <a:rPr lang="en-US" dirty="0" smtClean="0">
                    <a:latin typeface="Symbol" panose="05050102010706020507" pitchFamily="18" charset="2"/>
                  </a:rPr>
                  <a:t>p</a:t>
                </a:r>
                <a:r>
                  <a:rPr lang="en-US" sz="2000" dirty="0" smtClean="0">
                    <a:latin typeface="Symbol" panose="05050102010706020507" pitchFamily="18" charset="2"/>
                    <a:cs typeface="AngsanaUPC" panose="02020603050405020304" pitchFamily="18" charset="-34"/>
                  </a:rPr>
                  <a:t>/</a:t>
                </a:r>
                <a:r>
                  <a:rPr lang="en-US" sz="2800" dirty="0" smtClean="0">
                    <a:latin typeface="AngsanaUPC" panose="02020603050405020304" pitchFamily="18" charset="-34"/>
                    <a:cs typeface="AngsanaUPC" panose="02020603050405020304" pitchFamily="18" charset="-34"/>
                  </a:rPr>
                  <a:t>2</a:t>
                </a:r>
                <a:r>
                  <a:rPr lang="en-US" sz="2000" dirty="0" smtClean="0"/>
                  <a:t> BPSK)</a:t>
                </a: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0961" y="1278397"/>
                <a:ext cx="7770813" cy="4113213"/>
              </a:xfrm>
              <a:blipFill rotWithShape="0">
                <a:blip r:embed="rId2"/>
                <a:stretch>
                  <a:fillRect l="-706" t="-8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2151791" y="5791200"/>
                <a:ext cx="4386394" cy="4938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≜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128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  <m:func>
                            <m:func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f>
                                    <m:fPr>
                                      <m:ctrlP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=0,1,…, 127</m:t>
                          </m:r>
                        </m:e>
                      </m:d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1791" y="5791200"/>
                <a:ext cx="4386394" cy="493853"/>
              </a:xfrm>
              <a:prstGeom prst="rect">
                <a:avLst/>
              </a:prstGeom>
              <a:blipFill rotWithShape="0">
                <a:blip r:embed="rId3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5831" y="4433855"/>
                <a:ext cx="8183202" cy="12049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𝐶𝐸</m:t>
                          </m:r>
                        </m:sub>
                      </m:sSub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≜</m:t>
                      </m:r>
                      <m:sSub>
                        <m:sSub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{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𝐶𝐸</m:t>
                          </m:r>
                        </m:sub>
                      </m:sSub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=0,…,1151}=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  <m:sSub>
                                  <m:sSubPr>
                                    <m:ctrlP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512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  <m:func>
                                  <m:funcPr>
                                    <m:ctrlP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4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exp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  <m:r>
                                          <a:rPr lang="en-US" sz="1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𝜋</m:t>
                                        </m:r>
                                        <m:f>
                                          <m:fPr>
                                            <m:ctrlPr>
                                              <a:rPr lang="en-US" sz="14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  </m:t>
                                    </m:r>
                                  </m:e>
                                </m:func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𝑓𝑜𝑟</m:t>
                                </m:r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=0,…,511;         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  <m:sSub>
                                  <m:sSubPr>
                                    <m:ctrlP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512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−512</m:t>
                                    </m:r>
                                  </m:e>
                                </m:d>
                                <m:func>
                                  <m:funcPr>
                                    <m:ctrlP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4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exp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  <m:r>
                                          <a:rPr lang="en-US" sz="1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𝜋</m:t>
                                        </m:r>
                                        <m:f>
                                          <m:fPr>
                                            <m:ctrlPr>
                                              <a:rPr lang="en-US" sz="14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</m:e>
                                </m:func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𝑓𝑜𝑟</m:t>
                                </m:r>
                                <m:r>
                                  <a:rPr lang="en-US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=512,…,1023;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  <m:sSub>
                                  <m:sSubPr>
                                    <m:ctrlP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128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−1024</m:t>
                                    </m:r>
                                  </m:e>
                                </m:d>
                                <m:func>
                                  <m:funcPr>
                                    <m:ctrlP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4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exp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  <m:r>
                                          <a:rPr lang="en-US" sz="1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𝜋</m:t>
                                        </m:r>
                                        <m:f>
                                          <m:fPr>
                                            <m:ctrlPr>
                                              <a:rPr lang="en-US" sz="14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</m:e>
                                </m:func>
                                <m:r>
                                  <a:rPr lang="en-US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𝑓𝑜𝑟</m:t>
                                </m:r>
                                <m:r>
                                  <a:rPr lang="en-US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=1024,…,1151</m:t>
                                </m:r>
                              </m:e>
                            </m:mr>
                          </m:m>
                        </m:e>
                      </m:d>
                      <m:sSub>
                        <m:sSub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≜</m:t>
                          </m:r>
                          <m:d>
                            <m:dPr>
                              <m:ctrlPr>
                                <a:rPr lang="en-US" sz="1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4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𝒓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brk m:alnAt="7"/>
                                          </m:rP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𝒖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sz="1400" b="1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sz="1400" b="1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𝒓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brk m:alnAt="7"/>
                                          </m:rP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𝒗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𝒓</m:t>
                                        </m:r>
                                      </m:e>
                                      <m:sub>
                                        <m:r>
                                          <a:rPr lang="en-US" sz="14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𝒃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</m:e>
                        <m:sub/>
                      </m:sSub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831" y="4433855"/>
                <a:ext cx="8183202" cy="120494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1444" y="2438400"/>
            <a:ext cx="5995724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12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01677"/>
          </a:xfrm>
        </p:spPr>
        <p:txBody>
          <a:bodyPr/>
          <a:lstStyle/>
          <a:p>
            <a:r>
              <a:rPr lang="en-US" dirty="0"/>
              <a:t>Properties of CEF in 11ad </a:t>
            </a:r>
            <a:r>
              <a:rPr lang="en-US" dirty="0" smtClean="0"/>
              <a:t>(2/2</a:t>
            </a:r>
            <a:r>
              <a:rPr lang="en-US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14400" y="1387477"/>
                <a:ext cx="7806372" cy="5087936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Cyclic Auto-Correlation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is orthogonal to its up-to +/- 256-sample cyclic shifts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 smtClean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 smtClean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 smtClean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 smtClean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sz="2000" b="0" dirty="0" smtClean="0">
                    <a:solidFill>
                      <a:schemeClr val="tx1"/>
                    </a:solidFill>
                  </a:rPr>
                  <a:t>Using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2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sub>
                    </m:sSub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−</m:t>
                    </m:r>
                    <m:sSub>
                      <m:sSub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sub>
                    </m:sSub>
                    <m:r>
                      <a:rPr lang="en-US" sz="2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b="0" dirty="0" smtClean="0"/>
                  <a:t>, the estimated channel impulse responses will not suffer from </a:t>
                </a:r>
                <a:r>
                  <a:rPr lang="en-US" sz="2000" b="0" dirty="0"/>
                  <a:t>interference </a:t>
                </a:r>
                <a:r>
                  <a:rPr lang="en-US" sz="2000" b="0" dirty="0" smtClean="0"/>
                  <a:t>due to channel </a:t>
                </a:r>
                <a:r>
                  <a:rPr lang="en-US" sz="2000" b="0" dirty="0" err="1" smtClean="0"/>
                  <a:t>multipaths</a:t>
                </a:r>
                <a:r>
                  <a:rPr lang="en-US" sz="2000" b="0" dirty="0" smtClean="0"/>
                  <a:t> </a:t>
                </a:r>
                <a:r>
                  <a:rPr lang="en-US" sz="2000" b="0" dirty="0"/>
                  <a:t>and </a:t>
                </a:r>
                <a:r>
                  <a:rPr lang="en-US" sz="2000" b="0" dirty="0" smtClean="0"/>
                  <a:t>sampling time offset</a:t>
                </a:r>
                <a:r>
                  <a:rPr lang="en-US" sz="2000" dirty="0"/>
                  <a:t> </a:t>
                </a:r>
                <a:r>
                  <a:rPr lang="en-US" sz="2000" b="0" dirty="0" smtClean="0"/>
                  <a:t>up to </a:t>
                </a:r>
                <a:r>
                  <a:rPr lang="en-US" sz="2000" b="0" dirty="0"/>
                  <a:t>+/- 256 samples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0" y="1387477"/>
                <a:ext cx="7806372" cy="5087936"/>
              </a:xfrm>
              <a:blipFill rotWithShape="0">
                <a:blip r:embed="rId2"/>
                <a:stretch>
                  <a:fillRect l="-1015" t="-959" b="-3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2322512" y="2280533"/>
            <a:ext cx="4497388" cy="2925434"/>
            <a:chOff x="2057400" y="3359718"/>
            <a:chExt cx="4953000" cy="3070916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57400" y="3359718"/>
              <a:ext cx="4953000" cy="3070916"/>
            </a:xfrm>
            <a:prstGeom prst="rect">
              <a:avLst/>
            </a:prstGeom>
          </p:spPr>
        </p:pic>
        <p:cxnSp>
          <p:nvCxnSpPr>
            <p:cNvPr id="9" name="Straight Connector 8"/>
            <p:cNvCxnSpPr/>
            <p:nvPr/>
          </p:nvCxnSpPr>
          <p:spPr bwMode="auto">
            <a:xfrm flipV="1">
              <a:off x="3810000" y="4953000"/>
              <a:ext cx="0" cy="114141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flipV="1">
              <a:off x="5460522" y="4953000"/>
              <a:ext cx="0" cy="114141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>
              <a:off x="3810000" y="5257800"/>
              <a:ext cx="165052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3978749" y="4906682"/>
              <a:ext cx="136287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+/- 256 Samples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6297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33534"/>
          </a:xfrm>
        </p:spPr>
        <p:txBody>
          <a:bodyPr/>
          <a:lstStyle/>
          <a:p>
            <a:r>
              <a:rPr lang="en-US" dirty="0" smtClean="0"/>
              <a:t>Variants of 11ad CEF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341873"/>
            <a:ext cx="8039101" cy="44493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length of 11ad CEF could be reduced by including only Gu512 or Gv512 (Reduced CEF)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Reduces latency, but also reduces SNR and zero-correlation 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length of 11ad CEF could also be extended by including multiple </a:t>
            </a:r>
            <a:r>
              <a:rPr lang="en-US" sz="2000" dirty="0"/>
              <a:t>Gu512 </a:t>
            </a:r>
            <a:r>
              <a:rPr lang="en-US" sz="2000" dirty="0" smtClean="0"/>
              <a:t>and/or </a:t>
            </a:r>
            <a:r>
              <a:rPr lang="en-US" sz="2000" dirty="0"/>
              <a:t>Gv512 </a:t>
            </a:r>
            <a:r>
              <a:rPr lang="en-US" sz="2000" dirty="0" smtClean="0"/>
              <a:t>(Extended CEF)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Increases SNR and zero-correlation range, but also increases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both cases, the </a:t>
            </a:r>
            <a:r>
              <a:rPr lang="en-US" sz="2000" dirty="0" err="1"/>
              <a:t>circulant</a:t>
            </a:r>
            <a:r>
              <a:rPr lang="en-US" sz="2000" dirty="0"/>
              <a:t> </a:t>
            </a:r>
            <a:r>
              <a:rPr lang="en-US" sz="2000" dirty="0" smtClean="0"/>
              <a:t>property is preserved.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9" name="Rectangle 28"/>
          <p:cNvSpPr/>
          <p:nvPr/>
        </p:nvSpPr>
        <p:spPr bwMode="auto">
          <a:xfrm>
            <a:off x="2396368" y="4649690"/>
            <a:ext cx="1486216" cy="3810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Gu</a:t>
            </a:r>
            <a:r>
              <a:rPr lang="en-US" sz="1400" baseline="-25000" dirty="0" smtClean="0">
                <a:solidFill>
                  <a:schemeClr val="tx1"/>
                </a:solidFill>
              </a:rPr>
              <a:t>512</a:t>
            </a:r>
            <a:r>
              <a:rPr lang="en-US" sz="1400" dirty="0" smtClean="0">
                <a:solidFill>
                  <a:schemeClr val="tx1"/>
                </a:solidFill>
              </a:rPr>
              <a:t> or Gv</a:t>
            </a:r>
            <a:r>
              <a:rPr lang="en-US" sz="1400" baseline="-25000" dirty="0" smtClean="0">
                <a:solidFill>
                  <a:schemeClr val="tx1"/>
                </a:solidFill>
              </a:rPr>
              <a:t>512</a:t>
            </a:r>
            <a:endParaRPr kumimoji="0" lang="en-US" sz="14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3852523" y="4649690"/>
            <a:ext cx="635582" cy="3810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-Gb</a:t>
            </a:r>
            <a:r>
              <a:rPr lang="en-US" sz="1400" baseline="-25000" dirty="0">
                <a:solidFill>
                  <a:schemeClr val="tx1"/>
                </a:solidFill>
              </a:rPr>
              <a:t>128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1760459" y="4649690"/>
            <a:ext cx="635582" cy="381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-</a:t>
            </a:r>
            <a:r>
              <a:rPr lang="en-US" sz="1400" dirty="0" smtClean="0">
                <a:solidFill>
                  <a:schemeClr val="tx1"/>
                </a:solidFill>
              </a:rPr>
              <a:t>Ga</a:t>
            </a:r>
            <a:r>
              <a:rPr lang="en-US" sz="1400" baseline="-25000" dirty="0" smtClean="0">
                <a:solidFill>
                  <a:schemeClr val="tx1"/>
                </a:solidFill>
              </a:rPr>
              <a:t>128</a:t>
            </a:r>
            <a:endParaRPr lang="en-US" sz="1400" baseline="-250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1028224" y="4575836"/>
            <a:ext cx="1369344" cy="562534"/>
          </a:xfrm>
          <a:prstGeom prst="round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13243" y="4497079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37557" y="4262816"/>
            <a:ext cx="5373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STF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2396040" y="4558923"/>
            <a:ext cx="2092065" cy="562534"/>
          </a:xfrm>
          <a:prstGeom prst="round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861923" y="4216401"/>
            <a:ext cx="13292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Reduced CEF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358744" y="5912120"/>
            <a:ext cx="1486216" cy="3810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Gu</a:t>
            </a:r>
            <a:r>
              <a:rPr lang="en-US" sz="1400" baseline="-25000" dirty="0" smtClean="0">
                <a:solidFill>
                  <a:schemeClr val="tx1"/>
                </a:solidFill>
              </a:rPr>
              <a:t>512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2000" dirty="0" smtClean="0">
                <a:solidFill>
                  <a:schemeClr val="tx1"/>
                </a:solidFill>
              </a:rPr>
              <a:t>| 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Gv</a:t>
            </a:r>
            <a:r>
              <a:rPr lang="en-US" sz="1400" baseline="-25000" dirty="0">
                <a:solidFill>
                  <a:schemeClr val="tx1"/>
                </a:solidFill>
              </a:rPr>
              <a:t>512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5331104" y="5905122"/>
            <a:ext cx="635582" cy="3810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-Gb</a:t>
            </a:r>
            <a:r>
              <a:rPr lang="en-US" sz="1400" baseline="-25000" dirty="0">
                <a:solidFill>
                  <a:schemeClr val="tx1"/>
                </a:solidFill>
              </a:rPr>
              <a:t>128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1722835" y="5912120"/>
            <a:ext cx="635582" cy="381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-</a:t>
            </a:r>
            <a:r>
              <a:rPr lang="en-US" sz="1400" dirty="0" smtClean="0">
                <a:solidFill>
                  <a:schemeClr val="tx1"/>
                </a:solidFill>
              </a:rPr>
              <a:t>Ga</a:t>
            </a:r>
            <a:r>
              <a:rPr lang="en-US" sz="1400" baseline="-25000" dirty="0" smtClean="0">
                <a:solidFill>
                  <a:schemeClr val="tx1"/>
                </a:solidFill>
              </a:rPr>
              <a:t>128</a:t>
            </a:r>
            <a:endParaRPr lang="en-US" sz="1400" baseline="-25000" dirty="0">
              <a:solidFill>
                <a:schemeClr val="tx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 bwMode="auto">
          <a:xfrm>
            <a:off x="990600" y="5838266"/>
            <a:ext cx="1369344" cy="562534"/>
          </a:xfrm>
          <a:prstGeom prst="round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175619" y="5759509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999933" y="5525246"/>
            <a:ext cx="5373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STF</a:t>
            </a:r>
          </a:p>
        </p:txBody>
      </p:sp>
      <p:sp>
        <p:nvSpPr>
          <p:cNvPr id="47" name="Rounded Rectangle 46"/>
          <p:cNvSpPr/>
          <p:nvPr/>
        </p:nvSpPr>
        <p:spPr bwMode="auto">
          <a:xfrm>
            <a:off x="2358416" y="5821353"/>
            <a:ext cx="3608270" cy="562534"/>
          </a:xfrm>
          <a:prstGeom prst="round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824299" y="5478831"/>
            <a:ext cx="13869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Extended CEF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3842078" y="5912120"/>
            <a:ext cx="1486216" cy="3810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Gu</a:t>
            </a:r>
            <a:r>
              <a:rPr lang="en-US" sz="1400" baseline="-25000" dirty="0" smtClean="0">
                <a:solidFill>
                  <a:schemeClr val="tx1"/>
                </a:solidFill>
              </a:rPr>
              <a:t>512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2000" dirty="0" smtClean="0">
                <a:solidFill>
                  <a:schemeClr val="tx1"/>
                </a:solidFill>
              </a:rPr>
              <a:t>|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1400" dirty="0">
                <a:solidFill>
                  <a:schemeClr val="tx1"/>
                </a:solidFill>
              </a:rPr>
              <a:t>Gv</a:t>
            </a:r>
            <a:r>
              <a:rPr lang="en-US" sz="1400" baseline="-25000" dirty="0">
                <a:solidFill>
                  <a:schemeClr val="tx1"/>
                </a:solidFill>
              </a:rPr>
              <a:t>512</a:t>
            </a:r>
          </a:p>
        </p:txBody>
      </p:sp>
      <p:sp>
        <p:nvSpPr>
          <p:cNvPr id="51" name="Right Arrow 50"/>
          <p:cNvSpPr/>
          <p:nvPr/>
        </p:nvSpPr>
        <p:spPr bwMode="auto">
          <a:xfrm>
            <a:off x="4898117" y="4554955"/>
            <a:ext cx="914400" cy="556966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6281" y="3788416"/>
            <a:ext cx="3447327" cy="2307584"/>
          </a:xfrm>
          <a:prstGeom prst="rect">
            <a:avLst/>
          </a:prstGeom>
        </p:spPr>
      </p:pic>
      <p:cxnSp>
        <p:nvCxnSpPr>
          <p:cNvPr id="28" name="Straight Connector 27"/>
          <p:cNvCxnSpPr/>
          <p:nvPr/>
        </p:nvCxnSpPr>
        <p:spPr bwMode="auto">
          <a:xfrm flipV="1">
            <a:off x="7010400" y="4696852"/>
            <a:ext cx="0" cy="114141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 flipV="1">
            <a:off x="8186470" y="4717360"/>
            <a:ext cx="0" cy="114141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>
            <a:off x="7010400" y="4958744"/>
            <a:ext cx="117607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7041947" y="4687787"/>
            <a:ext cx="11815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+/- 128 Samples</a:t>
            </a:r>
          </a:p>
        </p:txBody>
      </p:sp>
    </p:spTree>
    <p:extLst>
      <p:ext uri="{BB962C8B-B14F-4D97-AF65-F5344CB8AC3E}">
        <p14:creationId xmlns:p14="http://schemas.microsoft.com/office/powerpoint/2010/main" val="61105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sz="2800" dirty="0" smtClean="0"/>
              <a:t>Proposals of EDMG-CEF for MIMO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371600"/>
                <a:ext cx="8610600" cy="4343400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We recommend that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The sequences in EDMG-CEF will be based on a </a:t>
                </a:r>
                <a:r>
                  <a:rPr lang="en-US" dirty="0" err="1" smtClean="0"/>
                  <a:t>Golay</a:t>
                </a:r>
                <a:r>
                  <a:rPr lang="en-US" dirty="0" smtClean="0"/>
                  <a:t> complementary pair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128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128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used in L-CEF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The basic building block could be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128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512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512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128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or its variants, e.g.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128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512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,−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128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for reduced CEF, and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128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512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512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512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512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128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for extended </a:t>
                </a:r>
                <a:r>
                  <a:rPr lang="en-US" dirty="0" smtClean="0"/>
                  <a:t>CEF, depending on the need. 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The basic building block should be modulated based on rotated modulation, such as pi/2-BPSK</a:t>
                </a: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EDMG-CEF should include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𝑆𝑇𝑆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CE sequences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𝐶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, ..,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𝐶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𝑆𝑇𝑆</m:t>
                            </m:r>
                          </m:sub>
                        </m:sSub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, one for each space-time stream, </a:t>
                </a:r>
                <a:r>
                  <a:rPr lang="en-US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𝑆𝑇𝑆</m:t>
                        </m:r>
                      </m:sub>
                    </m:sSub>
                  </m:oMath>
                </a14:m>
                <a:r>
                  <a:rPr lang="en-US" dirty="0"/>
                  <a:t> is the number of </a:t>
                </a:r>
                <a:r>
                  <a:rPr lang="en-US" dirty="0" smtClean="0"/>
                  <a:t>space-time streams.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should provide zero cyclic cross-correlation within certain range. </a:t>
                </a:r>
                <a:r>
                  <a:rPr lang="en-US" dirty="0"/>
                  <a:t>F</a:t>
                </a:r>
                <a:r>
                  <a:rPr lang="en-US" dirty="0" smtClean="0"/>
                  <a:t>or example</a:t>
                </a:r>
              </a:p>
              <a:p>
                <a:pPr marL="457200" lvl="1" indent="0"/>
                <a:r>
                  <a:rPr lang="en-US" b="0" dirty="0" smtClean="0"/>
                  <a:t>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𝑐𝑦𝑐𝑙𝑖𝑐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_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𝑠h𝑖𝑓𝑡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, where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∈[−128, 128]</m:t>
                    </m:r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371600"/>
                <a:ext cx="8610600" cy="4343400"/>
              </a:xfrm>
              <a:blipFill rotWithShape="0">
                <a:blip r:embed="rId2"/>
                <a:stretch>
                  <a:fillRect l="-920" t="-1122" r="-142" b="-141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020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sz="2400" dirty="0" smtClean="0"/>
              <a:t>EDMG-CEF Options for Two-Stream MIMO (1/2)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371600"/>
                <a:ext cx="8077200" cy="4343400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Option 1: Using “P matrix” concept 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P matrix is an orthogonal matrix, e.g.,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371600"/>
                <a:ext cx="8077200" cy="4343400"/>
              </a:xfrm>
              <a:blipFill rotWithShape="0">
                <a:blip r:embed="rId2"/>
                <a:stretch>
                  <a:fillRect l="-679" t="-7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2783586" y="4378408"/>
                <a:ext cx="279108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𝐶𝐸</m:t>
                          </m:r>
                        </m:sub>
                      </m:sSub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≜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𝒖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−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3586" y="4378408"/>
                <a:ext cx="2791085" cy="461665"/>
              </a:xfrm>
              <a:prstGeom prst="rect">
                <a:avLst/>
              </a:prstGeom>
              <a:blipFill rotWithShape="0">
                <a:blip r:embed="rId3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1219200" y="2739272"/>
            <a:ext cx="9220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Stream 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125248" y="2608809"/>
            <a:ext cx="448679" cy="4211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125248" y="3106307"/>
            <a:ext cx="448679" cy="4211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 bwMode="auto">
              <a:xfrm>
                <a:off x="2715089" y="2719912"/>
                <a:ext cx="855074" cy="347565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n-US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15089" y="2719912"/>
                <a:ext cx="855074" cy="347565"/>
              </a:xfrm>
              <a:prstGeom prst="rect">
                <a:avLst/>
              </a:prstGeom>
              <a:blipFill rotWithShape="0">
                <a:blip r:embed="rId4"/>
                <a:stretch>
                  <a:fillRect r="-2797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 bwMode="auto">
              <a:xfrm>
                <a:off x="3570162" y="2719912"/>
                <a:ext cx="1679200" cy="347565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  <m:sSub>
                        <m:sSub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𝐶𝐸</m:t>
                          </m:r>
                        </m:sub>
                      </m:sSub>
                    </m:oMath>
                  </m:oMathPara>
                </a14:m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70162" y="2719912"/>
                <a:ext cx="1679200" cy="3475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 bwMode="auto">
              <a:xfrm>
                <a:off x="5249362" y="2719911"/>
                <a:ext cx="2544190" cy="347565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b>
                          </m:sSub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𝐶𝐸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b>
                      </m:sSub>
                    </m:oMath>
                  </m:oMathPara>
                </a14:m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49362" y="2719911"/>
                <a:ext cx="2544190" cy="3475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 bwMode="auto">
              <a:xfrm>
                <a:off x="2715089" y="3240536"/>
                <a:ext cx="855074" cy="347565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n-US" sz="1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15089" y="3240536"/>
                <a:ext cx="855074" cy="347565"/>
              </a:xfrm>
              <a:prstGeom prst="rect">
                <a:avLst/>
              </a:prstGeom>
              <a:blipFill rotWithShape="0">
                <a:blip r:embed="rId7"/>
                <a:stretch>
                  <a:fillRect r="-3497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 bwMode="auto">
              <a:xfrm>
                <a:off x="3570162" y="3240536"/>
                <a:ext cx="1679200" cy="347565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  <m:sSub>
                        <m:sSub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𝐶𝐸</m:t>
                          </m:r>
                        </m:sub>
                      </m:sSub>
                    </m:oMath>
                  </m:oMathPara>
                </a14:m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70162" y="3240536"/>
                <a:ext cx="1679200" cy="34756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 bwMode="auto">
              <a:xfrm>
                <a:off x="5249363" y="3240536"/>
                <a:ext cx="2544189" cy="347565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sub>
                          </m:sSub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𝐶𝐸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b>
                      </m:sSub>
                    </m:oMath>
                  </m:oMathPara>
                </a14:m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49363" y="3240536"/>
                <a:ext cx="2544189" cy="34756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/>
          <p:nvPr/>
        </p:nvCxnSpPr>
        <p:spPr bwMode="auto">
          <a:xfrm>
            <a:off x="2710130" y="2545406"/>
            <a:ext cx="0" cy="125123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7789652" y="2515446"/>
            <a:ext cx="0" cy="125123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 flipV="1">
            <a:off x="2705172" y="3766680"/>
            <a:ext cx="5080581" cy="2996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4720145" y="3762260"/>
            <a:ext cx="12314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EDMG-CEF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219200" y="3259897"/>
            <a:ext cx="9220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Stream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45384" y="5675027"/>
                <a:ext cx="756867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tx1"/>
                    </a:solidFill>
                  </a:rPr>
                  <a:t>Note: The length of EDMG-CEF can be reduced by using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only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       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𝐶𝐸</m:t>
                        </m:r>
                      </m:sub>
                    </m:sSub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𝐶𝐸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b>
                    </m:sSub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384" y="5675027"/>
                <a:ext cx="7568675" cy="707886"/>
              </a:xfrm>
              <a:prstGeom prst="rect">
                <a:avLst/>
              </a:prstGeom>
              <a:blipFill rotWithShape="0">
                <a:blip r:embed="rId10"/>
                <a:stretch>
                  <a:fillRect l="-886" t="-5172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2783585" y="4831649"/>
                <a:ext cx="352282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𝐶𝐸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b>
                      </m:sSub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≜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𝒖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−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3585" y="4831649"/>
                <a:ext cx="3522823" cy="461665"/>
              </a:xfrm>
              <a:prstGeom prst="rect">
                <a:avLst/>
              </a:prstGeom>
              <a:blipFill rotWithShape="0">
                <a:blip r:embed="rId11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/>
          <p:cNvSpPr/>
          <p:nvPr/>
        </p:nvSpPr>
        <p:spPr bwMode="auto">
          <a:xfrm>
            <a:off x="2710129" y="2438400"/>
            <a:ext cx="860032" cy="1384819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3905206"/>
            <a:ext cx="16121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This could be put at the end of EDMG-STF</a:t>
            </a:r>
          </a:p>
        </p:txBody>
      </p:sp>
      <p:cxnSp>
        <p:nvCxnSpPr>
          <p:cNvPr id="10" name="Straight Arrow Connector 9"/>
          <p:cNvCxnSpPr>
            <a:stCxn id="8" idx="3"/>
            <a:endCxn id="7" idx="4"/>
          </p:cNvCxnSpPr>
          <p:nvPr/>
        </p:nvCxnSpPr>
        <p:spPr bwMode="auto">
          <a:xfrm flipV="1">
            <a:off x="2450323" y="3823219"/>
            <a:ext cx="689822" cy="5436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06158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sz="2400" dirty="0"/>
              <a:t>EDMG-CEF </a:t>
            </a:r>
            <a:r>
              <a:rPr lang="en-US" sz="2400" dirty="0" smtClean="0"/>
              <a:t>Options for </a:t>
            </a:r>
            <a:r>
              <a:rPr lang="en-US" sz="2400" dirty="0"/>
              <a:t>Two-Stream MIMO </a:t>
            </a:r>
            <a:r>
              <a:rPr lang="en-US" sz="2400" dirty="0" smtClean="0"/>
              <a:t>(2/2</a:t>
            </a:r>
            <a:r>
              <a:rPr lang="en-US" sz="2400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2"/>
                <a:ext cx="7770813" cy="4646612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Option 2: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𝐶</m:t>
                    </m:r>
                    <m:sSub>
                      <m:sSub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= </a:t>
                </a:r>
                <a:r>
                  <a:rPr lang="en-US" dirty="0"/>
                  <a:t>C</a:t>
                </a:r>
                <a:r>
                  <a:rPr lang="en-US" dirty="0" smtClean="0"/>
                  <a:t>onjugate(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𝐶</m:t>
                    </m:r>
                    <m:sSub>
                      <m:sSub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2"/>
                <a:ext cx="7770813" cy="4646612"/>
              </a:xfrm>
              <a:blipFill rotWithShape="0">
                <a:blip r:embed="rId2"/>
                <a:stretch>
                  <a:fillRect l="-1099" t="-10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 bwMode="auto">
              <a:xfrm>
                <a:off x="3683089" y="2084662"/>
                <a:ext cx="659175" cy="357834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83089" y="2084662"/>
                <a:ext cx="659175" cy="35783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 bwMode="auto">
              <a:xfrm>
                <a:off x="4342262" y="2084662"/>
                <a:ext cx="2503698" cy="357834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𝐶𝐸</m:t>
                          </m:r>
                        </m:sub>
                      </m:sSub>
                    </m:oMath>
                  </m:oMathPara>
                </a14:m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42262" y="2084662"/>
                <a:ext cx="2503698" cy="35783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 bwMode="auto">
              <a:xfrm>
                <a:off x="3683089" y="2620669"/>
                <a:ext cx="659175" cy="357834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83089" y="2620669"/>
                <a:ext cx="659175" cy="35783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 bwMode="auto">
              <a:xfrm>
                <a:off x="4342262" y="2620669"/>
                <a:ext cx="2503698" cy="357834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𝐶𝐸</m:t>
                          </m:r>
                        </m:sub>
                        <m:sup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42262" y="2620669"/>
                <a:ext cx="2503698" cy="35783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845620" y="2104594"/>
            <a:ext cx="9220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Stream 1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3674852" y="1905000"/>
            <a:ext cx="0" cy="12882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074527" y="1970276"/>
            <a:ext cx="608560" cy="4335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74527" y="2482474"/>
            <a:ext cx="608560" cy="4335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…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858000" y="1905000"/>
            <a:ext cx="0" cy="12882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3683087" y="3156676"/>
            <a:ext cx="3174913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4730671" y="3204706"/>
            <a:ext cx="12314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EDMG-CEF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845620" y="2640602"/>
            <a:ext cx="9220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Stream 2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1373966" y="3597064"/>
            <a:ext cx="6470680" cy="2478659"/>
            <a:chOff x="1112808" y="3922011"/>
            <a:chExt cx="6470680" cy="2478659"/>
          </a:xfrm>
        </p:grpSpPr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112808" y="4174826"/>
              <a:ext cx="6470680" cy="2225844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1781109" y="3935564"/>
                  <a:ext cx="1507144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100" dirty="0" smtClean="0">
                      <a:solidFill>
                        <a:schemeClr val="tx1"/>
                      </a:solidFill>
                    </a:rPr>
                    <a:t>Cyclic auto correlation </a:t>
                  </a:r>
                </a:p>
                <a:p>
                  <a:pPr algn="ctr"/>
                  <a:r>
                    <a:rPr lang="en-US" sz="1100" dirty="0" smtClean="0">
                      <a:solidFill>
                        <a:schemeClr val="tx1"/>
                      </a:solidFill>
                    </a:rPr>
                    <a:t>of </a:t>
                  </a:r>
                  <a14:m>
                    <m:oMath xmlns:m="http://schemas.openxmlformats.org/officeDocument/2006/math">
                      <m:r>
                        <a:rPr lang="en-US" sz="11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100" i="1" dirty="0" err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i="1" dirty="0" err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100" i="1" dirty="0" err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r>
                        <a:rPr lang="en-US" sz="11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1100" i="1" dirty="0" err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i="1" dirty="0" err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100" i="1" dirty="0" err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en-US" sz="11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US" sz="1100" dirty="0" smtClean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81109" y="3935564"/>
                  <a:ext cx="1507144" cy="430887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b="-985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3521506" y="3922011"/>
                  <a:ext cx="1507144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100" dirty="0" smtClean="0">
                      <a:solidFill>
                        <a:schemeClr val="tx1"/>
                      </a:solidFill>
                    </a:rPr>
                    <a:t>Cyclic auto correlation </a:t>
                  </a:r>
                </a:p>
                <a:p>
                  <a:pPr algn="ctr"/>
                  <a:r>
                    <a:rPr lang="en-US" sz="1100" dirty="0" smtClean="0">
                      <a:solidFill>
                        <a:schemeClr val="tx1"/>
                      </a:solidFill>
                    </a:rPr>
                    <a:t>of </a:t>
                  </a:r>
                  <a14:m>
                    <m:oMath xmlns:m="http://schemas.openxmlformats.org/officeDocument/2006/math">
                      <m:r>
                        <a:rPr lang="en-US" sz="11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Sup>
                        <m:sSubSupPr>
                          <m:ctrlP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100" i="1" dirty="0" err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100" i="1" dirty="0" err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  <m:sup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sz="11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Sup>
                        <m:sSubSupPr>
                          <m:ctrlP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100" i="1" dirty="0" err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100" i="1" dirty="0" err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  <m:sup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sz="11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US" sz="1100" dirty="0" smtClean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21506" y="3922011"/>
                  <a:ext cx="1507144" cy="430887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b="-985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5445594" y="3922011"/>
                  <a:ext cx="1553630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100" dirty="0" smtClean="0">
                      <a:solidFill>
                        <a:schemeClr val="tx1"/>
                      </a:solidFill>
                    </a:rPr>
                    <a:t>Cyclic cross correlation </a:t>
                  </a:r>
                </a:p>
                <a:p>
                  <a:r>
                    <a:rPr lang="en-US" sz="1100" dirty="0" smtClean="0">
                      <a:solidFill>
                        <a:schemeClr val="tx1"/>
                      </a:solidFill>
                    </a:rPr>
                    <a:t>of </a:t>
                  </a:r>
                  <a14:m>
                    <m:oMath xmlns:m="http://schemas.openxmlformats.org/officeDocument/2006/math">
                      <m:r>
                        <a:rPr lang="en-US" sz="11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100" i="1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i="1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100" i="1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r>
                        <a:rPr lang="en-US" sz="11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1100" i="1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i="1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100" i="1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en-US" sz="11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</m:oMath>
                  </a14:m>
                  <a:r>
                    <a:rPr lang="en-US" sz="1100" dirty="0" smtClean="0">
                      <a:solidFill>
                        <a:schemeClr val="tx1"/>
                      </a:solidFill>
                    </a:rPr>
                    <a:t>and </a:t>
                  </a:r>
                  <a14:m>
                    <m:oMath xmlns:m="http://schemas.openxmlformats.org/officeDocument/2006/math">
                      <m:r>
                        <a:rPr lang="en-US" sz="11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Sup>
                        <m:sSubSupPr>
                          <m:ctrlP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100" i="1" dirty="0" err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100" i="1" dirty="0" err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  <m:sup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sz="11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Sup>
                        <m:sSubSupPr>
                          <m:ctrlP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100" i="1" dirty="0" err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100" i="1" dirty="0" err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  <m:sup>
                          <m:r>
                            <a:rPr lang="en-US" sz="11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sz="11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US" sz="1100" dirty="0" smtClean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45594" y="3922011"/>
                  <a:ext cx="1553630" cy="430887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b="-985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33400" y="6037931"/>
                <a:ext cx="83933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solidFill>
                      <a:schemeClr val="tx1"/>
                    </a:solidFill>
                  </a:rPr>
                  <a:t>Note: The length of EDMG-CEF can be extended by using multiple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or/and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𝐶𝐸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6037931"/>
                <a:ext cx="8393388" cy="369332"/>
              </a:xfrm>
              <a:prstGeom prst="rect">
                <a:avLst/>
              </a:prstGeom>
              <a:blipFill rotWithShape="0">
                <a:blip r:embed="rId11"/>
                <a:stretch>
                  <a:fillRect l="-654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Oval 30"/>
          <p:cNvSpPr/>
          <p:nvPr/>
        </p:nvSpPr>
        <p:spPr bwMode="auto">
          <a:xfrm>
            <a:off x="3696849" y="1868618"/>
            <a:ext cx="645415" cy="1384819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3400" y="3019005"/>
            <a:ext cx="17027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This could be put at the end of EDMG-STF</a:t>
            </a:r>
          </a:p>
        </p:txBody>
      </p:sp>
      <p:cxnSp>
        <p:nvCxnSpPr>
          <p:cNvPr id="11" name="Straight Arrow Connector 10"/>
          <p:cNvCxnSpPr>
            <a:stCxn id="32" idx="3"/>
            <a:endCxn id="31" idx="3"/>
          </p:cNvCxnSpPr>
          <p:nvPr/>
        </p:nvCxnSpPr>
        <p:spPr bwMode="auto">
          <a:xfrm flipV="1">
            <a:off x="2236156" y="3050635"/>
            <a:ext cx="1555212" cy="4300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90399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28A00E-A4F1-4CB6-961B-1B5ABEB44DD5}">
  <ds:schemaRefs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purl.org/dc/terms/"/>
    <ds:schemaRef ds:uri="http://schemas.microsoft.com/office/2006/documentManagement/typ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66C1854-CEE2-4414-9DB2-D3409916AF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64DF3A2E-30DE-4DE6-991E-46ACFC96EA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39298</TotalTime>
  <Words>650</Words>
  <Application>Microsoft Office PowerPoint</Application>
  <PresentationFormat>On-screen Show (4:3)</PresentationFormat>
  <Paragraphs>162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 Unicode MS</vt:lpstr>
      <vt:lpstr>MS Gothic</vt:lpstr>
      <vt:lpstr>AngsanaUPC</vt:lpstr>
      <vt:lpstr>Arial</vt:lpstr>
      <vt:lpstr>Cambria Math</vt:lpstr>
      <vt:lpstr>Symbol</vt:lpstr>
      <vt:lpstr>Times New Roman</vt:lpstr>
      <vt:lpstr>Office Theme</vt:lpstr>
      <vt:lpstr>Document</vt:lpstr>
      <vt:lpstr>EDMG-CEF Design for Control and SC PHY in MIMO Modes</vt:lpstr>
      <vt:lpstr>Abstract</vt:lpstr>
      <vt:lpstr>Background</vt:lpstr>
      <vt:lpstr>Properties of CEF in 11ad (1/2)</vt:lpstr>
      <vt:lpstr>Properties of CEF in 11ad (2/2)</vt:lpstr>
      <vt:lpstr>Variants of 11ad CEF</vt:lpstr>
      <vt:lpstr>Proposals of EDMG-CEF for MIMO</vt:lpstr>
      <vt:lpstr>EDMG-CEF Options for Two-Stream MIMO (1/2)</vt:lpstr>
      <vt:lpstr>EDMG-CEF Options for Two-Stream MIMO (2/2)</vt:lpstr>
      <vt:lpstr>Simulation Results</vt:lpstr>
      <vt:lpstr>Further Design Considerations</vt:lpstr>
      <vt:lpstr>References</vt:lpstr>
      <vt:lpstr>SP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Modelling PAA Rotations</dc:title>
  <dc:creator>Sahin, Alphan</dc:creator>
  <cp:lastModifiedBy>Rui Yang</cp:lastModifiedBy>
  <cp:revision>684</cp:revision>
  <cp:lastPrinted>2016-01-12T23:27:39Z</cp:lastPrinted>
  <dcterms:created xsi:type="dcterms:W3CDTF">2015-10-28T17:33:34Z</dcterms:created>
  <dcterms:modified xsi:type="dcterms:W3CDTF">2016-07-24T03:26:47Z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