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0" r:id="rId2"/>
    <p:sldId id="473" r:id="rId3"/>
    <p:sldId id="497" r:id="rId4"/>
    <p:sldId id="476" r:id="rId5"/>
    <p:sldId id="498" r:id="rId6"/>
    <p:sldId id="477" r:id="rId7"/>
    <p:sldId id="474" r:id="rId8"/>
    <p:sldId id="478" r:id="rId9"/>
    <p:sldId id="475" r:id="rId10"/>
    <p:sldId id="499" r:id="rId11"/>
    <p:sldId id="512" r:id="rId12"/>
    <p:sldId id="513" r:id="rId13"/>
    <p:sldId id="514" r:id="rId14"/>
    <p:sldId id="515" r:id="rId15"/>
    <p:sldId id="517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 autoAdjust="0"/>
    <p:restoredTop sz="92086" autoAdjust="0"/>
  </p:normalViewPr>
  <p:slideViewPr>
    <p:cSldViewPr>
      <p:cViewPr>
        <p:scale>
          <a:sx n="90" d="100"/>
          <a:sy n="90" d="100"/>
        </p:scale>
        <p:origin x="-2232" y="-6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840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111" y="4407781"/>
            <a:ext cx="5547980" cy="4176021"/>
          </a:xfrm>
          <a:prstGeom prst="rect">
            <a:avLst/>
          </a:prstGeom>
        </p:spPr>
        <p:txBody>
          <a:bodyPr lIns="85533" tIns="42766" rIns="85533" bIns="42766"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393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0008" y="6475413"/>
            <a:ext cx="16639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8480" y="6475413"/>
            <a:ext cx="16254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</a:t>
            </a:r>
            <a:r>
              <a:rPr lang="en-US" sz="1800" b="1" dirty="0" smtClean="0">
                <a:solidFill>
                  <a:schemeClr val="tx1"/>
                </a:solidFill>
                <a:effectLst/>
                <a:cs typeface="Arial" charset="0"/>
              </a:rPr>
              <a:t>0871</a:t>
            </a:r>
            <a:r>
              <a:rPr lang="en-US" sz="1800" b="1" dirty="0" smtClean="0">
                <a:effectLst/>
              </a:rPr>
              <a:t>r2</a:t>
            </a:r>
            <a:endParaRPr lang="en-US" sz="18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82676"/>
            <a:ext cx="7772400" cy="609600"/>
          </a:xfrm>
        </p:spPr>
        <p:txBody>
          <a:bodyPr/>
          <a:lstStyle/>
          <a:p>
            <a:r>
              <a:rPr lang="en-US" dirty="0"/>
              <a:t>Trigger Frame Per User Info Order with Consideration of OFDMA Random Access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897076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2016-07-22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12567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648812"/>
              </p:ext>
            </p:extLst>
          </p:nvPr>
        </p:nvGraphicFramePr>
        <p:xfrm>
          <a:off x="800100" y="2659076"/>
          <a:ext cx="7239000" cy="22939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rporat@broadcom.com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193293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035533"/>
              </p:ext>
            </p:extLst>
          </p:nvPr>
        </p:nvGraphicFramePr>
        <p:xfrm>
          <a:off x="381000" y="2895600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 Noh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157790"/>
              </p:ext>
            </p:extLst>
          </p:nvPr>
        </p:nvGraphicFramePr>
        <p:xfrm>
          <a:off x="381000" y="481203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360615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800600"/>
          </a:xfrm>
        </p:spPr>
        <p:txBody>
          <a:bodyPr/>
          <a:lstStyle/>
          <a:p>
            <a:pPr algn="just"/>
            <a:r>
              <a:rPr lang="en-US" altLang="zh-CN" b="0" dirty="0" smtClean="0"/>
              <a:t>This contribution proposes a rule setting for the Trigger Frame Per User Info order to </a:t>
            </a:r>
          </a:p>
          <a:p>
            <a:pPr lvl="1" algn="just"/>
            <a:r>
              <a:rPr lang="en-US" altLang="zh-CN" dirty="0" smtClean="0"/>
              <a:t>Optimize STA power consumption </a:t>
            </a:r>
          </a:p>
          <a:p>
            <a:pPr lvl="1" algn="just"/>
            <a:r>
              <a:rPr lang="en-US" altLang="zh-CN" b="0" dirty="0" smtClean="0"/>
              <a:t>Simplify STA implementation for UL OFDMA transmission </a:t>
            </a: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29434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CID 558</a:t>
            </a:r>
            <a:endParaRPr lang="zh-CN" alt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884585"/>
              </p:ext>
            </p:extLst>
          </p:nvPr>
        </p:nvGraphicFramePr>
        <p:xfrm>
          <a:off x="152400" y="2077720"/>
          <a:ext cx="8839200" cy="216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2209800"/>
                <a:gridCol w="2209800"/>
                <a:gridCol w="2209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Proposed</a:t>
                      </a:r>
                      <a:r>
                        <a:rPr lang="en-US" baseline="0" dirty="0" smtClean="0"/>
                        <a:t> change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Resolution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558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Trigger frame for random access is never defined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trigger frame for random access shall be defined, e.g. as the trigger frame in which at least one User Identifier corresponds to a group of STAs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Revised-</a:t>
                      </a:r>
                    </a:p>
                    <a:p>
                      <a:pPr marL="0" algn="l" defTabSz="914400" rtl="0" eaLnBrk="1" latinLnBrk="0" hangingPunct="1"/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Agree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principle</a:t>
                      </a:r>
                    </a:p>
                    <a:p>
                      <a:pPr marL="0" algn="l" defTabSz="914400" rtl="0" eaLnBrk="1" latinLnBrk="0" hangingPunct="1"/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Additional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ruling of the sequence of the Per User info should apply as provided by xxx document 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260155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Recap- passed motions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800600"/>
          </a:xfrm>
        </p:spPr>
        <p:txBody>
          <a:bodyPr/>
          <a:lstStyle/>
          <a:p>
            <a:pPr marL="0" indent="0" algn="just">
              <a:buNone/>
            </a:pPr>
            <a:endParaRPr lang="en-US" altLang="zh-CN" sz="1600" b="0" dirty="0" smtClean="0"/>
          </a:p>
          <a:p>
            <a:pPr algn="just"/>
            <a:r>
              <a:rPr lang="en-GB" sz="1600" b="0" dirty="0"/>
              <a:t>When an STA has a frame to send, it initializes its OBO (OFDMA Back-off) to a random value in the range 0 to CWO (OFDMA Contention window). For an STA with non-zero OBO value, it decrements its OBO by 1 in every RU assigned to AID value TBD within the TF-R. For a STA, its OBO decrements by a value, unless OBO=0, equal to the number of RUs assigned to AID value TBD in a TF-R. OBO for any STA can only be 0 once every TF-R. A STA with OBO decremented to 0 randomly selects any one of the assigned RUs for random access and transmits its </a:t>
            </a:r>
            <a:r>
              <a:rPr lang="en-GB" sz="1600" b="0" dirty="0" smtClean="0"/>
              <a:t>frame</a:t>
            </a:r>
            <a:r>
              <a:rPr lang="en-GB" sz="1600" b="0" dirty="0"/>
              <a:t> </a:t>
            </a:r>
            <a:r>
              <a:rPr lang="en-GB" sz="1600" b="0" dirty="0" smtClean="0"/>
              <a:t>[MU </a:t>
            </a:r>
            <a:r>
              <a:rPr lang="en-GB" sz="1600" b="0" dirty="0"/>
              <a:t>Motion 27, September 17, 2015, see </a:t>
            </a:r>
            <a:r>
              <a:rPr lang="en-US" sz="1600" b="0" dirty="0"/>
              <a:t>[121]</a:t>
            </a:r>
            <a:r>
              <a:rPr lang="en-GB" sz="1600" b="0" dirty="0"/>
              <a:t>]</a:t>
            </a:r>
            <a:endParaRPr lang="en-US" sz="1600" b="0" dirty="0"/>
          </a:p>
          <a:p>
            <a:pPr algn="just"/>
            <a:endParaRPr lang="en-GB" sz="1600" b="0" dirty="0" smtClean="0"/>
          </a:p>
          <a:p>
            <a:pPr algn="just"/>
            <a:r>
              <a:rPr lang="en-GB" sz="1600" b="0" dirty="0" smtClean="0"/>
              <a:t>The </a:t>
            </a:r>
            <a:r>
              <a:rPr lang="en-GB" sz="1600" b="0" dirty="0"/>
              <a:t>spec shall define that AID=0 in the User Identifier subfield of the Per User Info field in a Trigger Frame indicates the resource allocation can be used for random access by any </a:t>
            </a:r>
            <a:r>
              <a:rPr lang="en-GB" sz="1600" b="0" dirty="0" smtClean="0"/>
              <a:t>STA</a:t>
            </a:r>
            <a:r>
              <a:rPr lang="en-US" sz="1600" b="0" dirty="0" smtClean="0"/>
              <a:t> </a:t>
            </a:r>
            <a:r>
              <a:rPr lang="en-GB" sz="1600" b="0" dirty="0" smtClean="0"/>
              <a:t>[</a:t>
            </a:r>
            <a:r>
              <a:rPr lang="en-GB" sz="1600" b="0" dirty="0"/>
              <a:t>May 2016, see </a:t>
            </a:r>
            <a:r>
              <a:rPr lang="en-US" sz="1600" b="0" dirty="0"/>
              <a:t>[168]</a:t>
            </a:r>
            <a:r>
              <a:rPr lang="en-GB" sz="1600" b="0" dirty="0"/>
              <a:t>]</a:t>
            </a:r>
            <a:endParaRPr lang="en-US" sz="1600" b="0" dirty="0"/>
          </a:p>
          <a:p>
            <a:pPr marL="0" indent="0" algn="just">
              <a:buNone/>
            </a:pPr>
            <a:r>
              <a:rPr lang="en-US" altLang="zh-CN" sz="1600" b="0" dirty="0" smtClean="0"/>
              <a:t>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253419"/>
              </p:ext>
            </p:extLst>
          </p:nvPr>
        </p:nvGraphicFramePr>
        <p:xfrm>
          <a:off x="1228725" y="5156200"/>
          <a:ext cx="6686550" cy="63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/>
                <a:gridCol w="660400"/>
                <a:gridCol w="596900"/>
                <a:gridCol w="571500"/>
                <a:gridCol w="628650"/>
                <a:gridCol w="628650"/>
                <a:gridCol w="628650"/>
                <a:gridCol w="628650"/>
                <a:gridCol w="628650"/>
                <a:gridCol w="628650"/>
                <a:gridCol w="628650"/>
              </a:tblGrid>
              <a:tr h="3556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Frame Control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Duration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trike="sngStrike">
                          <a:effectLst/>
                        </a:rPr>
                        <a:t>(</a:t>
                      </a:r>
                      <a:r>
                        <a:rPr lang="en-US" sz="800">
                          <a:effectLst/>
                        </a:rPr>
                        <a:t>RA</a:t>
                      </a:r>
                      <a:r>
                        <a:rPr lang="en-US" sz="800" strike="sngStrike">
                          <a:effectLst/>
                        </a:rPr>
                        <a:t>)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TA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Common Info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Per User Info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…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Per User Info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Padding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FCS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Octets: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TBD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TBD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TBD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r>
                        <a:rPr lang="en-US" sz="800" dirty="0" smtClean="0">
                          <a:effectLst/>
                        </a:rPr>
                        <a:t>TBD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4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</a:tr>
            </a:tbl>
          </a:graphicData>
        </a:graphic>
      </p:graphicFrame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213151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sz="2400" dirty="0" smtClean="0"/>
              <a:t>Problem of randomly ordered Per User Info fields </a:t>
            </a: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4800600"/>
          </a:xfrm>
        </p:spPr>
        <p:txBody>
          <a:bodyPr/>
          <a:lstStyle/>
          <a:p>
            <a:pPr marL="0" indent="0">
              <a:buNone/>
            </a:pPr>
            <a:endParaRPr lang="en-GB" sz="1600" dirty="0" smtClean="0"/>
          </a:p>
          <a:p>
            <a:r>
              <a:rPr lang="en-GB" sz="1600" b="0" dirty="0" smtClean="0"/>
              <a:t>When parsing through the randomly sequenced per user information, STAs have to remember all the Per User Info fields with AID=0 to figure out the parameters for OFDMA random access</a:t>
            </a:r>
          </a:p>
          <a:p>
            <a:pPr lvl="1"/>
            <a:r>
              <a:rPr lang="en-GB" sz="1600" b="0" dirty="0" smtClean="0"/>
              <a:t>i.e</a:t>
            </a:r>
            <a:r>
              <a:rPr lang="en-GB" sz="1600" dirty="0" smtClean="0"/>
              <a:t>. they need to understand how many RUs are assigned to OFDMA random access to figure out the decrements to perform the OBO operation </a:t>
            </a:r>
            <a:endParaRPr lang="en-GB" sz="1600" b="0" dirty="0" smtClean="0"/>
          </a:p>
          <a:p>
            <a:r>
              <a:rPr lang="en-GB" sz="1600" b="0" dirty="0" smtClean="0"/>
              <a:t>However a STA find a Per User Info field with a matched AID value will not use OFDMA random access</a:t>
            </a:r>
          </a:p>
          <a:p>
            <a:r>
              <a:rPr lang="en-GB" sz="1600" b="0" dirty="0" smtClean="0"/>
              <a:t>Consequently the previous operation of parsing and recording the Per User Info needed for OFDMA random access are purely wasted</a:t>
            </a:r>
          </a:p>
          <a:p>
            <a:r>
              <a:rPr lang="en-GB" sz="1600" b="0" dirty="0" smtClean="0"/>
              <a:t>And STAs need to build logic to switch between parsing normal Per User Info field and those for OFDMA random access</a:t>
            </a:r>
          </a:p>
          <a:p>
            <a:r>
              <a:rPr lang="en-GB" sz="1600" b="0" dirty="0" smtClean="0"/>
              <a:t>In order to avoid this problem we propose to allocate Per User Info field for OFDMA random access only after the Per User Info field for normal UL OFDMA transmission</a:t>
            </a:r>
          </a:p>
          <a:p>
            <a:pPr lvl="1"/>
            <a:r>
              <a:rPr lang="en-GB" sz="1600" dirty="0"/>
              <a:t>For the purpose of power saving </a:t>
            </a:r>
          </a:p>
          <a:p>
            <a:pPr lvl="1"/>
            <a:r>
              <a:rPr lang="en-GB" sz="1600" dirty="0"/>
              <a:t>For the purpose of easy implementation </a:t>
            </a:r>
          </a:p>
          <a:p>
            <a:endParaRPr lang="en-GB" sz="1600" b="0" dirty="0" smtClean="0"/>
          </a:p>
          <a:p>
            <a:endParaRPr lang="en-US" altLang="zh-CN" sz="1600" b="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823130"/>
              </p:ext>
            </p:extLst>
          </p:nvPr>
        </p:nvGraphicFramePr>
        <p:xfrm>
          <a:off x="76200" y="5611876"/>
          <a:ext cx="8915400" cy="7889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880533"/>
                <a:gridCol w="795867"/>
                <a:gridCol w="762000"/>
                <a:gridCol w="838200"/>
                <a:gridCol w="838200"/>
                <a:gridCol w="838200"/>
                <a:gridCol w="838200"/>
                <a:gridCol w="838200"/>
                <a:gridCol w="838200"/>
                <a:gridCol w="838200"/>
              </a:tblGrid>
              <a:tr h="330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Frame Control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Duration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trike="sngStrike">
                          <a:effectLst/>
                        </a:rPr>
                        <a:t>(</a:t>
                      </a:r>
                      <a:r>
                        <a:rPr lang="en-US" sz="900">
                          <a:effectLst/>
                        </a:rPr>
                        <a:t>RA</a:t>
                      </a:r>
                      <a:r>
                        <a:rPr lang="en-US" sz="900" strike="sngStrike">
                          <a:effectLst/>
                        </a:rPr>
                        <a:t>)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TA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Common </a:t>
                      </a:r>
                      <a:r>
                        <a:rPr lang="en-US" sz="900" dirty="0">
                          <a:effectLst/>
                        </a:rPr>
                        <a:t>Info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Per </a:t>
                      </a:r>
                      <a:r>
                        <a:rPr lang="en-US" sz="900" dirty="0">
                          <a:effectLst/>
                        </a:rPr>
                        <a:t>User Info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…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Per </a:t>
                      </a:r>
                      <a:r>
                        <a:rPr lang="en-US" sz="900" dirty="0">
                          <a:effectLst/>
                        </a:rPr>
                        <a:t>User Info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Per User Info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Per User Info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</a:tr>
              <a:tr h="45872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Octets: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TBD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AID=0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AID= 1</a:t>
                      </a:r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AID=0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AID=2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AID=3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</a:tr>
            </a:tbl>
          </a:graphicData>
        </a:graphic>
      </p:graphicFrame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353224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Do you support to </a:t>
            </a:r>
            <a:endParaRPr lang="en-US" altLang="zh-CN" dirty="0" smtClean="0"/>
          </a:p>
          <a:p>
            <a:pPr lvl="1"/>
            <a:r>
              <a:rPr lang="en-US" altLang="zh-CN" i="1" dirty="0"/>
              <a:t>Direct </a:t>
            </a:r>
            <a:r>
              <a:rPr lang="en-US" altLang="zh-CN" i="1" dirty="0" err="1"/>
              <a:t>TGax</a:t>
            </a:r>
            <a:r>
              <a:rPr lang="en-US" altLang="zh-CN" i="1" dirty="0"/>
              <a:t> Editor to add the following paragraph at the end of section </a:t>
            </a:r>
            <a:r>
              <a:rPr lang="en-US" i="1" dirty="0"/>
              <a:t>9.3.1.23 Trigger frame </a:t>
            </a:r>
            <a:r>
              <a:rPr lang="en-US" i="1" dirty="0" smtClean="0"/>
              <a:t>format according to the editing instruction provided by doc </a:t>
            </a:r>
            <a:r>
              <a:rPr lang="en-US" i="1" dirty="0" smtClean="0"/>
              <a:t>11-16-0952r1</a:t>
            </a:r>
            <a:endParaRPr lang="en-US" i="1" dirty="0" smtClean="0"/>
          </a:p>
          <a:p>
            <a:pPr marL="457200" lvl="1" indent="0">
              <a:buNone/>
            </a:pPr>
            <a:endParaRPr lang="en-US" altLang="zh-CN" dirty="0"/>
          </a:p>
          <a:p>
            <a:pPr marL="457200" lvl="1" indent="0">
              <a:buNone/>
            </a:pPr>
            <a:r>
              <a:rPr lang="en-US" altLang="zh-CN" dirty="0" smtClean="0"/>
              <a:t>“</a:t>
            </a:r>
            <a:r>
              <a:rPr lang="en-US" altLang="zh-CN" u="sng" dirty="0" smtClean="0"/>
              <a:t>Per User Info fields with AID </a:t>
            </a:r>
            <a:r>
              <a:rPr lang="en-US" altLang="zh-CN" u="sng" dirty="0" smtClean="0"/>
              <a:t>equals </a:t>
            </a:r>
            <a:r>
              <a:rPr lang="en-US" altLang="zh-CN" u="sng" dirty="0" smtClean="0"/>
              <a:t>0 </a:t>
            </a:r>
            <a:r>
              <a:rPr lang="en-US" altLang="zh-CN" u="sng" dirty="0" smtClean="0"/>
              <a:t>are</a:t>
            </a:r>
            <a:r>
              <a:rPr lang="en-US" altLang="zh-CN" u="sng" dirty="0" smtClean="0"/>
              <a:t> </a:t>
            </a:r>
            <a:r>
              <a:rPr lang="en-US" altLang="zh-CN" u="sng" dirty="0" smtClean="0"/>
              <a:t>allocated only after Per User Info fields with AID not equals to </a:t>
            </a:r>
            <a:r>
              <a:rPr lang="en-US" altLang="zh-CN" u="sng" dirty="0" smtClean="0"/>
              <a:t>0 if any of these Per User Info fields present and </a:t>
            </a:r>
            <a:r>
              <a:rPr lang="en-US" altLang="zh-CN" u="sng" dirty="0" smtClean="0"/>
              <a:t>before the MAC padding </a:t>
            </a:r>
            <a:r>
              <a:rPr lang="en-US" altLang="zh-CN" u="sng" dirty="0" smtClean="0"/>
              <a:t>field </a:t>
            </a:r>
            <a:r>
              <a:rPr lang="en-US" altLang="zh-CN" u="sng" dirty="0" smtClean="0"/>
              <a:t>if present.</a:t>
            </a:r>
            <a:r>
              <a:rPr lang="en-US" altLang="zh-CN" dirty="0" smtClean="0"/>
              <a:t>”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Yes</a:t>
            </a:r>
            <a:endParaRPr lang="en-US" altLang="zh-CN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No</a:t>
            </a:r>
            <a:endParaRPr lang="en-US" altLang="zh-CN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Abstain 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</p:spTree>
    <p:extLst>
      <p:ext uri="{BB962C8B-B14F-4D97-AF65-F5344CB8AC3E}">
        <p14:creationId xmlns:p14="http://schemas.microsoft.com/office/powerpoint/2010/main" val="315593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369332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  <a:p>
            <a:pPr>
              <a:defRPr/>
            </a:pPr>
            <a:r>
              <a:rPr lang="en-US" altLang="ko-KR" dirty="0" smtClean="0"/>
              <a:t>.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327574"/>
              </p:ext>
            </p:extLst>
          </p:nvPr>
        </p:nvGraphicFramePr>
        <p:xfrm>
          <a:off x="762000" y="1905000"/>
          <a:ext cx="7239000" cy="2667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805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518026"/>
              </p:ext>
            </p:extLst>
          </p:nvPr>
        </p:nvGraphicFramePr>
        <p:xfrm>
          <a:off x="762000" y="13716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17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053118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590823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408482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369332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  <a:p>
            <a:pPr>
              <a:defRPr/>
            </a:pPr>
            <a:r>
              <a:rPr lang="en-US" altLang="ko-KR" dirty="0" smtClean="0"/>
              <a:t>.</a:t>
            </a:r>
            <a:endParaRPr lang="en-US" altLang="ko-KR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948546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guoqing_li@apple.com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ericwong@apple.com</a:t>
                      </a:r>
                      <a:r>
                        <a:rPr lang="en-US" sz="900" u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431043"/>
              </p:ext>
            </p:extLst>
          </p:nvPr>
        </p:nvGraphicFramePr>
        <p:xfrm>
          <a:off x="789972" y="993996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746164"/>
              </p:ext>
            </p:extLst>
          </p:nvPr>
        </p:nvGraphicFramePr>
        <p:xfrm>
          <a:off x="762000" y="1121576"/>
          <a:ext cx="7467600" cy="48982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719435"/>
              </p:ext>
            </p:extLst>
          </p:nvPr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sun.bo1@zte.com.cn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lv.kaiying@zte.com.cn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yfang@ztetx.com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yao.ke5@zte.com.cn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xing.weimin@zte.com.cn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brianh@cisco.com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pmonajem@cisco.com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457566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107875</TotalTime>
  <Words>1762</Words>
  <Application>Microsoft Office PowerPoint</Application>
  <PresentationFormat>On-screen Show (4:3)</PresentationFormat>
  <Paragraphs>625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802-11-Submission</vt:lpstr>
      <vt:lpstr>Trigger Frame Per User Info Order with Consideration of OFDMA Random Access 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Abstract</vt:lpstr>
      <vt:lpstr>CID 558</vt:lpstr>
      <vt:lpstr>Recap- passed motions</vt:lpstr>
      <vt:lpstr>Problem of randomly ordered Per User Info fields </vt:lpstr>
      <vt:lpstr>Straw poll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Zhou Lan</cp:lastModifiedBy>
  <cp:revision>2052</cp:revision>
  <cp:lastPrinted>1998-02-10T13:28:06Z</cp:lastPrinted>
  <dcterms:created xsi:type="dcterms:W3CDTF">2007-05-21T21:00:37Z</dcterms:created>
  <dcterms:modified xsi:type="dcterms:W3CDTF">2016-07-27T06:12:10Z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