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8" r:id="rId3"/>
    <p:sldId id="278" r:id="rId4"/>
    <p:sldId id="286" r:id="rId5"/>
    <p:sldId id="288" r:id="rId6"/>
    <p:sldId id="283" r:id="rId7"/>
    <p:sldId id="292" r:id="rId8"/>
    <p:sldId id="284" r:id="rId9"/>
    <p:sldId id="272" r:id="rId10"/>
    <p:sldId id="274" r:id="rId11"/>
    <p:sldId id="285" r:id="rId12"/>
    <p:sldId id="291" r:id="rId13"/>
    <p:sldId id="289" r:id="rId14"/>
    <p:sldId id="290" r:id="rId15"/>
  </p:sldIdLst>
  <p:sldSz cx="9144000" cy="6858000" type="screen4x3"/>
  <p:notesSz cx="6934200" cy="9280525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defRPr kumimoji="1" sz="2400" kern="1200">
        <a:solidFill>
          <a:schemeClr val="bg1"/>
        </a:solidFill>
        <a:latin typeface="Times New Roman" pitchFamily="18" charset="0"/>
        <a:ea typeface="ＭＳ Ｐゴシック" charset="-128"/>
        <a:cs typeface="+mn-cs"/>
      </a:defRPr>
    </a:lvl1pPr>
    <a:lvl2pPr marL="742950" indent="-285750" algn="l" defTabSz="449263" rtl="0" fontAlgn="base">
      <a:spcBef>
        <a:spcPct val="0"/>
      </a:spcBef>
      <a:spcAft>
        <a:spcPct val="0"/>
      </a:spcAft>
      <a:defRPr kumimoji="1" sz="2400" kern="1200">
        <a:solidFill>
          <a:schemeClr val="bg1"/>
        </a:solidFill>
        <a:latin typeface="Times New Roman" pitchFamily="18" charset="0"/>
        <a:ea typeface="ＭＳ Ｐゴシック" charset="-128"/>
        <a:cs typeface="+mn-cs"/>
      </a:defRPr>
    </a:lvl2pPr>
    <a:lvl3pPr marL="1143000" indent="-228600" algn="l" defTabSz="449263" rtl="0" fontAlgn="base">
      <a:spcBef>
        <a:spcPct val="0"/>
      </a:spcBef>
      <a:spcAft>
        <a:spcPct val="0"/>
      </a:spcAft>
      <a:defRPr kumimoji="1" sz="2400" kern="1200">
        <a:solidFill>
          <a:schemeClr val="bg1"/>
        </a:solidFill>
        <a:latin typeface="Times New Roman" pitchFamily="18" charset="0"/>
        <a:ea typeface="ＭＳ Ｐゴシック" charset="-128"/>
        <a:cs typeface="+mn-cs"/>
      </a:defRPr>
    </a:lvl3pPr>
    <a:lvl4pPr marL="1600200" indent="-228600" algn="l" defTabSz="449263" rtl="0" fontAlgn="base">
      <a:spcBef>
        <a:spcPct val="0"/>
      </a:spcBef>
      <a:spcAft>
        <a:spcPct val="0"/>
      </a:spcAft>
      <a:defRPr kumimoji="1" sz="2400" kern="1200">
        <a:solidFill>
          <a:schemeClr val="bg1"/>
        </a:solidFill>
        <a:latin typeface="Times New Roman" pitchFamily="18" charset="0"/>
        <a:ea typeface="ＭＳ Ｐゴシック" charset="-128"/>
        <a:cs typeface="+mn-cs"/>
      </a:defRPr>
    </a:lvl4pPr>
    <a:lvl5pPr marL="2057400" indent="-228600" algn="l" defTabSz="449263" rtl="0" fontAlgn="base">
      <a:spcBef>
        <a:spcPct val="0"/>
      </a:spcBef>
      <a:spcAft>
        <a:spcPct val="0"/>
      </a:spcAft>
      <a:defRPr kumimoji="1" sz="2400" kern="1200">
        <a:solidFill>
          <a:schemeClr val="bg1"/>
        </a:solidFill>
        <a:latin typeface="Times New Roman" pitchFamily="18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bg1"/>
        </a:solidFill>
        <a:latin typeface="Times New Roman" pitchFamily="18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bg1"/>
        </a:solidFill>
        <a:latin typeface="Times New Roman" pitchFamily="18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bg1"/>
        </a:solidFill>
        <a:latin typeface="Times New Roman" pitchFamily="18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bg1"/>
        </a:solidFill>
        <a:latin typeface="Times New Roman" pitchFamily="18" charset="0"/>
        <a:ea typeface="ＭＳ Ｐゴシック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Olesen, Robert" initials="" lastIdx="1" clrIdx="0"/>
  <p:cmAuthor id="1" name="Lou, Hanqing" initials="" lastIdx="15" clrIdx="1"/>
  <p:cmAuthor id="2" name="Sahin, Alphan" initials="" lastIdx="7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5" autoAdjust="0"/>
    <p:restoredTop sz="94660"/>
  </p:normalViewPr>
  <p:slideViewPr>
    <p:cSldViewPr>
      <p:cViewPr varScale="1">
        <p:scale>
          <a:sx n="128" d="100"/>
          <a:sy n="128" d="100"/>
        </p:scale>
        <p:origin x="-90" y="-11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77" d="100"/>
          <a:sy n="77" d="100"/>
        </p:scale>
        <p:origin x="2046" y="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 kumimoji="0" sz="1200">
                <a:latin typeface="Times New Roman" pitchFamily="16" charset="0"/>
                <a:ea typeface="MS Gothic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 kumimoji="0" sz="1200">
                <a:latin typeface="Times New Roman" pitchFamily="16" charset="0"/>
                <a:ea typeface="MS Gothic" charset="-128"/>
              </a:defRPr>
            </a:lvl1pPr>
          </a:lstStyle>
          <a:p>
            <a:pPr>
              <a:defRPr/>
            </a:pPr>
            <a:fld id="{65773C7D-9097-4877-A410-47EB34FDAA1C}" type="datetimeFigureOut">
              <a:rPr lang="en-US"/>
              <a:pPr>
                <a:defRPr/>
              </a:pPr>
              <a:t>7/22/2016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 kumimoji="0" sz="1200">
                <a:latin typeface="Times New Roman" pitchFamily="16" charset="0"/>
                <a:ea typeface="MS Gothic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 kumimoji="0" sz="1200">
                <a:latin typeface="Times New Roman" pitchFamily="16" charset="0"/>
                <a:ea typeface="MS Gothic" charset="-128"/>
              </a:defRPr>
            </a:lvl1pPr>
          </a:lstStyle>
          <a:p>
            <a:pPr>
              <a:defRPr/>
            </a:pPr>
            <a:fld id="{849FA059-BCF4-4E8E-B3E2-421EDDB217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5096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kumimoji="0" lang="en-GB">
              <a:latin typeface="Times New Roman" pitchFamily="16" charset="0"/>
              <a:ea typeface="MS Gothic" charset="-128"/>
            </a:endParaRP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0" sz="14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0" sz="14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1269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kumimoji="0"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0" sz="1200">
                <a:solidFill>
                  <a:srgbClr val="000000"/>
                </a:solidFill>
                <a:ea typeface="Arial Unicode MS"/>
                <a:cs typeface="Arial Unicode MS"/>
              </a:defRPr>
            </a:lvl1pPr>
          </a:lstStyle>
          <a:p>
            <a:pPr>
              <a:defRPr/>
            </a:pPr>
            <a:r>
              <a:rPr lang="en-US" altLang="ja-JP"/>
              <a:t>Page </a:t>
            </a:r>
            <a:fld id="{5F7A7567-D2E0-4B86-830F-593180F8F03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200">
                <a:solidFill>
                  <a:srgbClr val="000000"/>
                </a:solidFill>
                <a:latin typeface="Times New Roman" pitchFamily="16" charset="0"/>
                <a:ea typeface="MS Gothic" charset="-128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kumimoji="0" lang="en-GB">
              <a:latin typeface="Times New Roman" pitchFamily="16" charset="0"/>
              <a:ea typeface="MS Gothic" charset="-128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kumimoji="0" lang="en-GB"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9167564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altLang="ja-JP" smtClean="0">
                <a:latin typeface="Times New Roman" pitchFamily="18" charset="0"/>
                <a:ea typeface="Arial Unicode MS"/>
                <a:cs typeface="Arial Unicode MS"/>
              </a:rPr>
              <a:t>doc.: IEEE 802.11-yy/xxxxr0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altLang="ja-JP" smtClean="0">
                <a:latin typeface="Times New Roman" pitchFamily="18" charset="0"/>
                <a:ea typeface="Arial Unicode MS"/>
                <a:cs typeface="Arial Unicode MS"/>
              </a:rPr>
              <a:t>Month Year</a:t>
            </a:r>
          </a:p>
        </p:txBody>
      </p:sp>
      <p:sp>
        <p:nvSpPr>
          <p:cNvPr id="27652" name="Rectangle 6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altLang="ja-JP" smtClean="0">
                <a:latin typeface="Times New Roman" pitchFamily="18" charset="0"/>
                <a:ea typeface="Arial Unicode MS"/>
                <a:cs typeface="Arial Unicode MS"/>
              </a:rPr>
              <a:t>John Doe, Some Company</a:t>
            </a:r>
          </a:p>
        </p:txBody>
      </p:sp>
      <p:sp>
        <p:nvSpPr>
          <p:cNvPr id="27653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r>
              <a:rPr lang="en-US" altLang="ja-JP" smtClean="0"/>
              <a:t>Page </a:t>
            </a:r>
            <a:fld id="{52F50629-01D1-40AC-9454-D8D691B44835}" type="slidenum">
              <a:rPr lang="en-US" altLang="ja-JP" smtClean="0"/>
              <a:pPr/>
              <a:t>1</a:t>
            </a:fld>
            <a:endParaRPr lang="en-US" altLang="ja-JP" smtClean="0"/>
          </a:p>
        </p:txBody>
      </p:sp>
      <p:sp>
        <p:nvSpPr>
          <p:cNvPr id="27654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kumimoji="0" lang="en-GB" altLang="ja-JP">
              <a:ea typeface="MS Gothic" pitchFamily="49" charset="-128"/>
            </a:endParaRPr>
          </a:p>
        </p:txBody>
      </p:sp>
      <p:sp>
        <p:nvSpPr>
          <p:cNvPr id="27655" name="Rectangle 2"/>
          <p:cNvSpPr>
            <a:spLocks noGrp="1" noChangeArrowheads="1"/>
          </p:cNvSpPr>
          <p:nvPr>
            <p:ph type="body"/>
          </p:nvPr>
        </p:nvSpPr>
        <p:spPr>
          <a:xfrm>
            <a:off x="923925" y="4408488"/>
            <a:ext cx="5086350" cy="4270375"/>
          </a:xfrm>
          <a:noFill/>
          <a:ln/>
        </p:spPr>
        <p:txBody>
          <a:bodyPr wrap="none" anchor="ctr"/>
          <a:lstStyle/>
          <a:p>
            <a:endParaRPr lang="en-US" altLang="ja-JP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78551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Page </a:t>
            </a:r>
            <a:fld id="{5F7A7567-D2E0-4B86-830F-593180F8F037}" type="slidenum">
              <a:rPr lang="en-US" altLang="ja-JP" smtClean="0"/>
              <a:pPr>
                <a:defRPr/>
              </a:pPr>
              <a:t>2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968025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Page </a:t>
            </a:r>
            <a:fld id="{5F7A7567-D2E0-4B86-830F-593180F8F037}" type="slidenum">
              <a:rPr lang="en-US" altLang="ja-JP" smtClean="0"/>
              <a:pPr>
                <a:defRPr/>
              </a:pPr>
              <a:t>4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921636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Page </a:t>
            </a:r>
            <a:fld id="{5F7A7567-D2E0-4B86-830F-593180F8F037}" type="slidenum">
              <a:rPr lang="en-US" altLang="ja-JP" smtClean="0"/>
              <a:pPr>
                <a:defRPr/>
              </a:pPr>
              <a:t>5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613989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Page </a:t>
            </a:r>
            <a:fld id="{5F7A7567-D2E0-4B86-830F-593180F8F037}" type="slidenum">
              <a:rPr lang="en-US" altLang="ja-JP" smtClean="0"/>
              <a:pPr>
                <a:defRPr/>
              </a:pPr>
              <a:t>11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63146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ja-JP"/>
              <a:t>Slide </a:t>
            </a:r>
            <a:fld id="{F01B4AED-71AC-4DEA-AB26-26E656DDF226}" type="slidenum">
              <a:rPr lang="en-GB" altLang="ja-JP"/>
              <a:pPr>
                <a:defRPr/>
              </a:pPr>
              <a:t>‹#›</a:t>
            </a:fld>
            <a:endParaRPr lang="en-GB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ja-JP"/>
              <a:t>Slide </a:t>
            </a:r>
            <a:fld id="{30EBD9E3-B3E6-4E8D-8825-55D1D8C68244}" type="slidenum">
              <a:rPr lang="en-GB" altLang="ja-JP"/>
              <a:pPr>
                <a:defRPr/>
              </a:pPr>
              <a:t>‹#›</a:t>
            </a:fld>
            <a:endParaRPr lang="en-GB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ja-JP"/>
              <a:t>Slide </a:t>
            </a:r>
            <a:fld id="{85E50167-8EE3-449C-938A-CDCA2CCE253B}" type="slidenum">
              <a:rPr lang="en-GB" altLang="ja-JP"/>
              <a:pPr>
                <a:defRPr/>
              </a:pPr>
              <a:t>‹#›</a:t>
            </a:fld>
            <a:endParaRPr lang="en-GB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ja-JP"/>
              <a:t>Slide </a:t>
            </a:r>
            <a:fld id="{37461C5C-06BF-4DA9-B69C-DE35F257734C}" type="slidenum">
              <a:rPr lang="en-GB" altLang="ja-JP"/>
              <a:pPr>
                <a:defRPr/>
              </a:pPr>
              <a:t>‹#›</a:t>
            </a:fld>
            <a:endParaRPr lang="en-GB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ja-JP"/>
              <a:t>Slide </a:t>
            </a:r>
            <a:fld id="{BCEE6DC6-7850-4BB0-836E-883543333D40}" type="slidenum">
              <a:rPr lang="en-GB" altLang="ja-JP"/>
              <a:pPr>
                <a:defRPr/>
              </a:pPr>
              <a:t>‹#›</a:t>
            </a:fld>
            <a:endParaRPr lang="en-GB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ja-JP"/>
              <a:t>Slide </a:t>
            </a:r>
            <a:fld id="{D5CC6488-EED8-4096-B58F-6F3CF629314D}" type="slidenum">
              <a:rPr lang="en-GB" altLang="ja-JP"/>
              <a:pPr>
                <a:defRPr/>
              </a:pPr>
              <a:t>‹#›</a:t>
            </a:fld>
            <a:endParaRPr lang="en-GB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ja-JP"/>
              <a:t>Slide </a:t>
            </a:r>
            <a:fld id="{C69A9157-A3EC-4C88-B6D6-83F876CFFF42}" type="slidenum">
              <a:rPr lang="en-GB" altLang="ja-JP"/>
              <a:pPr>
                <a:defRPr/>
              </a:pPr>
              <a:t>‹#›</a:t>
            </a:fld>
            <a:endParaRPr lang="en-GB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ja-JP"/>
              <a:t>Slide </a:t>
            </a:r>
            <a:fld id="{F900FC32-C40A-45FF-9442-A2F6BF8F4921}" type="slidenum">
              <a:rPr lang="en-GB" altLang="ja-JP"/>
              <a:pPr>
                <a:defRPr/>
              </a:pPr>
              <a:t>‹#›</a:t>
            </a:fld>
            <a:endParaRPr lang="en-GB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ja-JP"/>
              <a:t>Slide </a:t>
            </a:r>
            <a:fld id="{04C399B9-D547-46DF-86A5-869F4DA43094}" type="slidenum">
              <a:rPr lang="en-GB" altLang="ja-JP"/>
              <a:pPr>
                <a:defRPr/>
              </a:pPr>
              <a:t>‹#›</a:t>
            </a:fld>
            <a:endParaRPr lang="en-GB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3"/>
          <p:cNvSpPr txBox="1">
            <a:spLocks/>
          </p:cNvSpPr>
          <p:nvPr userDrawn="1"/>
        </p:nvSpPr>
        <p:spPr bwMode="auto">
          <a:xfrm>
            <a:off x="5041900" y="6473825"/>
            <a:ext cx="3500438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/>
          <a:lstStyle>
            <a:defPPr>
              <a:defRPr lang="en-GB"/>
            </a:defPPr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kumimoji="0" lang="en-GB" dirty="0" smtClean="0">
                <a:latin typeface="Times New Roman" pitchFamily="16" charset="0"/>
                <a:ea typeface="MS Gothic" charset="-128"/>
              </a:rPr>
              <a:t>Shunsuke</a:t>
            </a:r>
            <a:r>
              <a:rPr kumimoji="0" lang="en-GB" baseline="0" dirty="0" smtClean="0">
                <a:latin typeface="Times New Roman" pitchFamily="16" charset="0"/>
                <a:ea typeface="MS Gothic" charset="-128"/>
              </a:rPr>
              <a:t> Fujio, </a:t>
            </a:r>
            <a:r>
              <a:rPr kumimoji="0" lang="en-GB" dirty="0" smtClean="0">
                <a:latin typeface="Times New Roman" pitchFamily="16" charset="0"/>
                <a:ea typeface="MS Gothic" charset="-128"/>
              </a:rPr>
              <a:t>Fujitsu Laboratories Ltd.</a:t>
            </a:r>
          </a:p>
        </p:txBody>
      </p:sp>
      <p:sp>
        <p:nvSpPr>
          <p:cNvPr id="1027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ja-JP" smtClean="0"/>
              <a:t>Click to edit the title text format</a:t>
            </a:r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ja-JP" smtClean="0"/>
              <a:t>Click to edit the outline text format</a:t>
            </a:r>
          </a:p>
          <a:p>
            <a:pPr lvl="1"/>
            <a:r>
              <a:rPr lang="en-GB" altLang="ja-JP" smtClean="0"/>
              <a:t>Second Outline Level</a:t>
            </a:r>
          </a:p>
          <a:p>
            <a:pPr lvl="2"/>
            <a:r>
              <a:rPr lang="en-GB" altLang="ja-JP" smtClean="0"/>
              <a:t>Third Outline Level</a:t>
            </a:r>
          </a:p>
          <a:p>
            <a:pPr lvl="3"/>
            <a:r>
              <a:rPr lang="en-GB" altLang="ja-JP" smtClean="0"/>
              <a:t>Fourth Outline Level</a:t>
            </a:r>
          </a:p>
          <a:p>
            <a:pPr lvl="4"/>
            <a:r>
              <a:rPr lang="en-GB" altLang="ja-JP" smtClean="0"/>
              <a:t>Fifth Outline Level</a:t>
            </a:r>
          </a:p>
          <a:p>
            <a:pPr lvl="4"/>
            <a:r>
              <a:rPr lang="en-GB" altLang="ja-JP" smtClean="0"/>
              <a:t>Sixth Outline Level</a:t>
            </a:r>
          </a:p>
          <a:p>
            <a:pPr lvl="4"/>
            <a:r>
              <a:rPr lang="en-GB" altLang="ja-JP" smtClean="0"/>
              <a:t>Seventh Outline Level</a:t>
            </a:r>
          </a:p>
          <a:p>
            <a:pPr lvl="4"/>
            <a:r>
              <a:rPr lang="en-GB" altLang="ja-JP" smtClean="0"/>
              <a:t>Eighth Outline Level</a:t>
            </a:r>
          </a:p>
          <a:p>
            <a:pPr lvl="4"/>
            <a:r>
              <a:rPr lang="en-GB" altLang="ja-JP" smtClean="0"/>
              <a:t>Ninth Outline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 kumimoji="0" sz="1200">
                <a:solidFill>
                  <a:srgbClr val="000000"/>
                </a:solidFill>
                <a:ea typeface="Arial Unicode MS"/>
                <a:cs typeface="Arial Unicode MS"/>
              </a:defRPr>
            </a:lvl1pPr>
          </a:lstStyle>
          <a:p>
            <a:pPr>
              <a:defRPr/>
            </a:pPr>
            <a:r>
              <a:rPr lang="en-GB" altLang="ja-JP"/>
              <a:t>Slide </a:t>
            </a:r>
            <a:fld id="{3A1F0168-B8CE-49A0-AD66-ADC89176CBF8}" type="slidenum">
              <a:rPr lang="en-GB" altLang="ja-JP"/>
              <a:pPr>
                <a:defRPr/>
              </a:pPr>
              <a:t>‹#›</a:t>
            </a:fld>
            <a:endParaRPr lang="en-GB" altLang="ja-JP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kumimoji="0" lang="en-GB">
              <a:latin typeface="Times New Roman" pitchFamily="16" charset="0"/>
              <a:ea typeface="MS Gothic" charset="-128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dirty="0">
                <a:solidFill>
                  <a:srgbClr val="000000"/>
                </a:solidFill>
                <a:latin typeface="Times New Roman" pitchFamily="16" charset="0"/>
                <a:ea typeface="MS Gothic" charset="-128"/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kumimoji="0" lang="en-GB"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5" y="357188"/>
            <a:ext cx="3500438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>
            <a:lvl1pPr>
              <a:defRPr/>
            </a:lvl1pPr>
          </a:lstStyle>
          <a:p>
            <a: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802.11-16/0858-01-00ay</a:t>
            </a:r>
            <a:endParaRPr kumimoji="0" lang="en-GB" sz="1800" b="1" dirty="0" smtClean="0">
              <a:solidFill>
                <a:srgbClr val="000000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3" name="Date Placeholder 3"/>
          <p:cNvSpPr txBox="1">
            <a:spLocks/>
          </p:cNvSpPr>
          <p:nvPr userDrawn="1"/>
        </p:nvSpPr>
        <p:spPr bwMode="auto">
          <a:xfrm>
            <a:off x="684213" y="393700"/>
            <a:ext cx="1752600" cy="2301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>
            <a:lvl1pPr>
              <a:defRPr/>
            </a:lvl1pPr>
          </a:lstStyle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July 2016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6" r:id="rId2"/>
    <p:sldLayoutId id="2147483655" r:id="rId3"/>
    <p:sldLayoutId id="2147483654" r:id="rId4"/>
    <p:sldLayoutId id="2147483653" r:id="rId5"/>
    <p:sldLayoutId id="2147483652" r:id="rId6"/>
    <p:sldLayoutId id="2147483651" r:id="rId7"/>
    <p:sldLayoutId id="2147483650" r:id="rId8"/>
    <p:sldLayoutId id="2147483649" r:id="rId9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3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ja-JP" dirty="0" smtClean="0"/>
              <a:t>DL MU-MIMO Hybrid BF and CSI Feedback for 11ay</a:t>
            </a:r>
          </a:p>
        </p:txBody>
      </p:sp>
      <p:sp>
        <p:nvSpPr>
          <p:cNvPr id="3184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ja-JP" sz="2000" dirty="0" smtClean="0"/>
              <a:t>Date:</a:t>
            </a:r>
            <a:r>
              <a:rPr lang="en-GB" altLang="ja-JP" sz="2000" b="0" dirty="0" smtClean="0"/>
              <a:t> 2016-07-xx</a:t>
            </a:r>
            <a:endParaRPr lang="en-GB" altLang="ja-JP" sz="2000" b="0" dirty="0" smtClean="0">
              <a:solidFill>
                <a:srgbClr val="FF0000"/>
              </a:solidFill>
            </a:endParaRPr>
          </a:p>
        </p:txBody>
      </p:sp>
      <p:sp>
        <p:nvSpPr>
          <p:cNvPr id="3186" name="Rectangle 4"/>
          <p:cNvSpPr>
            <a:spLocks noChangeArrowheads="1"/>
          </p:cNvSpPr>
          <p:nvPr/>
        </p:nvSpPr>
        <p:spPr bwMode="auto">
          <a:xfrm>
            <a:off x="609600" y="25908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2160" tIns="46080" rIns="92160" bIns="46080"/>
          <a:lstStyle/>
          <a:p>
            <a:pPr eaLnBrk="0" hangingPunct="0">
              <a:spcBef>
                <a:spcPts val="50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kumimoji="0" lang="en-GB" altLang="ja-JP" sz="2000">
                <a:solidFill>
                  <a:srgbClr val="000000"/>
                </a:solidFill>
                <a:ea typeface="MS Gothic" pitchFamily="49" charset="-128"/>
              </a:rPr>
              <a:t>Authors:</a:t>
            </a:r>
          </a:p>
        </p:txBody>
      </p:sp>
      <p:graphicFrame>
        <p:nvGraphicFramePr>
          <p:cNvPr id="3182" name="Object 1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91049586"/>
              </p:ext>
            </p:extLst>
          </p:nvPr>
        </p:nvGraphicFramePr>
        <p:xfrm>
          <a:off x="592138" y="3200400"/>
          <a:ext cx="7448550" cy="2339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29" name="Document" r:id="rId4" imgW="8273167" imgH="2603418" progId="Word.Document.8">
                  <p:embed/>
                </p:oleObj>
              </mc:Choice>
              <mc:Fallback>
                <p:oleObj name="Document" r:id="rId4" imgW="8273167" imgH="2603418" progId="Word.Document.8">
                  <p:embed/>
                  <p:pic>
                    <p:nvPicPr>
                      <p:cNvPr id="0" name="Picture 1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2138" y="3200400"/>
                        <a:ext cx="7448550" cy="2339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スライド番号プレースホルダー 2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r>
              <a:rPr lang="en-GB" altLang="ja-JP" smtClean="0"/>
              <a:t>Slide </a:t>
            </a:r>
            <a:fld id="{30EBD9E3-B3E6-4E8D-8825-55D1D8C68244}" type="slidenum">
              <a:rPr lang="en-GB" altLang="ja-JP" smtClean="0"/>
              <a:pPr>
                <a:defRPr/>
              </a:pPr>
              <a:t>1</a:t>
            </a:fld>
            <a:endParaRPr lang="en-GB" altLang="ja-JP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smtClean="0"/>
              <a:t>STRAW POLL 1</a:t>
            </a:r>
          </a:p>
        </p:txBody>
      </p:sp>
      <p:sp>
        <p:nvSpPr>
          <p:cNvPr id="3277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charset="0"/>
              <a:buChar char="•"/>
            </a:pPr>
            <a:r>
              <a:rPr lang="en-US" altLang="ja-JP" dirty="0"/>
              <a:t>Do you agree to insert the following text into the SFD </a:t>
            </a:r>
            <a:r>
              <a:rPr lang="en-US" altLang="ja-JP" dirty="0" smtClean="0"/>
              <a:t>“11ay </a:t>
            </a:r>
            <a:r>
              <a:rPr lang="en-US" altLang="ja-JP" dirty="0"/>
              <a:t>supports MU-MIMO BF with or without CSI feedback</a:t>
            </a:r>
            <a:r>
              <a:rPr lang="en-US" altLang="ja-JP" dirty="0" smtClean="0"/>
              <a:t>.“</a:t>
            </a:r>
          </a:p>
          <a:p>
            <a:pPr lvl="1" eaLnBrk="1" hangingPunct="1">
              <a:buFont typeface="Arial" charset="0"/>
              <a:buChar char="•"/>
            </a:pPr>
            <a:r>
              <a:rPr lang="en-US" altLang="ja-JP" dirty="0" smtClean="0"/>
              <a:t>Yes</a:t>
            </a:r>
          </a:p>
          <a:p>
            <a:pPr lvl="1" eaLnBrk="1" hangingPunct="1">
              <a:buFont typeface="Arial" charset="0"/>
              <a:buChar char="•"/>
            </a:pPr>
            <a:r>
              <a:rPr lang="en-US" altLang="ja-JP" dirty="0" smtClean="0"/>
              <a:t>No</a:t>
            </a:r>
          </a:p>
          <a:p>
            <a:pPr lvl="1" eaLnBrk="1" hangingPunct="1">
              <a:buFont typeface="Arial" charset="0"/>
              <a:buChar char="•"/>
            </a:pPr>
            <a:r>
              <a:rPr lang="en-US" altLang="ja-JP" dirty="0" smtClean="0"/>
              <a:t>Abstain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r>
              <a:rPr lang="en-GB" altLang="ja-JP" smtClean="0"/>
              <a:t>Slide </a:t>
            </a:r>
            <a:fld id="{30EBD9E3-B3E6-4E8D-8825-55D1D8C68244}" type="slidenum">
              <a:rPr lang="en-GB" altLang="ja-JP" smtClean="0"/>
              <a:pPr>
                <a:defRPr/>
              </a:pPr>
              <a:t>10</a:t>
            </a:fld>
            <a:endParaRPr lang="en-GB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pPr eaLnBrk="1" hangingPunct="1"/>
            <a:r>
              <a:rPr lang="en-US" altLang="ja-JP" sz="4000" dirty="0" smtClean="0"/>
              <a:t>Reference</a:t>
            </a:r>
          </a:p>
        </p:txBody>
      </p:sp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685800" y="1494024"/>
            <a:ext cx="8421606" cy="410425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2160" tIns="46080" rIns="92160" bIns="46080"/>
          <a:lstStyle/>
          <a:p>
            <a:pPr algn="just"/>
            <a:r>
              <a:rPr lang="en-US" altLang="ko-KR" sz="1800" dirty="0" smtClean="0">
                <a:solidFill>
                  <a:schemeClr val="tx1"/>
                </a:solidFill>
              </a:rPr>
              <a:t>[1] IEEE 802.11-16/0405r1</a:t>
            </a:r>
            <a:r>
              <a:rPr lang="en-US" altLang="ko-KR" sz="1800" dirty="0">
                <a:solidFill>
                  <a:schemeClr val="tx1"/>
                </a:solidFill>
              </a:rPr>
              <a:t>, “11ay DL MU-MIMO BF Training and User Selection”</a:t>
            </a:r>
            <a:endParaRPr lang="ja-JP" altLang="en-US" sz="1800" b="1" dirty="0">
              <a:solidFill>
                <a:schemeClr val="tx1"/>
              </a:solidFill>
              <a:latin typeface="+mj-lt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r>
              <a:rPr lang="en-GB" altLang="ja-JP" smtClean="0"/>
              <a:t>Slide </a:t>
            </a:r>
            <a:fld id="{30EBD9E3-B3E6-4E8D-8825-55D1D8C68244}" type="slidenum">
              <a:rPr lang="en-GB" altLang="ja-JP" smtClean="0"/>
              <a:pPr>
                <a:defRPr/>
              </a:pPr>
              <a:t>11</a:t>
            </a:fld>
            <a:endParaRPr lang="en-GB" altLang="ja-JP"/>
          </a:p>
        </p:txBody>
      </p:sp>
    </p:spTree>
    <p:extLst>
      <p:ext uri="{BB962C8B-B14F-4D97-AF65-F5344CB8AC3E}">
        <p14:creationId xmlns:p14="http://schemas.microsoft.com/office/powerpoint/2010/main" val="2507773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Appendix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r>
              <a:rPr lang="en-GB" altLang="ja-JP" smtClean="0"/>
              <a:t>Slide </a:t>
            </a:r>
            <a:fld id="{30EBD9E3-B3E6-4E8D-8825-55D1D8C68244}" type="slidenum">
              <a:rPr lang="en-GB" altLang="ja-JP" smtClean="0"/>
              <a:pPr>
                <a:defRPr/>
              </a:pPr>
              <a:t>12</a:t>
            </a:fld>
            <a:endParaRPr lang="en-GB" altLang="ja-JP"/>
          </a:p>
        </p:txBody>
      </p:sp>
    </p:spTree>
    <p:extLst>
      <p:ext uri="{BB962C8B-B14F-4D97-AF65-F5344CB8AC3E}">
        <p14:creationId xmlns:p14="http://schemas.microsoft.com/office/powerpoint/2010/main" val="39481989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>
          <a:xfrm>
            <a:off x="152400" y="685800"/>
            <a:ext cx="8839200" cy="838200"/>
          </a:xfrm>
        </p:spPr>
        <p:txBody>
          <a:bodyPr/>
          <a:lstStyle/>
          <a:p>
            <a:pPr eaLnBrk="1" hangingPunct="1"/>
            <a:r>
              <a:rPr lang="en-US" altLang="ja-JP" sz="4000" dirty="0" smtClean="0"/>
              <a:t>Principle of Interleaved HBF Method 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218" name="Rectangle 2"/>
              <p:cNvSpPr>
                <a:spLocks noChangeArrowheads="1"/>
              </p:cNvSpPr>
              <p:nvPr/>
            </p:nvSpPr>
            <p:spPr bwMode="auto">
              <a:xfrm>
                <a:off x="674688" y="1572023"/>
                <a:ext cx="8164512" cy="4267200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lIns="92160" tIns="46080" rIns="92160" bIns="46080"/>
              <a:lstStyle/>
              <a:p>
                <a:pPr marL="285750" indent="-285750" algn="just">
                  <a:buFont typeface="Arial" panose="020B0604020202020204" pitchFamily="34" charset="0"/>
                  <a:buChar char="•"/>
                </a:pPr>
                <a:r>
                  <a:rPr lang="en-US" altLang="ja-JP" sz="2000" b="1" dirty="0" smtClean="0">
                    <a:solidFill>
                      <a:schemeClr val="tx1"/>
                    </a:solidFill>
                    <a:latin typeface="+mj-lt"/>
                    <a:ea typeface="Meiryo UI" panose="020B0604030504040204" pitchFamily="50" charset="-128"/>
                    <a:cs typeface="Meiryo UI" panose="020B0604030504040204" pitchFamily="50" charset="-128"/>
                  </a:rPr>
                  <a:t>In the interleaved hybrid BF, each subarray creates main lobe and grating lobes, and their phases are different from each subarray</a:t>
                </a:r>
              </a:p>
              <a:p>
                <a:pPr marL="1028700" lvl="1" algn="just">
                  <a:buFont typeface="Arial" panose="020B0604020202020204" pitchFamily="34" charset="0"/>
                  <a:buChar char="•"/>
                </a:pPr>
                <a:r>
                  <a:rPr lang="en-US" altLang="ja-JP" sz="1800" dirty="0" smtClean="0">
                    <a:solidFill>
                      <a:schemeClr val="tx1"/>
                    </a:solidFill>
                    <a:latin typeface="+mj-lt"/>
                    <a:ea typeface="Meiryo UI" panose="020B0604030504040204" pitchFamily="50" charset="-128"/>
                    <a:cs typeface="Meiryo UI" panose="020B0604030504040204" pitchFamily="50" charset="-128"/>
                  </a:rPr>
                  <a:t>beam pattern of </a:t>
                </a:r>
                <a:r>
                  <a:rPr lang="en-US" altLang="ja-JP" sz="1800" dirty="0" err="1" smtClean="0">
                    <a:solidFill>
                      <a:schemeClr val="tx1"/>
                    </a:solidFill>
                    <a:latin typeface="+mj-lt"/>
                    <a:ea typeface="Meiryo UI" panose="020B0604030504040204" pitchFamily="50" charset="-128"/>
                    <a:cs typeface="Meiryo UI" panose="020B0604030504040204" pitchFamily="50" charset="-128"/>
                  </a:rPr>
                  <a:t>subarray#i</a:t>
                </a:r>
                <a:r>
                  <a:rPr lang="en-US" altLang="ja-JP" sz="1800" dirty="0" smtClean="0">
                    <a:solidFill>
                      <a:schemeClr val="tx1"/>
                    </a:solidFill>
                    <a:latin typeface="+mj-lt"/>
                    <a:ea typeface="Meiryo UI" panose="020B0604030504040204" pitchFamily="50" charset="-128"/>
                    <a:cs typeface="Meiryo UI" panose="020B0604030504040204" pitchFamily="50" charset="-128"/>
                  </a:rPr>
                  <a:t> </a:t>
                </a:r>
              </a:p>
              <a:p>
                <a:pPr marL="1428750" lvl="2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sz="160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ja-JP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altLang="ja-JP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d>
                      <m:dPr>
                        <m:ctrlPr>
                          <a:rPr lang="en-US" altLang="ja-JP" sz="160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altLang="ja-JP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</m:d>
                    <m:r>
                      <a:rPr lang="en-US" altLang="ja-JP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chr m:val="∑"/>
                        <m:limLoc m:val="undOvr"/>
                        <m:ctrlPr>
                          <a:rPr lang="ja-JP" altLang="ja-JP" sz="1600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naryPr>
                      <m:sub>
                        <m:r>
                          <a:rPr lang="en-US" altLang="ja-JP" sz="16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altLang="ja-JP" sz="16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=0</m:t>
                        </m:r>
                      </m:sub>
                      <m:sup>
                        <m:r>
                          <a:rPr lang="en-US" altLang="ja-JP" sz="16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𝐾</m:t>
                        </m:r>
                        <m:r>
                          <a:rPr lang="en-US" altLang="ja-JP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/</m:t>
                        </m:r>
                        <m:r>
                          <a:rPr lang="en-US" altLang="ja-JP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𝑀</m:t>
                        </m:r>
                        <m:r>
                          <a:rPr lang="en-US" altLang="ja-JP" sz="16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  <m:e>
                        <m:r>
                          <a:rPr lang="en-US" altLang="ja-JP" sz="16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𝑒𝑥𝑝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ja-JP" altLang="ja-JP" sz="16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altLang="ja-JP" sz="1600" b="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𝑗</m:t>
                            </m:r>
                            <m:r>
                              <a:rPr lang="en-US" altLang="ja-JP" sz="1600" b="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altLang="ja-JP" sz="1600" b="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𝜋</m:t>
                            </m:r>
                            <m:f>
                              <m:fPr>
                                <m:ctrlPr>
                                  <a:rPr lang="ja-JP" altLang="ja-JP" sz="160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altLang="ja-JP" sz="1600" b="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num>
                              <m:den>
                                <m:r>
                                  <a:rPr lang="en-US" altLang="ja-JP" sz="1600" b="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𝜆</m:t>
                                </m:r>
                              </m:den>
                            </m:f>
                            <m:d>
                              <m:dPr>
                                <m:ctrlPr>
                                  <a:rPr lang="ja-JP" altLang="ja-JP" sz="160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en-US" altLang="ja-JP" sz="1600" b="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  <m:r>
                                  <a:rPr lang="en-US" altLang="ja-JP" sz="1600" b="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n-US" altLang="ja-JP" sz="1600" b="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𝑘𝑀</m:t>
                                </m:r>
                              </m:e>
                            </m:d>
                            <m:d>
                              <m:dPr>
                                <m:ctrlPr>
                                  <a:rPr lang="ja-JP" altLang="ja-JP" sz="160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</m:ctrlPr>
                              </m:dPr>
                              <m:e>
                                <m:func>
                                  <m:funcPr>
                                    <m:ctrlPr>
                                      <a:rPr lang="ja-JP" altLang="ja-JP" sz="1600" i="1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</m:ctrlPr>
                                  </m:funcPr>
                                  <m:fName>
                                    <m:r>
                                      <a:rPr lang="en-US" altLang="ja-JP" sz="1600" b="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𝑠𝑖𝑛</m:t>
                                    </m:r>
                                  </m:fName>
                                  <m:e>
                                    <m:r>
                                      <a:rPr lang="en-US" altLang="ja-JP" sz="16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𝜃</m:t>
                                    </m:r>
                                  </m:e>
                                </m:func>
                                <m:r>
                                  <a:rPr lang="en-US" altLang="ja-JP" sz="1600" b="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func>
                                  <m:funcPr>
                                    <m:ctrlPr>
                                      <a:rPr lang="ja-JP" altLang="ja-JP" sz="1600" i="1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</m:ctrlPr>
                                  </m:funcPr>
                                  <m:fName>
                                    <m:r>
                                      <a:rPr lang="en-US" altLang="ja-JP" sz="1600" b="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𝑠𝑖𝑛</m:t>
                                    </m:r>
                                  </m:fName>
                                  <m:e>
                                    <m:sSub>
                                      <m:sSubPr>
                                        <m:ctrlPr>
                                          <a:rPr lang="ja-JP" altLang="ja-JP" sz="1600" i="1">
                                            <a:solidFill>
                                              <a:schemeClr val="tx1"/>
                                            </a:solidFill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ja-JP" sz="1600" b="0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𝜃</m:t>
                                        </m:r>
                                      </m:e>
                                      <m:sub>
                                        <m:r>
                                          <a:rPr lang="en-US" altLang="ja-JP" sz="1600" b="0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0</m:t>
                                        </m:r>
                                      </m:sub>
                                    </m:sSub>
                                  </m:e>
                                </m:func>
                              </m:e>
                            </m:d>
                          </m:e>
                        </m:d>
                      </m:e>
                    </m:nary>
                  </m:oMath>
                </a14:m>
                <a:r>
                  <a:rPr lang="en-US" altLang="ja-JP" sz="1800" dirty="0" smtClean="0">
                    <a:solidFill>
                      <a:schemeClr val="tx1"/>
                    </a:solidFill>
                    <a:latin typeface="+mj-lt"/>
                    <a:ea typeface="Meiryo UI" panose="020B0604030504040204" pitchFamily="50" charset="-128"/>
                    <a:cs typeface="Meiryo UI" panose="020B0604030504040204" pitchFamily="50" charset="-128"/>
                  </a:rPr>
                  <a:t> </a:t>
                </a:r>
              </a:p>
              <a:p>
                <a:pPr marL="1028700" lvl="1">
                  <a:buFont typeface="Arial" panose="020B0604020202020204" pitchFamily="34" charset="0"/>
                  <a:buChar char="•"/>
                </a:pPr>
                <a:r>
                  <a:rPr lang="en-US" altLang="ja-JP" sz="1800" dirty="0" smtClean="0">
                    <a:solidFill>
                      <a:schemeClr val="tx1"/>
                    </a:solidFill>
                    <a:latin typeface="+mj-lt"/>
                    <a:ea typeface="Meiryo UI" panose="020B0604030504040204" pitchFamily="50" charset="-128"/>
                    <a:cs typeface="Meiryo UI" panose="020B0604030504040204" pitchFamily="50" charset="-128"/>
                  </a:rPr>
                  <a:t>grating lobes are formed in direction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sz="180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ja-JP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  <m:sub>
                        <m:r>
                          <a:rPr lang="en-US" altLang="ja-JP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</m:sub>
                    </m:sSub>
                  </m:oMath>
                </a14:m>
                <a:r>
                  <a:rPr lang="en-US" altLang="ja-JP" sz="1800" dirty="0" smtClean="0">
                    <a:solidFill>
                      <a:schemeClr val="tx1"/>
                    </a:solidFill>
                    <a:latin typeface="+mj-lt"/>
                    <a:ea typeface="Meiryo UI" panose="020B0604030504040204" pitchFamily="50" charset="-128"/>
                    <a:cs typeface="Meiryo UI" panose="020B0604030504040204" pitchFamily="50" charset="-128"/>
                  </a:rPr>
                  <a:t> that satisfy</a:t>
                </a:r>
              </a:p>
              <a:p>
                <a:pPr marL="1428750" lvl="2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func>
                      <m:funcPr>
                        <m:ctrlPr>
                          <a:rPr lang="ja-JP" altLang="ja-JP" sz="160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uncPr>
                      <m:fName>
                        <m:r>
                          <a:rPr lang="en-US" altLang="ja-JP" sz="16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𝑠𝑖𝑛</m:t>
                        </m:r>
                      </m:fName>
                      <m:e>
                        <m:sSub>
                          <m:sSubPr>
                            <m:ctrlPr>
                              <a:rPr lang="en-US" altLang="ja-JP" sz="160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altLang="ja-JP" sz="1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𝜃</m:t>
                            </m:r>
                          </m:e>
                          <m:sub>
                            <m:r>
                              <a:rPr lang="en-US" altLang="ja-JP" sz="1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𝑚</m:t>
                            </m:r>
                          </m:sub>
                        </m:sSub>
                      </m:e>
                    </m:func>
                    <m:r>
                      <a:rPr lang="en-US" altLang="ja-JP" sz="1600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</m:t>
                    </m:r>
                    <m:func>
                      <m:funcPr>
                        <m:ctrlPr>
                          <a:rPr lang="ja-JP" altLang="ja-JP" sz="1600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uncPr>
                      <m:fName>
                        <m:r>
                          <a:rPr lang="en-US" altLang="ja-JP" sz="16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𝑠𝑖𝑛</m:t>
                        </m:r>
                      </m:fName>
                      <m:e>
                        <m:sSub>
                          <m:sSubPr>
                            <m:ctrlPr>
                              <a:rPr lang="ja-JP" altLang="ja-JP" sz="16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altLang="ja-JP" sz="1600" b="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𝜃</m:t>
                            </m:r>
                          </m:e>
                          <m:sub>
                            <m:r>
                              <a:rPr lang="en-US" altLang="ja-JP" sz="1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e>
                    </m:func>
                    <m:r>
                      <a:rPr lang="en-US" altLang="ja-JP" sz="1600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ja-JP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𝑚</m:t>
                    </m:r>
                    <m:f>
                      <m:fPr>
                        <m:ctrlPr>
                          <a:rPr lang="ja-JP" altLang="ja-JP" sz="1600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altLang="ja-JP" sz="16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𝜆</m:t>
                        </m:r>
                      </m:num>
                      <m:den>
                        <m:r>
                          <a:rPr lang="en-US" altLang="ja-JP" sz="16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𝑀𝑑</m:t>
                        </m:r>
                      </m:den>
                    </m:f>
                    <m:r>
                      <a:rPr lang="en-US" altLang="ja-JP" sz="16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  (</m:t>
                    </m:r>
                    <m:r>
                      <a:rPr lang="en-US" altLang="ja-JP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altLang="ja-JP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=±1,±2,…)</m:t>
                    </m:r>
                  </m:oMath>
                </a14:m>
                <a:r>
                  <a:rPr lang="en-US" altLang="ja-JP" sz="1600" dirty="0" smtClean="0">
                    <a:solidFill>
                      <a:schemeClr val="tx1"/>
                    </a:solidFill>
                    <a:latin typeface="+mj-lt"/>
                    <a:ea typeface="Meiryo UI" panose="020B0604030504040204" pitchFamily="50" charset="-128"/>
                    <a:cs typeface="Meiryo UI" panose="020B0604030504040204" pitchFamily="50" charset="-128"/>
                  </a:rPr>
                  <a:t> 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sz="1600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ja-JP" sz="16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  <m:sub>
                        <m:r>
                          <a:rPr lang="en-US" altLang="ja-JP" sz="16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en-US" altLang="ja-JP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=0</m:t>
                        </m:r>
                      </m:sub>
                    </m:sSub>
                  </m:oMath>
                </a14:m>
                <a:r>
                  <a:rPr lang="en-US" altLang="ja-JP" sz="1600" dirty="0" smtClean="0">
                    <a:solidFill>
                      <a:schemeClr val="tx1"/>
                    </a:solidFill>
                    <a:latin typeface="+mj-lt"/>
                    <a:ea typeface="Meiryo UI" panose="020B0604030504040204" pitchFamily="50" charset="-128"/>
                    <a:cs typeface="Meiryo UI" panose="020B0604030504040204" pitchFamily="50" charset="-128"/>
                  </a:rPr>
                  <a:t>: main lobe direction)</a:t>
                </a:r>
              </a:p>
              <a:p>
                <a:pPr marL="1428750" lvl="2">
                  <a:buFont typeface="Arial" panose="020B0604020202020204" pitchFamily="34" charset="0"/>
                  <a:buChar char="•"/>
                </a:pPr>
                <a:r>
                  <a:rPr lang="en-US" altLang="ja-JP" sz="1600" dirty="0" smtClean="0">
                    <a:solidFill>
                      <a:schemeClr val="tx1"/>
                    </a:solidFill>
                    <a:latin typeface="+mj-lt"/>
                    <a:ea typeface="Meiryo UI" panose="020B0604030504040204" pitchFamily="50" charset="-128"/>
                    <a:cs typeface="Meiryo UI" panose="020B0604030504040204" pitchFamily="50" charset="-128"/>
                  </a:rPr>
                  <a:t>beam pattern in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sz="1600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ja-JP" sz="16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  <m:sub>
                        <m:r>
                          <a:rPr lang="en-US" altLang="ja-JP" sz="16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</m:sub>
                    </m:sSub>
                  </m:oMath>
                </a14:m>
                <a:r>
                  <a:rPr lang="en-US" altLang="ja-JP" sz="1600" dirty="0" smtClean="0">
                    <a:solidFill>
                      <a:schemeClr val="tx1"/>
                    </a:solidFill>
                    <a:latin typeface="+mj-lt"/>
                    <a:ea typeface="Meiryo UI" panose="020B0604030504040204" pitchFamily="50" charset="-128"/>
                    <a:cs typeface="Meiryo UI" panose="020B0604030504040204" pitchFamily="50" charset="-128"/>
                  </a:rPr>
                  <a:t>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ja-JP" altLang="ja-JP" sz="1600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ja-JP" sz="16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altLang="ja-JP" sz="16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d>
                      <m:dPr>
                        <m:ctrlPr>
                          <a:rPr lang="ja-JP" altLang="ja-JP" sz="1600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ja-JP" sz="16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altLang="ja-JP" sz="1600" b="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𝜃</m:t>
                            </m:r>
                          </m:e>
                          <m:sub>
                            <m:r>
                              <a:rPr lang="en-US" altLang="ja-JP" sz="1600" b="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𝑚</m:t>
                            </m:r>
                          </m:sub>
                        </m:sSub>
                      </m:e>
                    </m:d>
                    <m:r>
                      <a:rPr lang="en-US" altLang="ja-JP" sz="1600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altLang="ja-JP" sz="16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altLang="ja-JP" sz="16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𝐾</m:t>
                        </m:r>
                      </m:num>
                      <m:den>
                        <m:r>
                          <a:rPr lang="en-US" altLang="ja-JP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𝑀</m:t>
                        </m:r>
                      </m:den>
                    </m:f>
                    <m:r>
                      <a:rPr lang="en-US" altLang="ja-JP" sz="1600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𝑒𝑥𝑝</m:t>
                    </m:r>
                    <m:d>
                      <m:dPr>
                        <m:begChr m:val="["/>
                        <m:endChr m:val="]"/>
                        <m:ctrlPr>
                          <a:rPr lang="ja-JP" altLang="ja-JP" sz="1600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altLang="ja-JP" sz="16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𝑗</m:t>
                        </m:r>
                        <m:r>
                          <a:rPr lang="en-US" altLang="ja-JP" sz="16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altLang="ja-JP" sz="16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𝜋</m:t>
                        </m:r>
                        <m:f>
                          <m:fPr>
                            <m:ctrlPr>
                              <a:rPr lang="ja-JP" altLang="ja-JP" sz="16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altLang="ja-JP" sz="1600" b="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𝑖𝑚</m:t>
                            </m:r>
                          </m:num>
                          <m:den>
                            <m:r>
                              <a:rPr lang="en-US" altLang="ja-JP" sz="1600" b="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𝑀</m:t>
                            </m:r>
                          </m:den>
                        </m:f>
                      </m:e>
                    </m:d>
                  </m:oMath>
                </a14:m>
                <a:endParaRPr lang="en-US" altLang="ja-JP" sz="1800" dirty="0">
                  <a:solidFill>
                    <a:schemeClr val="tx1"/>
                  </a:solidFill>
                  <a:latin typeface="+mj-lt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US" altLang="ja-JP" sz="1800" b="1" dirty="0" smtClean="0">
                  <a:solidFill>
                    <a:schemeClr val="tx1"/>
                  </a:solidFill>
                  <a:latin typeface="+mj-lt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  <a:p>
                <a:pPr marL="0" indent="0">
                  <a:buNone/>
                </a:pPr>
                <a:endParaRPr lang="ja-JP" altLang="en-US" sz="1800" b="1" dirty="0">
                  <a:solidFill>
                    <a:schemeClr val="tx1"/>
                  </a:solidFill>
                  <a:latin typeface="+mj-lt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</p:txBody>
          </p:sp>
        </mc:Choice>
        <mc:Fallback xmlns="">
          <p:sp>
            <p:nvSpPr>
              <p:cNvPr id="9218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74688" y="1572023"/>
                <a:ext cx="8164512" cy="4267200"/>
              </a:xfrm>
              <a:prstGeom prst="rect">
                <a:avLst/>
              </a:prstGeom>
              <a:blipFill rotWithShape="0">
                <a:blip r:embed="rId2"/>
                <a:stretch>
                  <a:fillRect l="-672" t="-857" r="-747"/>
                </a:stretch>
              </a:blip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" name="グループ化 5"/>
          <p:cNvGrpSpPr/>
          <p:nvPr/>
        </p:nvGrpSpPr>
        <p:grpSpPr>
          <a:xfrm>
            <a:off x="4953000" y="4086306"/>
            <a:ext cx="3643434" cy="2432522"/>
            <a:chOff x="4788024" y="3750843"/>
            <a:chExt cx="3896816" cy="2601691"/>
          </a:xfrm>
        </p:grpSpPr>
        <p:grpSp>
          <p:nvGrpSpPr>
            <p:cNvPr id="8" name="グループ化 7"/>
            <p:cNvGrpSpPr/>
            <p:nvPr/>
          </p:nvGrpSpPr>
          <p:grpSpPr>
            <a:xfrm flipV="1">
              <a:off x="4860032" y="4639827"/>
              <a:ext cx="144016" cy="360040"/>
              <a:chOff x="827584" y="1052736"/>
              <a:chExt cx="144016" cy="360040"/>
            </a:xfrm>
          </p:grpSpPr>
          <p:sp>
            <p:nvSpPr>
              <p:cNvPr id="58" name="二等辺三角形 57"/>
              <p:cNvSpPr/>
              <p:nvPr/>
            </p:nvSpPr>
            <p:spPr>
              <a:xfrm>
                <a:off x="827584" y="1267064"/>
                <a:ext cx="144016" cy="145712"/>
              </a:xfrm>
              <a:prstGeom prst="triangle">
                <a:avLst/>
              </a:prstGeom>
              <a:noFill/>
              <a:ln w="12700"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59" name="直線コネクタ 58"/>
              <p:cNvCxnSpPr>
                <a:stCxn id="58" idx="0"/>
              </p:cNvCxnSpPr>
              <p:nvPr/>
            </p:nvCxnSpPr>
            <p:spPr>
              <a:xfrm flipV="1">
                <a:off x="899592" y="1052736"/>
                <a:ext cx="0" cy="214328"/>
              </a:xfrm>
              <a:prstGeom prst="line">
                <a:avLst/>
              </a:prstGeom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" name="グループ化 8"/>
            <p:cNvGrpSpPr/>
            <p:nvPr/>
          </p:nvGrpSpPr>
          <p:grpSpPr>
            <a:xfrm>
              <a:off x="4788024" y="4989323"/>
              <a:ext cx="288032" cy="152400"/>
              <a:chOff x="755576" y="1700808"/>
              <a:chExt cx="288032" cy="152400"/>
            </a:xfrm>
          </p:grpSpPr>
          <p:sp>
            <p:nvSpPr>
              <p:cNvPr id="56" name="円/楕円 55"/>
              <p:cNvSpPr/>
              <p:nvPr/>
            </p:nvSpPr>
            <p:spPr>
              <a:xfrm>
                <a:off x="827584" y="1709192"/>
                <a:ext cx="144016" cy="144016"/>
              </a:xfrm>
              <a:prstGeom prst="ellipse">
                <a:avLst/>
              </a:prstGeom>
              <a:noFill/>
              <a:ln w="12700"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57" name="直線矢印コネクタ 56"/>
              <p:cNvCxnSpPr/>
              <p:nvPr/>
            </p:nvCxnSpPr>
            <p:spPr>
              <a:xfrm flipV="1">
                <a:off x="755576" y="1700808"/>
                <a:ext cx="288032" cy="152400"/>
              </a:xfrm>
              <a:prstGeom prst="straightConnector1">
                <a:avLst/>
              </a:prstGeom>
              <a:ln>
                <a:solidFill>
                  <a:schemeClr val="bg1">
                    <a:lumMod val="85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" name="グループ化 9"/>
            <p:cNvGrpSpPr/>
            <p:nvPr/>
          </p:nvGrpSpPr>
          <p:grpSpPr>
            <a:xfrm flipV="1">
              <a:off x="5587018" y="4639827"/>
              <a:ext cx="144016" cy="360040"/>
              <a:chOff x="827584" y="1052736"/>
              <a:chExt cx="144016" cy="360040"/>
            </a:xfrm>
          </p:grpSpPr>
          <p:sp>
            <p:nvSpPr>
              <p:cNvPr id="54" name="二等辺三角形 53"/>
              <p:cNvSpPr/>
              <p:nvPr/>
            </p:nvSpPr>
            <p:spPr>
              <a:xfrm>
                <a:off x="827584" y="1267064"/>
                <a:ext cx="144016" cy="145712"/>
              </a:xfrm>
              <a:prstGeom prst="triangle">
                <a:avLst/>
              </a:prstGeom>
              <a:noFill/>
              <a:ln w="1270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55" name="直線コネクタ 54"/>
              <p:cNvCxnSpPr>
                <a:stCxn id="54" idx="0"/>
              </p:cNvCxnSpPr>
              <p:nvPr/>
            </p:nvCxnSpPr>
            <p:spPr>
              <a:xfrm flipV="1">
                <a:off x="899592" y="1052736"/>
                <a:ext cx="0" cy="214328"/>
              </a:xfrm>
              <a:prstGeom prst="line">
                <a:avLst/>
              </a:prstGeom>
              <a:ln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" name="グループ化 10"/>
            <p:cNvGrpSpPr/>
            <p:nvPr/>
          </p:nvGrpSpPr>
          <p:grpSpPr>
            <a:xfrm>
              <a:off x="5515010" y="4989323"/>
              <a:ext cx="288032" cy="152400"/>
              <a:chOff x="755576" y="1700808"/>
              <a:chExt cx="288032" cy="152400"/>
            </a:xfrm>
          </p:grpSpPr>
          <p:sp>
            <p:nvSpPr>
              <p:cNvPr id="52" name="円/楕円 51"/>
              <p:cNvSpPr/>
              <p:nvPr/>
            </p:nvSpPr>
            <p:spPr>
              <a:xfrm>
                <a:off x="827584" y="1709192"/>
                <a:ext cx="144016" cy="144016"/>
              </a:xfrm>
              <a:prstGeom prst="ellipse">
                <a:avLst/>
              </a:prstGeom>
              <a:noFill/>
              <a:ln w="1270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53" name="直線矢印コネクタ 52"/>
              <p:cNvCxnSpPr/>
              <p:nvPr/>
            </p:nvCxnSpPr>
            <p:spPr>
              <a:xfrm flipV="1">
                <a:off x="755576" y="1700808"/>
                <a:ext cx="288032" cy="152400"/>
              </a:xfrm>
              <a:prstGeom prst="straightConnector1">
                <a:avLst/>
              </a:prstGeom>
              <a:ln>
                <a:solidFill>
                  <a:srgbClr val="00B05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" name="グループ化 11"/>
            <p:cNvGrpSpPr/>
            <p:nvPr/>
          </p:nvGrpSpPr>
          <p:grpSpPr>
            <a:xfrm flipV="1">
              <a:off x="6300192" y="4639827"/>
              <a:ext cx="144016" cy="360040"/>
              <a:chOff x="827584" y="1052736"/>
              <a:chExt cx="144016" cy="360040"/>
            </a:xfrm>
          </p:grpSpPr>
          <p:sp>
            <p:nvSpPr>
              <p:cNvPr id="50" name="二等辺三角形 49"/>
              <p:cNvSpPr/>
              <p:nvPr/>
            </p:nvSpPr>
            <p:spPr>
              <a:xfrm>
                <a:off x="827584" y="1267064"/>
                <a:ext cx="144016" cy="145712"/>
              </a:xfrm>
              <a:prstGeom prst="triangle">
                <a:avLst/>
              </a:prstGeom>
              <a:noFill/>
              <a:ln w="12700"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51" name="直線コネクタ 50"/>
              <p:cNvCxnSpPr>
                <a:stCxn id="50" idx="0"/>
              </p:cNvCxnSpPr>
              <p:nvPr/>
            </p:nvCxnSpPr>
            <p:spPr>
              <a:xfrm flipV="1">
                <a:off x="899592" y="1052736"/>
                <a:ext cx="0" cy="214328"/>
              </a:xfrm>
              <a:prstGeom prst="line">
                <a:avLst/>
              </a:prstGeom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" name="グループ化 12"/>
            <p:cNvGrpSpPr/>
            <p:nvPr/>
          </p:nvGrpSpPr>
          <p:grpSpPr>
            <a:xfrm>
              <a:off x="6228184" y="4989323"/>
              <a:ext cx="288032" cy="152400"/>
              <a:chOff x="755576" y="1700808"/>
              <a:chExt cx="288032" cy="152400"/>
            </a:xfrm>
          </p:grpSpPr>
          <p:sp>
            <p:nvSpPr>
              <p:cNvPr id="48" name="円/楕円 47"/>
              <p:cNvSpPr/>
              <p:nvPr/>
            </p:nvSpPr>
            <p:spPr>
              <a:xfrm>
                <a:off x="827584" y="1709192"/>
                <a:ext cx="144016" cy="144016"/>
              </a:xfrm>
              <a:prstGeom prst="ellipse">
                <a:avLst/>
              </a:prstGeom>
              <a:noFill/>
              <a:ln w="12700"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49" name="直線矢印コネクタ 48"/>
              <p:cNvCxnSpPr/>
              <p:nvPr/>
            </p:nvCxnSpPr>
            <p:spPr>
              <a:xfrm flipV="1">
                <a:off x="755576" y="1700808"/>
                <a:ext cx="288032" cy="152400"/>
              </a:xfrm>
              <a:prstGeom prst="straightConnector1">
                <a:avLst/>
              </a:prstGeom>
              <a:ln>
                <a:solidFill>
                  <a:schemeClr val="bg1">
                    <a:lumMod val="85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4" name="グループ化 13"/>
            <p:cNvGrpSpPr/>
            <p:nvPr/>
          </p:nvGrpSpPr>
          <p:grpSpPr>
            <a:xfrm flipV="1">
              <a:off x="7028656" y="4639827"/>
              <a:ext cx="144016" cy="360040"/>
              <a:chOff x="827584" y="1052736"/>
              <a:chExt cx="144016" cy="360040"/>
            </a:xfrm>
          </p:grpSpPr>
          <p:sp>
            <p:nvSpPr>
              <p:cNvPr id="46" name="二等辺三角形 45"/>
              <p:cNvSpPr/>
              <p:nvPr/>
            </p:nvSpPr>
            <p:spPr>
              <a:xfrm>
                <a:off x="827584" y="1267064"/>
                <a:ext cx="144016" cy="145712"/>
              </a:xfrm>
              <a:prstGeom prst="triangle">
                <a:avLst/>
              </a:prstGeom>
              <a:noFill/>
              <a:ln w="1270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47" name="直線コネクタ 46"/>
              <p:cNvCxnSpPr>
                <a:stCxn id="46" idx="0"/>
              </p:cNvCxnSpPr>
              <p:nvPr/>
            </p:nvCxnSpPr>
            <p:spPr>
              <a:xfrm flipV="1">
                <a:off x="899592" y="1052736"/>
                <a:ext cx="0" cy="214328"/>
              </a:xfrm>
              <a:prstGeom prst="line">
                <a:avLst/>
              </a:prstGeom>
              <a:ln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" name="グループ化 14"/>
            <p:cNvGrpSpPr/>
            <p:nvPr/>
          </p:nvGrpSpPr>
          <p:grpSpPr>
            <a:xfrm>
              <a:off x="6956648" y="4989323"/>
              <a:ext cx="288032" cy="152400"/>
              <a:chOff x="755576" y="1700808"/>
              <a:chExt cx="288032" cy="152400"/>
            </a:xfrm>
          </p:grpSpPr>
          <p:sp>
            <p:nvSpPr>
              <p:cNvPr id="44" name="円/楕円 43"/>
              <p:cNvSpPr/>
              <p:nvPr/>
            </p:nvSpPr>
            <p:spPr>
              <a:xfrm>
                <a:off x="827584" y="1709192"/>
                <a:ext cx="144016" cy="144016"/>
              </a:xfrm>
              <a:prstGeom prst="ellipse">
                <a:avLst/>
              </a:prstGeom>
              <a:noFill/>
              <a:ln w="1270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45" name="直線矢印コネクタ 44"/>
              <p:cNvCxnSpPr/>
              <p:nvPr/>
            </p:nvCxnSpPr>
            <p:spPr>
              <a:xfrm flipV="1">
                <a:off x="755576" y="1700808"/>
                <a:ext cx="288032" cy="152400"/>
              </a:xfrm>
              <a:prstGeom prst="straightConnector1">
                <a:avLst/>
              </a:prstGeom>
              <a:ln>
                <a:solidFill>
                  <a:srgbClr val="00B05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6" name="グループ化 15"/>
            <p:cNvGrpSpPr/>
            <p:nvPr/>
          </p:nvGrpSpPr>
          <p:grpSpPr>
            <a:xfrm flipV="1">
              <a:off x="7755642" y="4639827"/>
              <a:ext cx="144016" cy="360040"/>
              <a:chOff x="827584" y="1052736"/>
              <a:chExt cx="144016" cy="360040"/>
            </a:xfrm>
          </p:grpSpPr>
          <p:sp>
            <p:nvSpPr>
              <p:cNvPr id="42" name="二等辺三角形 41"/>
              <p:cNvSpPr/>
              <p:nvPr/>
            </p:nvSpPr>
            <p:spPr>
              <a:xfrm>
                <a:off x="827584" y="1267064"/>
                <a:ext cx="144016" cy="145712"/>
              </a:xfrm>
              <a:prstGeom prst="triangle">
                <a:avLst/>
              </a:prstGeom>
              <a:noFill/>
              <a:ln w="12700"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43" name="直線コネクタ 42"/>
              <p:cNvCxnSpPr>
                <a:stCxn id="42" idx="0"/>
              </p:cNvCxnSpPr>
              <p:nvPr/>
            </p:nvCxnSpPr>
            <p:spPr>
              <a:xfrm flipV="1">
                <a:off x="899592" y="1052736"/>
                <a:ext cx="0" cy="214328"/>
              </a:xfrm>
              <a:prstGeom prst="line">
                <a:avLst/>
              </a:prstGeom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" name="グループ化 16"/>
            <p:cNvGrpSpPr/>
            <p:nvPr/>
          </p:nvGrpSpPr>
          <p:grpSpPr>
            <a:xfrm>
              <a:off x="7683634" y="4989323"/>
              <a:ext cx="288032" cy="152400"/>
              <a:chOff x="755576" y="1700808"/>
              <a:chExt cx="288032" cy="152400"/>
            </a:xfrm>
          </p:grpSpPr>
          <p:sp>
            <p:nvSpPr>
              <p:cNvPr id="40" name="円/楕円 39"/>
              <p:cNvSpPr/>
              <p:nvPr/>
            </p:nvSpPr>
            <p:spPr>
              <a:xfrm>
                <a:off x="827584" y="1709192"/>
                <a:ext cx="144016" cy="144016"/>
              </a:xfrm>
              <a:prstGeom prst="ellipse">
                <a:avLst/>
              </a:prstGeom>
              <a:noFill/>
              <a:ln w="12700"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41" name="直線矢印コネクタ 40"/>
              <p:cNvCxnSpPr/>
              <p:nvPr/>
            </p:nvCxnSpPr>
            <p:spPr>
              <a:xfrm flipV="1">
                <a:off x="755576" y="1700808"/>
                <a:ext cx="288032" cy="152400"/>
              </a:xfrm>
              <a:prstGeom prst="straightConnector1">
                <a:avLst/>
              </a:prstGeom>
              <a:ln>
                <a:solidFill>
                  <a:schemeClr val="bg1">
                    <a:lumMod val="85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8" name="グループ化 17"/>
            <p:cNvGrpSpPr/>
            <p:nvPr/>
          </p:nvGrpSpPr>
          <p:grpSpPr>
            <a:xfrm flipV="1">
              <a:off x="8468816" y="4639827"/>
              <a:ext cx="144016" cy="360040"/>
              <a:chOff x="827584" y="1052736"/>
              <a:chExt cx="144016" cy="360040"/>
            </a:xfrm>
          </p:grpSpPr>
          <p:sp>
            <p:nvSpPr>
              <p:cNvPr id="38" name="二等辺三角形 37"/>
              <p:cNvSpPr/>
              <p:nvPr/>
            </p:nvSpPr>
            <p:spPr>
              <a:xfrm>
                <a:off x="827584" y="1267064"/>
                <a:ext cx="144016" cy="145712"/>
              </a:xfrm>
              <a:prstGeom prst="triangle">
                <a:avLst/>
              </a:prstGeom>
              <a:noFill/>
              <a:ln w="1270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39" name="直線コネクタ 38"/>
              <p:cNvCxnSpPr>
                <a:stCxn id="38" idx="0"/>
              </p:cNvCxnSpPr>
              <p:nvPr/>
            </p:nvCxnSpPr>
            <p:spPr>
              <a:xfrm flipV="1">
                <a:off x="899592" y="1052736"/>
                <a:ext cx="0" cy="214328"/>
              </a:xfrm>
              <a:prstGeom prst="line">
                <a:avLst/>
              </a:prstGeom>
              <a:ln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9" name="グループ化 18"/>
            <p:cNvGrpSpPr/>
            <p:nvPr/>
          </p:nvGrpSpPr>
          <p:grpSpPr>
            <a:xfrm>
              <a:off x="8396808" y="4989323"/>
              <a:ext cx="288032" cy="152400"/>
              <a:chOff x="755576" y="1700808"/>
              <a:chExt cx="288032" cy="152400"/>
            </a:xfrm>
          </p:grpSpPr>
          <p:sp>
            <p:nvSpPr>
              <p:cNvPr id="36" name="円/楕円 35"/>
              <p:cNvSpPr/>
              <p:nvPr/>
            </p:nvSpPr>
            <p:spPr>
              <a:xfrm>
                <a:off x="827584" y="1709192"/>
                <a:ext cx="144016" cy="144016"/>
              </a:xfrm>
              <a:prstGeom prst="ellipse">
                <a:avLst/>
              </a:prstGeom>
              <a:noFill/>
              <a:ln w="1270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37" name="直線矢印コネクタ 36"/>
              <p:cNvCxnSpPr/>
              <p:nvPr/>
            </p:nvCxnSpPr>
            <p:spPr>
              <a:xfrm flipV="1">
                <a:off x="755576" y="1700808"/>
                <a:ext cx="288032" cy="152400"/>
              </a:xfrm>
              <a:prstGeom prst="straightConnector1">
                <a:avLst/>
              </a:prstGeom>
              <a:ln>
                <a:solidFill>
                  <a:srgbClr val="00B05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0" name="正方形/長方形 19"/>
            <p:cNvSpPr/>
            <p:nvPr/>
          </p:nvSpPr>
          <p:spPr>
            <a:xfrm>
              <a:off x="6019066" y="5709403"/>
              <a:ext cx="497150" cy="216024"/>
            </a:xfrm>
            <a:prstGeom prst="rect">
              <a:avLst/>
            </a:prstGeom>
            <a:noFill/>
            <a:ln w="12700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800" dirty="0" smtClean="0">
                  <a:solidFill>
                    <a:schemeClr val="bg1">
                      <a:lumMod val="75000"/>
                    </a:schemeClr>
                  </a:solidFill>
                </a:rPr>
                <a:t>D/A</a:t>
              </a:r>
              <a:endParaRPr kumimoji="1" lang="ja-JP" altLang="en-US" sz="800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cxnSp>
          <p:nvCxnSpPr>
            <p:cNvPr id="21" name="直線コネクタ 20"/>
            <p:cNvCxnSpPr>
              <a:stCxn id="20" idx="0"/>
              <a:endCxn id="56" idx="4"/>
            </p:cNvCxnSpPr>
            <p:nvPr/>
          </p:nvCxnSpPr>
          <p:spPr>
            <a:xfrm flipH="1" flipV="1">
              <a:off x="4932040" y="5141723"/>
              <a:ext cx="1335601" cy="567680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線コネクタ 21"/>
            <p:cNvCxnSpPr>
              <a:stCxn id="48" idx="4"/>
              <a:endCxn id="20" idx="0"/>
            </p:cNvCxnSpPr>
            <p:nvPr/>
          </p:nvCxnSpPr>
          <p:spPr>
            <a:xfrm flipH="1">
              <a:off x="6267641" y="5141723"/>
              <a:ext cx="104559" cy="567680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線コネクタ 22"/>
            <p:cNvCxnSpPr>
              <a:stCxn id="40" idx="4"/>
              <a:endCxn id="20" idx="0"/>
            </p:cNvCxnSpPr>
            <p:nvPr/>
          </p:nvCxnSpPr>
          <p:spPr>
            <a:xfrm flipH="1">
              <a:off x="6267641" y="5141723"/>
              <a:ext cx="1560009" cy="567680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正方形/長方形 23"/>
            <p:cNvSpPr/>
            <p:nvPr/>
          </p:nvSpPr>
          <p:spPr>
            <a:xfrm>
              <a:off x="7107570" y="5709403"/>
              <a:ext cx="497150" cy="216024"/>
            </a:xfrm>
            <a:prstGeom prst="rect">
              <a:avLst/>
            </a:prstGeom>
            <a:noFill/>
            <a:ln w="127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800" dirty="0" smtClean="0">
                  <a:solidFill>
                    <a:srgbClr val="00B050"/>
                  </a:solidFill>
                </a:rPr>
                <a:t>D/A</a:t>
              </a:r>
              <a:endParaRPr kumimoji="1" lang="ja-JP" altLang="en-US" sz="800" dirty="0">
                <a:solidFill>
                  <a:srgbClr val="00B050"/>
                </a:solidFill>
              </a:endParaRPr>
            </a:p>
          </p:txBody>
        </p:sp>
        <p:cxnSp>
          <p:nvCxnSpPr>
            <p:cNvPr id="25" name="直線コネクタ 24"/>
            <p:cNvCxnSpPr>
              <a:stCxn id="52" idx="4"/>
              <a:endCxn id="24" idx="0"/>
            </p:cNvCxnSpPr>
            <p:nvPr/>
          </p:nvCxnSpPr>
          <p:spPr>
            <a:xfrm>
              <a:off x="5659026" y="5141723"/>
              <a:ext cx="1697119" cy="567680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直線コネクタ 25"/>
            <p:cNvCxnSpPr>
              <a:stCxn id="44" idx="4"/>
              <a:endCxn id="24" idx="0"/>
            </p:cNvCxnSpPr>
            <p:nvPr/>
          </p:nvCxnSpPr>
          <p:spPr>
            <a:xfrm>
              <a:off x="7100664" y="5141723"/>
              <a:ext cx="255481" cy="567680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直線コネクタ 26"/>
            <p:cNvCxnSpPr>
              <a:stCxn id="24" idx="0"/>
              <a:endCxn id="36" idx="4"/>
            </p:cNvCxnSpPr>
            <p:nvPr/>
          </p:nvCxnSpPr>
          <p:spPr>
            <a:xfrm flipV="1">
              <a:off x="7356145" y="5141723"/>
              <a:ext cx="1184679" cy="567680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線コネクタ 27"/>
            <p:cNvCxnSpPr>
              <a:stCxn id="20" idx="2"/>
            </p:cNvCxnSpPr>
            <p:nvPr/>
          </p:nvCxnSpPr>
          <p:spPr>
            <a:xfrm>
              <a:off x="6267641" y="5925427"/>
              <a:ext cx="0" cy="144016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直線コネクタ 28"/>
            <p:cNvCxnSpPr>
              <a:stCxn id="24" idx="2"/>
            </p:cNvCxnSpPr>
            <p:nvPr/>
          </p:nvCxnSpPr>
          <p:spPr>
            <a:xfrm>
              <a:off x="7356145" y="5925427"/>
              <a:ext cx="0" cy="144016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テキスト ボックス 29"/>
            <p:cNvSpPr txBox="1"/>
            <p:nvPr/>
          </p:nvSpPr>
          <p:spPr>
            <a:xfrm>
              <a:off x="6149320" y="6075535"/>
              <a:ext cx="27443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200" dirty="0" smtClean="0">
                  <a:solidFill>
                    <a:schemeClr val="bg1">
                      <a:lumMod val="75000"/>
                    </a:schemeClr>
                  </a:solidFill>
                </a:rPr>
                <a:t>A</a:t>
              </a:r>
              <a:endParaRPr kumimoji="1" lang="ja-JP" altLang="en-US" sz="1200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31" name="テキスト ボックス 30"/>
            <p:cNvSpPr txBox="1"/>
            <p:nvPr/>
          </p:nvSpPr>
          <p:spPr>
            <a:xfrm>
              <a:off x="7229440" y="6069443"/>
              <a:ext cx="26802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200" dirty="0" smtClean="0">
                  <a:solidFill>
                    <a:srgbClr val="00B050"/>
                  </a:solidFill>
                </a:rPr>
                <a:t>B</a:t>
              </a:r>
              <a:endParaRPr kumimoji="1" lang="ja-JP" altLang="en-US" sz="1200" dirty="0">
                <a:solidFill>
                  <a:srgbClr val="00B050"/>
                </a:solidFill>
              </a:endParaRPr>
            </a:p>
          </p:txBody>
        </p:sp>
        <p:sp>
          <p:nvSpPr>
            <p:cNvPr id="32" name="円/楕円 31"/>
            <p:cNvSpPr/>
            <p:nvPr/>
          </p:nvSpPr>
          <p:spPr>
            <a:xfrm rot="1935006">
              <a:off x="6974583" y="3750843"/>
              <a:ext cx="133766" cy="957882"/>
            </a:xfrm>
            <a:prstGeom prst="ellipse">
              <a:avLst/>
            </a:prstGeom>
            <a:solidFill>
              <a:srgbClr val="00B050">
                <a:alpha val="50196"/>
              </a:srgbClr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3" name="円/楕円 32"/>
            <p:cNvSpPr/>
            <p:nvPr/>
          </p:nvSpPr>
          <p:spPr>
            <a:xfrm rot="18428579">
              <a:off x="6287117" y="3828927"/>
              <a:ext cx="133766" cy="961331"/>
            </a:xfrm>
            <a:prstGeom prst="ellipse">
              <a:avLst/>
            </a:prstGeom>
            <a:solidFill>
              <a:srgbClr val="00B050">
                <a:alpha val="50196"/>
              </a:srgbClr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4" name="テキスト ボックス 33"/>
            <p:cNvSpPr txBox="1"/>
            <p:nvPr/>
          </p:nvSpPr>
          <p:spPr>
            <a:xfrm>
              <a:off x="5675993" y="3780337"/>
              <a:ext cx="87876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1200" dirty="0">
                  <a:solidFill>
                    <a:schemeClr val="tx1"/>
                  </a:solidFill>
                </a:rPr>
                <a:t>phase:0deg</a:t>
              </a:r>
              <a:endParaRPr lang="ja-JP" alt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35" name="テキスト ボックス 34"/>
            <p:cNvSpPr txBox="1"/>
            <p:nvPr/>
          </p:nvSpPr>
          <p:spPr>
            <a:xfrm>
              <a:off x="7232925" y="3950338"/>
              <a:ext cx="103265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1200" dirty="0" smtClean="0">
                  <a:solidFill>
                    <a:schemeClr val="tx1"/>
                  </a:solidFill>
                </a:rPr>
                <a:t>phase:180deg</a:t>
              </a:r>
              <a:endParaRPr lang="ja-JP" altLang="en-US" sz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60" name="グループ化 59"/>
          <p:cNvGrpSpPr/>
          <p:nvPr/>
        </p:nvGrpSpPr>
        <p:grpSpPr>
          <a:xfrm>
            <a:off x="910400" y="4044839"/>
            <a:ext cx="3643435" cy="2448847"/>
            <a:chOff x="4798472" y="620688"/>
            <a:chExt cx="3896816" cy="2619151"/>
          </a:xfrm>
        </p:grpSpPr>
        <p:grpSp>
          <p:nvGrpSpPr>
            <p:cNvPr id="61" name="グループ化 60"/>
            <p:cNvGrpSpPr/>
            <p:nvPr/>
          </p:nvGrpSpPr>
          <p:grpSpPr>
            <a:xfrm flipV="1">
              <a:off x="4870480" y="1530723"/>
              <a:ext cx="144016" cy="360040"/>
              <a:chOff x="827584" y="1052736"/>
              <a:chExt cx="144016" cy="360040"/>
            </a:xfrm>
          </p:grpSpPr>
          <p:sp>
            <p:nvSpPr>
              <p:cNvPr id="111" name="二等辺三角形 110"/>
              <p:cNvSpPr/>
              <p:nvPr/>
            </p:nvSpPr>
            <p:spPr>
              <a:xfrm>
                <a:off x="827584" y="1267064"/>
                <a:ext cx="144016" cy="145712"/>
              </a:xfrm>
              <a:prstGeom prst="triangle">
                <a:avLst/>
              </a:prstGeom>
              <a:noFill/>
              <a:ln w="1270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112" name="直線コネクタ 111"/>
              <p:cNvCxnSpPr>
                <a:stCxn id="111" idx="0"/>
              </p:cNvCxnSpPr>
              <p:nvPr/>
            </p:nvCxnSpPr>
            <p:spPr>
              <a:xfrm flipV="1">
                <a:off x="899592" y="1052736"/>
                <a:ext cx="0" cy="214328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2" name="グループ化 61"/>
            <p:cNvGrpSpPr/>
            <p:nvPr/>
          </p:nvGrpSpPr>
          <p:grpSpPr>
            <a:xfrm>
              <a:off x="4798472" y="1876628"/>
              <a:ext cx="288032" cy="152400"/>
              <a:chOff x="755576" y="1700808"/>
              <a:chExt cx="288032" cy="152400"/>
            </a:xfrm>
          </p:grpSpPr>
          <p:sp>
            <p:nvSpPr>
              <p:cNvPr id="109" name="円/楕円 108"/>
              <p:cNvSpPr/>
              <p:nvPr/>
            </p:nvSpPr>
            <p:spPr>
              <a:xfrm>
                <a:off x="827584" y="1709192"/>
                <a:ext cx="144016" cy="144016"/>
              </a:xfrm>
              <a:prstGeom prst="ellipse">
                <a:avLst/>
              </a:prstGeom>
              <a:noFill/>
              <a:ln w="1270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110" name="直線矢印コネクタ 109"/>
              <p:cNvCxnSpPr/>
              <p:nvPr/>
            </p:nvCxnSpPr>
            <p:spPr>
              <a:xfrm flipV="1">
                <a:off x="755576" y="1700808"/>
                <a:ext cx="288032" cy="152400"/>
              </a:xfrm>
              <a:prstGeom prst="straightConnector1">
                <a:avLst/>
              </a:prstGeom>
              <a:ln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3" name="グループ化 62"/>
            <p:cNvGrpSpPr/>
            <p:nvPr/>
          </p:nvGrpSpPr>
          <p:grpSpPr>
            <a:xfrm flipV="1">
              <a:off x="5597466" y="1530723"/>
              <a:ext cx="144016" cy="360040"/>
              <a:chOff x="827584" y="1052736"/>
              <a:chExt cx="144016" cy="360040"/>
            </a:xfrm>
          </p:grpSpPr>
          <p:sp>
            <p:nvSpPr>
              <p:cNvPr id="107" name="二等辺三角形 106"/>
              <p:cNvSpPr/>
              <p:nvPr/>
            </p:nvSpPr>
            <p:spPr>
              <a:xfrm>
                <a:off x="827584" y="1267064"/>
                <a:ext cx="144016" cy="145712"/>
              </a:xfrm>
              <a:prstGeom prst="triangle">
                <a:avLst/>
              </a:prstGeom>
              <a:noFill/>
              <a:ln w="12700"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108" name="直線コネクタ 107"/>
              <p:cNvCxnSpPr>
                <a:stCxn id="107" idx="0"/>
              </p:cNvCxnSpPr>
              <p:nvPr/>
            </p:nvCxnSpPr>
            <p:spPr>
              <a:xfrm flipV="1">
                <a:off x="899592" y="1052736"/>
                <a:ext cx="0" cy="214328"/>
              </a:xfrm>
              <a:prstGeom prst="line">
                <a:avLst/>
              </a:prstGeom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4" name="グループ化 63"/>
            <p:cNvGrpSpPr/>
            <p:nvPr/>
          </p:nvGrpSpPr>
          <p:grpSpPr>
            <a:xfrm>
              <a:off x="5525458" y="1876628"/>
              <a:ext cx="288032" cy="152400"/>
              <a:chOff x="755576" y="1700808"/>
              <a:chExt cx="288032" cy="152400"/>
            </a:xfrm>
          </p:grpSpPr>
          <p:sp>
            <p:nvSpPr>
              <p:cNvPr id="105" name="円/楕円 104"/>
              <p:cNvSpPr/>
              <p:nvPr/>
            </p:nvSpPr>
            <p:spPr>
              <a:xfrm>
                <a:off x="827584" y="1709192"/>
                <a:ext cx="144016" cy="144016"/>
              </a:xfrm>
              <a:prstGeom prst="ellipse">
                <a:avLst/>
              </a:prstGeom>
              <a:noFill/>
              <a:ln w="12700"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106" name="直線矢印コネクタ 105"/>
              <p:cNvCxnSpPr/>
              <p:nvPr/>
            </p:nvCxnSpPr>
            <p:spPr>
              <a:xfrm flipV="1">
                <a:off x="755576" y="1700808"/>
                <a:ext cx="288032" cy="152400"/>
              </a:xfrm>
              <a:prstGeom prst="straightConnector1">
                <a:avLst/>
              </a:prstGeom>
              <a:ln>
                <a:solidFill>
                  <a:schemeClr val="bg1">
                    <a:lumMod val="85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5" name="グループ化 64"/>
            <p:cNvGrpSpPr/>
            <p:nvPr/>
          </p:nvGrpSpPr>
          <p:grpSpPr>
            <a:xfrm flipV="1">
              <a:off x="6310640" y="1530723"/>
              <a:ext cx="144016" cy="360040"/>
              <a:chOff x="827584" y="1052736"/>
              <a:chExt cx="144016" cy="360040"/>
            </a:xfrm>
          </p:grpSpPr>
          <p:sp>
            <p:nvSpPr>
              <p:cNvPr id="103" name="二等辺三角形 102"/>
              <p:cNvSpPr/>
              <p:nvPr/>
            </p:nvSpPr>
            <p:spPr>
              <a:xfrm>
                <a:off x="827584" y="1267064"/>
                <a:ext cx="144016" cy="145712"/>
              </a:xfrm>
              <a:prstGeom prst="triangle">
                <a:avLst/>
              </a:prstGeom>
              <a:noFill/>
              <a:ln w="1270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104" name="直線コネクタ 103"/>
              <p:cNvCxnSpPr>
                <a:stCxn id="103" idx="0"/>
              </p:cNvCxnSpPr>
              <p:nvPr/>
            </p:nvCxnSpPr>
            <p:spPr>
              <a:xfrm flipV="1">
                <a:off x="899592" y="1052736"/>
                <a:ext cx="0" cy="214328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6" name="グループ化 65"/>
            <p:cNvGrpSpPr/>
            <p:nvPr/>
          </p:nvGrpSpPr>
          <p:grpSpPr>
            <a:xfrm>
              <a:off x="6238632" y="1876628"/>
              <a:ext cx="288032" cy="152400"/>
              <a:chOff x="755576" y="1700808"/>
              <a:chExt cx="288032" cy="152400"/>
            </a:xfrm>
          </p:grpSpPr>
          <p:sp>
            <p:nvSpPr>
              <p:cNvPr id="101" name="円/楕円 100"/>
              <p:cNvSpPr/>
              <p:nvPr/>
            </p:nvSpPr>
            <p:spPr>
              <a:xfrm>
                <a:off x="827584" y="1709192"/>
                <a:ext cx="144016" cy="144016"/>
              </a:xfrm>
              <a:prstGeom prst="ellipse">
                <a:avLst/>
              </a:prstGeom>
              <a:noFill/>
              <a:ln w="1270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102" name="直線矢印コネクタ 101"/>
              <p:cNvCxnSpPr/>
              <p:nvPr/>
            </p:nvCxnSpPr>
            <p:spPr>
              <a:xfrm flipV="1">
                <a:off x="755576" y="1700808"/>
                <a:ext cx="288032" cy="152400"/>
              </a:xfrm>
              <a:prstGeom prst="straightConnector1">
                <a:avLst/>
              </a:prstGeom>
              <a:ln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7" name="グループ化 66"/>
            <p:cNvGrpSpPr/>
            <p:nvPr/>
          </p:nvGrpSpPr>
          <p:grpSpPr>
            <a:xfrm flipV="1">
              <a:off x="7039104" y="1530723"/>
              <a:ext cx="144016" cy="360040"/>
              <a:chOff x="827584" y="1052736"/>
              <a:chExt cx="144016" cy="360040"/>
            </a:xfrm>
          </p:grpSpPr>
          <p:sp>
            <p:nvSpPr>
              <p:cNvPr id="99" name="二等辺三角形 98"/>
              <p:cNvSpPr/>
              <p:nvPr/>
            </p:nvSpPr>
            <p:spPr>
              <a:xfrm>
                <a:off x="827584" y="1267064"/>
                <a:ext cx="144016" cy="145712"/>
              </a:xfrm>
              <a:prstGeom prst="triangle">
                <a:avLst/>
              </a:prstGeom>
              <a:noFill/>
              <a:ln w="12700"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100" name="直線コネクタ 99"/>
              <p:cNvCxnSpPr>
                <a:stCxn id="99" idx="0"/>
              </p:cNvCxnSpPr>
              <p:nvPr/>
            </p:nvCxnSpPr>
            <p:spPr>
              <a:xfrm flipV="1">
                <a:off x="899592" y="1052736"/>
                <a:ext cx="0" cy="214328"/>
              </a:xfrm>
              <a:prstGeom prst="line">
                <a:avLst/>
              </a:prstGeom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8" name="グループ化 67"/>
            <p:cNvGrpSpPr/>
            <p:nvPr/>
          </p:nvGrpSpPr>
          <p:grpSpPr>
            <a:xfrm>
              <a:off x="6967096" y="1876628"/>
              <a:ext cx="288032" cy="152400"/>
              <a:chOff x="755576" y="1700808"/>
              <a:chExt cx="288032" cy="152400"/>
            </a:xfrm>
          </p:grpSpPr>
          <p:sp>
            <p:nvSpPr>
              <p:cNvPr id="97" name="円/楕円 96"/>
              <p:cNvSpPr/>
              <p:nvPr/>
            </p:nvSpPr>
            <p:spPr>
              <a:xfrm>
                <a:off x="827584" y="1709192"/>
                <a:ext cx="144016" cy="144016"/>
              </a:xfrm>
              <a:prstGeom prst="ellipse">
                <a:avLst/>
              </a:prstGeom>
              <a:noFill/>
              <a:ln w="12700"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98" name="直線矢印コネクタ 97"/>
              <p:cNvCxnSpPr/>
              <p:nvPr/>
            </p:nvCxnSpPr>
            <p:spPr>
              <a:xfrm flipV="1">
                <a:off x="755576" y="1700808"/>
                <a:ext cx="288032" cy="152400"/>
              </a:xfrm>
              <a:prstGeom prst="straightConnector1">
                <a:avLst/>
              </a:prstGeom>
              <a:ln>
                <a:solidFill>
                  <a:schemeClr val="bg1">
                    <a:lumMod val="85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9" name="グループ化 68"/>
            <p:cNvGrpSpPr/>
            <p:nvPr/>
          </p:nvGrpSpPr>
          <p:grpSpPr>
            <a:xfrm flipV="1">
              <a:off x="7766090" y="1530723"/>
              <a:ext cx="144016" cy="360040"/>
              <a:chOff x="827584" y="1052736"/>
              <a:chExt cx="144016" cy="360040"/>
            </a:xfrm>
          </p:grpSpPr>
          <p:sp>
            <p:nvSpPr>
              <p:cNvPr id="95" name="二等辺三角形 94"/>
              <p:cNvSpPr/>
              <p:nvPr/>
            </p:nvSpPr>
            <p:spPr>
              <a:xfrm>
                <a:off x="827584" y="1267064"/>
                <a:ext cx="144016" cy="145712"/>
              </a:xfrm>
              <a:prstGeom prst="triangle">
                <a:avLst/>
              </a:prstGeom>
              <a:noFill/>
              <a:ln w="1270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96" name="直線コネクタ 95"/>
              <p:cNvCxnSpPr>
                <a:stCxn id="95" idx="0"/>
              </p:cNvCxnSpPr>
              <p:nvPr/>
            </p:nvCxnSpPr>
            <p:spPr>
              <a:xfrm flipV="1">
                <a:off x="899592" y="1052736"/>
                <a:ext cx="0" cy="214328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0" name="グループ化 69"/>
            <p:cNvGrpSpPr/>
            <p:nvPr/>
          </p:nvGrpSpPr>
          <p:grpSpPr>
            <a:xfrm>
              <a:off x="7694082" y="1876628"/>
              <a:ext cx="288032" cy="152400"/>
              <a:chOff x="755576" y="1700808"/>
              <a:chExt cx="288032" cy="152400"/>
            </a:xfrm>
          </p:grpSpPr>
          <p:sp>
            <p:nvSpPr>
              <p:cNvPr id="93" name="円/楕円 92"/>
              <p:cNvSpPr/>
              <p:nvPr/>
            </p:nvSpPr>
            <p:spPr>
              <a:xfrm>
                <a:off x="827584" y="1709192"/>
                <a:ext cx="144016" cy="144016"/>
              </a:xfrm>
              <a:prstGeom prst="ellipse">
                <a:avLst/>
              </a:prstGeom>
              <a:noFill/>
              <a:ln w="1270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94" name="直線矢印コネクタ 93"/>
              <p:cNvCxnSpPr/>
              <p:nvPr/>
            </p:nvCxnSpPr>
            <p:spPr>
              <a:xfrm flipV="1">
                <a:off x="755576" y="1700808"/>
                <a:ext cx="288032" cy="152400"/>
              </a:xfrm>
              <a:prstGeom prst="straightConnector1">
                <a:avLst/>
              </a:prstGeom>
              <a:ln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1" name="グループ化 70"/>
            <p:cNvGrpSpPr/>
            <p:nvPr/>
          </p:nvGrpSpPr>
          <p:grpSpPr>
            <a:xfrm flipV="1">
              <a:off x="8479264" y="1530723"/>
              <a:ext cx="144016" cy="360040"/>
              <a:chOff x="827584" y="1052736"/>
              <a:chExt cx="144016" cy="360040"/>
            </a:xfrm>
          </p:grpSpPr>
          <p:sp>
            <p:nvSpPr>
              <p:cNvPr id="91" name="二等辺三角形 90"/>
              <p:cNvSpPr/>
              <p:nvPr/>
            </p:nvSpPr>
            <p:spPr>
              <a:xfrm>
                <a:off x="827584" y="1267064"/>
                <a:ext cx="144016" cy="145712"/>
              </a:xfrm>
              <a:prstGeom prst="triangle">
                <a:avLst/>
              </a:prstGeom>
              <a:noFill/>
              <a:ln w="12700"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92" name="直線コネクタ 91"/>
              <p:cNvCxnSpPr>
                <a:stCxn id="91" idx="0"/>
              </p:cNvCxnSpPr>
              <p:nvPr/>
            </p:nvCxnSpPr>
            <p:spPr>
              <a:xfrm flipV="1">
                <a:off x="899592" y="1052736"/>
                <a:ext cx="0" cy="214328"/>
              </a:xfrm>
              <a:prstGeom prst="line">
                <a:avLst/>
              </a:prstGeom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2" name="グループ化 71"/>
            <p:cNvGrpSpPr/>
            <p:nvPr/>
          </p:nvGrpSpPr>
          <p:grpSpPr>
            <a:xfrm>
              <a:off x="8407256" y="1876628"/>
              <a:ext cx="288032" cy="152400"/>
              <a:chOff x="755576" y="1700808"/>
              <a:chExt cx="288032" cy="152400"/>
            </a:xfrm>
          </p:grpSpPr>
          <p:sp>
            <p:nvSpPr>
              <p:cNvPr id="89" name="円/楕円 88"/>
              <p:cNvSpPr/>
              <p:nvPr/>
            </p:nvSpPr>
            <p:spPr>
              <a:xfrm>
                <a:off x="827584" y="1709192"/>
                <a:ext cx="144016" cy="144016"/>
              </a:xfrm>
              <a:prstGeom prst="ellipse">
                <a:avLst/>
              </a:prstGeom>
              <a:noFill/>
              <a:ln w="12700"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90" name="直線矢印コネクタ 89"/>
              <p:cNvCxnSpPr/>
              <p:nvPr/>
            </p:nvCxnSpPr>
            <p:spPr>
              <a:xfrm flipV="1">
                <a:off x="755576" y="1700808"/>
                <a:ext cx="288032" cy="152400"/>
              </a:xfrm>
              <a:prstGeom prst="straightConnector1">
                <a:avLst/>
              </a:prstGeom>
              <a:ln>
                <a:solidFill>
                  <a:schemeClr val="bg1">
                    <a:lumMod val="85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3" name="正方形/長方形 72"/>
            <p:cNvSpPr/>
            <p:nvPr/>
          </p:nvSpPr>
          <p:spPr>
            <a:xfrm>
              <a:off x="6067859" y="2596708"/>
              <a:ext cx="420460" cy="216024"/>
            </a:xfrm>
            <a:prstGeom prst="rect">
              <a:avLst/>
            </a:prstGeom>
            <a:noFill/>
            <a:ln w="127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800" dirty="0" smtClean="0">
                  <a:solidFill>
                    <a:srgbClr val="FF0000"/>
                  </a:solidFill>
                </a:rPr>
                <a:t>D/A</a:t>
              </a:r>
              <a:endParaRPr kumimoji="1" lang="ja-JP" altLang="en-US" sz="800" dirty="0">
                <a:solidFill>
                  <a:srgbClr val="FF0000"/>
                </a:solidFill>
              </a:endParaRPr>
            </a:p>
          </p:txBody>
        </p:sp>
        <p:cxnSp>
          <p:nvCxnSpPr>
            <p:cNvPr id="74" name="直線コネクタ 73"/>
            <p:cNvCxnSpPr>
              <a:stCxn id="73" idx="0"/>
              <a:endCxn id="109" idx="4"/>
            </p:cNvCxnSpPr>
            <p:nvPr/>
          </p:nvCxnSpPr>
          <p:spPr>
            <a:xfrm flipH="1" flipV="1">
              <a:off x="4942488" y="2029028"/>
              <a:ext cx="1335601" cy="56768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直線コネクタ 74"/>
            <p:cNvCxnSpPr>
              <a:stCxn id="101" idx="4"/>
              <a:endCxn id="73" idx="0"/>
            </p:cNvCxnSpPr>
            <p:nvPr/>
          </p:nvCxnSpPr>
          <p:spPr>
            <a:xfrm flipH="1">
              <a:off x="6278089" y="2029028"/>
              <a:ext cx="104559" cy="56768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直線コネクタ 75"/>
            <p:cNvCxnSpPr>
              <a:stCxn id="93" idx="4"/>
              <a:endCxn id="73" idx="0"/>
            </p:cNvCxnSpPr>
            <p:nvPr/>
          </p:nvCxnSpPr>
          <p:spPr>
            <a:xfrm flipH="1">
              <a:off x="6278089" y="2029028"/>
              <a:ext cx="1560009" cy="56768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7" name="正方形/長方形 76"/>
            <p:cNvSpPr/>
            <p:nvPr/>
          </p:nvSpPr>
          <p:spPr>
            <a:xfrm>
              <a:off x="7156363" y="2596708"/>
              <a:ext cx="420460" cy="216024"/>
            </a:xfrm>
            <a:prstGeom prst="rect">
              <a:avLst/>
            </a:prstGeom>
            <a:noFill/>
            <a:ln w="12700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800" dirty="0" smtClean="0">
                  <a:solidFill>
                    <a:schemeClr val="bg1">
                      <a:lumMod val="75000"/>
                    </a:schemeClr>
                  </a:solidFill>
                </a:rPr>
                <a:t>D/A</a:t>
              </a:r>
              <a:endParaRPr kumimoji="1" lang="ja-JP" altLang="en-US" sz="800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cxnSp>
          <p:nvCxnSpPr>
            <p:cNvPr id="78" name="直線コネクタ 77"/>
            <p:cNvCxnSpPr>
              <a:stCxn id="105" idx="4"/>
              <a:endCxn id="77" idx="0"/>
            </p:cNvCxnSpPr>
            <p:nvPr/>
          </p:nvCxnSpPr>
          <p:spPr>
            <a:xfrm>
              <a:off x="5669474" y="2029028"/>
              <a:ext cx="1697119" cy="567680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直線コネクタ 78"/>
            <p:cNvCxnSpPr>
              <a:stCxn id="97" idx="4"/>
              <a:endCxn id="77" idx="0"/>
            </p:cNvCxnSpPr>
            <p:nvPr/>
          </p:nvCxnSpPr>
          <p:spPr>
            <a:xfrm>
              <a:off x="7111112" y="2029028"/>
              <a:ext cx="255481" cy="567680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直線コネクタ 79"/>
            <p:cNvCxnSpPr>
              <a:stCxn id="77" idx="0"/>
              <a:endCxn id="89" idx="4"/>
            </p:cNvCxnSpPr>
            <p:nvPr/>
          </p:nvCxnSpPr>
          <p:spPr>
            <a:xfrm flipV="1">
              <a:off x="7366593" y="2029028"/>
              <a:ext cx="1184679" cy="567680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直線コネクタ 80"/>
            <p:cNvCxnSpPr>
              <a:stCxn id="73" idx="2"/>
            </p:cNvCxnSpPr>
            <p:nvPr/>
          </p:nvCxnSpPr>
          <p:spPr>
            <a:xfrm>
              <a:off x="6278089" y="2812732"/>
              <a:ext cx="0" cy="144016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直線コネクタ 81"/>
            <p:cNvCxnSpPr>
              <a:stCxn id="77" idx="2"/>
            </p:cNvCxnSpPr>
            <p:nvPr/>
          </p:nvCxnSpPr>
          <p:spPr>
            <a:xfrm>
              <a:off x="7366593" y="2812732"/>
              <a:ext cx="0" cy="144016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3" name="テキスト ボックス 82"/>
            <p:cNvSpPr txBox="1"/>
            <p:nvPr/>
          </p:nvSpPr>
          <p:spPr>
            <a:xfrm>
              <a:off x="6159768" y="2962840"/>
              <a:ext cx="27443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200" dirty="0" smtClean="0">
                  <a:solidFill>
                    <a:srgbClr val="FF0000"/>
                  </a:solidFill>
                </a:rPr>
                <a:t>A</a:t>
              </a:r>
              <a:endParaRPr kumimoji="1" lang="ja-JP" altLang="en-US" sz="1200" dirty="0">
                <a:solidFill>
                  <a:srgbClr val="FF0000"/>
                </a:solidFill>
              </a:endParaRPr>
            </a:p>
          </p:txBody>
        </p:sp>
        <p:sp>
          <p:nvSpPr>
            <p:cNvPr id="84" name="テキスト ボックス 83"/>
            <p:cNvSpPr txBox="1"/>
            <p:nvPr/>
          </p:nvSpPr>
          <p:spPr>
            <a:xfrm>
              <a:off x="7239888" y="2956748"/>
              <a:ext cx="26802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200" dirty="0" smtClean="0">
                  <a:solidFill>
                    <a:schemeClr val="bg1">
                      <a:lumMod val="75000"/>
                    </a:schemeClr>
                  </a:solidFill>
                </a:rPr>
                <a:t>B</a:t>
              </a:r>
              <a:endParaRPr kumimoji="1" lang="ja-JP" altLang="en-US" sz="1200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85" name="円/楕円 84"/>
            <p:cNvSpPr/>
            <p:nvPr/>
          </p:nvSpPr>
          <p:spPr>
            <a:xfrm rot="18308497">
              <a:off x="6279199" y="732643"/>
              <a:ext cx="135430" cy="964291"/>
            </a:xfrm>
            <a:prstGeom prst="ellipse">
              <a:avLst/>
            </a:prstGeom>
            <a:solidFill>
              <a:srgbClr val="FF0000">
                <a:alpha val="50196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6" name="円/楕円 85"/>
            <p:cNvSpPr/>
            <p:nvPr/>
          </p:nvSpPr>
          <p:spPr>
            <a:xfrm rot="1918530">
              <a:off x="6913136" y="620688"/>
              <a:ext cx="135430" cy="964291"/>
            </a:xfrm>
            <a:prstGeom prst="ellipse">
              <a:avLst/>
            </a:prstGeom>
            <a:solidFill>
              <a:srgbClr val="FF0000">
                <a:alpha val="50196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7" name="テキスト ボックス 86"/>
            <p:cNvSpPr txBox="1"/>
            <p:nvPr/>
          </p:nvSpPr>
          <p:spPr>
            <a:xfrm>
              <a:off x="5436096" y="692696"/>
              <a:ext cx="87876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200" dirty="0" smtClean="0">
                  <a:solidFill>
                    <a:schemeClr val="tx1"/>
                  </a:solidFill>
                </a:rPr>
                <a:t>phase:0deg</a:t>
              </a:r>
              <a:endParaRPr kumimoji="1" lang="ja-JP" alt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88" name="テキスト ボックス 87"/>
            <p:cNvSpPr txBox="1"/>
            <p:nvPr/>
          </p:nvSpPr>
          <p:spPr>
            <a:xfrm>
              <a:off x="7259635" y="787112"/>
              <a:ext cx="87876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1200" dirty="0">
                  <a:solidFill>
                    <a:schemeClr val="tx1"/>
                  </a:solidFill>
                </a:rPr>
                <a:t>phase:0deg</a:t>
              </a:r>
              <a:endParaRPr lang="ja-JP" altLang="en-US" sz="1200" dirty="0">
                <a:solidFill>
                  <a:schemeClr val="tx1"/>
                </a:solidFill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正方形/長方形 1"/>
              <p:cNvSpPr/>
              <p:nvPr/>
            </p:nvSpPr>
            <p:spPr>
              <a:xfrm>
                <a:off x="7104637" y="2338488"/>
                <a:ext cx="1870180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lvl="1" indent="0"/>
                <a14:m>
                  <m:oMath xmlns:m="http://schemas.openxmlformats.org/officeDocument/2006/math">
                    <m:sSub>
                      <m:sSubPr>
                        <m:ctrlPr>
                          <a:rPr lang="ja-JP" altLang="ja-JP" sz="1400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ja-JP" sz="1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  <m:sub>
                        <m:r>
                          <a:rPr lang="en-US" altLang="ja-JP" sz="1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altLang="ja-JP" sz="1400" dirty="0">
                    <a:solidFill>
                      <a:schemeClr val="tx1"/>
                    </a:solidFill>
                    <a:latin typeface="+mn-lt"/>
                    <a:ea typeface="Meiryo UI" panose="020B0604030504040204" pitchFamily="50" charset="-128"/>
                    <a:cs typeface="Meiryo UI" panose="020B0604030504040204" pitchFamily="50" charset="-128"/>
                  </a:rPr>
                  <a:t>:beam </a:t>
                </a:r>
                <a:r>
                  <a:rPr lang="en-US" altLang="ja-JP" sz="1400" dirty="0" smtClean="0">
                    <a:solidFill>
                      <a:schemeClr val="tx1"/>
                    </a:solidFill>
                    <a:latin typeface="+mn-lt"/>
                    <a:ea typeface="Meiryo UI" panose="020B0604030504040204" pitchFamily="50" charset="-128"/>
                    <a:cs typeface="Meiryo UI" panose="020B0604030504040204" pitchFamily="50" charset="-128"/>
                  </a:rPr>
                  <a:t>direction</a:t>
                </a:r>
              </a:p>
              <a:p>
                <a:pPr marL="0" lvl="1" indent="0"/>
                <a:r>
                  <a:rPr lang="en-US" altLang="ja-JP" sz="1400" dirty="0" smtClean="0">
                    <a:solidFill>
                      <a:schemeClr val="tx1"/>
                    </a:solidFill>
                    <a:latin typeface="+mn-lt"/>
                    <a:ea typeface="Meiryo UI" panose="020B0604030504040204" pitchFamily="50" charset="-128"/>
                    <a:cs typeface="Meiryo UI" panose="020B0604030504040204" pitchFamily="50" charset="-128"/>
                  </a:rPr>
                  <a:t>λ:wavelength</a:t>
                </a:r>
                <a:endParaRPr lang="en-US" altLang="ja-JP" sz="1400" dirty="0">
                  <a:solidFill>
                    <a:schemeClr val="tx1"/>
                  </a:solidFill>
                  <a:latin typeface="+mn-lt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</p:txBody>
          </p:sp>
        </mc:Choice>
        <mc:Fallback xmlns="">
          <p:sp>
            <p:nvSpPr>
              <p:cNvPr id="2" name="正方形/長方形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04637" y="2338488"/>
                <a:ext cx="1870180" cy="523220"/>
              </a:xfrm>
              <a:prstGeom prst="rect">
                <a:avLst/>
              </a:prstGeom>
              <a:blipFill rotWithShape="0">
                <a:blip r:embed="rId3"/>
                <a:stretch>
                  <a:fillRect l="-977" t="-2353" b="-1176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397" name="直線矢印コネクタ 16396"/>
          <p:cNvCxnSpPr/>
          <p:nvPr/>
        </p:nvCxnSpPr>
        <p:spPr bwMode="auto">
          <a:xfrm>
            <a:off x="1045052" y="4869780"/>
            <a:ext cx="679715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sp>
        <p:nvSpPr>
          <p:cNvPr id="144" name="テキスト ボックス 143"/>
          <p:cNvSpPr txBox="1"/>
          <p:nvPr/>
        </p:nvSpPr>
        <p:spPr>
          <a:xfrm>
            <a:off x="1236615" y="4604953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i="1" dirty="0" smtClean="0">
                <a:solidFill>
                  <a:schemeClr val="tx1"/>
                </a:solidFill>
              </a:rPr>
              <a:t>d</a:t>
            </a:r>
            <a:endParaRPr kumimoji="1" lang="ja-JP" altLang="en-US" sz="1200" i="1" dirty="0">
              <a:solidFill>
                <a:schemeClr val="tx1"/>
              </a:solidFill>
            </a:endParaRPr>
          </a:p>
        </p:txBody>
      </p:sp>
      <p:sp>
        <p:nvSpPr>
          <p:cNvPr id="16398" name="円弧 16397"/>
          <p:cNvSpPr/>
          <p:nvPr/>
        </p:nvSpPr>
        <p:spPr bwMode="auto">
          <a:xfrm rot="5400000">
            <a:off x="2726397" y="3105580"/>
            <a:ext cx="88273" cy="3868430"/>
          </a:xfrm>
          <a:prstGeom prst="arc">
            <a:avLst>
              <a:gd name="adj1" fmla="val 16150577"/>
              <a:gd name="adj2" fmla="val 5438522"/>
            </a:avLst>
          </a:prstGeom>
          <a:noFill/>
          <a:ln w="9525" cap="flat" cmpd="sng" algn="ctr">
            <a:solidFill>
              <a:schemeClr val="tx1">
                <a:lumMod val="65000"/>
                <a:lumOff val="3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6" name="円弧 145"/>
          <p:cNvSpPr/>
          <p:nvPr/>
        </p:nvSpPr>
        <p:spPr bwMode="auto">
          <a:xfrm rot="5400000">
            <a:off x="2694216" y="5410772"/>
            <a:ext cx="112340" cy="1479496"/>
          </a:xfrm>
          <a:prstGeom prst="arc">
            <a:avLst>
              <a:gd name="adj1" fmla="val 15993363"/>
              <a:gd name="adj2" fmla="val 5619204"/>
            </a:avLst>
          </a:prstGeom>
          <a:noFill/>
          <a:ln w="9525" cap="flat" cmpd="sng" algn="ctr">
            <a:solidFill>
              <a:schemeClr val="tx1">
                <a:lumMod val="65000"/>
                <a:lumOff val="3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7" name="テキスト ボックス 146"/>
          <p:cNvSpPr txBox="1"/>
          <p:nvPr/>
        </p:nvSpPr>
        <p:spPr>
          <a:xfrm>
            <a:off x="612879" y="4887322"/>
            <a:ext cx="287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i="1" dirty="0" smtClean="0">
                <a:solidFill>
                  <a:schemeClr val="tx1"/>
                </a:solidFill>
              </a:rPr>
              <a:t>K</a:t>
            </a:r>
            <a:endParaRPr kumimoji="1" lang="ja-JP" altLang="en-US" sz="1200" i="1" dirty="0">
              <a:solidFill>
                <a:schemeClr val="tx1"/>
              </a:solidFill>
            </a:endParaRPr>
          </a:p>
        </p:txBody>
      </p:sp>
      <p:sp>
        <p:nvSpPr>
          <p:cNvPr id="148" name="テキスト ボックス 147"/>
          <p:cNvSpPr txBox="1"/>
          <p:nvPr/>
        </p:nvSpPr>
        <p:spPr>
          <a:xfrm>
            <a:off x="1772221" y="6012020"/>
            <a:ext cx="3129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i="1" dirty="0" smtClean="0">
                <a:solidFill>
                  <a:schemeClr val="tx1"/>
                </a:solidFill>
              </a:rPr>
              <a:t>M</a:t>
            </a:r>
            <a:endParaRPr kumimoji="1" lang="ja-JP" altLang="en-US" sz="1200" i="1" dirty="0">
              <a:solidFill>
                <a:schemeClr val="tx1"/>
              </a:solidFill>
            </a:endParaRPr>
          </a:p>
        </p:txBody>
      </p:sp>
      <p:cxnSp>
        <p:nvCxnSpPr>
          <p:cNvPr id="207" name="直線矢印コネクタ 206"/>
          <p:cNvCxnSpPr/>
          <p:nvPr/>
        </p:nvCxnSpPr>
        <p:spPr bwMode="auto">
          <a:xfrm>
            <a:off x="5091918" y="4869780"/>
            <a:ext cx="679715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sp>
        <p:nvSpPr>
          <p:cNvPr id="208" name="テキスト ボックス 207"/>
          <p:cNvSpPr txBox="1"/>
          <p:nvPr/>
        </p:nvSpPr>
        <p:spPr>
          <a:xfrm>
            <a:off x="5283481" y="4604953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i="1" dirty="0" smtClean="0">
                <a:solidFill>
                  <a:schemeClr val="tx1"/>
                </a:solidFill>
              </a:rPr>
              <a:t>d</a:t>
            </a:r>
            <a:endParaRPr kumimoji="1" lang="ja-JP" altLang="en-US" sz="1200" i="1" dirty="0">
              <a:solidFill>
                <a:schemeClr val="tx1"/>
              </a:solidFill>
            </a:endParaRPr>
          </a:p>
        </p:txBody>
      </p:sp>
      <p:sp>
        <p:nvSpPr>
          <p:cNvPr id="210" name="円弧 209"/>
          <p:cNvSpPr/>
          <p:nvPr/>
        </p:nvSpPr>
        <p:spPr bwMode="auto">
          <a:xfrm rot="5400000">
            <a:off x="6741082" y="5410772"/>
            <a:ext cx="112340" cy="1479496"/>
          </a:xfrm>
          <a:prstGeom prst="arc">
            <a:avLst>
              <a:gd name="adj1" fmla="val 15993363"/>
              <a:gd name="adj2" fmla="val 5619204"/>
            </a:avLst>
          </a:prstGeom>
          <a:noFill/>
          <a:ln w="9525" cap="flat" cmpd="sng" algn="ctr">
            <a:solidFill>
              <a:schemeClr val="tx1">
                <a:lumMod val="65000"/>
                <a:lumOff val="3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12" name="テキスト ボックス 211"/>
          <p:cNvSpPr txBox="1"/>
          <p:nvPr/>
        </p:nvSpPr>
        <p:spPr>
          <a:xfrm>
            <a:off x="5819087" y="6012020"/>
            <a:ext cx="3129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i="1" dirty="0" smtClean="0">
                <a:solidFill>
                  <a:schemeClr val="tx1"/>
                </a:solidFill>
              </a:rPr>
              <a:t>M</a:t>
            </a:r>
            <a:endParaRPr kumimoji="1" lang="ja-JP" altLang="en-US" sz="1200" i="1" dirty="0">
              <a:solidFill>
                <a:schemeClr val="tx1"/>
              </a:solidFill>
            </a:endParaRPr>
          </a:p>
        </p:txBody>
      </p:sp>
      <p:sp>
        <p:nvSpPr>
          <p:cNvPr id="125" name="円弧 124"/>
          <p:cNvSpPr/>
          <p:nvPr/>
        </p:nvSpPr>
        <p:spPr bwMode="auto">
          <a:xfrm rot="5400000">
            <a:off x="6801893" y="3105580"/>
            <a:ext cx="88273" cy="3868430"/>
          </a:xfrm>
          <a:prstGeom prst="arc">
            <a:avLst>
              <a:gd name="adj1" fmla="val 16150577"/>
              <a:gd name="adj2" fmla="val 5438522"/>
            </a:avLst>
          </a:prstGeom>
          <a:noFill/>
          <a:ln w="9525" cap="flat" cmpd="sng" algn="ctr">
            <a:solidFill>
              <a:schemeClr val="tx1">
                <a:lumMod val="65000"/>
                <a:lumOff val="3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6" name="テキスト ボックス 125"/>
          <p:cNvSpPr txBox="1"/>
          <p:nvPr/>
        </p:nvSpPr>
        <p:spPr>
          <a:xfrm>
            <a:off x="4688375" y="4887322"/>
            <a:ext cx="287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i="1" dirty="0" smtClean="0">
                <a:solidFill>
                  <a:schemeClr val="tx1"/>
                </a:solidFill>
              </a:rPr>
              <a:t>K</a:t>
            </a:r>
            <a:endParaRPr kumimoji="1" lang="ja-JP" altLang="en-US" sz="1200" i="1" dirty="0">
              <a:solidFill>
                <a:schemeClr val="tx1"/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r>
              <a:rPr lang="en-GB" altLang="ja-JP" smtClean="0"/>
              <a:t>Slide </a:t>
            </a:r>
            <a:fld id="{30EBD9E3-B3E6-4E8D-8825-55D1D8C68244}" type="slidenum">
              <a:rPr lang="en-GB" altLang="ja-JP" smtClean="0"/>
              <a:pPr>
                <a:defRPr/>
              </a:pPr>
              <a:t>13</a:t>
            </a:fld>
            <a:endParaRPr lang="en-GB" altLang="ja-JP"/>
          </a:p>
        </p:txBody>
      </p:sp>
    </p:spTree>
    <p:extLst>
      <p:ext uri="{BB962C8B-B14F-4D97-AF65-F5344CB8AC3E}">
        <p14:creationId xmlns:p14="http://schemas.microsoft.com/office/powerpoint/2010/main" val="971154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>
          <a:xfrm>
            <a:off x="76200" y="685800"/>
            <a:ext cx="8991600" cy="838200"/>
          </a:xfrm>
        </p:spPr>
        <p:txBody>
          <a:bodyPr/>
          <a:lstStyle/>
          <a:p>
            <a:pPr eaLnBrk="1" hangingPunct="1"/>
            <a:r>
              <a:rPr lang="en-US" altLang="ja-JP" sz="4000" dirty="0"/>
              <a:t>Principle of Interleaved HBF Method </a:t>
            </a:r>
            <a:r>
              <a:rPr lang="en-US" altLang="ja-JP" sz="4000" dirty="0" smtClean="0"/>
              <a:t>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218" name="Rectangle 2"/>
              <p:cNvSpPr>
                <a:spLocks noChangeArrowheads="1"/>
              </p:cNvSpPr>
              <p:nvPr/>
            </p:nvSpPr>
            <p:spPr bwMode="auto">
              <a:xfrm>
                <a:off x="685800" y="1494024"/>
                <a:ext cx="8421606" cy="4104255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lIns="92160" tIns="46080" rIns="92160" bIns="46080"/>
              <a:lstStyle/>
              <a:p>
                <a:pPr marL="285750" indent="-285750" algn="just">
                  <a:buFont typeface="Arial" panose="020B0604020202020204" pitchFamily="34" charset="0"/>
                  <a:buChar char="•"/>
                </a:pPr>
                <a:r>
                  <a:rPr lang="en-US" altLang="ja-JP" sz="2000" b="1" dirty="0" smtClean="0">
                    <a:solidFill>
                      <a:schemeClr val="tx1"/>
                    </a:solidFill>
                    <a:latin typeface="+mj-lt"/>
                    <a:ea typeface="Meiryo UI" panose="020B0604030504040204" pitchFamily="50" charset="-128"/>
                    <a:cs typeface="Meiryo UI" panose="020B0604030504040204" pitchFamily="50" charset="-128"/>
                  </a:rPr>
                  <a:t>The beams of subarrays are combined with inter-subarray coding weight for equal-phase combining in </a:t>
                </a:r>
                <a:r>
                  <a:rPr lang="en-US" altLang="ja-JP" sz="2000" b="1" i="1" dirty="0">
                    <a:solidFill>
                      <a:schemeClr val="tx1"/>
                    </a:solidFill>
                    <a:latin typeface="+mj-lt"/>
                    <a:ea typeface="Meiryo UI" panose="020B0604030504040204" pitchFamily="50" charset="-128"/>
                    <a:cs typeface="Meiryo UI" panose="020B0604030504040204" pitchFamily="50" charset="-128"/>
                  </a:rPr>
                  <a:t>n</a:t>
                </a:r>
                <a:r>
                  <a:rPr lang="en-US" altLang="ja-JP" sz="2000" b="1" dirty="0">
                    <a:solidFill>
                      <a:schemeClr val="tx1"/>
                    </a:solidFill>
                    <a:latin typeface="+mj-lt"/>
                    <a:ea typeface="Meiryo UI" panose="020B0604030504040204" pitchFamily="50" charset="-128"/>
                    <a:cs typeface="Meiryo UI" panose="020B0604030504040204" pitchFamily="50" charset="-128"/>
                  </a:rPr>
                  <a:t>-</a:t>
                </a:r>
                <a:r>
                  <a:rPr lang="en-US" altLang="ja-JP" sz="2000" b="1" dirty="0" err="1">
                    <a:solidFill>
                      <a:schemeClr val="tx1"/>
                    </a:solidFill>
                    <a:latin typeface="+mj-lt"/>
                    <a:ea typeface="Meiryo UI" panose="020B0604030504040204" pitchFamily="50" charset="-128"/>
                    <a:cs typeface="Meiryo UI" panose="020B0604030504040204" pitchFamily="50" charset="-128"/>
                  </a:rPr>
                  <a:t>th</a:t>
                </a:r>
                <a:r>
                  <a:rPr lang="en-US" altLang="ja-JP" sz="2000" b="1" dirty="0">
                    <a:solidFill>
                      <a:schemeClr val="tx1"/>
                    </a:solidFill>
                    <a:latin typeface="+mj-lt"/>
                    <a:ea typeface="Meiryo UI" panose="020B0604030504040204" pitchFamily="50" charset="-128"/>
                    <a:cs typeface="Meiryo UI" panose="020B0604030504040204" pitchFamily="50" charset="-128"/>
                  </a:rPr>
                  <a:t> lobe direction</a:t>
                </a:r>
                <a:endParaRPr lang="en-US" altLang="ja-JP" sz="2000" b="1" dirty="0" smtClean="0">
                  <a:solidFill>
                    <a:schemeClr val="tx1"/>
                  </a:solidFill>
                  <a:latin typeface="+mj-lt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  <a:p>
                <a:pPr marL="1028700" lvl="1" algn="just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nary>
                      <m:naryPr>
                        <m:chr m:val="∑"/>
                        <m:limLoc m:val="undOvr"/>
                        <m:ctrlPr>
                          <a:rPr lang="ja-JP" altLang="ja-JP" sz="1800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naryPr>
                      <m:sub>
                        <m:r>
                          <a:rPr lang="en-US" altLang="ja-JP" sz="18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altLang="ja-JP" sz="18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=0</m:t>
                        </m:r>
                      </m:sub>
                      <m:sup>
                        <m:r>
                          <a:rPr lang="en-US" altLang="ja-JP" sz="18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𝑀</m:t>
                        </m:r>
                        <m:r>
                          <a:rPr lang="en-US" altLang="ja-JP" sz="18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  <m:e>
                        <m:sSub>
                          <m:sSubPr>
                            <m:ctrlPr>
                              <a:rPr lang="ja-JP" altLang="ja-JP" sz="18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altLang="ja-JP" sz="1800" b="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en-US" altLang="ja-JP" sz="1800" b="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d>
                          <m:dPr>
                            <m:ctrlPr>
                              <a:rPr lang="ja-JP" altLang="ja-JP" sz="18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ja-JP" altLang="ja-JP" sz="180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altLang="ja-JP" sz="1800" b="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𝜃</m:t>
                                </m:r>
                              </m:e>
                              <m:sub>
                                <m:r>
                                  <a:rPr lang="en-US" altLang="ja-JP" sz="1800" b="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𝑚</m:t>
                                </m:r>
                              </m:sub>
                            </m:sSub>
                          </m:e>
                        </m:d>
                        <m:r>
                          <a:rPr lang="en-US" altLang="ja-JP" sz="18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𝑒𝑥𝑝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ja-JP" altLang="ja-JP" sz="18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altLang="ja-JP" sz="1800" b="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altLang="ja-JP" sz="1800" b="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𝑗</m:t>
                            </m:r>
                            <m:r>
                              <a:rPr lang="en-US" altLang="ja-JP" sz="1800" b="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altLang="ja-JP" sz="1800" b="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𝜋</m:t>
                            </m:r>
                            <m:f>
                              <m:fPr>
                                <m:ctrlPr>
                                  <a:rPr lang="ja-JP" altLang="ja-JP" sz="180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altLang="ja-JP" sz="1800" b="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𝑖𝑛</m:t>
                                </m:r>
                              </m:num>
                              <m:den>
                                <m:r>
                                  <a:rPr lang="en-US" altLang="ja-JP" sz="1800" b="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𝑀</m:t>
                                </m:r>
                              </m:den>
                            </m:f>
                          </m:e>
                        </m:d>
                      </m:e>
                    </m:nary>
                    <m:r>
                      <a:rPr lang="en-US" altLang="ja-JP" sz="1800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altLang="ja-JP" sz="18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altLang="ja-JP" sz="18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𝐾</m:t>
                        </m:r>
                      </m:num>
                      <m:den>
                        <m:r>
                          <a:rPr lang="en-US" altLang="ja-JP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𝑀</m:t>
                        </m:r>
                      </m:den>
                    </m:f>
                    <m:nary>
                      <m:naryPr>
                        <m:chr m:val="∑"/>
                        <m:limLoc m:val="undOvr"/>
                        <m:ctrlPr>
                          <a:rPr lang="ja-JP" altLang="ja-JP" sz="1800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naryPr>
                      <m:sub>
                        <m:r>
                          <a:rPr lang="en-US" altLang="ja-JP" sz="18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altLang="ja-JP" sz="18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=0</m:t>
                        </m:r>
                      </m:sub>
                      <m:sup>
                        <m:r>
                          <a:rPr lang="en-US" altLang="ja-JP" sz="18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𝑀</m:t>
                        </m:r>
                        <m:r>
                          <a:rPr lang="en-US" altLang="ja-JP" sz="18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  <m:e>
                        <m:r>
                          <a:rPr lang="en-US" altLang="ja-JP" sz="18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𝑒𝑥𝑝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ja-JP" altLang="ja-JP" sz="18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altLang="ja-JP" sz="1800" b="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𝑗</m:t>
                            </m:r>
                            <m:r>
                              <a:rPr lang="en-US" altLang="ja-JP" sz="1800" b="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altLang="ja-JP" sz="1800" b="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𝜋</m:t>
                            </m:r>
                            <m:f>
                              <m:fPr>
                                <m:ctrlPr>
                                  <a:rPr lang="ja-JP" altLang="ja-JP" sz="180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altLang="ja-JP" sz="1800" b="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  <m:d>
                                  <m:dPr>
                                    <m:ctrlPr>
                                      <a:rPr lang="ja-JP" altLang="ja-JP" sz="1800" i="1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altLang="ja-JP" sz="1800" b="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𝑚</m:t>
                                    </m:r>
                                    <m:r>
                                      <a:rPr lang="en-US" altLang="ja-JP" sz="1800" b="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altLang="ja-JP" sz="1800" b="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e>
                                </m:d>
                              </m:num>
                              <m:den>
                                <m:r>
                                  <a:rPr lang="en-US" altLang="ja-JP" sz="1800" b="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𝑀</m:t>
                                </m:r>
                              </m:den>
                            </m:f>
                          </m:e>
                        </m:d>
                      </m:e>
                    </m:nary>
                    <m:r>
                      <a:rPr lang="en-US" altLang="ja-JP" sz="1800" b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"/>
                        <m:ctrlPr>
                          <a:rPr lang="ja-JP" altLang="ja-JP" sz="1800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ja-JP" altLang="ja-JP" sz="18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r>
                                <a:rPr lang="en-US" altLang="ja-JP" sz="1800" b="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𝐾</m:t>
                              </m:r>
                              <m:r>
                                <a:rPr lang="en-US" altLang="ja-JP" sz="1800" b="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    </m:t>
                              </m:r>
                              <m:r>
                                <a:rPr lang="en-US" altLang="ja-JP" sz="1800" b="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𝑖𝑓</m:t>
                              </m:r>
                              <m:r>
                                <a:rPr lang="en-US" altLang="ja-JP" sz="1800" b="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altLang="ja-JP" sz="1800" b="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  <m:r>
                                <a:rPr lang="en-US" altLang="ja-JP" sz="1800" b="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altLang="ja-JP" sz="1800" b="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</m:mr>
                          <m:mr>
                            <m:e>
                              <m:r>
                                <a:rPr lang="en-US" altLang="ja-JP" sz="1800" b="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0  </m:t>
                              </m:r>
                              <m:r>
                                <a:rPr lang="en-US" altLang="ja-JP" sz="1800" b="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𝑖𝑓</m:t>
                              </m:r>
                              <m:r>
                                <a:rPr lang="en-US" altLang="ja-JP" sz="1800" b="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altLang="ja-JP" sz="1800" b="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  <m:r>
                                <a:rPr lang="en-US" altLang="ja-JP" sz="1800" b="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 ≠</m:t>
                              </m:r>
                              <m:r>
                                <a:rPr lang="en-US" altLang="ja-JP" sz="1800" b="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altLang="ja-JP" sz="1800" dirty="0" smtClean="0">
                    <a:solidFill>
                      <a:schemeClr val="tx1"/>
                    </a:solidFill>
                    <a:latin typeface="+mj-lt"/>
                    <a:ea typeface="Meiryo UI" panose="020B0604030504040204" pitchFamily="50" charset="-128"/>
                    <a:cs typeface="Meiryo UI" panose="020B0604030504040204" pitchFamily="50" charset="-128"/>
                  </a:rPr>
                  <a:t> </a:t>
                </a:r>
              </a:p>
              <a:p>
                <a:pPr marL="285750" indent="-285750" algn="just">
                  <a:buFont typeface="Arial" panose="020B0604020202020204" pitchFamily="34" charset="0"/>
                  <a:buChar char="•"/>
                </a:pPr>
                <a:r>
                  <a:rPr lang="en-US" altLang="ja-JP" sz="2000" b="1" dirty="0" smtClean="0">
                    <a:solidFill>
                      <a:schemeClr val="tx1"/>
                    </a:solidFill>
                    <a:latin typeface="+mj-lt"/>
                    <a:ea typeface="Meiryo UI" panose="020B0604030504040204" pitchFamily="50" charset="-128"/>
                    <a:cs typeface="Meiryo UI" panose="020B0604030504040204" pitchFamily="50" charset="-128"/>
                  </a:rPr>
                  <a:t>In this method, multiple beams without inter-beam interference can be created in each directions satisfy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ja-JP" altLang="ja-JP" sz="2000" b="1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uncPr>
                      <m:fName>
                        <m:r>
                          <a:rPr lang="en-US" altLang="ja-JP" sz="2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𝐬𝐢𝐧</m:t>
                        </m:r>
                      </m:fName>
                      <m:e>
                        <m:sSub>
                          <m:sSubPr>
                            <m:ctrlPr>
                              <a:rPr lang="en-US" altLang="ja-JP" sz="2000" b="1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altLang="ja-JP" sz="20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𝜽</m:t>
                            </m:r>
                          </m:e>
                          <m:sub>
                            <m:r>
                              <a:rPr lang="en-US" altLang="ja-JP" sz="20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𝒎</m:t>
                            </m:r>
                          </m:sub>
                        </m:sSub>
                      </m:e>
                    </m:func>
                    <m:r>
                      <a:rPr lang="en-US" altLang="ja-JP" sz="20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</m:t>
                    </m:r>
                    <m:func>
                      <m:funcPr>
                        <m:ctrlPr>
                          <a:rPr lang="ja-JP" altLang="ja-JP" sz="2000" b="1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uncPr>
                      <m:fName>
                        <m:r>
                          <a:rPr lang="en-US" altLang="ja-JP" sz="2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𝐬𝐢𝐧</m:t>
                        </m:r>
                      </m:fName>
                      <m:e>
                        <m:sSub>
                          <m:sSubPr>
                            <m:ctrlPr>
                              <a:rPr lang="ja-JP" altLang="ja-JP" sz="2000" b="1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altLang="ja-JP" sz="20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𝜽</m:t>
                            </m:r>
                          </m:e>
                          <m:sub>
                            <m:r>
                              <a:rPr lang="en-US" altLang="ja-JP" sz="20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𝟎</m:t>
                            </m:r>
                          </m:sub>
                        </m:sSub>
                      </m:e>
                    </m:func>
                    <m:r>
                      <a:rPr lang="en-US" altLang="ja-JP" sz="20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ja-JP" sz="20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𝒎</m:t>
                    </m:r>
                    <m:f>
                      <m:fPr>
                        <m:ctrlPr>
                          <a:rPr lang="ja-JP" altLang="ja-JP" sz="2000" b="1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altLang="ja-JP" sz="2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𝝀</m:t>
                        </m:r>
                      </m:num>
                      <m:den>
                        <m:r>
                          <a:rPr lang="en-US" altLang="ja-JP" sz="2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𝑴𝒅</m:t>
                        </m:r>
                      </m:den>
                    </m:f>
                    <m:r>
                      <a:rPr lang="en-US" altLang="ja-JP" sz="2000" b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ja-JP" altLang="en-US" sz="2000" b="1" dirty="0">
                  <a:solidFill>
                    <a:schemeClr val="tx1"/>
                  </a:solidFill>
                  <a:latin typeface="+mj-lt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</p:txBody>
          </p:sp>
        </mc:Choice>
        <mc:Fallback xmlns="">
          <p:sp>
            <p:nvSpPr>
              <p:cNvPr id="9218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85800" y="1494024"/>
                <a:ext cx="8421606" cy="4104255"/>
              </a:xfrm>
              <a:prstGeom prst="rect">
                <a:avLst/>
              </a:prstGeom>
              <a:blipFill rotWithShape="0">
                <a:blip r:embed="rId2"/>
                <a:stretch>
                  <a:fillRect l="-652" t="-743" r="-724"/>
                </a:stretch>
              </a:blip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13" name="グループ化 112"/>
          <p:cNvGrpSpPr/>
          <p:nvPr/>
        </p:nvGrpSpPr>
        <p:grpSpPr>
          <a:xfrm>
            <a:off x="3361212" y="3348657"/>
            <a:ext cx="3723043" cy="3091568"/>
            <a:chOff x="4207945" y="924248"/>
            <a:chExt cx="4873798" cy="4047141"/>
          </a:xfrm>
        </p:grpSpPr>
        <p:grpSp>
          <p:nvGrpSpPr>
            <p:cNvPr id="114" name="グループ化 113"/>
            <p:cNvGrpSpPr/>
            <p:nvPr/>
          </p:nvGrpSpPr>
          <p:grpSpPr>
            <a:xfrm flipV="1">
              <a:off x="4926197" y="2668205"/>
              <a:ext cx="156469" cy="391173"/>
              <a:chOff x="827584" y="1052736"/>
              <a:chExt cx="144016" cy="360040"/>
            </a:xfrm>
          </p:grpSpPr>
          <p:sp>
            <p:nvSpPr>
              <p:cNvPr id="169" name="二等辺三角形 168"/>
              <p:cNvSpPr/>
              <p:nvPr/>
            </p:nvSpPr>
            <p:spPr>
              <a:xfrm>
                <a:off x="827584" y="1267064"/>
                <a:ext cx="144016" cy="145712"/>
              </a:xfrm>
              <a:prstGeom prst="triangle">
                <a:avLst/>
              </a:prstGeom>
              <a:noFill/>
              <a:ln w="1270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170" name="直線コネクタ 169"/>
              <p:cNvCxnSpPr>
                <a:stCxn id="169" idx="0"/>
              </p:cNvCxnSpPr>
              <p:nvPr/>
            </p:nvCxnSpPr>
            <p:spPr>
              <a:xfrm flipV="1">
                <a:off x="899592" y="1052736"/>
                <a:ext cx="0" cy="214328"/>
              </a:xfrm>
              <a:prstGeom prst="line">
                <a:avLst/>
              </a:prstGeom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5" name="グループ化 114"/>
            <p:cNvGrpSpPr/>
            <p:nvPr/>
          </p:nvGrpSpPr>
          <p:grpSpPr>
            <a:xfrm>
              <a:off x="4847962" y="3054330"/>
              <a:ext cx="312939" cy="165578"/>
              <a:chOff x="755576" y="1700808"/>
              <a:chExt cx="288032" cy="152400"/>
            </a:xfrm>
          </p:grpSpPr>
          <p:sp>
            <p:nvSpPr>
              <p:cNvPr id="167" name="円/楕円 166"/>
              <p:cNvSpPr/>
              <p:nvPr/>
            </p:nvSpPr>
            <p:spPr>
              <a:xfrm>
                <a:off x="827584" y="1709192"/>
                <a:ext cx="144016" cy="144016"/>
              </a:xfrm>
              <a:prstGeom prst="ellipse">
                <a:avLst/>
              </a:prstGeom>
              <a:noFill/>
              <a:ln w="1270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168" name="直線矢印コネクタ 167"/>
              <p:cNvCxnSpPr/>
              <p:nvPr/>
            </p:nvCxnSpPr>
            <p:spPr>
              <a:xfrm flipV="1">
                <a:off x="755576" y="1700808"/>
                <a:ext cx="288032" cy="152400"/>
              </a:xfrm>
              <a:prstGeom prst="straightConnector1">
                <a:avLst/>
              </a:prstGeom>
              <a:ln>
                <a:solidFill>
                  <a:schemeClr val="accent6">
                    <a:lumMod val="75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6" name="グループ化 115"/>
            <p:cNvGrpSpPr/>
            <p:nvPr/>
          </p:nvGrpSpPr>
          <p:grpSpPr>
            <a:xfrm flipV="1">
              <a:off x="5716047" y="2668205"/>
              <a:ext cx="156469" cy="391173"/>
              <a:chOff x="827584" y="1052736"/>
              <a:chExt cx="144016" cy="360040"/>
            </a:xfrm>
          </p:grpSpPr>
          <p:sp>
            <p:nvSpPr>
              <p:cNvPr id="165" name="二等辺三角形 164"/>
              <p:cNvSpPr/>
              <p:nvPr/>
            </p:nvSpPr>
            <p:spPr>
              <a:xfrm>
                <a:off x="827584" y="1267064"/>
                <a:ext cx="144016" cy="145712"/>
              </a:xfrm>
              <a:prstGeom prst="triangle">
                <a:avLst/>
              </a:prstGeom>
              <a:noFill/>
              <a:ln w="12700"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166" name="直線コネクタ 165"/>
              <p:cNvCxnSpPr>
                <a:stCxn id="165" idx="0"/>
              </p:cNvCxnSpPr>
              <p:nvPr/>
            </p:nvCxnSpPr>
            <p:spPr>
              <a:xfrm flipV="1">
                <a:off x="899592" y="1052736"/>
                <a:ext cx="0" cy="214328"/>
              </a:xfrm>
              <a:prstGeom prst="line">
                <a:avLst/>
              </a:prstGeom>
              <a:ln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7" name="グループ化 116"/>
            <p:cNvGrpSpPr/>
            <p:nvPr/>
          </p:nvGrpSpPr>
          <p:grpSpPr>
            <a:xfrm>
              <a:off x="5637812" y="3054330"/>
              <a:ext cx="312939" cy="165578"/>
              <a:chOff x="755576" y="1700808"/>
              <a:chExt cx="288032" cy="152400"/>
            </a:xfrm>
          </p:grpSpPr>
          <p:sp>
            <p:nvSpPr>
              <p:cNvPr id="163" name="円/楕円 162"/>
              <p:cNvSpPr/>
              <p:nvPr/>
            </p:nvSpPr>
            <p:spPr>
              <a:xfrm>
                <a:off x="827584" y="1709192"/>
                <a:ext cx="144016" cy="144016"/>
              </a:xfrm>
              <a:prstGeom prst="ellipse">
                <a:avLst/>
              </a:prstGeom>
              <a:noFill/>
              <a:ln w="12700"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164" name="直線矢印コネクタ 163"/>
              <p:cNvCxnSpPr/>
              <p:nvPr/>
            </p:nvCxnSpPr>
            <p:spPr>
              <a:xfrm flipV="1">
                <a:off x="755576" y="1700808"/>
                <a:ext cx="288032" cy="152400"/>
              </a:xfrm>
              <a:prstGeom prst="straightConnector1">
                <a:avLst/>
              </a:prstGeom>
              <a:ln>
                <a:solidFill>
                  <a:schemeClr val="accent2">
                    <a:lumMod val="75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8" name="グループ化 117"/>
            <p:cNvGrpSpPr/>
            <p:nvPr/>
          </p:nvGrpSpPr>
          <p:grpSpPr>
            <a:xfrm flipV="1">
              <a:off x="6490890" y="2668205"/>
              <a:ext cx="156469" cy="391173"/>
              <a:chOff x="827584" y="1052736"/>
              <a:chExt cx="144016" cy="360040"/>
            </a:xfrm>
          </p:grpSpPr>
          <p:sp>
            <p:nvSpPr>
              <p:cNvPr id="161" name="二等辺三角形 160"/>
              <p:cNvSpPr/>
              <p:nvPr/>
            </p:nvSpPr>
            <p:spPr>
              <a:xfrm>
                <a:off x="827584" y="1267064"/>
                <a:ext cx="144016" cy="145712"/>
              </a:xfrm>
              <a:prstGeom prst="triangle">
                <a:avLst/>
              </a:prstGeom>
              <a:noFill/>
              <a:ln w="1270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162" name="直線コネクタ 161"/>
              <p:cNvCxnSpPr>
                <a:stCxn id="161" idx="0"/>
              </p:cNvCxnSpPr>
              <p:nvPr/>
            </p:nvCxnSpPr>
            <p:spPr>
              <a:xfrm flipV="1">
                <a:off x="899592" y="1052736"/>
                <a:ext cx="0" cy="214328"/>
              </a:xfrm>
              <a:prstGeom prst="line">
                <a:avLst/>
              </a:prstGeom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9" name="グループ化 118"/>
            <p:cNvGrpSpPr/>
            <p:nvPr/>
          </p:nvGrpSpPr>
          <p:grpSpPr>
            <a:xfrm>
              <a:off x="6412655" y="3054330"/>
              <a:ext cx="312939" cy="165578"/>
              <a:chOff x="755576" y="1700808"/>
              <a:chExt cx="288032" cy="152400"/>
            </a:xfrm>
          </p:grpSpPr>
          <p:sp>
            <p:nvSpPr>
              <p:cNvPr id="159" name="円/楕円 158"/>
              <p:cNvSpPr/>
              <p:nvPr/>
            </p:nvSpPr>
            <p:spPr>
              <a:xfrm>
                <a:off x="827584" y="1709192"/>
                <a:ext cx="144016" cy="144016"/>
              </a:xfrm>
              <a:prstGeom prst="ellipse">
                <a:avLst/>
              </a:prstGeom>
              <a:noFill/>
              <a:ln w="1270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160" name="直線矢印コネクタ 159"/>
              <p:cNvCxnSpPr/>
              <p:nvPr/>
            </p:nvCxnSpPr>
            <p:spPr>
              <a:xfrm flipV="1">
                <a:off x="755576" y="1700808"/>
                <a:ext cx="288032" cy="152400"/>
              </a:xfrm>
              <a:prstGeom prst="straightConnector1">
                <a:avLst/>
              </a:prstGeom>
              <a:ln>
                <a:solidFill>
                  <a:schemeClr val="accent6">
                    <a:lumMod val="75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0" name="グループ化 119"/>
            <p:cNvGrpSpPr/>
            <p:nvPr/>
          </p:nvGrpSpPr>
          <p:grpSpPr>
            <a:xfrm flipV="1">
              <a:off x="7282346" y="2668205"/>
              <a:ext cx="156469" cy="391173"/>
              <a:chOff x="827584" y="1052736"/>
              <a:chExt cx="144016" cy="360040"/>
            </a:xfrm>
          </p:grpSpPr>
          <p:sp>
            <p:nvSpPr>
              <p:cNvPr id="157" name="二等辺三角形 156"/>
              <p:cNvSpPr/>
              <p:nvPr/>
            </p:nvSpPr>
            <p:spPr>
              <a:xfrm>
                <a:off x="827584" y="1267064"/>
                <a:ext cx="144016" cy="145712"/>
              </a:xfrm>
              <a:prstGeom prst="triangle">
                <a:avLst/>
              </a:prstGeom>
              <a:noFill/>
              <a:ln w="12700"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158" name="直線コネクタ 157"/>
              <p:cNvCxnSpPr>
                <a:stCxn id="157" idx="0"/>
              </p:cNvCxnSpPr>
              <p:nvPr/>
            </p:nvCxnSpPr>
            <p:spPr>
              <a:xfrm flipV="1">
                <a:off x="899592" y="1052736"/>
                <a:ext cx="0" cy="214328"/>
              </a:xfrm>
              <a:prstGeom prst="line">
                <a:avLst/>
              </a:prstGeom>
              <a:ln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1" name="グループ化 120"/>
            <p:cNvGrpSpPr/>
            <p:nvPr/>
          </p:nvGrpSpPr>
          <p:grpSpPr>
            <a:xfrm>
              <a:off x="7204111" y="3054330"/>
              <a:ext cx="312939" cy="165578"/>
              <a:chOff x="755576" y="1700808"/>
              <a:chExt cx="288032" cy="152400"/>
            </a:xfrm>
          </p:grpSpPr>
          <p:sp>
            <p:nvSpPr>
              <p:cNvPr id="155" name="円/楕円 154"/>
              <p:cNvSpPr/>
              <p:nvPr/>
            </p:nvSpPr>
            <p:spPr>
              <a:xfrm>
                <a:off x="827584" y="1709192"/>
                <a:ext cx="144016" cy="144016"/>
              </a:xfrm>
              <a:prstGeom prst="ellipse">
                <a:avLst/>
              </a:prstGeom>
              <a:noFill/>
              <a:ln w="12700"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156" name="直線矢印コネクタ 155"/>
              <p:cNvCxnSpPr/>
              <p:nvPr/>
            </p:nvCxnSpPr>
            <p:spPr>
              <a:xfrm flipV="1">
                <a:off x="755576" y="1700808"/>
                <a:ext cx="288032" cy="152400"/>
              </a:xfrm>
              <a:prstGeom prst="straightConnector1">
                <a:avLst/>
              </a:prstGeom>
              <a:ln>
                <a:solidFill>
                  <a:schemeClr val="accent2">
                    <a:lumMod val="75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2" name="グループ化 121"/>
            <p:cNvGrpSpPr/>
            <p:nvPr/>
          </p:nvGrpSpPr>
          <p:grpSpPr>
            <a:xfrm flipV="1">
              <a:off x="8072196" y="2668205"/>
              <a:ext cx="156469" cy="391173"/>
              <a:chOff x="827584" y="1052736"/>
              <a:chExt cx="144016" cy="360040"/>
            </a:xfrm>
          </p:grpSpPr>
          <p:sp>
            <p:nvSpPr>
              <p:cNvPr id="153" name="二等辺三角形 152"/>
              <p:cNvSpPr/>
              <p:nvPr/>
            </p:nvSpPr>
            <p:spPr>
              <a:xfrm>
                <a:off x="827584" y="1267064"/>
                <a:ext cx="144016" cy="145712"/>
              </a:xfrm>
              <a:prstGeom prst="triangle">
                <a:avLst/>
              </a:prstGeom>
              <a:noFill/>
              <a:ln w="1270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154" name="直線コネクタ 153"/>
              <p:cNvCxnSpPr>
                <a:stCxn id="153" idx="0"/>
              </p:cNvCxnSpPr>
              <p:nvPr/>
            </p:nvCxnSpPr>
            <p:spPr>
              <a:xfrm flipV="1">
                <a:off x="899592" y="1052736"/>
                <a:ext cx="0" cy="214328"/>
              </a:xfrm>
              <a:prstGeom prst="line">
                <a:avLst/>
              </a:prstGeom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3" name="グループ化 122"/>
            <p:cNvGrpSpPr/>
            <p:nvPr/>
          </p:nvGrpSpPr>
          <p:grpSpPr>
            <a:xfrm>
              <a:off x="7993961" y="3054330"/>
              <a:ext cx="312939" cy="165578"/>
              <a:chOff x="755576" y="1700808"/>
              <a:chExt cx="288032" cy="152400"/>
            </a:xfrm>
          </p:grpSpPr>
          <p:sp>
            <p:nvSpPr>
              <p:cNvPr id="151" name="円/楕円 150"/>
              <p:cNvSpPr/>
              <p:nvPr/>
            </p:nvSpPr>
            <p:spPr>
              <a:xfrm>
                <a:off x="827584" y="1709192"/>
                <a:ext cx="144016" cy="144016"/>
              </a:xfrm>
              <a:prstGeom prst="ellipse">
                <a:avLst/>
              </a:prstGeom>
              <a:noFill/>
              <a:ln w="1270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152" name="直線矢印コネクタ 151"/>
              <p:cNvCxnSpPr/>
              <p:nvPr/>
            </p:nvCxnSpPr>
            <p:spPr>
              <a:xfrm flipV="1">
                <a:off x="755576" y="1700808"/>
                <a:ext cx="288032" cy="152400"/>
              </a:xfrm>
              <a:prstGeom prst="straightConnector1">
                <a:avLst/>
              </a:prstGeom>
              <a:ln>
                <a:solidFill>
                  <a:schemeClr val="accent6">
                    <a:lumMod val="75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4" name="グループ化 123"/>
            <p:cNvGrpSpPr/>
            <p:nvPr/>
          </p:nvGrpSpPr>
          <p:grpSpPr>
            <a:xfrm flipV="1">
              <a:off x="8847039" y="2668205"/>
              <a:ext cx="156469" cy="391173"/>
              <a:chOff x="827584" y="1052736"/>
              <a:chExt cx="144016" cy="360040"/>
            </a:xfrm>
          </p:grpSpPr>
          <p:sp>
            <p:nvSpPr>
              <p:cNvPr id="149" name="二等辺三角形 148"/>
              <p:cNvSpPr/>
              <p:nvPr/>
            </p:nvSpPr>
            <p:spPr>
              <a:xfrm>
                <a:off x="827584" y="1267064"/>
                <a:ext cx="144016" cy="145712"/>
              </a:xfrm>
              <a:prstGeom prst="triangle">
                <a:avLst/>
              </a:prstGeom>
              <a:noFill/>
              <a:ln w="12700"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150" name="直線コネクタ 149"/>
              <p:cNvCxnSpPr>
                <a:stCxn id="149" idx="0"/>
              </p:cNvCxnSpPr>
              <p:nvPr/>
            </p:nvCxnSpPr>
            <p:spPr>
              <a:xfrm flipV="1">
                <a:off x="899592" y="1052736"/>
                <a:ext cx="0" cy="214328"/>
              </a:xfrm>
              <a:prstGeom prst="line">
                <a:avLst/>
              </a:prstGeom>
              <a:ln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5" name="グループ化 124"/>
            <p:cNvGrpSpPr/>
            <p:nvPr/>
          </p:nvGrpSpPr>
          <p:grpSpPr>
            <a:xfrm>
              <a:off x="8768804" y="3054330"/>
              <a:ext cx="312939" cy="165578"/>
              <a:chOff x="755576" y="1700808"/>
              <a:chExt cx="288032" cy="152400"/>
            </a:xfrm>
          </p:grpSpPr>
          <p:sp>
            <p:nvSpPr>
              <p:cNvPr id="147" name="円/楕円 146"/>
              <p:cNvSpPr/>
              <p:nvPr/>
            </p:nvSpPr>
            <p:spPr>
              <a:xfrm>
                <a:off x="827584" y="1709192"/>
                <a:ext cx="144016" cy="144016"/>
              </a:xfrm>
              <a:prstGeom prst="ellipse">
                <a:avLst/>
              </a:prstGeom>
              <a:noFill/>
              <a:ln w="12700"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148" name="直線矢印コネクタ 147"/>
              <p:cNvCxnSpPr/>
              <p:nvPr/>
            </p:nvCxnSpPr>
            <p:spPr>
              <a:xfrm flipV="1">
                <a:off x="755576" y="1700808"/>
                <a:ext cx="288032" cy="152400"/>
              </a:xfrm>
              <a:prstGeom prst="straightConnector1">
                <a:avLst/>
              </a:prstGeom>
              <a:ln>
                <a:solidFill>
                  <a:schemeClr val="accent2">
                    <a:lumMod val="75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26" name="正方形/長方形 125"/>
            <p:cNvSpPr/>
            <p:nvPr/>
          </p:nvSpPr>
          <p:spPr>
            <a:xfrm>
              <a:off x="6185454" y="3836677"/>
              <a:ext cx="540142" cy="234704"/>
            </a:xfrm>
            <a:prstGeom prst="rect">
              <a:avLst/>
            </a:prstGeom>
            <a:noFill/>
            <a:ln w="1270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800" dirty="0" smtClean="0">
                  <a:solidFill>
                    <a:schemeClr val="accent6">
                      <a:lumMod val="75000"/>
                    </a:schemeClr>
                  </a:solidFill>
                </a:rPr>
                <a:t>D/A</a:t>
              </a:r>
              <a:endParaRPr kumimoji="1" lang="ja-JP" altLang="en-US" sz="800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cxnSp>
          <p:nvCxnSpPr>
            <p:cNvPr id="127" name="直線コネクタ 126"/>
            <p:cNvCxnSpPr>
              <a:stCxn id="126" idx="0"/>
              <a:endCxn id="167" idx="4"/>
            </p:cNvCxnSpPr>
            <p:nvPr/>
          </p:nvCxnSpPr>
          <p:spPr>
            <a:xfrm flipH="1" flipV="1">
              <a:off x="5004433" y="3219908"/>
              <a:ext cx="1451092" cy="616769"/>
            </a:xfrm>
            <a:prstGeom prst="line">
              <a:avLst/>
            </a:prstGeom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直線コネクタ 127"/>
            <p:cNvCxnSpPr>
              <a:stCxn id="159" idx="4"/>
              <a:endCxn id="126" idx="0"/>
            </p:cNvCxnSpPr>
            <p:nvPr/>
          </p:nvCxnSpPr>
          <p:spPr>
            <a:xfrm flipH="1">
              <a:off x="6455524" y="3219908"/>
              <a:ext cx="113601" cy="616769"/>
            </a:xfrm>
            <a:prstGeom prst="line">
              <a:avLst/>
            </a:prstGeom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直線コネクタ 128"/>
            <p:cNvCxnSpPr>
              <a:stCxn id="151" idx="4"/>
              <a:endCxn id="126" idx="0"/>
            </p:cNvCxnSpPr>
            <p:nvPr/>
          </p:nvCxnSpPr>
          <p:spPr>
            <a:xfrm flipH="1">
              <a:off x="6455524" y="3219908"/>
              <a:ext cx="1694907" cy="616769"/>
            </a:xfrm>
            <a:prstGeom prst="line">
              <a:avLst/>
            </a:prstGeom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0" name="正方形/長方形 129"/>
            <p:cNvSpPr/>
            <p:nvPr/>
          </p:nvSpPr>
          <p:spPr>
            <a:xfrm>
              <a:off x="7368082" y="3836677"/>
              <a:ext cx="540142" cy="234704"/>
            </a:xfrm>
            <a:prstGeom prst="rect">
              <a:avLst/>
            </a:prstGeom>
            <a:noFill/>
            <a:ln w="1270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800" dirty="0" smtClean="0">
                  <a:solidFill>
                    <a:schemeClr val="accent2">
                      <a:lumMod val="75000"/>
                    </a:schemeClr>
                  </a:solidFill>
                </a:rPr>
                <a:t>D/A</a:t>
              </a:r>
              <a:endParaRPr kumimoji="1" lang="ja-JP" altLang="en-US" sz="800" dirty="0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  <p:cxnSp>
          <p:nvCxnSpPr>
            <p:cNvPr id="131" name="直線コネクタ 130"/>
            <p:cNvCxnSpPr>
              <a:stCxn id="163" idx="4"/>
              <a:endCxn id="130" idx="0"/>
            </p:cNvCxnSpPr>
            <p:nvPr/>
          </p:nvCxnSpPr>
          <p:spPr>
            <a:xfrm>
              <a:off x="5794283" y="3219908"/>
              <a:ext cx="1843870" cy="616769"/>
            </a:xfrm>
            <a:prstGeom prst="line">
              <a:avLst/>
            </a:prstGeom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直線コネクタ 131"/>
            <p:cNvCxnSpPr>
              <a:stCxn id="155" idx="4"/>
              <a:endCxn id="130" idx="0"/>
            </p:cNvCxnSpPr>
            <p:nvPr/>
          </p:nvCxnSpPr>
          <p:spPr>
            <a:xfrm>
              <a:off x="7360582" y="3219908"/>
              <a:ext cx="277572" cy="616769"/>
            </a:xfrm>
            <a:prstGeom prst="line">
              <a:avLst/>
            </a:prstGeom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直線コネクタ 132"/>
            <p:cNvCxnSpPr>
              <a:stCxn id="130" idx="0"/>
              <a:endCxn id="147" idx="4"/>
            </p:cNvCxnSpPr>
            <p:nvPr/>
          </p:nvCxnSpPr>
          <p:spPr>
            <a:xfrm flipV="1">
              <a:off x="7638153" y="3219908"/>
              <a:ext cx="1287122" cy="616769"/>
            </a:xfrm>
            <a:prstGeom prst="line">
              <a:avLst/>
            </a:prstGeom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直線コネクタ 133"/>
            <p:cNvCxnSpPr>
              <a:stCxn id="126" idx="2"/>
            </p:cNvCxnSpPr>
            <p:nvPr/>
          </p:nvCxnSpPr>
          <p:spPr>
            <a:xfrm>
              <a:off x="6455524" y="4071381"/>
              <a:ext cx="0" cy="156469"/>
            </a:xfrm>
            <a:prstGeom prst="line">
              <a:avLst/>
            </a:prstGeom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" name="直線コネクタ 134"/>
            <p:cNvCxnSpPr>
              <a:stCxn id="130" idx="2"/>
            </p:cNvCxnSpPr>
            <p:nvPr/>
          </p:nvCxnSpPr>
          <p:spPr>
            <a:xfrm>
              <a:off x="7638153" y="4071381"/>
              <a:ext cx="0" cy="156469"/>
            </a:xfrm>
            <a:prstGeom prst="line">
              <a:avLst/>
            </a:prstGeom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6" name="テキスト ボックス 135"/>
            <p:cNvSpPr txBox="1"/>
            <p:nvPr/>
          </p:nvSpPr>
          <p:spPr>
            <a:xfrm>
              <a:off x="6326972" y="4670437"/>
              <a:ext cx="298165" cy="30095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200" dirty="0" smtClean="0">
                  <a:solidFill>
                    <a:srgbClr val="FF0000"/>
                  </a:solidFill>
                </a:rPr>
                <a:t>A</a:t>
              </a:r>
              <a:endParaRPr kumimoji="1" lang="ja-JP" altLang="en-US" sz="1200" dirty="0">
                <a:solidFill>
                  <a:srgbClr val="FF0000"/>
                </a:solidFill>
              </a:endParaRPr>
            </a:p>
          </p:txBody>
        </p:sp>
        <p:sp>
          <p:nvSpPr>
            <p:cNvPr id="137" name="テキスト ボックス 136"/>
            <p:cNvSpPr txBox="1"/>
            <p:nvPr/>
          </p:nvSpPr>
          <p:spPr>
            <a:xfrm>
              <a:off x="7500492" y="4663819"/>
              <a:ext cx="291198" cy="30095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200" dirty="0" smtClean="0">
                  <a:solidFill>
                    <a:srgbClr val="00B050"/>
                  </a:solidFill>
                </a:rPr>
                <a:t>B</a:t>
              </a:r>
              <a:endParaRPr kumimoji="1" lang="ja-JP" altLang="en-US" sz="1200" dirty="0">
                <a:solidFill>
                  <a:srgbClr val="00B050"/>
                </a:solidFill>
              </a:endParaRPr>
            </a:p>
          </p:txBody>
        </p:sp>
        <p:sp>
          <p:nvSpPr>
            <p:cNvPr id="138" name="円/楕円 137"/>
            <p:cNvSpPr/>
            <p:nvPr/>
          </p:nvSpPr>
          <p:spPr>
            <a:xfrm rot="18308497">
              <a:off x="6149969" y="1133657"/>
              <a:ext cx="107493" cy="1874340"/>
            </a:xfrm>
            <a:prstGeom prst="ellipse">
              <a:avLst/>
            </a:prstGeom>
            <a:solidFill>
              <a:srgbClr val="FF0000">
                <a:alpha val="50196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9" name="円/楕円 138"/>
            <p:cNvSpPr/>
            <p:nvPr/>
          </p:nvSpPr>
          <p:spPr>
            <a:xfrm rot="1656441">
              <a:off x="7316688" y="924248"/>
              <a:ext cx="161523" cy="1809843"/>
            </a:xfrm>
            <a:prstGeom prst="ellipse">
              <a:avLst/>
            </a:prstGeom>
            <a:solidFill>
              <a:srgbClr val="00B050">
                <a:alpha val="50196"/>
              </a:srgbClr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0" name="テキスト ボックス 139"/>
            <p:cNvSpPr txBox="1"/>
            <p:nvPr/>
          </p:nvSpPr>
          <p:spPr>
            <a:xfrm>
              <a:off x="4207945" y="1803376"/>
              <a:ext cx="1380897" cy="26745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200" dirty="0" smtClean="0">
                  <a:solidFill>
                    <a:srgbClr val="FF0000"/>
                  </a:solidFill>
                </a:rPr>
                <a:t>2A = (A+B) + (A-B)</a:t>
              </a:r>
              <a:endParaRPr kumimoji="1" lang="ja-JP" altLang="en-US" sz="1200" dirty="0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  <p:sp>
          <p:nvSpPr>
            <p:cNvPr id="141" name="テキスト ボックス 140"/>
            <p:cNvSpPr txBox="1"/>
            <p:nvPr/>
          </p:nvSpPr>
          <p:spPr>
            <a:xfrm>
              <a:off x="7591264" y="1492691"/>
              <a:ext cx="1380897" cy="26745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200" dirty="0" smtClean="0">
                  <a:solidFill>
                    <a:srgbClr val="00B050"/>
                  </a:solidFill>
                </a:rPr>
                <a:t>2B = (A+B) – (A-B)</a:t>
              </a:r>
              <a:endParaRPr kumimoji="1" lang="ja-JP" altLang="en-US" sz="1200" dirty="0">
                <a:solidFill>
                  <a:srgbClr val="00B050"/>
                </a:solidFill>
              </a:endParaRPr>
            </a:p>
          </p:txBody>
        </p:sp>
        <p:sp>
          <p:nvSpPr>
            <p:cNvPr id="142" name="正方形/長方形 141"/>
            <p:cNvSpPr/>
            <p:nvPr/>
          </p:nvSpPr>
          <p:spPr>
            <a:xfrm>
              <a:off x="5915884" y="4227850"/>
              <a:ext cx="2234548" cy="274130"/>
            </a:xfrm>
            <a:prstGeom prst="rect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200" dirty="0" smtClean="0">
                  <a:solidFill>
                    <a:schemeClr val="tx1"/>
                  </a:solidFill>
                </a:rPr>
                <a:t>Inter-subarray coding</a:t>
              </a:r>
              <a:endParaRPr kumimoji="1" lang="ja-JP" altLang="en-US" sz="1200" dirty="0">
                <a:solidFill>
                  <a:schemeClr val="tx1"/>
                </a:solidFill>
              </a:endParaRPr>
            </a:p>
          </p:txBody>
        </p:sp>
        <p:cxnSp>
          <p:nvCxnSpPr>
            <p:cNvPr id="143" name="直線コネクタ 142"/>
            <p:cNvCxnSpPr/>
            <p:nvPr/>
          </p:nvCxnSpPr>
          <p:spPr>
            <a:xfrm>
              <a:off x="6456944" y="4501981"/>
              <a:ext cx="0" cy="156469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4" name="直線コネクタ 143"/>
            <p:cNvCxnSpPr/>
            <p:nvPr/>
          </p:nvCxnSpPr>
          <p:spPr>
            <a:xfrm>
              <a:off x="7639573" y="4501981"/>
              <a:ext cx="0" cy="156469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5" name="テキスト ボックス 144"/>
            <p:cNvSpPr txBox="1"/>
            <p:nvPr/>
          </p:nvSpPr>
          <p:spPr>
            <a:xfrm>
              <a:off x="5590508" y="3754517"/>
              <a:ext cx="472327" cy="30095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200" dirty="0" smtClean="0">
                  <a:solidFill>
                    <a:schemeClr val="accent6">
                      <a:lumMod val="75000"/>
                    </a:schemeClr>
                  </a:solidFill>
                </a:rPr>
                <a:t>A+B</a:t>
              </a:r>
              <a:endParaRPr kumimoji="1" lang="ja-JP" altLang="en-US" sz="1200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146" name="テキスト ボックス 145"/>
            <p:cNvSpPr txBox="1"/>
            <p:nvPr/>
          </p:nvSpPr>
          <p:spPr>
            <a:xfrm>
              <a:off x="7886020" y="3741431"/>
              <a:ext cx="439237" cy="30095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200" dirty="0" smtClean="0">
                  <a:solidFill>
                    <a:schemeClr val="accent2">
                      <a:lumMod val="75000"/>
                    </a:schemeClr>
                  </a:solidFill>
                </a:rPr>
                <a:t>A-B</a:t>
              </a:r>
              <a:endParaRPr kumimoji="1" lang="ja-JP" altLang="en-US" sz="1200" dirty="0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</p:grpSp>
      <p:sp>
        <p:nvSpPr>
          <p:cNvPr id="64" name="円弧 63"/>
          <p:cNvSpPr/>
          <p:nvPr/>
        </p:nvSpPr>
        <p:spPr bwMode="auto">
          <a:xfrm rot="5400000">
            <a:off x="5451870" y="2786488"/>
            <a:ext cx="88273" cy="3868430"/>
          </a:xfrm>
          <a:prstGeom prst="arc">
            <a:avLst>
              <a:gd name="adj1" fmla="val 16150577"/>
              <a:gd name="adj2" fmla="val 5438522"/>
            </a:avLst>
          </a:prstGeom>
          <a:noFill/>
          <a:ln w="9525" cap="flat" cmpd="sng" algn="ctr">
            <a:solidFill>
              <a:schemeClr val="tx1">
                <a:lumMod val="65000"/>
                <a:lumOff val="3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3338352" y="4568230"/>
            <a:ext cx="287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i="1" dirty="0" smtClean="0">
                <a:solidFill>
                  <a:schemeClr val="tx1"/>
                </a:solidFill>
              </a:rPr>
              <a:t>K</a:t>
            </a:r>
            <a:endParaRPr kumimoji="1" lang="ja-JP" altLang="en-US" sz="1200" i="1" dirty="0">
              <a:solidFill>
                <a:schemeClr val="tx1"/>
              </a:solidFill>
            </a:endParaRPr>
          </a:p>
        </p:txBody>
      </p:sp>
      <p:sp>
        <p:nvSpPr>
          <p:cNvPr id="66" name="円弧 65"/>
          <p:cNvSpPr/>
          <p:nvPr/>
        </p:nvSpPr>
        <p:spPr bwMode="auto">
          <a:xfrm rot="5400000">
            <a:off x="5517070" y="5042072"/>
            <a:ext cx="112340" cy="1479496"/>
          </a:xfrm>
          <a:prstGeom prst="arc">
            <a:avLst>
              <a:gd name="adj1" fmla="val 15993363"/>
              <a:gd name="adj2" fmla="val 5619204"/>
            </a:avLst>
          </a:prstGeom>
          <a:noFill/>
          <a:ln w="9525" cap="flat" cmpd="sng" algn="ctr">
            <a:solidFill>
              <a:schemeClr val="tx1">
                <a:lumMod val="65000"/>
                <a:lumOff val="3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7" name="テキスト ボックス 66"/>
          <p:cNvSpPr txBox="1"/>
          <p:nvPr/>
        </p:nvSpPr>
        <p:spPr>
          <a:xfrm>
            <a:off x="4595075" y="5657282"/>
            <a:ext cx="3129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i="1" dirty="0" smtClean="0">
                <a:solidFill>
                  <a:schemeClr val="tx1"/>
                </a:solidFill>
              </a:rPr>
              <a:t>M</a:t>
            </a:r>
            <a:endParaRPr kumimoji="1" lang="ja-JP" altLang="en-US" sz="1200" i="1" dirty="0">
              <a:solidFill>
                <a:schemeClr val="tx1"/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r>
              <a:rPr lang="en-GB" altLang="ja-JP" smtClean="0"/>
              <a:t>Slide </a:t>
            </a:r>
            <a:fld id="{30EBD9E3-B3E6-4E8D-8825-55D1D8C68244}" type="slidenum">
              <a:rPr lang="en-GB" altLang="ja-JP" smtClean="0"/>
              <a:pPr>
                <a:defRPr/>
              </a:pPr>
              <a:t>14</a:t>
            </a:fld>
            <a:endParaRPr lang="en-GB" altLang="ja-JP"/>
          </a:p>
        </p:txBody>
      </p:sp>
    </p:spTree>
    <p:extLst>
      <p:ext uri="{BB962C8B-B14F-4D97-AF65-F5344CB8AC3E}">
        <p14:creationId xmlns:p14="http://schemas.microsoft.com/office/powerpoint/2010/main" val="2800957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pPr eaLnBrk="1" hangingPunct="1"/>
            <a:r>
              <a:rPr lang="en-US" altLang="ja-JP" sz="4000" dirty="0" smtClean="0"/>
              <a:t>Introduction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674688" y="3741738"/>
            <a:ext cx="5241925" cy="1885950"/>
          </a:xfrm>
          <a:prstGeom prst="rect">
            <a:avLst/>
          </a:prstGeom>
        </p:spPr>
        <p:txBody>
          <a:bodyPr/>
          <a:lstStyle/>
          <a:p>
            <a:pPr lvl="1" defTabSz="914400" fontAlgn="auto">
              <a:spcBef>
                <a:spcPct val="20000"/>
              </a:spcBef>
              <a:spcAft>
                <a:spcPts val="0"/>
              </a:spcAft>
              <a:buFont typeface="Times New Roman" pitchFamily="16" charset="0"/>
              <a:buNone/>
              <a:defRPr/>
            </a:pPr>
            <a:endParaRPr kumimoji="0" lang="en-US" sz="1600" dirty="0">
              <a:solidFill>
                <a:schemeClr val="tx1"/>
              </a:solidFill>
              <a:latin typeface="+mn-lt"/>
              <a:ea typeface="+mn-ea"/>
            </a:endParaRPr>
          </a:p>
          <a:p>
            <a:pPr marL="342900" indent="-342900" defTabSz="9144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kumimoji="0" lang="en-US" dirty="0">
                <a:solidFill>
                  <a:schemeClr val="tx1"/>
                </a:solidFill>
                <a:latin typeface="+mn-lt"/>
                <a:ea typeface="+mn-ea"/>
              </a:rPr>
              <a:t> </a:t>
            </a:r>
          </a:p>
          <a:p>
            <a:pPr lvl="1" defTabSz="9144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kumimoji="0" lang="en-US" sz="2000" dirty="0">
              <a:solidFill>
                <a:schemeClr val="tx1"/>
              </a:solidFill>
              <a:latin typeface="+mn-lt"/>
              <a:ea typeface="+mn-ea"/>
            </a:endParaRPr>
          </a:p>
          <a:p>
            <a:pPr marL="342900" indent="-342900" defTabSz="9144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kumimoji="0" lang="en-US" dirty="0">
              <a:solidFill>
                <a:schemeClr val="tx1"/>
              </a:solidFill>
              <a:latin typeface="+mn-lt"/>
              <a:ea typeface="+mn-ea"/>
            </a:endParaRPr>
          </a:p>
        </p:txBody>
      </p:sp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2160" tIns="46080" rIns="92160" bIns="46080"/>
          <a:lstStyle/>
          <a:p>
            <a:pPr marL="342900" indent="-342900" eaLnBrk="0" hangingPunct="0">
              <a:lnSpc>
                <a:spcPct val="125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8" charset="0"/>
              <a:buChar char="•"/>
            </a:pPr>
            <a:r>
              <a:rPr kumimoji="0" lang="en-GB" altLang="ja-JP" sz="2000" b="1" dirty="0">
                <a:solidFill>
                  <a:srgbClr val="000000"/>
                </a:solidFill>
                <a:ea typeface="MS Gothic" pitchFamily="49" charset="-128"/>
              </a:rPr>
              <a:t>In [1], </a:t>
            </a:r>
            <a:r>
              <a:rPr kumimoji="0" lang="en-GB" altLang="ja-JP" sz="2000" b="1" dirty="0" smtClean="0">
                <a:solidFill>
                  <a:srgbClr val="000000"/>
                </a:solidFill>
                <a:ea typeface="MS Gothic" pitchFamily="49" charset="-128"/>
              </a:rPr>
              <a:t>DL </a:t>
            </a:r>
            <a:r>
              <a:rPr kumimoji="0" lang="en-GB" altLang="ja-JP" sz="2000" b="1" dirty="0">
                <a:solidFill>
                  <a:srgbClr val="000000"/>
                </a:solidFill>
                <a:ea typeface="MS Gothic" pitchFamily="49" charset="-128"/>
              </a:rPr>
              <a:t>MU-MIMO scheme and CSI feedback for 802.11ay </a:t>
            </a:r>
            <a:r>
              <a:rPr kumimoji="0" lang="en-GB" altLang="ja-JP" sz="2000" b="1" dirty="0" smtClean="0">
                <a:solidFill>
                  <a:srgbClr val="000000"/>
                </a:solidFill>
                <a:ea typeface="MS Gothic" pitchFamily="49" charset="-128"/>
              </a:rPr>
              <a:t>was introduced.</a:t>
            </a:r>
            <a:endParaRPr kumimoji="0" lang="en-GB" altLang="ja-JP" sz="2000" b="1" dirty="0">
              <a:solidFill>
                <a:srgbClr val="000000"/>
              </a:solidFill>
              <a:ea typeface="MS Gothic" pitchFamily="49" charset="-128"/>
            </a:endParaRPr>
          </a:p>
          <a:p>
            <a:pPr marL="342900" indent="-342900" eaLnBrk="0" hangingPunct="0">
              <a:lnSpc>
                <a:spcPct val="125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8" charset="0"/>
              <a:buChar char="•"/>
            </a:pPr>
            <a:endParaRPr kumimoji="0" lang="en-GB" altLang="ja-JP" sz="2000" b="1" dirty="0">
              <a:solidFill>
                <a:srgbClr val="000000"/>
              </a:solidFill>
              <a:ea typeface="MS Gothic" pitchFamily="49" charset="-128"/>
            </a:endParaRPr>
          </a:p>
          <a:p>
            <a:pPr marL="342900" indent="-342900" eaLnBrk="0" hangingPunct="0">
              <a:lnSpc>
                <a:spcPct val="125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8" charset="0"/>
              <a:buChar char="•"/>
            </a:pPr>
            <a:r>
              <a:rPr kumimoji="0" lang="en-GB" altLang="ja-JP" sz="2000" b="1" dirty="0" smtClean="0">
                <a:solidFill>
                  <a:srgbClr val="000000"/>
                </a:solidFill>
                <a:ea typeface="MS Gothic" pitchFamily="49" charset="-128"/>
              </a:rPr>
              <a:t>DL MU-MIMO throughput might be degraded due to CSI feedback overhead.</a:t>
            </a:r>
            <a:endParaRPr kumimoji="0" lang="en-GB" altLang="ko-KR" sz="2000" b="1" dirty="0">
              <a:solidFill>
                <a:srgbClr val="000000"/>
              </a:solidFill>
              <a:ea typeface="MS Gothic" pitchFamily="49" charset="-128"/>
            </a:endParaRPr>
          </a:p>
          <a:p>
            <a:pPr marL="342900" indent="-342900" eaLnBrk="0" hangingPunct="0">
              <a:lnSpc>
                <a:spcPct val="125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8" charset="0"/>
              <a:buChar char="•"/>
            </a:pPr>
            <a:endParaRPr kumimoji="0" lang="en-US" altLang="ja-JP" sz="2000" b="1" dirty="0" smtClean="0">
              <a:solidFill>
                <a:srgbClr val="000000"/>
              </a:solidFill>
              <a:ea typeface="MS Gothic" pitchFamily="49" charset="-128"/>
            </a:endParaRPr>
          </a:p>
          <a:p>
            <a:pPr marL="342900" indent="-342900" eaLnBrk="0" hangingPunct="0">
              <a:lnSpc>
                <a:spcPct val="125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8" charset="0"/>
              <a:buChar char="•"/>
            </a:pPr>
            <a:r>
              <a:rPr kumimoji="0" lang="en-US" altLang="ja-JP" sz="2000" b="1" dirty="0" smtClean="0">
                <a:solidFill>
                  <a:srgbClr val="000000"/>
                </a:solidFill>
                <a:ea typeface="MS Gothic" pitchFamily="49" charset="-128"/>
              </a:rPr>
              <a:t>In this presentation, we consider a new hybrid BF method which controls multiple pencil beams, and we show it enables DL MU-MIMO w/o CSI feedback.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r>
              <a:rPr lang="en-GB" altLang="ja-JP" smtClean="0"/>
              <a:t>Slide </a:t>
            </a:r>
            <a:fld id="{30EBD9E3-B3E6-4E8D-8825-55D1D8C68244}" type="slidenum">
              <a:rPr lang="en-GB" altLang="ja-JP" smtClean="0"/>
              <a:pPr>
                <a:defRPr/>
              </a:pPr>
              <a:t>2</a:t>
            </a:fld>
            <a:endParaRPr lang="en-GB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pPr eaLnBrk="1" hangingPunct="1"/>
            <a:r>
              <a:rPr lang="en-US" altLang="ja-JP" sz="4000" dirty="0" smtClean="0"/>
              <a:t>CSI Feedback in 11ad</a:t>
            </a:r>
          </a:p>
        </p:txBody>
      </p:sp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685800" y="1583151"/>
            <a:ext cx="7772400" cy="411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2160" tIns="46080" rIns="92160" bIns="46080"/>
          <a:lstStyle/>
          <a:p>
            <a:pPr marL="342900" indent="-342900" eaLnBrk="0" hangingPunct="0">
              <a:lnSpc>
                <a:spcPct val="125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8" charset="0"/>
              <a:buChar char="•"/>
            </a:pPr>
            <a:r>
              <a:rPr kumimoji="0" lang="en-GB" altLang="ja-JP" sz="2000" b="1" dirty="0" smtClean="0">
                <a:solidFill>
                  <a:srgbClr val="000000"/>
                </a:solidFill>
                <a:ea typeface="MS Gothic" pitchFamily="49" charset="-128"/>
              </a:rPr>
              <a:t>CSI can be reported in Channel Measurement Feedback element of BRP frame in 11ad</a:t>
            </a:r>
          </a:p>
          <a:p>
            <a:pPr marL="1085850" lvl="1" indent="-342900" eaLnBrk="0" hangingPunct="0">
              <a:lnSpc>
                <a:spcPct val="125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8" charset="0"/>
              <a:buChar char="•"/>
            </a:pPr>
            <a:r>
              <a:rPr kumimoji="0" lang="en-GB" altLang="ja-JP" sz="1800" dirty="0" smtClean="0">
                <a:solidFill>
                  <a:srgbClr val="000000"/>
                </a:solidFill>
                <a:ea typeface="MS Gothic" pitchFamily="49" charset="-128"/>
              </a:rPr>
              <a:t>Payload size of the frame is calculated as</a:t>
            </a:r>
          </a:p>
          <a:p>
            <a:pPr marL="1485900" lvl="2" indent="-342900" eaLnBrk="0" hangingPunct="0">
              <a:lnSpc>
                <a:spcPct val="125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8" charset="0"/>
              <a:buChar char="•"/>
            </a:pPr>
            <a:r>
              <a:rPr kumimoji="0" lang="en-US" altLang="ja-JP" sz="1600" dirty="0">
                <a:solidFill>
                  <a:srgbClr val="000000"/>
                </a:solidFill>
                <a:ea typeface="MS Gothic" pitchFamily="49" charset="-128"/>
              </a:rPr>
              <a:t>MAC Header(28) + FCS(4) + Body(14 + </a:t>
            </a:r>
            <a:r>
              <a:rPr kumimoji="0" lang="en-US" altLang="ja-JP" sz="1600" dirty="0" smtClean="0">
                <a:solidFill>
                  <a:srgbClr val="000000"/>
                </a:solidFill>
                <a:ea typeface="MS Gothic" pitchFamily="49" charset="-128"/>
              </a:rPr>
              <a:t>x) </a:t>
            </a:r>
            <a:r>
              <a:rPr kumimoji="0" lang="en-US" altLang="ja-JP" sz="1600" dirty="0">
                <a:solidFill>
                  <a:srgbClr val="000000"/>
                </a:solidFill>
                <a:ea typeface="MS Gothic" pitchFamily="49" charset="-128"/>
              </a:rPr>
              <a:t>= 46 + </a:t>
            </a:r>
            <a:r>
              <a:rPr kumimoji="0" lang="en-US" altLang="ja-JP" sz="1600" dirty="0" smtClean="0">
                <a:solidFill>
                  <a:srgbClr val="000000"/>
                </a:solidFill>
                <a:ea typeface="MS Gothic" pitchFamily="49" charset="-128"/>
              </a:rPr>
              <a:t>x </a:t>
            </a:r>
            <a:r>
              <a:rPr kumimoji="0" lang="en-US" altLang="ja-JP" sz="1600" dirty="0">
                <a:solidFill>
                  <a:srgbClr val="000000"/>
                </a:solidFill>
                <a:ea typeface="MS Gothic" pitchFamily="49" charset="-128"/>
              </a:rPr>
              <a:t>[octets</a:t>
            </a:r>
            <a:r>
              <a:rPr kumimoji="0" lang="en-US" altLang="ja-JP" sz="1600" dirty="0" smtClean="0">
                <a:solidFill>
                  <a:srgbClr val="000000"/>
                </a:solidFill>
                <a:ea typeface="MS Gothic" pitchFamily="49" charset="-128"/>
              </a:rPr>
              <a:t>]</a:t>
            </a:r>
          </a:p>
          <a:p>
            <a:pPr marL="1485900" lvl="2" indent="-342900" eaLnBrk="0" hangingPunct="0">
              <a:lnSpc>
                <a:spcPct val="125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8" charset="0"/>
              <a:buChar char="•"/>
            </a:pPr>
            <a:r>
              <a:rPr kumimoji="0" lang="en-US" altLang="ja-JP" sz="1600" dirty="0" smtClean="0">
                <a:solidFill>
                  <a:srgbClr val="000000"/>
                </a:solidFill>
                <a:ea typeface="MS Gothic" pitchFamily="49" charset="-128"/>
              </a:rPr>
              <a:t>x: </a:t>
            </a:r>
            <a:r>
              <a:rPr kumimoji="0" lang="en-US" altLang="ja-JP" sz="1600" dirty="0">
                <a:solidFill>
                  <a:srgbClr val="000000"/>
                </a:solidFill>
                <a:ea typeface="MS Gothic" pitchFamily="49" charset="-128"/>
              </a:rPr>
              <a:t>Channel Measurement Feedback Element </a:t>
            </a:r>
            <a:r>
              <a:rPr kumimoji="0" lang="en-US" altLang="ja-JP" sz="1600" dirty="0" smtClean="0">
                <a:solidFill>
                  <a:srgbClr val="000000"/>
                </a:solidFill>
                <a:ea typeface="MS Gothic" pitchFamily="49" charset="-128"/>
              </a:rPr>
              <a:t>size</a:t>
            </a:r>
            <a:endParaRPr kumimoji="0" lang="en-US" altLang="ja-JP" sz="1600" dirty="0">
              <a:solidFill>
                <a:srgbClr val="000000"/>
              </a:solidFill>
              <a:ea typeface="MS Gothic" pitchFamily="49" charset="-128"/>
            </a:endParaRPr>
          </a:p>
          <a:p>
            <a:pPr marL="342900" indent="-342900" eaLnBrk="0" hangingPunct="0">
              <a:lnSpc>
                <a:spcPct val="125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8" charset="0"/>
              <a:buChar char="•"/>
            </a:pPr>
            <a:endParaRPr kumimoji="0" lang="en-GB" altLang="ja-JP" sz="2000" b="1" dirty="0" smtClean="0">
              <a:solidFill>
                <a:srgbClr val="000000"/>
              </a:solidFill>
              <a:ea typeface="MS Gothic" pitchFamily="49" charset="-128"/>
            </a:endParaRPr>
          </a:p>
          <a:p>
            <a:pPr marL="1085850" lvl="1" indent="-342900" eaLnBrk="0" hangingPunct="0">
              <a:lnSpc>
                <a:spcPct val="125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8" charset="0"/>
              <a:buChar char="•"/>
            </a:pPr>
            <a:endParaRPr kumimoji="0" lang="en-GB" altLang="ja-JP" sz="2000" b="1" dirty="0" smtClean="0">
              <a:solidFill>
                <a:srgbClr val="000000"/>
              </a:solidFill>
              <a:ea typeface="MS Gothic" pitchFamily="49" charset="-128"/>
            </a:endParaRPr>
          </a:p>
        </p:txBody>
      </p:sp>
      <p:grpSp>
        <p:nvGrpSpPr>
          <p:cNvPr id="8" name="グループ化 7"/>
          <p:cNvGrpSpPr/>
          <p:nvPr/>
        </p:nvGrpSpPr>
        <p:grpSpPr>
          <a:xfrm>
            <a:off x="2615505" y="5768213"/>
            <a:ext cx="4324931" cy="655898"/>
            <a:chOff x="146298" y="2652032"/>
            <a:chExt cx="4324931" cy="655898"/>
          </a:xfrm>
        </p:grpSpPr>
        <p:sp>
          <p:nvSpPr>
            <p:cNvPr id="9" name="正方形/長方形 8"/>
            <p:cNvSpPr/>
            <p:nvPr/>
          </p:nvSpPr>
          <p:spPr bwMode="auto">
            <a:xfrm>
              <a:off x="666320" y="2924944"/>
              <a:ext cx="537535" cy="382986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ctr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ja-JP" sz="12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ＭＳ Ｐゴシック" charset="-128"/>
                </a:rPr>
                <a:t>Element</a:t>
              </a:r>
              <a:br>
                <a:rPr kumimoji="1" lang="en-US" altLang="ja-JP" sz="12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ＭＳ Ｐゴシック" charset="-128"/>
                </a:rPr>
              </a:br>
              <a:r>
                <a:rPr kumimoji="1" lang="en-US" altLang="ja-JP" sz="12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ＭＳ Ｐゴシック" charset="-128"/>
                </a:rPr>
                <a:t>ID</a:t>
              </a:r>
              <a:endParaRPr kumimoji="1" lang="ja-JP" alt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ＭＳ Ｐゴシック" charset="-128"/>
              </a:endParaRPr>
            </a:p>
          </p:txBody>
        </p:sp>
        <p:sp>
          <p:nvSpPr>
            <p:cNvPr id="10" name="正方形/長方形 9"/>
            <p:cNvSpPr/>
            <p:nvPr/>
          </p:nvSpPr>
          <p:spPr bwMode="auto">
            <a:xfrm>
              <a:off x="1205634" y="2924944"/>
              <a:ext cx="514808" cy="382986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ctr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ja-JP" sz="12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ＭＳ Ｐゴシック" charset="-128"/>
                </a:rPr>
                <a:t>Length</a:t>
              </a:r>
              <a:endParaRPr kumimoji="1" lang="ja-JP" alt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ＭＳ Ｐゴシック" charset="-128"/>
              </a:endParaRPr>
            </a:p>
          </p:txBody>
        </p:sp>
        <p:sp>
          <p:nvSpPr>
            <p:cNvPr id="11" name="正方形/長方形 10"/>
            <p:cNvSpPr/>
            <p:nvPr/>
          </p:nvSpPr>
          <p:spPr bwMode="auto">
            <a:xfrm>
              <a:off x="1720442" y="2924944"/>
              <a:ext cx="475294" cy="382986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ctr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ja-JP" sz="12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ＭＳ Ｐゴシック" charset="-128"/>
                </a:rPr>
                <a:t>SNR</a:t>
              </a:r>
              <a:endParaRPr kumimoji="1" lang="ja-JP" alt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ＭＳ Ｐゴシック" charset="-128"/>
              </a:endParaRPr>
            </a:p>
          </p:txBody>
        </p:sp>
        <p:sp>
          <p:nvSpPr>
            <p:cNvPr id="12" name="正方形/長方形 11"/>
            <p:cNvSpPr/>
            <p:nvPr/>
          </p:nvSpPr>
          <p:spPr bwMode="auto">
            <a:xfrm>
              <a:off x="2195736" y="2924944"/>
              <a:ext cx="936104" cy="382986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ctr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ja-JP" sz="12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ＭＳ Ｐゴシック" charset="-128"/>
                </a:rPr>
                <a:t>Channel</a:t>
              </a:r>
              <a:r>
                <a:rPr kumimoji="1" lang="ja-JP" altLang="en-US" sz="12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ＭＳ Ｐゴシック" charset="-128"/>
                </a:rPr>
                <a:t> </a:t>
              </a:r>
              <a:r>
                <a:rPr kumimoji="1" lang="en-US" altLang="ja-JP" sz="12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ＭＳ Ｐゴシック" charset="-128"/>
                </a:rPr>
                <a:t/>
              </a:r>
              <a:br>
                <a:rPr kumimoji="1" lang="en-US" altLang="ja-JP" sz="12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ＭＳ Ｐゴシック" charset="-128"/>
                </a:rPr>
              </a:br>
              <a:r>
                <a:rPr kumimoji="1" lang="en-US" altLang="ja-JP" sz="12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ＭＳ Ｐゴシック" charset="-128"/>
                </a:rPr>
                <a:t>Measurement</a:t>
              </a:r>
              <a:endParaRPr kumimoji="1" lang="ja-JP" alt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ＭＳ Ｐゴシック" charset="-128"/>
              </a:endParaRPr>
            </a:p>
          </p:txBody>
        </p:sp>
        <p:sp>
          <p:nvSpPr>
            <p:cNvPr id="13" name="正方形/長方形 12"/>
            <p:cNvSpPr/>
            <p:nvPr/>
          </p:nvSpPr>
          <p:spPr bwMode="auto">
            <a:xfrm>
              <a:off x="3131839" y="2924944"/>
              <a:ext cx="645985" cy="382986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ctr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ja-JP" sz="12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ＭＳ Ｐゴシック" charset="-128"/>
                </a:rPr>
                <a:t>Tap</a:t>
              </a:r>
              <a:r>
                <a:rPr lang="en-US" altLang="ja-JP" sz="1200" dirty="0">
                  <a:solidFill>
                    <a:schemeClr val="tx1"/>
                  </a:solidFill>
                  <a:latin typeface="+mn-lt"/>
                </a:rPr>
                <a:t/>
              </a:r>
              <a:br>
                <a:rPr lang="en-US" altLang="ja-JP" sz="1200" dirty="0">
                  <a:solidFill>
                    <a:schemeClr val="tx1"/>
                  </a:solidFill>
                  <a:latin typeface="+mn-lt"/>
                </a:rPr>
              </a:br>
              <a:r>
                <a:rPr kumimoji="1" lang="en-US" altLang="ja-JP" sz="12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ＭＳ Ｐゴシック" charset="-128"/>
                </a:rPr>
                <a:t>Delay</a:t>
              </a:r>
              <a:endParaRPr kumimoji="1" lang="ja-JP" alt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ＭＳ Ｐゴシック" charset="-128"/>
              </a:endParaRPr>
            </a:p>
          </p:txBody>
        </p:sp>
        <p:sp>
          <p:nvSpPr>
            <p:cNvPr id="14" name="正方形/長方形 13"/>
            <p:cNvSpPr/>
            <p:nvPr/>
          </p:nvSpPr>
          <p:spPr bwMode="auto">
            <a:xfrm>
              <a:off x="3777825" y="2924944"/>
              <a:ext cx="693404" cy="382986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ctr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ja-JP" sz="12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ＭＳ Ｐゴシック" charset="-128"/>
                </a:rPr>
                <a:t>Sector</a:t>
              </a:r>
              <a:r>
                <a:rPr kumimoji="1" lang="ja-JP" altLang="en-US" sz="12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ＭＳ Ｐゴシック" charset="-128"/>
                </a:rPr>
                <a:t> </a:t>
              </a:r>
              <a:r>
                <a:rPr kumimoji="1" lang="en-US" altLang="ja-JP" sz="12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ＭＳ Ｐゴシック" charset="-128"/>
                </a:rPr>
                <a:t>ID</a:t>
              </a:r>
              <a:br>
                <a:rPr kumimoji="1" lang="en-US" altLang="ja-JP" sz="12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ＭＳ Ｐゴシック" charset="-128"/>
                </a:rPr>
              </a:br>
              <a:r>
                <a:rPr kumimoji="1" lang="en-US" altLang="ja-JP" sz="12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ＭＳ Ｐゴシック" charset="-128"/>
                </a:rPr>
                <a:t>Order</a:t>
              </a:r>
              <a:endParaRPr kumimoji="1" lang="ja-JP" alt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ＭＳ Ｐゴシック" charset="-128"/>
              </a:endParaRPr>
            </a:p>
          </p:txBody>
        </p:sp>
        <p:sp>
          <p:nvSpPr>
            <p:cNvPr id="15" name="テキスト ボックス 14"/>
            <p:cNvSpPr txBox="1"/>
            <p:nvPr/>
          </p:nvSpPr>
          <p:spPr>
            <a:xfrm>
              <a:off x="1697225" y="2652032"/>
              <a:ext cx="49725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1200" i="1" dirty="0" err="1" smtClean="0">
                  <a:solidFill>
                    <a:schemeClr val="tx1"/>
                  </a:solidFill>
                  <a:latin typeface="+mn-lt"/>
                </a:rPr>
                <a:t>N</a:t>
              </a:r>
              <a:r>
                <a:rPr lang="en-US" altLang="ja-JP" sz="1200" i="1" baseline="-25000" dirty="0" err="1" smtClean="0">
                  <a:solidFill>
                    <a:schemeClr val="tx1"/>
                  </a:solidFill>
                  <a:latin typeface="+mn-lt"/>
                </a:rPr>
                <a:t>meas</a:t>
              </a:r>
              <a:endParaRPr kumimoji="1" lang="ja-JP" altLang="en-US" sz="120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6" name="テキスト ボックス 15"/>
            <p:cNvSpPr txBox="1"/>
            <p:nvPr/>
          </p:nvSpPr>
          <p:spPr>
            <a:xfrm>
              <a:off x="2254569" y="2652032"/>
              <a:ext cx="84830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1200" dirty="0">
                  <a:solidFill>
                    <a:schemeClr val="tx1"/>
                  </a:solidFill>
                  <a:latin typeface="+mn-lt"/>
                </a:rPr>
                <a:t>2</a:t>
              </a:r>
              <a:r>
                <a:rPr kumimoji="1" lang="en-US" altLang="ja-JP" sz="1200" i="1" dirty="0" smtClean="0">
                  <a:solidFill>
                    <a:schemeClr val="tx1"/>
                  </a:solidFill>
                  <a:latin typeface="+mn-lt"/>
                </a:rPr>
                <a:t>N</a:t>
              </a:r>
              <a:r>
                <a:rPr kumimoji="1" lang="en-US" altLang="ja-JP" sz="1200" i="1" baseline="-25000" dirty="0" smtClean="0">
                  <a:solidFill>
                    <a:schemeClr val="tx1"/>
                  </a:solidFill>
                  <a:latin typeface="+mn-lt"/>
                </a:rPr>
                <a:t>taps</a:t>
              </a:r>
              <a:r>
                <a:rPr lang="en-US" altLang="ja-JP" sz="1200" i="1" dirty="0" smtClean="0">
                  <a:solidFill>
                    <a:schemeClr val="tx1"/>
                  </a:solidFill>
                  <a:latin typeface="+mn-lt"/>
                </a:rPr>
                <a:t>N</a:t>
              </a:r>
              <a:r>
                <a:rPr lang="en-US" altLang="ja-JP" sz="1200" i="1" baseline="-25000" dirty="0" smtClean="0">
                  <a:solidFill>
                    <a:schemeClr val="tx1"/>
                  </a:solidFill>
                  <a:latin typeface="+mn-lt"/>
                </a:rPr>
                <a:t>meas</a:t>
              </a:r>
              <a:endParaRPr kumimoji="1" lang="ja-JP" altLang="en-US" sz="120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7" name="テキスト ボックス 16"/>
            <p:cNvSpPr txBox="1"/>
            <p:nvPr/>
          </p:nvSpPr>
          <p:spPr>
            <a:xfrm>
              <a:off x="3189760" y="2652032"/>
              <a:ext cx="45878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200" i="1" dirty="0" err="1" smtClean="0">
                  <a:solidFill>
                    <a:schemeClr val="tx1"/>
                  </a:solidFill>
                  <a:latin typeface="+mn-lt"/>
                </a:rPr>
                <a:t>N</a:t>
              </a:r>
              <a:r>
                <a:rPr kumimoji="1" lang="en-US" altLang="ja-JP" sz="1200" i="1" baseline="-25000" dirty="0" err="1" smtClean="0">
                  <a:solidFill>
                    <a:schemeClr val="tx1"/>
                  </a:solidFill>
                  <a:latin typeface="+mn-lt"/>
                </a:rPr>
                <a:t>taps</a:t>
              </a:r>
              <a:endParaRPr kumimoji="1" lang="ja-JP" altLang="en-US" sz="120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8" name="テキスト ボックス 17"/>
            <p:cNvSpPr txBox="1"/>
            <p:nvPr/>
          </p:nvSpPr>
          <p:spPr>
            <a:xfrm>
              <a:off x="3871933" y="2652032"/>
              <a:ext cx="49725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200" i="1" dirty="0" err="1" smtClean="0">
                  <a:solidFill>
                    <a:schemeClr val="tx1"/>
                  </a:solidFill>
                  <a:latin typeface="+mn-lt"/>
                </a:rPr>
                <a:t>N</a:t>
              </a:r>
              <a:r>
                <a:rPr kumimoji="1" lang="en-US" altLang="ja-JP" sz="1200" i="1" baseline="-25000" dirty="0" err="1" smtClean="0">
                  <a:solidFill>
                    <a:schemeClr val="tx1"/>
                  </a:solidFill>
                  <a:latin typeface="+mn-lt"/>
                </a:rPr>
                <a:t>meas</a:t>
              </a:r>
              <a:endParaRPr kumimoji="1" lang="en-US" altLang="ja-JP" sz="1200" i="1" baseline="-25000" dirty="0" smtClean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9" name="テキスト ボックス 18"/>
            <p:cNvSpPr txBox="1"/>
            <p:nvPr/>
          </p:nvSpPr>
          <p:spPr>
            <a:xfrm>
              <a:off x="1336834" y="2652032"/>
              <a:ext cx="26161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200" dirty="0" smtClean="0">
                  <a:solidFill>
                    <a:schemeClr val="tx1"/>
                  </a:solidFill>
                  <a:latin typeface="+mn-lt"/>
                </a:rPr>
                <a:t>1</a:t>
              </a:r>
              <a:endParaRPr kumimoji="1" lang="ja-JP" altLang="en-US" sz="120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20" name="テキスト ボックス 19"/>
            <p:cNvSpPr txBox="1"/>
            <p:nvPr/>
          </p:nvSpPr>
          <p:spPr>
            <a:xfrm>
              <a:off x="806833" y="2652032"/>
              <a:ext cx="26161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200" dirty="0" smtClean="0">
                  <a:solidFill>
                    <a:schemeClr val="tx1"/>
                  </a:solidFill>
                  <a:latin typeface="+mn-lt"/>
                </a:rPr>
                <a:t>1</a:t>
              </a:r>
              <a:endParaRPr kumimoji="1" lang="ja-JP" altLang="en-US" sz="120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21" name="テキスト ボックス 20"/>
            <p:cNvSpPr txBox="1"/>
            <p:nvPr/>
          </p:nvSpPr>
          <p:spPr>
            <a:xfrm>
              <a:off x="146298" y="2666332"/>
              <a:ext cx="57900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1200" dirty="0" smtClean="0">
                  <a:solidFill>
                    <a:schemeClr val="tx1"/>
                  </a:solidFill>
                  <a:latin typeface="+mn-lt"/>
                </a:rPr>
                <a:t>Octets</a:t>
              </a:r>
              <a:endParaRPr kumimoji="1" lang="ja-JP" altLang="en-US" sz="1200" dirty="0">
                <a:solidFill>
                  <a:schemeClr val="tx1"/>
                </a:solidFill>
                <a:latin typeface="+mn-lt"/>
              </a:endParaRPr>
            </a:p>
          </p:txBody>
        </p:sp>
      </p:grpSp>
      <p:grpSp>
        <p:nvGrpSpPr>
          <p:cNvPr id="3" name="グループ化 2"/>
          <p:cNvGrpSpPr/>
          <p:nvPr/>
        </p:nvGrpSpPr>
        <p:grpSpPr>
          <a:xfrm>
            <a:off x="919549" y="4819453"/>
            <a:ext cx="6281532" cy="651812"/>
            <a:chOff x="-17569" y="5285601"/>
            <a:chExt cx="6281532" cy="651812"/>
          </a:xfrm>
        </p:grpSpPr>
        <p:sp>
          <p:nvSpPr>
            <p:cNvPr id="67" name="正方形/長方形 66"/>
            <p:cNvSpPr/>
            <p:nvPr/>
          </p:nvSpPr>
          <p:spPr bwMode="auto">
            <a:xfrm>
              <a:off x="478524" y="5554427"/>
              <a:ext cx="609600" cy="382986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ctr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ja-JP" sz="12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ＭＳ Ｐゴシック" charset="-128"/>
                </a:rPr>
                <a:t>Category</a:t>
              </a:r>
              <a:endParaRPr kumimoji="1" lang="ja-JP" alt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ＭＳ Ｐゴシック" charset="-128"/>
              </a:endParaRPr>
            </a:p>
          </p:txBody>
        </p:sp>
        <p:sp>
          <p:nvSpPr>
            <p:cNvPr id="68" name="正方形/長方形 67"/>
            <p:cNvSpPr/>
            <p:nvPr/>
          </p:nvSpPr>
          <p:spPr bwMode="auto">
            <a:xfrm>
              <a:off x="1089764" y="5554427"/>
              <a:ext cx="827088" cy="382986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ctr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ja-JP" sz="12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ＭＳ Ｐゴシック" charset="-128"/>
                </a:rPr>
                <a:t>Unprotected</a:t>
              </a:r>
              <a:br>
                <a:rPr kumimoji="1" lang="en-US" altLang="ja-JP" sz="12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ＭＳ Ｐゴシック" charset="-128"/>
                </a:rPr>
              </a:br>
              <a:r>
                <a:rPr kumimoji="1" lang="en-US" altLang="ja-JP" sz="12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ＭＳ Ｐゴシック" charset="-128"/>
                </a:rPr>
                <a:t>DMG Action</a:t>
              </a:r>
              <a:endParaRPr kumimoji="1" lang="ja-JP" alt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ＭＳ Ｐゴシック" charset="-128"/>
              </a:endParaRPr>
            </a:p>
          </p:txBody>
        </p:sp>
        <p:sp>
          <p:nvSpPr>
            <p:cNvPr id="69" name="正方形/長方形 68"/>
            <p:cNvSpPr/>
            <p:nvPr/>
          </p:nvSpPr>
          <p:spPr bwMode="auto">
            <a:xfrm>
              <a:off x="1916112" y="5554427"/>
              <a:ext cx="827088" cy="382986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ctr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ja-JP" sz="12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ＭＳ Ｐゴシック" charset="-128"/>
                </a:rPr>
                <a:t>Dialog</a:t>
              </a:r>
              <a:br>
                <a:rPr kumimoji="1" lang="en-US" altLang="ja-JP" sz="12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ＭＳ Ｐゴシック" charset="-128"/>
                </a:rPr>
              </a:br>
              <a:r>
                <a:rPr kumimoji="1" lang="en-US" altLang="ja-JP" sz="12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ＭＳ Ｐゴシック" charset="-128"/>
                </a:rPr>
                <a:t>Token</a:t>
              </a:r>
              <a:endParaRPr kumimoji="1" lang="ja-JP" alt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ＭＳ Ｐゴシック" charset="-128"/>
              </a:endParaRPr>
            </a:p>
          </p:txBody>
        </p:sp>
        <p:sp>
          <p:nvSpPr>
            <p:cNvPr id="70" name="正方形/長方形 69"/>
            <p:cNvSpPr/>
            <p:nvPr/>
          </p:nvSpPr>
          <p:spPr bwMode="auto">
            <a:xfrm>
              <a:off x="2743200" y="5554427"/>
              <a:ext cx="827088" cy="382986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ctr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ja-JP" sz="12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ＭＳ Ｐゴシック" charset="-128"/>
                </a:rPr>
                <a:t>BRP Request</a:t>
              </a:r>
              <a:r>
                <a:rPr lang="en-US" altLang="ja-JP" sz="1200" dirty="0">
                  <a:solidFill>
                    <a:schemeClr val="tx1"/>
                  </a:solidFill>
                  <a:latin typeface="+mn-lt"/>
                </a:rPr>
                <a:t/>
              </a:r>
              <a:br>
                <a:rPr lang="en-US" altLang="ja-JP" sz="1200" dirty="0">
                  <a:solidFill>
                    <a:schemeClr val="tx1"/>
                  </a:solidFill>
                  <a:latin typeface="+mn-lt"/>
                </a:rPr>
              </a:br>
              <a:r>
                <a:rPr lang="en-US" altLang="ja-JP" sz="1200" dirty="0" smtClean="0">
                  <a:solidFill>
                    <a:schemeClr val="tx1"/>
                  </a:solidFill>
                  <a:latin typeface="+mn-lt"/>
                </a:rPr>
                <a:t>field</a:t>
              </a:r>
              <a:endParaRPr kumimoji="1" lang="en-US" altLang="ja-JP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ＭＳ Ｐゴシック" charset="-128"/>
              </a:endParaRPr>
            </a:p>
          </p:txBody>
        </p:sp>
        <p:sp>
          <p:nvSpPr>
            <p:cNvPr id="71" name="正方形/長方形 70"/>
            <p:cNvSpPr/>
            <p:nvPr/>
          </p:nvSpPr>
          <p:spPr bwMode="auto">
            <a:xfrm>
              <a:off x="3571928" y="5554427"/>
              <a:ext cx="1269153" cy="382986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ctr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ja-JP" sz="12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ＭＳ Ｐゴシック" charset="-128"/>
                </a:rPr>
                <a:t>DMG Beam</a:t>
              </a:r>
              <a:br>
                <a:rPr kumimoji="1" lang="en-US" altLang="ja-JP" sz="12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ＭＳ Ｐゴシック" charset="-128"/>
                </a:rPr>
              </a:br>
              <a:r>
                <a:rPr kumimoji="1" lang="en-US" altLang="ja-JP" sz="12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ＭＳ Ｐゴシック" charset="-128"/>
                </a:rPr>
                <a:t>Refinement element</a:t>
              </a:r>
              <a:endParaRPr kumimoji="1" lang="ja-JP" alt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ＭＳ Ｐゴシック" charset="-128"/>
              </a:endParaRPr>
            </a:p>
          </p:txBody>
        </p:sp>
        <p:sp>
          <p:nvSpPr>
            <p:cNvPr id="72" name="正方形/長方形 71"/>
            <p:cNvSpPr/>
            <p:nvPr/>
          </p:nvSpPr>
          <p:spPr bwMode="auto">
            <a:xfrm>
              <a:off x="4841081" y="5554427"/>
              <a:ext cx="1422882" cy="382986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ctr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ja-JP" sz="12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ＭＳ Ｐゴシック" charset="-128"/>
                </a:rPr>
                <a:t>Channel Measurement</a:t>
              </a:r>
              <a:br>
                <a:rPr kumimoji="1" lang="en-US" altLang="ja-JP" sz="12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ＭＳ Ｐゴシック" charset="-128"/>
                </a:rPr>
              </a:br>
              <a:r>
                <a:rPr kumimoji="1" lang="en-US" altLang="ja-JP" sz="12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ＭＳ Ｐゴシック" charset="-128"/>
                </a:rPr>
                <a:t>Feedback element</a:t>
              </a:r>
              <a:endParaRPr kumimoji="1" lang="ja-JP" alt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ＭＳ Ｐゴシック" charset="-128"/>
              </a:endParaRPr>
            </a:p>
          </p:txBody>
        </p:sp>
        <p:sp>
          <p:nvSpPr>
            <p:cNvPr id="73" name="テキスト ボックス 72"/>
            <p:cNvSpPr txBox="1"/>
            <p:nvPr/>
          </p:nvSpPr>
          <p:spPr>
            <a:xfrm>
              <a:off x="656801" y="5285601"/>
              <a:ext cx="26161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ja-JP" sz="1200" dirty="0">
                  <a:solidFill>
                    <a:schemeClr val="tx1"/>
                  </a:solidFill>
                  <a:latin typeface="+mn-lt"/>
                </a:rPr>
                <a:t>1</a:t>
              </a:r>
              <a:endParaRPr kumimoji="1" lang="ja-JP" altLang="en-US" sz="120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74" name="テキスト ボックス 73"/>
            <p:cNvSpPr txBox="1"/>
            <p:nvPr/>
          </p:nvSpPr>
          <p:spPr>
            <a:xfrm>
              <a:off x="1372503" y="5285601"/>
              <a:ext cx="26161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ja-JP" sz="1200" dirty="0">
                  <a:solidFill>
                    <a:schemeClr val="tx1"/>
                  </a:solidFill>
                  <a:latin typeface="+mn-lt"/>
                </a:rPr>
                <a:t>1</a:t>
              </a:r>
              <a:endParaRPr kumimoji="1" lang="ja-JP" altLang="en-US" sz="120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75" name="テキスト ボックス 74"/>
            <p:cNvSpPr txBox="1"/>
            <p:nvPr/>
          </p:nvSpPr>
          <p:spPr>
            <a:xfrm>
              <a:off x="2198851" y="5285601"/>
              <a:ext cx="26161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ja-JP" sz="1200" dirty="0">
                  <a:solidFill>
                    <a:schemeClr val="tx1"/>
                  </a:solidFill>
                  <a:latin typeface="+mn-lt"/>
                </a:rPr>
                <a:t>1</a:t>
              </a:r>
              <a:endParaRPr kumimoji="1" lang="ja-JP" altLang="en-US" sz="120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76" name="テキスト ボックス 75"/>
            <p:cNvSpPr txBox="1"/>
            <p:nvPr/>
          </p:nvSpPr>
          <p:spPr>
            <a:xfrm>
              <a:off x="3025199" y="5285601"/>
              <a:ext cx="26161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ja-JP" sz="1200" dirty="0" smtClean="0">
                  <a:solidFill>
                    <a:schemeClr val="tx1"/>
                  </a:solidFill>
                  <a:latin typeface="+mn-lt"/>
                </a:rPr>
                <a:t>4</a:t>
              </a:r>
              <a:endParaRPr kumimoji="1" lang="ja-JP" altLang="en-US" sz="120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77" name="テキスト ボックス 76"/>
            <p:cNvSpPr txBox="1"/>
            <p:nvPr/>
          </p:nvSpPr>
          <p:spPr>
            <a:xfrm>
              <a:off x="4073247" y="5285601"/>
              <a:ext cx="26161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ja-JP" sz="1200" dirty="0" smtClean="0">
                  <a:solidFill>
                    <a:schemeClr val="tx1"/>
                  </a:solidFill>
                  <a:latin typeface="+mn-lt"/>
                </a:rPr>
                <a:t>7</a:t>
              </a:r>
              <a:endParaRPr kumimoji="1" lang="ja-JP" altLang="en-US" sz="120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79" name="テキスト ボックス 78"/>
            <p:cNvSpPr txBox="1"/>
            <p:nvPr/>
          </p:nvSpPr>
          <p:spPr>
            <a:xfrm>
              <a:off x="5421716" y="5285601"/>
              <a:ext cx="26161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1200" dirty="0" smtClean="0">
                  <a:solidFill>
                    <a:schemeClr val="tx1"/>
                  </a:solidFill>
                  <a:latin typeface="+mn-lt"/>
                </a:rPr>
                <a:t>x</a:t>
              </a:r>
              <a:endParaRPr kumimoji="1" lang="ja-JP" altLang="en-US" sz="120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80" name="テキスト ボックス 79"/>
            <p:cNvSpPr txBox="1"/>
            <p:nvPr/>
          </p:nvSpPr>
          <p:spPr>
            <a:xfrm>
              <a:off x="-17569" y="5285601"/>
              <a:ext cx="57900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1200" dirty="0" smtClean="0">
                  <a:solidFill>
                    <a:schemeClr val="tx1"/>
                  </a:solidFill>
                  <a:latin typeface="+mn-lt"/>
                </a:rPr>
                <a:t>Octets</a:t>
              </a:r>
              <a:endParaRPr kumimoji="1" lang="ja-JP" altLang="en-US" sz="1200" dirty="0">
                <a:solidFill>
                  <a:schemeClr val="tx1"/>
                </a:solidFill>
                <a:latin typeface="+mn-lt"/>
              </a:endParaRPr>
            </a:p>
          </p:txBody>
        </p:sp>
      </p:grpSp>
      <p:grpSp>
        <p:nvGrpSpPr>
          <p:cNvPr id="83" name="グループ化 82"/>
          <p:cNvGrpSpPr/>
          <p:nvPr/>
        </p:nvGrpSpPr>
        <p:grpSpPr>
          <a:xfrm>
            <a:off x="851537" y="3950758"/>
            <a:ext cx="6335870" cy="651812"/>
            <a:chOff x="-17569" y="5285601"/>
            <a:chExt cx="6335870" cy="651812"/>
          </a:xfrm>
        </p:grpSpPr>
        <p:sp>
          <p:nvSpPr>
            <p:cNvPr id="84" name="正方形/長方形 83"/>
            <p:cNvSpPr/>
            <p:nvPr/>
          </p:nvSpPr>
          <p:spPr bwMode="auto">
            <a:xfrm>
              <a:off x="478524" y="5554427"/>
              <a:ext cx="609600" cy="382986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ctr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ja-JP" sz="12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ＭＳ Ｐゴシック" charset="-128"/>
                </a:rPr>
                <a:t>Frame</a:t>
              </a:r>
              <a:br>
                <a:rPr kumimoji="1" lang="en-US" altLang="ja-JP" sz="12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ＭＳ Ｐゴシック" charset="-128"/>
                </a:rPr>
              </a:br>
              <a:r>
                <a:rPr kumimoji="1" lang="en-US" altLang="ja-JP" sz="12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ＭＳ Ｐゴシック" charset="-128"/>
                </a:rPr>
                <a:t>Control</a:t>
              </a:r>
              <a:endParaRPr kumimoji="1" lang="ja-JP" alt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ＭＳ Ｐゴシック" charset="-128"/>
              </a:endParaRPr>
            </a:p>
          </p:txBody>
        </p:sp>
        <p:sp>
          <p:nvSpPr>
            <p:cNvPr id="85" name="正方形/長方形 84"/>
            <p:cNvSpPr/>
            <p:nvPr/>
          </p:nvSpPr>
          <p:spPr bwMode="auto">
            <a:xfrm>
              <a:off x="1089764" y="5554427"/>
              <a:ext cx="656635" cy="382986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ctr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ja-JP" sz="12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ＭＳ Ｐゴシック" charset="-128"/>
                </a:rPr>
                <a:t>Duration</a:t>
              </a:r>
              <a:endParaRPr kumimoji="1" lang="ja-JP" alt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ＭＳ Ｐゴシック" charset="-128"/>
              </a:endParaRPr>
            </a:p>
          </p:txBody>
        </p:sp>
        <p:sp>
          <p:nvSpPr>
            <p:cNvPr id="86" name="正方形/長方形 85"/>
            <p:cNvSpPr/>
            <p:nvPr/>
          </p:nvSpPr>
          <p:spPr bwMode="auto">
            <a:xfrm>
              <a:off x="1746545" y="5554427"/>
              <a:ext cx="653140" cy="382986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ctr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ja-JP" sz="12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ＭＳ Ｐゴシック" charset="-128"/>
                </a:rPr>
                <a:t>Address 1</a:t>
              </a:r>
              <a:endParaRPr kumimoji="1" lang="ja-JP" alt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ＭＳ Ｐゴシック" charset="-128"/>
              </a:endParaRPr>
            </a:p>
          </p:txBody>
        </p:sp>
        <p:sp>
          <p:nvSpPr>
            <p:cNvPr id="90" name="テキスト ボックス 89"/>
            <p:cNvSpPr txBox="1"/>
            <p:nvPr/>
          </p:nvSpPr>
          <p:spPr>
            <a:xfrm>
              <a:off x="656801" y="5285601"/>
              <a:ext cx="26161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ja-JP" sz="1200" dirty="0" smtClean="0">
                  <a:solidFill>
                    <a:schemeClr val="tx1"/>
                  </a:solidFill>
                  <a:latin typeface="+mn-lt"/>
                </a:rPr>
                <a:t>2</a:t>
              </a:r>
              <a:endParaRPr kumimoji="1" lang="ja-JP" altLang="en-US" sz="120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91" name="テキスト ボックス 90"/>
            <p:cNvSpPr txBox="1"/>
            <p:nvPr/>
          </p:nvSpPr>
          <p:spPr>
            <a:xfrm>
              <a:off x="1287276" y="5285601"/>
              <a:ext cx="26161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ja-JP" sz="1200" dirty="0" smtClean="0">
                  <a:solidFill>
                    <a:schemeClr val="tx1"/>
                  </a:solidFill>
                  <a:latin typeface="+mn-lt"/>
                </a:rPr>
                <a:t>2</a:t>
              </a:r>
              <a:endParaRPr kumimoji="1" lang="ja-JP" altLang="en-US" sz="120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92" name="テキスト ボックス 91"/>
            <p:cNvSpPr txBox="1"/>
            <p:nvPr/>
          </p:nvSpPr>
          <p:spPr>
            <a:xfrm>
              <a:off x="1943911" y="5285601"/>
              <a:ext cx="26161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ja-JP" sz="1200" dirty="0" smtClean="0">
                  <a:solidFill>
                    <a:schemeClr val="tx1"/>
                  </a:solidFill>
                  <a:latin typeface="+mn-lt"/>
                </a:rPr>
                <a:t>6</a:t>
              </a:r>
              <a:endParaRPr kumimoji="1" lang="ja-JP" altLang="en-US" sz="120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96" name="テキスト ボックス 95"/>
            <p:cNvSpPr txBox="1"/>
            <p:nvPr/>
          </p:nvSpPr>
          <p:spPr>
            <a:xfrm>
              <a:off x="-17569" y="5285601"/>
              <a:ext cx="57900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1200" dirty="0" smtClean="0">
                  <a:solidFill>
                    <a:schemeClr val="tx1"/>
                  </a:solidFill>
                  <a:latin typeface="+mn-lt"/>
                </a:rPr>
                <a:t>Octets</a:t>
              </a:r>
              <a:endParaRPr kumimoji="1" lang="ja-JP" altLang="en-US" sz="120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97" name="正方形/長方形 96"/>
            <p:cNvSpPr/>
            <p:nvPr/>
          </p:nvSpPr>
          <p:spPr bwMode="auto">
            <a:xfrm>
              <a:off x="2399685" y="5554427"/>
              <a:ext cx="653140" cy="382986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ctr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ja-JP" sz="12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ＭＳ Ｐゴシック" charset="-128"/>
                </a:rPr>
                <a:t>Address 2</a:t>
              </a:r>
              <a:endParaRPr kumimoji="1" lang="ja-JP" alt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ＭＳ Ｐゴシック" charset="-128"/>
              </a:endParaRPr>
            </a:p>
          </p:txBody>
        </p:sp>
        <p:sp>
          <p:nvSpPr>
            <p:cNvPr id="98" name="テキスト ボックス 97"/>
            <p:cNvSpPr txBox="1"/>
            <p:nvPr/>
          </p:nvSpPr>
          <p:spPr>
            <a:xfrm>
              <a:off x="2597051" y="5285601"/>
              <a:ext cx="26161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ja-JP" sz="1200" dirty="0" smtClean="0">
                  <a:solidFill>
                    <a:schemeClr val="tx1"/>
                  </a:solidFill>
                  <a:latin typeface="+mn-lt"/>
                </a:rPr>
                <a:t>6</a:t>
              </a:r>
              <a:endParaRPr kumimoji="1" lang="ja-JP" altLang="en-US" sz="120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99" name="正方形/長方形 98"/>
            <p:cNvSpPr/>
            <p:nvPr/>
          </p:nvSpPr>
          <p:spPr bwMode="auto">
            <a:xfrm>
              <a:off x="3051662" y="5554427"/>
              <a:ext cx="653140" cy="382986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ctr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ja-JP" sz="12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ＭＳ Ｐゴシック" charset="-128"/>
                </a:rPr>
                <a:t>Address 3</a:t>
              </a:r>
              <a:endParaRPr kumimoji="1" lang="ja-JP" alt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ＭＳ Ｐゴシック" charset="-128"/>
              </a:endParaRPr>
            </a:p>
          </p:txBody>
        </p:sp>
        <p:sp>
          <p:nvSpPr>
            <p:cNvPr id="100" name="テキスト ボックス 99"/>
            <p:cNvSpPr txBox="1"/>
            <p:nvPr/>
          </p:nvSpPr>
          <p:spPr>
            <a:xfrm>
              <a:off x="3249028" y="5285601"/>
              <a:ext cx="26161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ja-JP" sz="1200" dirty="0" smtClean="0">
                  <a:solidFill>
                    <a:schemeClr val="tx1"/>
                  </a:solidFill>
                  <a:latin typeface="+mn-lt"/>
                </a:rPr>
                <a:t>6</a:t>
              </a:r>
              <a:endParaRPr kumimoji="1" lang="ja-JP" altLang="en-US" sz="120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01" name="正方形/長方形 100"/>
            <p:cNvSpPr/>
            <p:nvPr/>
          </p:nvSpPr>
          <p:spPr bwMode="auto">
            <a:xfrm>
              <a:off x="3704802" y="5554427"/>
              <a:ext cx="653140" cy="382986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ctr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ja-JP" sz="12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ＭＳ Ｐゴシック" charset="-128"/>
                </a:rPr>
                <a:t>Sequence</a:t>
              </a:r>
              <a:br>
                <a:rPr kumimoji="1" lang="en-US" altLang="ja-JP" sz="12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ＭＳ Ｐゴシック" charset="-128"/>
                </a:rPr>
              </a:br>
              <a:r>
                <a:rPr kumimoji="1" lang="en-US" altLang="ja-JP" sz="12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ＭＳ Ｐゴシック" charset="-128"/>
                </a:rPr>
                <a:t>Control</a:t>
              </a:r>
              <a:endParaRPr kumimoji="1" lang="ja-JP" alt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ＭＳ Ｐゴシック" charset="-128"/>
              </a:endParaRPr>
            </a:p>
          </p:txBody>
        </p:sp>
        <p:sp>
          <p:nvSpPr>
            <p:cNvPr id="102" name="テキスト ボックス 101"/>
            <p:cNvSpPr txBox="1"/>
            <p:nvPr/>
          </p:nvSpPr>
          <p:spPr>
            <a:xfrm>
              <a:off x="3902168" y="5285601"/>
              <a:ext cx="26161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ja-JP" sz="1200" dirty="0" smtClean="0">
                  <a:solidFill>
                    <a:schemeClr val="tx1"/>
                  </a:solidFill>
                  <a:latin typeface="+mn-lt"/>
                </a:rPr>
                <a:t>2</a:t>
              </a:r>
              <a:endParaRPr kumimoji="1" lang="ja-JP" altLang="en-US" sz="120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03" name="正方形/長方形 102"/>
            <p:cNvSpPr/>
            <p:nvPr/>
          </p:nvSpPr>
          <p:spPr bwMode="auto">
            <a:xfrm>
              <a:off x="4356779" y="5554427"/>
              <a:ext cx="653140" cy="382986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ctr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ja-JP" sz="12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ＭＳ Ｐゴシック" charset="-128"/>
                </a:rPr>
                <a:t>HT</a:t>
              </a:r>
              <a:br>
                <a:rPr kumimoji="1" lang="en-US" altLang="ja-JP" sz="12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ＭＳ Ｐゴシック" charset="-128"/>
                </a:rPr>
              </a:br>
              <a:r>
                <a:rPr kumimoji="1" lang="en-US" altLang="ja-JP" sz="12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ＭＳ Ｐゴシック" charset="-128"/>
                </a:rPr>
                <a:t>Control</a:t>
              </a:r>
              <a:endParaRPr kumimoji="1" lang="ja-JP" alt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ＭＳ Ｐゴシック" charset="-128"/>
              </a:endParaRPr>
            </a:p>
          </p:txBody>
        </p:sp>
        <p:sp>
          <p:nvSpPr>
            <p:cNvPr id="104" name="テキスト ボックス 103"/>
            <p:cNvSpPr txBox="1"/>
            <p:nvPr/>
          </p:nvSpPr>
          <p:spPr>
            <a:xfrm>
              <a:off x="4554145" y="5285601"/>
              <a:ext cx="26161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ja-JP" sz="1200" dirty="0" smtClean="0">
                  <a:solidFill>
                    <a:schemeClr val="tx1"/>
                  </a:solidFill>
                  <a:latin typeface="+mn-lt"/>
                </a:rPr>
                <a:t>4</a:t>
              </a:r>
              <a:endParaRPr kumimoji="1" lang="ja-JP" altLang="en-US" sz="120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05" name="正方形/長方形 104"/>
            <p:cNvSpPr/>
            <p:nvPr/>
          </p:nvSpPr>
          <p:spPr bwMode="auto">
            <a:xfrm>
              <a:off x="5009919" y="5554427"/>
              <a:ext cx="653140" cy="382986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ctr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ja-JP" sz="12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ＭＳ Ｐゴシック" charset="-128"/>
                </a:rPr>
                <a:t>Frame</a:t>
              </a:r>
              <a:br>
                <a:rPr kumimoji="1" lang="en-US" altLang="ja-JP" sz="12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ＭＳ Ｐゴシック" charset="-128"/>
                </a:rPr>
              </a:br>
              <a:r>
                <a:rPr kumimoji="1" lang="en-US" altLang="ja-JP" sz="12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ＭＳ Ｐゴシック" charset="-128"/>
                </a:rPr>
                <a:t>Body</a:t>
              </a:r>
              <a:endParaRPr kumimoji="1" lang="ja-JP" alt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ＭＳ Ｐゴシック" charset="-128"/>
              </a:endParaRPr>
            </a:p>
          </p:txBody>
        </p:sp>
        <p:sp>
          <p:nvSpPr>
            <p:cNvPr id="106" name="テキスト ボックス 105"/>
            <p:cNvSpPr txBox="1"/>
            <p:nvPr/>
          </p:nvSpPr>
          <p:spPr>
            <a:xfrm>
              <a:off x="5027749" y="5285601"/>
              <a:ext cx="62068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ja-JP" sz="1200" dirty="0" smtClean="0">
                  <a:solidFill>
                    <a:schemeClr val="tx1"/>
                  </a:solidFill>
                  <a:latin typeface="+mn-lt"/>
                </a:rPr>
                <a:t>0-2328</a:t>
              </a:r>
              <a:endParaRPr kumimoji="1" lang="ja-JP" altLang="en-US" sz="120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07" name="正方形/長方形 106"/>
            <p:cNvSpPr/>
            <p:nvPr/>
          </p:nvSpPr>
          <p:spPr bwMode="auto">
            <a:xfrm>
              <a:off x="5665161" y="5554427"/>
              <a:ext cx="653140" cy="382986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ctr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ja-JP" sz="12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ＭＳ Ｐゴシック" charset="-128"/>
                </a:rPr>
                <a:t>FCS</a:t>
              </a:r>
              <a:endParaRPr kumimoji="1" lang="ja-JP" alt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ＭＳ Ｐゴシック" charset="-128"/>
              </a:endParaRPr>
            </a:p>
          </p:txBody>
        </p:sp>
        <p:sp>
          <p:nvSpPr>
            <p:cNvPr id="108" name="テキスト ボックス 107"/>
            <p:cNvSpPr txBox="1"/>
            <p:nvPr/>
          </p:nvSpPr>
          <p:spPr>
            <a:xfrm>
              <a:off x="5862527" y="5285601"/>
              <a:ext cx="26161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ja-JP" sz="1200" dirty="0" smtClean="0">
                  <a:solidFill>
                    <a:schemeClr val="tx1"/>
                  </a:solidFill>
                  <a:latin typeface="+mn-lt"/>
                </a:rPr>
                <a:t>4</a:t>
              </a:r>
              <a:endParaRPr kumimoji="1" lang="ja-JP" altLang="en-US" sz="1200" dirty="0">
                <a:solidFill>
                  <a:schemeClr val="tx1"/>
                </a:solidFill>
                <a:latin typeface="+mn-lt"/>
              </a:endParaRPr>
            </a:p>
          </p:txBody>
        </p:sp>
      </p:grpSp>
      <p:sp>
        <p:nvSpPr>
          <p:cNvPr id="109" name="テキスト ボックス 108"/>
          <p:cNvSpPr txBox="1"/>
          <p:nvPr/>
        </p:nvSpPr>
        <p:spPr>
          <a:xfrm>
            <a:off x="593262" y="3581995"/>
            <a:ext cx="10955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1600" u="sng" dirty="0">
                <a:solidFill>
                  <a:schemeClr val="tx1"/>
                </a:solidFill>
              </a:rPr>
              <a:t>BRP </a:t>
            </a:r>
            <a:r>
              <a:rPr lang="en-US" altLang="ja-JP" sz="1600" u="sng" dirty="0" smtClean="0">
                <a:solidFill>
                  <a:schemeClr val="tx1"/>
                </a:solidFill>
              </a:rPr>
              <a:t>frame</a:t>
            </a:r>
            <a:endParaRPr lang="ja-JP" altLang="en-US" sz="1600" u="sng" dirty="0">
              <a:solidFill>
                <a:schemeClr val="tx1"/>
              </a:solidFill>
            </a:endParaRPr>
          </a:p>
        </p:txBody>
      </p:sp>
      <p:cxnSp>
        <p:nvCxnSpPr>
          <p:cNvPr id="5" name="直線コネクタ 4"/>
          <p:cNvCxnSpPr/>
          <p:nvPr/>
        </p:nvCxnSpPr>
        <p:spPr bwMode="auto">
          <a:xfrm flipH="1">
            <a:off x="1498555" y="4602570"/>
            <a:ext cx="4380470" cy="21688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14" name="直線コネクタ 113"/>
          <p:cNvCxnSpPr/>
          <p:nvPr/>
        </p:nvCxnSpPr>
        <p:spPr bwMode="auto">
          <a:xfrm>
            <a:off x="6550335" y="4607471"/>
            <a:ext cx="648184" cy="28224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17" name="直線コネクタ 116"/>
          <p:cNvCxnSpPr/>
          <p:nvPr/>
        </p:nvCxnSpPr>
        <p:spPr bwMode="auto">
          <a:xfrm flipH="1">
            <a:off x="3135527" y="5471265"/>
            <a:ext cx="2601959" cy="28583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19" name="直線コネクタ 118"/>
          <p:cNvCxnSpPr/>
          <p:nvPr/>
        </p:nvCxnSpPr>
        <p:spPr bwMode="auto">
          <a:xfrm flipH="1">
            <a:off x="6993243" y="5493919"/>
            <a:ext cx="205276" cy="47285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21" name="テキスト ボックス 120"/>
          <p:cNvSpPr txBox="1"/>
          <p:nvPr/>
        </p:nvSpPr>
        <p:spPr>
          <a:xfrm>
            <a:off x="7015871" y="5966777"/>
            <a:ext cx="21332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i="1" dirty="0" err="1" smtClean="0">
                <a:solidFill>
                  <a:schemeClr val="tx1"/>
                </a:solidFill>
              </a:rPr>
              <a:t>N</a:t>
            </a:r>
            <a:r>
              <a:rPr lang="en-US" altLang="ja-JP" sz="1200" i="1" baseline="-25000" dirty="0" err="1" smtClean="0">
                <a:solidFill>
                  <a:schemeClr val="tx1"/>
                </a:solidFill>
              </a:rPr>
              <a:t>meas</a:t>
            </a:r>
            <a:r>
              <a:rPr lang="en-US" altLang="ja-JP" sz="1200" dirty="0" smtClean="0">
                <a:solidFill>
                  <a:schemeClr val="tx1"/>
                </a:solidFill>
                <a:latin typeface="+mn-lt"/>
              </a:rPr>
              <a:t>: number of measurements</a:t>
            </a:r>
          </a:p>
          <a:p>
            <a:r>
              <a:rPr lang="en-US" altLang="ja-JP" sz="1200" i="1" dirty="0" err="1" smtClean="0">
                <a:solidFill>
                  <a:schemeClr val="tx1"/>
                </a:solidFill>
              </a:rPr>
              <a:t>N</a:t>
            </a:r>
            <a:r>
              <a:rPr lang="en-US" altLang="ja-JP" sz="1200" i="1" baseline="-25000" dirty="0" err="1" smtClean="0">
                <a:solidFill>
                  <a:schemeClr val="tx1"/>
                </a:solidFill>
              </a:rPr>
              <a:t>taps</a:t>
            </a:r>
            <a:r>
              <a:rPr lang="en-US" altLang="ja-JP" sz="1200" dirty="0" smtClean="0">
                <a:solidFill>
                  <a:schemeClr val="tx1"/>
                </a:solidFill>
              </a:rPr>
              <a:t>: </a:t>
            </a:r>
            <a:r>
              <a:rPr lang="en-US" altLang="ja-JP" sz="1200" dirty="0">
                <a:solidFill>
                  <a:schemeClr val="tx1"/>
                </a:solidFill>
              </a:rPr>
              <a:t>number of </a:t>
            </a:r>
            <a:r>
              <a:rPr lang="en-US" altLang="ja-JP" sz="1200" dirty="0" smtClean="0">
                <a:solidFill>
                  <a:schemeClr val="tx1"/>
                </a:solidFill>
              </a:rPr>
              <a:t>taps</a:t>
            </a:r>
            <a:endParaRPr kumimoji="1" lang="ja-JP" altLang="en-US" sz="12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r>
              <a:rPr lang="en-GB" altLang="ja-JP" smtClean="0"/>
              <a:t>Slide </a:t>
            </a:r>
            <a:fld id="{30EBD9E3-B3E6-4E8D-8825-55D1D8C68244}" type="slidenum">
              <a:rPr lang="en-GB" altLang="ja-JP" smtClean="0"/>
              <a:pPr>
                <a:defRPr/>
              </a:pPr>
              <a:t>3</a:t>
            </a:fld>
            <a:endParaRPr lang="en-GB" altLang="ja-JP"/>
          </a:p>
        </p:txBody>
      </p:sp>
    </p:spTree>
    <p:extLst>
      <p:ext uri="{BB962C8B-B14F-4D97-AF65-F5344CB8AC3E}">
        <p14:creationId xmlns:p14="http://schemas.microsoft.com/office/powerpoint/2010/main" val="1428726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pPr eaLnBrk="1" hangingPunct="1"/>
            <a:r>
              <a:rPr lang="en-US" altLang="ja-JP" sz="4000" dirty="0" smtClean="0"/>
              <a:t>CSI Feedback Overhead</a:t>
            </a:r>
          </a:p>
        </p:txBody>
      </p:sp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685800" y="1562100"/>
            <a:ext cx="7772400" cy="4686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2160" tIns="46080" rIns="92160" bIns="46080"/>
          <a:lstStyle/>
          <a:p>
            <a:pPr marL="342900" indent="-342900" eaLnBrk="0" hangingPunct="0">
              <a:lnSpc>
                <a:spcPct val="125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8" charset="0"/>
              <a:buChar char="•"/>
            </a:pPr>
            <a:r>
              <a:rPr kumimoji="0" lang="en-GB" altLang="ja-JP" sz="1800" b="1" dirty="0" smtClean="0">
                <a:solidFill>
                  <a:srgbClr val="000000"/>
                </a:solidFill>
                <a:ea typeface="MS Gothic" pitchFamily="49" charset="-128"/>
              </a:rPr>
              <a:t>CSI feedback </a:t>
            </a:r>
            <a:r>
              <a:rPr kumimoji="0" lang="en-GB" altLang="ja-JP" sz="1800" b="1" dirty="0">
                <a:solidFill>
                  <a:srgbClr val="000000"/>
                </a:solidFill>
                <a:ea typeface="MS Gothic" pitchFamily="49" charset="-128"/>
              </a:rPr>
              <a:t>consumes about 3us ~ </a:t>
            </a:r>
            <a:r>
              <a:rPr kumimoji="0" lang="en-GB" altLang="ja-JP" sz="1800" b="1" dirty="0" smtClean="0">
                <a:solidFill>
                  <a:srgbClr val="000000"/>
                </a:solidFill>
                <a:ea typeface="MS Gothic" pitchFamily="49" charset="-128"/>
              </a:rPr>
              <a:t>4us </a:t>
            </a:r>
            <a:r>
              <a:rPr kumimoji="0" lang="en-GB" altLang="ja-JP" sz="1800" b="1" dirty="0">
                <a:solidFill>
                  <a:srgbClr val="000000"/>
                </a:solidFill>
                <a:ea typeface="MS Gothic" pitchFamily="49" charset="-128"/>
              </a:rPr>
              <a:t>per </a:t>
            </a:r>
            <a:r>
              <a:rPr kumimoji="0" lang="en-GB" altLang="ja-JP" sz="1800" b="1" dirty="0" smtClean="0">
                <a:solidFill>
                  <a:srgbClr val="000000"/>
                </a:solidFill>
                <a:ea typeface="MS Gothic" pitchFamily="49" charset="-128"/>
              </a:rPr>
              <a:t>STA</a:t>
            </a:r>
            <a:r>
              <a:rPr kumimoji="0" lang="en-US" altLang="ja-JP" sz="1800" b="1" dirty="0">
                <a:solidFill>
                  <a:srgbClr val="000000"/>
                </a:solidFill>
                <a:ea typeface="MS Gothic" pitchFamily="49" charset="-128"/>
              </a:rPr>
              <a:t> </a:t>
            </a:r>
            <a:r>
              <a:rPr kumimoji="0" lang="en-US" altLang="ja-JP" sz="1800" b="1" dirty="0" smtClean="0">
                <a:solidFill>
                  <a:srgbClr val="000000"/>
                </a:solidFill>
                <a:ea typeface="MS Gothic" pitchFamily="49" charset="-128"/>
              </a:rPr>
              <a:t>when </a:t>
            </a:r>
            <a:r>
              <a:rPr kumimoji="0" lang="en-US" altLang="ja-JP" sz="1800" b="1" dirty="0">
                <a:solidFill>
                  <a:srgbClr val="000000"/>
                </a:solidFill>
                <a:ea typeface="MS Gothic" pitchFamily="49" charset="-128"/>
              </a:rPr>
              <a:t>each STA reports SNR &amp; Channel </a:t>
            </a:r>
            <a:r>
              <a:rPr kumimoji="0" lang="en-US" altLang="ja-JP" sz="1800" b="1" dirty="0" smtClean="0">
                <a:solidFill>
                  <a:srgbClr val="000000"/>
                </a:solidFill>
                <a:ea typeface="MS Gothic" pitchFamily="49" charset="-128"/>
              </a:rPr>
              <a:t>measurement </a:t>
            </a:r>
            <a:r>
              <a:rPr kumimoji="0" lang="en-US" altLang="ja-JP" sz="1800" b="1" dirty="0">
                <a:solidFill>
                  <a:srgbClr val="000000"/>
                </a:solidFill>
                <a:ea typeface="MS Gothic" pitchFamily="49" charset="-128"/>
              </a:rPr>
              <a:t>with MCS4 in 11ad</a:t>
            </a:r>
            <a:endParaRPr kumimoji="0" lang="en-GB" altLang="ja-JP" sz="1800" b="1" dirty="0">
              <a:solidFill>
                <a:srgbClr val="000000"/>
              </a:solidFill>
              <a:ea typeface="MS Gothic" pitchFamily="49" charset="-128"/>
            </a:endParaRPr>
          </a:p>
          <a:p>
            <a:pPr marL="1085850" lvl="1" indent="-342900" eaLnBrk="0" hangingPunct="0">
              <a:lnSpc>
                <a:spcPct val="125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8" charset="0"/>
              <a:buChar char="•"/>
            </a:pPr>
            <a:r>
              <a:rPr kumimoji="0" lang="en-US" altLang="ja-JP" sz="1600" dirty="0" smtClean="0">
                <a:solidFill>
                  <a:srgbClr val="000000"/>
                </a:solidFill>
                <a:ea typeface="MS Gothic" pitchFamily="49" charset="-128"/>
              </a:rPr>
              <a:t>STF + CEF + Header : 2.5us</a:t>
            </a:r>
          </a:p>
          <a:p>
            <a:pPr marL="1085850" lvl="1" indent="-342900" eaLnBrk="0" hangingPunct="0">
              <a:lnSpc>
                <a:spcPct val="125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8" charset="0"/>
              <a:buChar char="•"/>
            </a:pPr>
            <a:r>
              <a:rPr kumimoji="0" lang="en-US" altLang="ja-JP" sz="1600" dirty="0" smtClean="0">
                <a:solidFill>
                  <a:srgbClr val="000000"/>
                </a:solidFill>
                <a:ea typeface="MS Gothic" pitchFamily="49" charset="-128"/>
              </a:rPr>
              <a:t>Payload length: 0.4 ~ 1.7us</a:t>
            </a:r>
          </a:p>
          <a:p>
            <a:pPr marL="1485900" lvl="2" indent="-342900" eaLnBrk="0" hangingPunct="0">
              <a:lnSpc>
                <a:spcPct val="125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8" charset="0"/>
              <a:buChar char="•"/>
            </a:pPr>
            <a:r>
              <a:rPr kumimoji="0" lang="en-US" altLang="ja-JP" sz="1600" dirty="0" smtClean="0">
                <a:solidFill>
                  <a:srgbClr val="000000"/>
                </a:solidFill>
                <a:ea typeface="MS Gothic" pitchFamily="49" charset="-128"/>
              </a:rPr>
              <a:t>Payload size: </a:t>
            </a:r>
            <a:r>
              <a:rPr kumimoji="0" lang="en-US" altLang="ja-JP" sz="1600" dirty="0">
                <a:solidFill>
                  <a:srgbClr val="000000"/>
                </a:solidFill>
                <a:ea typeface="MS Gothic" pitchFamily="49" charset="-128"/>
              </a:rPr>
              <a:t>46 + x </a:t>
            </a:r>
            <a:r>
              <a:rPr kumimoji="0" lang="en-US" altLang="ja-JP" sz="1600" dirty="0" smtClean="0">
                <a:solidFill>
                  <a:srgbClr val="000000"/>
                </a:solidFill>
                <a:ea typeface="MS Gothic" pitchFamily="49" charset="-128"/>
              </a:rPr>
              <a:t>octets</a:t>
            </a:r>
          </a:p>
          <a:p>
            <a:pPr marL="1485900" lvl="2" indent="-342900" eaLnBrk="0" hangingPunct="0">
              <a:lnSpc>
                <a:spcPct val="125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8" charset="0"/>
              <a:buChar char="•"/>
            </a:pPr>
            <a:r>
              <a:rPr kumimoji="0" lang="en-US" altLang="ja-JP" sz="1600" dirty="0" smtClean="0">
                <a:solidFill>
                  <a:srgbClr val="000000"/>
                </a:solidFill>
                <a:ea typeface="MS Gothic" pitchFamily="49" charset="-128"/>
              </a:rPr>
              <a:t>Channel </a:t>
            </a:r>
            <a:r>
              <a:rPr kumimoji="0" lang="en-US" altLang="ja-JP" sz="1600" dirty="0">
                <a:solidFill>
                  <a:srgbClr val="000000"/>
                </a:solidFill>
                <a:ea typeface="MS Gothic" pitchFamily="49" charset="-128"/>
              </a:rPr>
              <a:t>Measurement Feedback element </a:t>
            </a:r>
            <a:r>
              <a:rPr kumimoji="0" lang="en-US" altLang="ja-JP" sz="1600" dirty="0" smtClean="0">
                <a:solidFill>
                  <a:srgbClr val="000000"/>
                </a:solidFill>
                <a:ea typeface="MS Gothic" pitchFamily="49" charset="-128"/>
              </a:rPr>
              <a:t>size(x): </a:t>
            </a:r>
            <a:r>
              <a:rPr kumimoji="0" lang="en-US" altLang="ja-JP" sz="1600" dirty="0">
                <a:solidFill>
                  <a:srgbClr val="000000"/>
                </a:solidFill>
                <a:ea typeface="MS Gothic" pitchFamily="49" charset="-128"/>
              </a:rPr>
              <a:t/>
            </a:r>
            <a:br>
              <a:rPr kumimoji="0" lang="en-US" altLang="ja-JP" sz="1600" dirty="0">
                <a:solidFill>
                  <a:srgbClr val="000000"/>
                </a:solidFill>
                <a:ea typeface="MS Gothic" pitchFamily="49" charset="-128"/>
              </a:rPr>
            </a:br>
            <a:r>
              <a:rPr kumimoji="0" lang="en-US" altLang="ja-JP" sz="1400" dirty="0">
                <a:solidFill>
                  <a:srgbClr val="000000"/>
                </a:solidFill>
                <a:ea typeface="MS Gothic" pitchFamily="49" charset="-128"/>
              </a:rPr>
              <a:t>2 + </a:t>
            </a:r>
            <a:r>
              <a:rPr kumimoji="0" lang="en-US" altLang="ja-JP" sz="1400" i="1" dirty="0" err="1">
                <a:solidFill>
                  <a:srgbClr val="000000"/>
                </a:solidFill>
                <a:ea typeface="MS Gothic" pitchFamily="49" charset="-128"/>
              </a:rPr>
              <a:t>N</a:t>
            </a:r>
            <a:r>
              <a:rPr kumimoji="0" lang="en-US" altLang="ja-JP" sz="1400" i="1" baseline="-25000" dirty="0" err="1">
                <a:solidFill>
                  <a:srgbClr val="000000"/>
                </a:solidFill>
                <a:ea typeface="MS Gothic" pitchFamily="49" charset="-128"/>
              </a:rPr>
              <a:t>meas</a:t>
            </a:r>
            <a:r>
              <a:rPr kumimoji="0" lang="en-US" altLang="ja-JP" sz="1400" dirty="0">
                <a:solidFill>
                  <a:srgbClr val="000000"/>
                </a:solidFill>
                <a:ea typeface="MS Gothic" pitchFamily="49" charset="-128"/>
              </a:rPr>
              <a:t> + 2</a:t>
            </a:r>
            <a:r>
              <a:rPr kumimoji="0" lang="en-US" altLang="ja-JP" sz="1400" i="1" dirty="0">
                <a:solidFill>
                  <a:srgbClr val="000000"/>
                </a:solidFill>
                <a:ea typeface="MS Gothic" pitchFamily="49" charset="-128"/>
              </a:rPr>
              <a:t>N</a:t>
            </a:r>
            <a:r>
              <a:rPr kumimoji="0" lang="en-US" altLang="ja-JP" sz="1400" i="1" baseline="-25000" dirty="0">
                <a:solidFill>
                  <a:srgbClr val="000000"/>
                </a:solidFill>
                <a:ea typeface="MS Gothic" pitchFamily="49" charset="-128"/>
              </a:rPr>
              <a:t>meas</a:t>
            </a:r>
            <a:r>
              <a:rPr kumimoji="0" lang="en-US" altLang="ja-JP" sz="1400" dirty="0">
                <a:solidFill>
                  <a:srgbClr val="000000"/>
                </a:solidFill>
                <a:ea typeface="MS Gothic" pitchFamily="49" charset="-128"/>
              </a:rPr>
              <a:t> octets (</a:t>
            </a:r>
            <a:r>
              <a:rPr kumimoji="0" lang="en-US" altLang="ja-JP" sz="1400" i="1" dirty="0" err="1">
                <a:solidFill>
                  <a:srgbClr val="000000"/>
                </a:solidFill>
                <a:ea typeface="MS Gothic" pitchFamily="49" charset="-128"/>
              </a:rPr>
              <a:t>N</a:t>
            </a:r>
            <a:r>
              <a:rPr kumimoji="0" lang="en-US" altLang="ja-JP" sz="1400" i="1" baseline="-25000" dirty="0" err="1">
                <a:solidFill>
                  <a:srgbClr val="000000"/>
                </a:solidFill>
                <a:ea typeface="MS Gothic" pitchFamily="49" charset="-128"/>
              </a:rPr>
              <a:t>meas</a:t>
            </a:r>
            <a:r>
              <a:rPr kumimoji="0" lang="en-US" altLang="ja-JP" sz="1400" dirty="0">
                <a:solidFill>
                  <a:srgbClr val="000000"/>
                </a:solidFill>
                <a:ea typeface="MS Gothic" pitchFamily="49" charset="-128"/>
              </a:rPr>
              <a:t>: up to 64</a:t>
            </a:r>
            <a:r>
              <a:rPr kumimoji="0" lang="en-US" altLang="ja-JP" sz="1400" dirty="0" smtClean="0">
                <a:solidFill>
                  <a:srgbClr val="000000"/>
                </a:solidFill>
                <a:ea typeface="MS Gothic" pitchFamily="49" charset="-128"/>
              </a:rPr>
              <a:t>) (when </a:t>
            </a:r>
            <a:r>
              <a:rPr lang="en-US" altLang="ja-JP" sz="1400" i="1" dirty="0" err="1">
                <a:solidFill>
                  <a:schemeClr val="tx1"/>
                </a:solidFill>
              </a:rPr>
              <a:t>N</a:t>
            </a:r>
            <a:r>
              <a:rPr lang="en-US" altLang="ja-JP" sz="1400" i="1" baseline="-25000" dirty="0" err="1">
                <a:solidFill>
                  <a:schemeClr val="tx1"/>
                </a:solidFill>
              </a:rPr>
              <a:t>taps</a:t>
            </a:r>
            <a:r>
              <a:rPr kumimoji="0" lang="en-US" altLang="ja-JP" sz="1400" dirty="0">
                <a:solidFill>
                  <a:srgbClr val="000000"/>
                </a:solidFill>
                <a:ea typeface="MS Gothic" pitchFamily="49" charset="-128"/>
              </a:rPr>
              <a:t> = </a:t>
            </a:r>
            <a:r>
              <a:rPr kumimoji="0" lang="en-US" altLang="ja-JP" sz="1400" dirty="0" smtClean="0">
                <a:solidFill>
                  <a:srgbClr val="000000"/>
                </a:solidFill>
                <a:ea typeface="MS Gothic" pitchFamily="49" charset="-128"/>
              </a:rPr>
              <a:t>1)</a:t>
            </a:r>
            <a:endParaRPr kumimoji="0" lang="en-US" altLang="ja-JP" sz="1400" dirty="0">
              <a:solidFill>
                <a:srgbClr val="000000"/>
              </a:solidFill>
              <a:ea typeface="MS Gothic" pitchFamily="49" charset="-128"/>
            </a:endParaRPr>
          </a:p>
          <a:p>
            <a:pPr marL="1485900" lvl="2" indent="-342900" eaLnBrk="0" hangingPunct="0">
              <a:lnSpc>
                <a:spcPct val="125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8" charset="0"/>
              <a:buChar char="•"/>
            </a:pPr>
            <a:r>
              <a:rPr kumimoji="0" lang="en-US" altLang="ja-JP" sz="1600" dirty="0">
                <a:solidFill>
                  <a:srgbClr val="000000"/>
                </a:solidFill>
                <a:ea typeface="MS Gothic" pitchFamily="49" charset="-128"/>
              </a:rPr>
              <a:t>MCS4 (Single Carrier): data rate is </a:t>
            </a:r>
            <a:r>
              <a:rPr kumimoji="0" lang="en-US" altLang="ja-JP" sz="1600" dirty="0" smtClean="0">
                <a:solidFill>
                  <a:srgbClr val="000000"/>
                </a:solidFill>
                <a:ea typeface="MS Gothic" pitchFamily="49" charset="-128"/>
              </a:rPr>
              <a:t>1152Mbps</a:t>
            </a:r>
            <a:endParaRPr kumimoji="0" lang="en-US" altLang="ja-JP" sz="1400" dirty="0" smtClean="0">
              <a:solidFill>
                <a:srgbClr val="000000"/>
              </a:solidFill>
              <a:ea typeface="MS Gothic" pitchFamily="49" charset="-128"/>
            </a:endParaRPr>
          </a:p>
          <a:p>
            <a:pPr marL="342900" indent="-342900" eaLnBrk="0" hangingPunct="0">
              <a:lnSpc>
                <a:spcPct val="125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8" charset="0"/>
              <a:buChar char="•"/>
            </a:pPr>
            <a:r>
              <a:rPr kumimoji="0" lang="en-GB" altLang="ja-JP" sz="1800" b="1" dirty="0" smtClean="0">
                <a:solidFill>
                  <a:srgbClr val="000000"/>
                </a:solidFill>
                <a:ea typeface="MS Gothic" pitchFamily="49" charset="-128"/>
              </a:rPr>
              <a:t>Total duration of CSI feedback from all STAs in MU-MIMO operation is estimated as several ten [us] or more.</a:t>
            </a:r>
          </a:p>
          <a:p>
            <a:pPr marL="342900" indent="-342900" eaLnBrk="0" hangingPunct="0">
              <a:lnSpc>
                <a:spcPct val="125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8" charset="0"/>
              <a:buChar char="•"/>
            </a:pPr>
            <a:r>
              <a:rPr kumimoji="0" lang="en-GB" altLang="ja-JP" sz="1800" b="1" dirty="0" smtClean="0">
                <a:solidFill>
                  <a:srgbClr val="000000"/>
                </a:solidFill>
                <a:ea typeface="MS Gothic" pitchFamily="49" charset="-128"/>
              </a:rPr>
              <a:t>Thus, DL MU-MIMO operation that cause little interference between STAs w/o CSI feedback is preferred.</a:t>
            </a:r>
          </a:p>
        </p:txBody>
      </p:sp>
      <p:grpSp>
        <p:nvGrpSpPr>
          <p:cNvPr id="6" name="グループ化 5"/>
          <p:cNvGrpSpPr/>
          <p:nvPr/>
        </p:nvGrpSpPr>
        <p:grpSpPr>
          <a:xfrm>
            <a:off x="5987367" y="2997343"/>
            <a:ext cx="2985542" cy="655898"/>
            <a:chOff x="146298" y="2652032"/>
            <a:chExt cx="2985542" cy="655898"/>
          </a:xfrm>
        </p:grpSpPr>
        <p:sp>
          <p:nvSpPr>
            <p:cNvPr id="8" name="正方形/長方形 7"/>
            <p:cNvSpPr/>
            <p:nvPr/>
          </p:nvSpPr>
          <p:spPr bwMode="auto">
            <a:xfrm>
              <a:off x="666320" y="2924944"/>
              <a:ext cx="537535" cy="382986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ctr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ja-JP" sz="12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ＭＳ Ｐゴシック" charset="-128"/>
                </a:rPr>
                <a:t>Element</a:t>
              </a:r>
              <a:br>
                <a:rPr kumimoji="1" lang="en-US" altLang="ja-JP" sz="12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ＭＳ Ｐゴシック" charset="-128"/>
                </a:rPr>
              </a:br>
              <a:r>
                <a:rPr kumimoji="1" lang="en-US" altLang="ja-JP" sz="12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ＭＳ Ｐゴシック" charset="-128"/>
                </a:rPr>
                <a:t>ID</a:t>
              </a:r>
              <a:endParaRPr kumimoji="1" lang="ja-JP" alt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ＭＳ Ｐゴシック" charset="-128"/>
              </a:endParaRPr>
            </a:p>
          </p:txBody>
        </p:sp>
        <p:sp>
          <p:nvSpPr>
            <p:cNvPr id="9" name="正方形/長方形 8"/>
            <p:cNvSpPr/>
            <p:nvPr/>
          </p:nvSpPr>
          <p:spPr bwMode="auto">
            <a:xfrm>
              <a:off x="1205634" y="2924944"/>
              <a:ext cx="514808" cy="382986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ctr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ja-JP" sz="12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ＭＳ Ｐゴシック" charset="-128"/>
                </a:rPr>
                <a:t>Length</a:t>
              </a:r>
              <a:endParaRPr kumimoji="1" lang="ja-JP" alt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ＭＳ Ｐゴシック" charset="-128"/>
              </a:endParaRPr>
            </a:p>
          </p:txBody>
        </p:sp>
        <p:sp>
          <p:nvSpPr>
            <p:cNvPr id="10" name="正方形/長方形 9"/>
            <p:cNvSpPr/>
            <p:nvPr/>
          </p:nvSpPr>
          <p:spPr bwMode="auto">
            <a:xfrm>
              <a:off x="1720442" y="2924944"/>
              <a:ext cx="475294" cy="382986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ctr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ja-JP" sz="12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ＭＳ Ｐゴシック" charset="-128"/>
                </a:rPr>
                <a:t>SNR</a:t>
              </a:r>
              <a:endParaRPr kumimoji="1" lang="ja-JP" alt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ＭＳ Ｐゴシック" charset="-128"/>
              </a:endParaRPr>
            </a:p>
          </p:txBody>
        </p:sp>
        <p:sp>
          <p:nvSpPr>
            <p:cNvPr id="11" name="正方形/長方形 10"/>
            <p:cNvSpPr/>
            <p:nvPr/>
          </p:nvSpPr>
          <p:spPr bwMode="auto">
            <a:xfrm>
              <a:off x="2195736" y="2924944"/>
              <a:ext cx="936104" cy="382986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ctr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ja-JP" sz="12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ＭＳ Ｐゴシック" charset="-128"/>
                </a:rPr>
                <a:t>Channel</a:t>
              </a:r>
              <a:r>
                <a:rPr kumimoji="1" lang="ja-JP" altLang="en-US" sz="12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ＭＳ Ｐゴシック" charset="-128"/>
                </a:rPr>
                <a:t> </a:t>
              </a:r>
              <a:r>
                <a:rPr kumimoji="1" lang="en-US" altLang="ja-JP" sz="12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ＭＳ Ｐゴシック" charset="-128"/>
                </a:rPr>
                <a:t/>
              </a:r>
              <a:br>
                <a:rPr kumimoji="1" lang="en-US" altLang="ja-JP" sz="12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ＭＳ Ｐゴシック" charset="-128"/>
                </a:rPr>
              </a:br>
              <a:r>
                <a:rPr kumimoji="1" lang="en-US" altLang="ja-JP" sz="12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ＭＳ Ｐゴシック" charset="-128"/>
                </a:rPr>
                <a:t>Measurement</a:t>
              </a:r>
              <a:endParaRPr kumimoji="1" lang="ja-JP" alt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ＭＳ Ｐゴシック" charset="-128"/>
              </a:endParaRPr>
            </a:p>
          </p:txBody>
        </p:sp>
        <p:sp>
          <p:nvSpPr>
            <p:cNvPr id="14" name="テキスト ボックス 13"/>
            <p:cNvSpPr txBox="1"/>
            <p:nvPr/>
          </p:nvSpPr>
          <p:spPr>
            <a:xfrm>
              <a:off x="1697225" y="2652032"/>
              <a:ext cx="49725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1200" i="1" dirty="0" err="1" smtClean="0">
                  <a:solidFill>
                    <a:schemeClr val="tx1"/>
                  </a:solidFill>
                  <a:latin typeface="+mn-lt"/>
                </a:rPr>
                <a:t>N</a:t>
              </a:r>
              <a:r>
                <a:rPr lang="en-US" altLang="ja-JP" sz="1200" i="1" baseline="-25000" dirty="0" err="1" smtClean="0">
                  <a:solidFill>
                    <a:schemeClr val="tx1"/>
                  </a:solidFill>
                  <a:latin typeface="+mn-lt"/>
                </a:rPr>
                <a:t>meas</a:t>
              </a:r>
              <a:endParaRPr kumimoji="1" lang="ja-JP" altLang="en-US" sz="120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5" name="テキスト ボックス 14"/>
            <p:cNvSpPr txBox="1"/>
            <p:nvPr/>
          </p:nvSpPr>
          <p:spPr>
            <a:xfrm>
              <a:off x="2404418" y="2652032"/>
              <a:ext cx="57419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1200" dirty="0" smtClean="0">
                  <a:solidFill>
                    <a:schemeClr val="tx1"/>
                  </a:solidFill>
                  <a:latin typeface="+mn-lt"/>
                </a:rPr>
                <a:t>2</a:t>
              </a:r>
              <a:r>
                <a:rPr lang="en-US" altLang="ja-JP" sz="1200" i="1" dirty="0" smtClean="0">
                  <a:solidFill>
                    <a:schemeClr val="tx1"/>
                  </a:solidFill>
                  <a:latin typeface="+mn-lt"/>
                </a:rPr>
                <a:t>N</a:t>
              </a:r>
              <a:r>
                <a:rPr lang="en-US" altLang="ja-JP" sz="1200" i="1" baseline="-25000" dirty="0" smtClean="0">
                  <a:solidFill>
                    <a:schemeClr val="tx1"/>
                  </a:solidFill>
                  <a:latin typeface="+mn-lt"/>
                </a:rPr>
                <a:t>meas</a:t>
              </a:r>
              <a:endParaRPr kumimoji="1" lang="ja-JP" altLang="en-US" sz="120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8" name="テキスト ボックス 17"/>
            <p:cNvSpPr txBox="1"/>
            <p:nvPr/>
          </p:nvSpPr>
          <p:spPr>
            <a:xfrm>
              <a:off x="1336834" y="2652032"/>
              <a:ext cx="26161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200" dirty="0" smtClean="0">
                  <a:solidFill>
                    <a:schemeClr val="tx1"/>
                  </a:solidFill>
                  <a:latin typeface="+mn-lt"/>
                </a:rPr>
                <a:t>1</a:t>
              </a:r>
              <a:endParaRPr kumimoji="1" lang="ja-JP" altLang="en-US" sz="120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9" name="テキスト ボックス 18"/>
            <p:cNvSpPr txBox="1"/>
            <p:nvPr/>
          </p:nvSpPr>
          <p:spPr>
            <a:xfrm>
              <a:off x="806833" y="2652032"/>
              <a:ext cx="26161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200" dirty="0" smtClean="0">
                  <a:solidFill>
                    <a:schemeClr val="tx1"/>
                  </a:solidFill>
                  <a:latin typeface="+mn-lt"/>
                </a:rPr>
                <a:t>1</a:t>
              </a:r>
              <a:endParaRPr kumimoji="1" lang="ja-JP" altLang="en-US" sz="120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20" name="テキスト ボックス 19"/>
            <p:cNvSpPr txBox="1"/>
            <p:nvPr/>
          </p:nvSpPr>
          <p:spPr>
            <a:xfrm>
              <a:off x="146298" y="2666332"/>
              <a:ext cx="57900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1200" dirty="0" smtClean="0">
                  <a:solidFill>
                    <a:schemeClr val="tx1"/>
                  </a:solidFill>
                  <a:latin typeface="+mn-lt"/>
                </a:rPr>
                <a:t>Octets</a:t>
              </a:r>
              <a:endParaRPr kumimoji="1" lang="ja-JP" altLang="en-US" sz="1200" dirty="0">
                <a:solidFill>
                  <a:schemeClr val="tx1"/>
                </a:solidFill>
                <a:latin typeface="+mn-lt"/>
              </a:endParaRPr>
            </a:p>
          </p:txBody>
        </p:sp>
      </p:grpSp>
      <p:sp>
        <p:nvSpPr>
          <p:cNvPr id="21" name="テキスト ボックス 20"/>
          <p:cNvSpPr txBox="1"/>
          <p:nvPr/>
        </p:nvSpPr>
        <p:spPr>
          <a:xfrm>
            <a:off x="5987367" y="2514600"/>
            <a:ext cx="315663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1400" u="sng" dirty="0" smtClean="0">
                <a:solidFill>
                  <a:schemeClr val="tx1"/>
                </a:solidFill>
              </a:rPr>
              <a:t>Channel Measurement Feedback element</a:t>
            </a:r>
            <a:endParaRPr lang="ja-JP" altLang="en-US" sz="1400" u="sng" dirty="0">
              <a:solidFill>
                <a:schemeClr val="tx1"/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r>
              <a:rPr lang="en-GB" altLang="ja-JP" smtClean="0"/>
              <a:t>Slide </a:t>
            </a:r>
            <a:fld id="{30EBD9E3-B3E6-4E8D-8825-55D1D8C68244}" type="slidenum">
              <a:rPr lang="en-GB" altLang="ja-JP" smtClean="0"/>
              <a:pPr>
                <a:defRPr/>
              </a:pPr>
              <a:t>4</a:t>
            </a:fld>
            <a:endParaRPr lang="en-GB" altLang="ja-JP"/>
          </a:p>
        </p:txBody>
      </p:sp>
    </p:spTree>
    <p:extLst>
      <p:ext uri="{BB962C8B-B14F-4D97-AF65-F5344CB8AC3E}">
        <p14:creationId xmlns:p14="http://schemas.microsoft.com/office/powerpoint/2010/main" val="2464174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pPr eaLnBrk="1" hangingPunct="1"/>
            <a:r>
              <a:rPr lang="en-US" altLang="ja-JP" sz="4000" dirty="0" smtClean="0"/>
              <a:t>DL MU-MIMO w/o CSI</a:t>
            </a:r>
          </a:p>
        </p:txBody>
      </p:sp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685800" y="1562100"/>
            <a:ext cx="7772400" cy="4686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2160" tIns="46080" rIns="92160" bIns="46080"/>
          <a:lstStyle/>
          <a:p>
            <a:pPr marL="342900" indent="-342900" eaLnBrk="0" hangingPunct="0">
              <a:lnSpc>
                <a:spcPct val="125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8" charset="0"/>
              <a:buChar char="•"/>
            </a:pPr>
            <a:r>
              <a:rPr kumimoji="0" lang="en-US" altLang="ja-JP" sz="2000" b="1" dirty="0" smtClean="0">
                <a:solidFill>
                  <a:srgbClr val="000000"/>
                </a:solidFill>
                <a:ea typeface="MS Gothic" pitchFamily="49" charset="-128"/>
              </a:rPr>
              <a:t>When AP forms </a:t>
            </a:r>
            <a:r>
              <a:rPr kumimoji="0" lang="en-US" altLang="ja-JP" sz="2000" b="1" dirty="0">
                <a:solidFill>
                  <a:srgbClr val="000000"/>
                </a:solidFill>
                <a:ea typeface="MS Gothic" pitchFamily="49" charset="-128"/>
              </a:rPr>
              <a:t>broad </a:t>
            </a:r>
            <a:r>
              <a:rPr kumimoji="0" lang="en-US" altLang="ja-JP" sz="2000" b="1" dirty="0" smtClean="0">
                <a:solidFill>
                  <a:srgbClr val="000000"/>
                </a:solidFill>
                <a:ea typeface="MS Gothic" pitchFamily="49" charset="-128"/>
              </a:rPr>
              <a:t>beams for DL MU-MIMO operation, </a:t>
            </a:r>
          </a:p>
          <a:p>
            <a:pPr marL="1085850" lvl="1" indent="-342900" eaLnBrk="0" hangingPunct="0">
              <a:lnSpc>
                <a:spcPct val="125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8" charset="0"/>
              <a:buChar char="•"/>
            </a:pPr>
            <a:r>
              <a:rPr kumimoji="0" lang="en-US" altLang="ja-JP" sz="1800" dirty="0" smtClean="0">
                <a:solidFill>
                  <a:srgbClr val="000000"/>
                </a:solidFill>
                <a:ea typeface="MS Gothic" pitchFamily="49" charset="-128"/>
              </a:rPr>
              <a:t>large interference occurs between beams</a:t>
            </a:r>
          </a:p>
          <a:p>
            <a:pPr marL="1085850" lvl="1" indent="-342900" eaLnBrk="0" hangingPunct="0">
              <a:lnSpc>
                <a:spcPct val="125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8" charset="0"/>
              <a:buChar char="•"/>
            </a:pPr>
            <a:r>
              <a:rPr kumimoji="0" lang="en-US" altLang="ja-JP" sz="1800" dirty="0" smtClean="0">
                <a:solidFill>
                  <a:srgbClr val="000000"/>
                </a:solidFill>
                <a:ea typeface="MS Gothic" pitchFamily="49" charset="-128"/>
              </a:rPr>
              <a:t>CSI is important to mitigate interference</a:t>
            </a:r>
          </a:p>
          <a:p>
            <a:pPr marL="342900" indent="-342900" eaLnBrk="0" hangingPunct="0">
              <a:lnSpc>
                <a:spcPct val="125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8" charset="0"/>
              <a:buChar char="•"/>
            </a:pPr>
            <a:r>
              <a:rPr kumimoji="0" lang="en-US" altLang="ja-JP" sz="2000" b="1" dirty="0" smtClean="0">
                <a:solidFill>
                  <a:srgbClr val="000000"/>
                </a:solidFill>
                <a:ea typeface="MS Gothic" pitchFamily="49" charset="-128"/>
              </a:rPr>
              <a:t>But when AP </a:t>
            </a:r>
            <a:r>
              <a:rPr kumimoji="0" lang="en-US" altLang="ja-JP" sz="2000" b="1" dirty="0">
                <a:solidFill>
                  <a:srgbClr val="000000"/>
                </a:solidFill>
                <a:ea typeface="MS Gothic" pitchFamily="49" charset="-128"/>
              </a:rPr>
              <a:t>forms </a:t>
            </a:r>
            <a:r>
              <a:rPr kumimoji="0" lang="en-US" altLang="ja-JP" sz="2000" b="1" dirty="0" smtClean="0">
                <a:solidFill>
                  <a:srgbClr val="000000"/>
                </a:solidFill>
                <a:ea typeface="MS Gothic" pitchFamily="49" charset="-128"/>
              </a:rPr>
              <a:t>sharp beams</a:t>
            </a:r>
            <a:r>
              <a:rPr kumimoji="0" lang="en-US" altLang="ja-JP" sz="2000" b="1" dirty="0">
                <a:solidFill>
                  <a:srgbClr val="000000"/>
                </a:solidFill>
                <a:ea typeface="MS Gothic" pitchFamily="49" charset="-128"/>
              </a:rPr>
              <a:t> for DL MU-MIMO operation,</a:t>
            </a:r>
          </a:p>
          <a:p>
            <a:pPr marL="1085850" lvl="1" indent="-342900" eaLnBrk="0" hangingPunct="0">
              <a:lnSpc>
                <a:spcPct val="125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8" charset="0"/>
              <a:buChar char="•"/>
            </a:pPr>
            <a:r>
              <a:rPr kumimoji="0" lang="en-US" altLang="ja-JP" sz="1800" dirty="0" smtClean="0">
                <a:solidFill>
                  <a:srgbClr val="000000"/>
                </a:solidFill>
                <a:ea typeface="MS Gothic" pitchFamily="49" charset="-128"/>
              </a:rPr>
              <a:t>large interference does not occur </a:t>
            </a:r>
            <a:r>
              <a:rPr kumimoji="0" lang="en-US" altLang="ja-JP" sz="1800" dirty="0">
                <a:solidFill>
                  <a:srgbClr val="000000"/>
                </a:solidFill>
                <a:ea typeface="MS Gothic" pitchFamily="49" charset="-128"/>
              </a:rPr>
              <a:t>between beams</a:t>
            </a:r>
          </a:p>
          <a:p>
            <a:pPr marL="1085850" lvl="1" indent="-342900" eaLnBrk="0" hangingPunct="0">
              <a:lnSpc>
                <a:spcPct val="125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8" charset="0"/>
              <a:buChar char="•"/>
            </a:pPr>
            <a:r>
              <a:rPr kumimoji="0" lang="en-US" altLang="ja-JP" sz="1800" dirty="0" smtClean="0">
                <a:solidFill>
                  <a:srgbClr val="000000"/>
                </a:solidFill>
                <a:ea typeface="MS Gothic" pitchFamily="49" charset="-128"/>
              </a:rPr>
              <a:t>CSI </a:t>
            </a:r>
            <a:r>
              <a:rPr kumimoji="0" lang="en-US" altLang="ja-JP" sz="1800" dirty="0">
                <a:solidFill>
                  <a:srgbClr val="000000"/>
                </a:solidFill>
                <a:ea typeface="MS Gothic" pitchFamily="49" charset="-128"/>
              </a:rPr>
              <a:t>is </a:t>
            </a:r>
            <a:r>
              <a:rPr kumimoji="0" lang="en-US" altLang="ja-JP" sz="1800" dirty="0" smtClean="0">
                <a:solidFill>
                  <a:srgbClr val="000000"/>
                </a:solidFill>
                <a:ea typeface="MS Gothic" pitchFamily="49" charset="-128"/>
              </a:rPr>
              <a:t>not needed</a:t>
            </a:r>
          </a:p>
          <a:p>
            <a:pPr marL="342900" indent="-342900" eaLnBrk="0" hangingPunct="0">
              <a:lnSpc>
                <a:spcPct val="125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8" charset="0"/>
              <a:buChar char="•"/>
            </a:pPr>
            <a:endParaRPr kumimoji="0" lang="en-US" altLang="ja-JP" sz="1800" dirty="0">
              <a:solidFill>
                <a:srgbClr val="000000"/>
              </a:solidFill>
              <a:ea typeface="MS Gothic" pitchFamily="49" charset="-128"/>
            </a:endParaRPr>
          </a:p>
        </p:txBody>
      </p:sp>
      <p:grpSp>
        <p:nvGrpSpPr>
          <p:cNvPr id="49" name="グループ化 48"/>
          <p:cNvGrpSpPr/>
          <p:nvPr/>
        </p:nvGrpSpPr>
        <p:grpSpPr>
          <a:xfrm>
            <a:off x="3080099" y="4876800"/>
            <a:ext cx="946453" cy="381001"/>
            <a:chOff x="2330147" y="4914899"/>
            <a:chExt cx="946453" cy="381001"/>
          </a:xfrm>
        </p:grpSpPr>
        <p:grpSp>
          <p:nvGrpSpPr>
            <p:cNvPr id="40" name="グループ化 39"/>
            <p:cNvGrpSpPr/>
            <p:nvPr/>
          </p:nvGrpSpPr>
          <p:grpSpPr>
            <a:xfrm rot="10800000">
              <a:off x="2330147" y="4991100"/>
              <a:ext cx="396764" cy="228600"/>
              <a:chOff x="1705305" y="4953000"/>
              <a:chExt cx="396764" cy="228600"/>
            </a:xfrm>
          </p:grpSpPr>
          <p:sp>
            <p:nvSpPr>
              <p:cNvPr id="41" name="二等辺三角形 40"/>
              <p:cNvSpPr/>
              <p:nvPr/>
            </p:nvSpPr>
            <p:spPr bwMode="auto">
              <a:xfrm rot="16200000">
                <a:off x="1889235" y="4968765"/>
                <a:ext cx="228600" cy="197069"/>
              </a:xfrm>
              <a:prstGeom prst="triangle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ja-JP" altLang="en-US" sz="24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cxnSp>
            <p:nvCxnSpPr>
              <p:cNvPr id="42" name="直線コネクタ 41"/>
              <p:cNvCxnSpPr>
                <a:endCxn id="41" idx="0"/>
              </p:cNvCxnSpPr>
              <p:nvPr/>
            </p:nvCxnSpPr>
            <p:spPr bwMode="auto">
              <a:xfrm>
                <a:off x="1705305" y="5067300"/>
                <a:ext cx="199696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39" name="正方形/長方形 38"/>
            <p:cNvSpPr/>
            <p:nvPr/>
          </p:nvSpPr>
          <p:spPr bwMode="auto">
            <a:xfrm>
              <a:off x="2590800" y="4914899"/>
              <a:ext cx="685800" cy="381001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ja-JP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STA</a:t>
              </a:r>
              <a:endParaRPr kumimoji="0" lang="ja-JP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grpSp>
        <p:nvGrpSpPr>
          <p:cNvPr id="51" name="グループ化 50"/>
          <p:cNvGrpSpPr/>
          <p:nvPr/>
        </p:nvGrpSpPr>
        <p:grpSpPr>
          <a:xfrm>
            <a:off x="1031716" y="4876800"/>
            <a:ext cx="882869" cy="1143000"/>
            <a:chOff x="990600" y="4876800"/>
            <a:chExt cx="882869" cy="1143000"/>
          </a:xfrm>
        </p:grpSpPr>
        <p:grpSp>
          <p:nvGrpSpPr>
            <p:cNvPr id="33" name="グループ化 32"/>
            <p:cNvGrpSpPr/>
            <p:nvPr/>
          </p:nvGrpSpPr>
          <p:grpSpPr>
            <a:xfrm>
              <a:off x="1476705" y="4953000"/>
              <a:ext cx="396764" cy="228600"/>
              <a:chOff x="1705305" y="4953000"/>
              <a:chExt cx="396764" cy="228600"/>
            </a:xfrm>
          </p:grpSpPr>
          <p:sp>
            <p:nvSpPr>
              <p:cNvPr id="4" name="二等辺三角形 3"/>
              <p:cNvSpPr/>
              <p:nvPr/>
            </p:nvSpPr>
            <p:spPr bwMode="auto">
              <a:xfrm rot="16200000">
                <a:off x="1889235" y="4968765"/>
                <a:ext cx="228600" cy="197069"/>
              </a:xfrm>
              <a:prstGeom prst="triangle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ja-JP" altLang="en-US" sz="24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cxnSp>
            <p:nvCxnSpPr>
              <p:cNvPr id="28" name="直線コネクタ 27"/>
              <p:cNvCxnSpPr>
                <a:endCxn id="4" idx="0"/>
              </p:cNvCxnSpPr>
              <p:nvPr/>
            </p:nvCxnSpPr>
            <p:spPr bwMode="auto">
              <a:xfrm>
                <a:off x="1705305" y="5067300"/>
                <a:ext cx="199696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36" name="グループ化 35"/>
            <p:cNvGrpSpPr/>
            <p:nvPr/>
          </p:nvGrpSpPr>
          <p:grpSpPr>
            <a:xfrm>
              <a:off x="1476705" y="5775167"/>
              <a:ext cx="396764" cy="228600"/>
              <a:chOff x="1705305" y="4953000"/>
              <a:chExt cx="396764" cy="228600"/>
            </a:xfrm>
          </p:grpSpPr>
          <p:sp>
            <p:nvSpPr>
              <p:cNvPr id="37" name="二等辺三角形 36"/>
              <p:cNvSpPr/>
              <p:nvPr/>
            </p:nvSpPr>
            <p:spPr bwMode="auto">
              <a:xfrm rot="16200000">
                <a:off x="1889235" y="4968765"/>
                <a:ext cx="228600" cy="197069"/>
              </a:xfrm>
              <a:prstGeom prst="triangle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ja-JP" altLang="en-US" sz="24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cxnSp>
            <p:nvCxnSpPr>
              <p:cNvPr id="38" name="直線コネクタ 37"/>
              <p:cNvCxnSpPr>
                <a:endCxn id="37" idx="0"/>
              </p:cNvCxnSpPr>
              <p:nvPr/>
            </p:nvCxnSpPr>
            <p:spPr bwMode="auto">
              <a:xfrm>
                <a:off x="1705305" y="5067300"/>
                <a:ext cx="199696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3" name="正方形/長方形 2"/>
            <p:cNvSpPr/>
            <p:nvPr/>
          </p:nvSpPr>
          <p:spPr bwMode="auto">
            <a:xfrm>
              <a:off x="990600" y="4876800"/>
              <a:ext cx="533400" cy="1143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ja-JP" sz="2000" dirty="0" smtClean="0">
                  <a:solidFill>
                    <a:schemeClr val="tx1"/>
                  </a:solidFill>
                  <a:latin typeface="Times New Roman" pitchFamily="16" charset="0"/>
                  <a:ea typeface="MS Gothic" charset="-128"/>
                </a:rPr>
                <a:t>AP</a:t>
              </a:r>
              <a:endParaRPr kumimoji="0" lang="ja-JP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50" name="直線コネクタ 49"/>
            <p:cNvCxnSpPr/>
            <p:nvPr/>
          </p:nvCxnSpPr>
          <p:spPr bwMode="auto">
            <a:xfrm>
              <a:off x="1643294" y="5362178"/>
              <a:ext cx="0" cy="172243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53" name="グループ化 52"/>
          <p:cNvGrpSpPr/>
          <p:nvPr/>
        </p:nvGrpSpPr>
        <p:grpSpPr>
          <a:xfrm>
            <a:off x="3080099" y="5698965"/>
            <a:ext cx="946453" cy="381001"/>
            <a:chOff x="2330147" y="4914899"/>
            <a:chExt cx="946453" cy="381001"/>
          </a:xfrm>
        </p:grpSpPr>
        <p:grpSp>
          <p:nvGrpSpPr>
            <p:cNvPr id="54" name="グループ化 53"/>
            <p:cNvGrpSpPr/>
            <p:nvPr/>
          </p:nvGrpSpPr>
          <p:grpSpPr>
            <a:xfrm rot="10800000">
              <a:off x="2330147" y="4991100"/>
              <a:ext cx="396764" cy="228600"/>
              <a:chOff x="1705305" y="4953000"/>
              <a:chExt cx="396764" cy="228600"/>
            </a:xfrm>
          </p:grpSpPr>
          <p:sp>
            <p:nvSpPr>
              <p:cNvPr id="56" name="二等辺三角形 55"/>
              <p:cNvSpPr/>
              <p:nvPr/>
            </p:nvSpPr>
            <p:spPr bwMode="auto">
              <a:xfrm rot="16200000">
                <a:off x="1889235" y="4968765"/>
                <a:ext cx="228600" cy="197069"/>
              </a:xfrm>
              <a:prstGeom prst="triangle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ja-JP" altLang="en-US" sz="24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cxnSp>
            <p:nvCxnSpPr>
              <p:cNvPr id="57" name="直線コネクタ 56"/>
              <p:cNvCxnSpPr>
                <a:endCxn id="56" idx="0"/>
              </p:cNvCxnSpPr>
              <p:nvPr/>
            </p:nvCxnSpPr>
            <p:spPr bwMode="auto">
              <a:xfrm>
                <a:off x="1705305" y="5067300"/>
                <a:ext cx="199696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55" name="正方形/長方形 54"/>
            <p:cNvSpPr/>
            <p:nvPr/>
          </p:nvSpPr>
          <p:spPr bwMode="auto">
            <a:xfrm>
              <a:off x="2590800" y="4914899"/>
              <a:ext cx="685800" cy="381001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ja-JP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STA</a:t>
              </a:r>
              <a:endParaRPr kumimoji="0" lang="ja-JP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sp>
        <p:nvSpPr>
          <p:cNvPr id="70" name="円/楕円 69"/>
          <p:cNvSpPr/>
          <p:nvPr/>
        </p:nvSpPr>
        <p:spPr>
          <a:xfrm rot="5400000">
            <a:off x="2017160" y="4674886"/>
            <a:ext cx="608710" cy="783939"/>
          </a:xfrm>
          <a:prstGeom prst="ellipse">
            <a:avLst/>
          </a:prstGeom>
          <a:solidFill>
            <a:srgbClr val="FF0000">
              <a:alpha val="50196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1" name="円/楕円 70"/>
          <p:cNvSpPr/>
          <p:nvPr/>
        </p:nvSpPr>
        <p:spPr>
          <a:xfrm rot="5400000">
            <a:off x="2024120" y="5497495"/>
            <a:ext cx="594790" cy="783940"/>
          </a:xfrm>
          <a:prstGeom prst="ellipse">
            <a:avLst/>
          </a:prstGeom>
          <a:solidFill>
            <a:srgbClr val="00B050">
              <a:alpha val="50196"/>
            </a:srgb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58" name="直線矢印コネクタ 57"/>
          <p:cNvCxnSpPr>
            <a:stCxn id="4" idx="3"/>
            <a:endCxn id="41" idx="3"/>
          </p:cNvCxnSpPr>
          <p:nvPr/>
        </p:nvCxnSpPr>
        <p:spPr bwMode="auto">
          <a:xfrm>
            <a:off x="1914586" y="5067300"/>
            <a:ext cx="1165513" cy="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1" name="直線矢印コネクタ 60"/>
          <p:cNvCxnSpPr>
            <a:stCxn id="4" idx="3"/>
            <a:endCxn id="56" idx="3"/>
          </p:cNvCxnSpPr>
          <p:nvPr/>
        </p:nvCxnSpPr>
        <p:spPr bwMode="auto">
          <a:xfrm>
            <a:off x="1914586" y="5067300"/>
            <a:ext cx="1165513" cy="82216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4" name="直線矢印コネクタ 63"/>
          <p:cNvCxnSpPr>
            <a:stCxn id="37" idx="3"/>
            <a:endCxn id="41" idx="3"/>
          </p:cNvCxnSpPr>
          <p:nvPr/>
        </p:nvCxnSpPr>
        <p:spPr bwMode="auto">
          <a:xfrm flipV="1">
            <a:off x="1914586" y="5067302"/>
            <a:ext cx="1165513" cy="82216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7" name="直線矢印コネクタ 66"/>
          <p:cNvCxnSpPr>
            <a:stCxn id="37" idx="3"/>
            <a:endCxn id="56" idx="3"/>
          </p:cNvCxnSpPr>
          <p:nvPr/>
        </p:nvCxnSpPr>
        <p:spPr bwMode="auto">
          <a:xfrm>
            <a:off x="1914586" y="5889467"/>
            <a:ext cx="1165513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pSp>
        <p:nvGrpSpPr>
          <p:cNvPr id="102" name="グループ化 101"/>
          <p:cNvGrpSpPr/>
          <p:nvPr/>
        </p:nvGrpSpPr>
        <p:grpSpPr>
          <a:xfrm>
            <a:off x="7160267" y="4952999"/>
            <a:ext cx="946453" cy="381001"/>
            <a:chOff x="2330147" y="4914899"/>
            <a:chExt cx="946453" cy="381001"/>
          </a:xfrm>
        </p:grpSpPr>
        <p:grpSp>
          <p:nvGrpSpPr>
            <p:cNvPr id="103" name="グループ化 102"/>
            <p:cNvGrpSpPr/>
            <p:nvPr/>
          </p:nvGrpSpPr>
          <p:grpSpPr>
            <a:xfrm rot="10800000">
              <a:off x="2330147" y="4991100"/>
              <a:ext cx="396764" cy="228600"/>
              <a:chOff x="1705305" y="4953000"/>
              <a:chExt cx="396764" cy="228600"/>
            </a:xfrm>
          </p:grpSpPr>
          <p:sp>
            <p:nvSpPr>
              <p:cNvPr id="105" name="二等辺三角形 104"/>
              <p:cNvSpPr/>
              <p:nvPr/>
            </p:nvSpPr>
            <p:spPr bwMode="auto">
              <a:xfrm rot="16200000">
                <a:off x="1889235" y="4968765"/>
                <a:ext cx="228600" cy="197069"/>
              </a:xfrm>
              <a:prstGeom prst="triangle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ja-JP" altLang="en-US" sz="24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cxnSp>
            <p:nvCxnSpPr>
              <p:cNvPr id="106" name="直線コネクタ 105"/>
              <p:cNvCxnSpPr>
                <a:endCxn id="105" idx="0"/>
              </p:cNvCxnSpPr>
              <p:nvPr/>
            </p:nvCxnSpPr>
            <p:spPr bwMode="auto">
              <a:xfrm>
                <a:off x="1705305" y="5067300"/>
                <a:ext cx="199696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104" name="正方形/長方形 103"/>
            <p:cNvSpPr/>
            <p:nvPr/>
          </p:nvSpPr>
          <p:spPr bwMode="auto">
            <a:xfrm>
              <a:off x="2590800" y="4914899"/>
              <a:ext cx="685800" cy="381001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ja-JP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STA</a:t>
              </a:r>
              <a:endParaRPr kumimoji="0" lang="ja-JP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grpSp>
        <p:nvGrpSpPr>
          <p:cNvPr id="107" name="グループ化 106"/>
          <p:cNvGrpSpPr/>
          <p:nvPr/>
        </p:nvGrpSpPr>
        <p:grpSpPr>
          <a:xfrm>
            <a:off x="5111884" y="4952999"/>
            <a:ext cx="882869" cy="1143000"/>
            <a:chOff x="990600" y="4876800"/>
            <a:chExt cx="882869" cy="1143000"/>
          </a:xfrm>
        </p:grpSpPr>
        <p:grpSp>
          <p:nvGrpSpPr>
            <p:cNvPr id="108" name="グループ化 107"/>
            <p:cNvGrpSpPr/>
            <p:nvPr/>
          </p:nvGrpSpPr>
          <p:grpSpPr>
            <a:xfrm>
              <a:off x="1476705" y="4953000"/>
              <a:ext cx="396764" cy="228600"/>
              <a:chOff x="1705305" y="4953000"/>
              <a:chExt cx="396764" cy="228600"/>
            </a:xfrm>
          </p:grpSpPr>
          <p:sp>
            <p:nvSpPr>
              <p:cNvPr id="114" name="二等辺三角形 113"/>
              <p:cNvSpPr/>
              <p:nvPr/>
            </p:nvSpPr>
            <p:spPr bwMode="auto">
              <a:xfrm rot="16200000">
                <a:off x="1889235" y="4968765"/>
                <a:ext cx="228600" cy="197069"/>
              </a:xfrm>
              <a:prstGeom prst="triangle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ja-JP" altLang="en-US" sz="24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cxnSp>
            <p:nvCxnSpPr>
              <p:cNvPr id="115" name="直線コネクタ 114"/>
              <p:cNvCxnSpPr>
                <a:endCxn id="114" idx="0"/>
              </p:cNvCxnSpPr>
              <p:nvPr/>
            </p:nvCxnSpPr>
            <p:spPr bwMode="auto">
              <a:xfrm>
                <a:off x="1705305" y="5067300"/>
                <a:ext cx="199696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109" name="グループ化 108"/>
            <p:cNvGrpSpPr/>
            <p:nvPr/>
          </p:nvGrpSpPr>
          <p:grpSpPr>
            <a:xfrm>
              <a:off x="1476705" y="5775167"/>
              <a:ext cx="396764" cy="228600"/>
              <a:chOff x="1705305" y="4953000"/>
              <a:chExt cx="396764" cy="228600"/>
            </a:xfrm>
          </p:grpSpPr>
          <p:sp>
            <p:nvSpPr>
              <p:cNvPr id="112" name="二等辺三角形 111"/>
              <p:cNvSpPr/>
              <p:nvPr/>
            </p:nvSpPr>
            <p:spPr bwMode="auto">
              <a:xfrm rot="16200000">
                <a:off x="1889235" y="4968765"/>
                <a:ext cx="228600" cy="197069"/>
              </a:xfrm>
              <a:prstGeom prst="triangle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ja-JP" altLang="en-US" sz="24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cxnSp>
            <p:nvCxnSpPr>
              <p:cNvPr id="113" name="直線コネクタ 112"/>
              <p:cNvCxnSpPr>
                <a:endCxn id="112" idx="0"/>
              </p:cNvCxnSpPr>
              <p:nvPr/>
            </p:nvCxnSpPr>
            <p:spPr bwMode="auto">
              <a:xfrm>
                <a:off x="1705305" y="5067300"/>
                <a:ext cx="199696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110" name="正方形/長方形 109"/>
            <p:cNvSpPr/>
            <p:nvPr/>
          </p:nvSpPr>
          <p:spPr bwMode="auto">
            <a:xfrm>
              <a:off x="990600" y="4876800"/>
              <a:ext cx="533400" cy="1143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ja-JP" sz="2000" dirty="0" smtClean="0">
                  <a:solidFill>
                    <a:schemeClr val="tx1"/>
                  </a:solidFill>
                  <a:latin typeface="Times New Roman" pitchFamily="16" charset="0"/>
                  <a:ea typeface="MS Gothic" charset="-128"/>
                </a:rPr>
                <a:t>AP</a:t>
              </a:r>
              <a:endParaRPr kumimoji="0" lang="ja-JP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111" name="直線コネクタ 110"/>
            <p:cNvCxnSpPr/>
            <p:nvPr/>
          </p:nvCxnSpPr>
          <p:spPr bwMode="auto">
            <a:xfrm>
              <a:off x="1643294" y="5362178"/>
              <a:ext cx="0" cy="172243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16" name="グループ化 115"/>
          <p:cNvGrpSpPr/>
          <p:nvPr/>
        </p:nvGrpSpPr>
        <p:grpSpPr>
          <a:xfrm>
            <a:off x="7160267" y="5775164"/>
            <a:ext cx="946453" cy="381001"/>
            <a:chOff x="2330147" y="4914899"/>
            <a:chExt cx="946453" cy="381001"/>
          </a:xfrm>
        </p:grpSpPr>
        <p:grpSp>
          <p:nvGrpSpPr>
            <p:cNvPr id="117" name="グループ化 116"/>
            <p:cNvGrpSpPr/>
            <p:nvPr/>
          </p:nvGrpSpPr>
          <p:grpSpPr>
            <a:xfrm rot="10800000">
              <a:off x="2330147" y="4991100"/>
              <a:ext cx="396764" cy="228600"/>
              <a:chOff x="1705305" y="4953000"/>
              <a:chExt cx="396764" cy="228600"/>
            </a:xfrm>
          </p:grpSpPr>
          <p:sp>
            <p:nvSpPr>
              <p:cNvPr id="119" name="二等辺三角形 118"/>
              <p:cNvSpPr/>
              <p:nvPr/>
            </p:nvSpPr>
            <p:spPr bwMode="auto">
              <a:xfrm rot="16200000">
                <a:off x="1889235" y="4968765"/>
                <a:ext cx="228600" cy="197069"/>
              </a:xfrm>
              <a:prstGeom prst="triangle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ja-JP" altLang="en-US" sz="24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cxnSp>
            <p:nvCxnSpPr>
              <p:cNvPr id="120" name="直線コネクタ 119"/>
              <p:cNvCxnSpPr>
                <a:endCxn id="119" idx="0"/>
              </p:cNvCxnSpPr>
              <p:nvPr/>
            </p:nvCxnSpPr>
            <p:spPr bwMode="auto">
              <a:xfrm>
                <a:off x="1705305" y="5067300"/>
                <a:ext cx="199696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118" name="正方形/長方形 117"/>
            <p:cNvSpPr/>
            <p:nvPr/>
          </p:nvSpPr>
          <p:spPr bwMode="auto">
            <a:xfrm>
              <a:off x="2590800" y="4914899"/>
              <a:ext cx="685800" cy="381001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ja-JP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STA</a:t>
              </a:r>
              <a:endParaRPr kumimoji="0" lang="ja-JP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sp>
        <p:nvSpPr>
          <p:cNvPr id="121" name="円/楕円 120"/>
          <p:cNvSpPr/>
          <p:nvPr/>
        </p:nvSpPr>
        <p:spPr>
          <a:xfrm rot="5400000">
            <a:off x="6446750" y="4630263"/>
            <a:ext cx="143892" cy="1017965"/>
          </a:xfrm>
          <a:prstGeom prst="ellipse">
            <a:avLst/>
          </a:prstGeom>
          <a:solidFill>
            <a:srgbClr val="FF0000">
              <a:alpha val="50196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2" name="円/楕円 121"/>
          <p:cNvSpPr/>
          <p:nvPr/>
        </p:nvSpPr>
        <p:spPr>
          <a:xfrm rot="5400000">
            <a:off x="6449263" y="5456681"/>
            <a:ext cx="138866" cy="1017966"/>
          </a:xfrm>
          <a:prstGeom prst="ellipse">
            <a:avLst/>
          </a:prstGeom>
          <a:solidFill>
            <a:srgbClr val="00B050">
              <a:alpha val="50196"/>
            </a:srgb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23" name="直線矢印コネクタ 122"/>
          <p:cNvCxnSpPr>
            <a:stCxn id="114" idx="3"/>
            <a:endCxn id="105" idx="3"/>
          </p:cNvCxnSpPr>
          <p:nvPr/>
        </p:nvCxnSpPr>
        <p:spPr bwMode="auto">
          <a:xfrm>
            <a:off x="5994754" y="5143499"/>
            <a:ext cx="1165513" cy="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24" name="直線矢印コネクタ 123"/>
          <p:cNvCxnSpPr>
            <a:stCxn id="114" idx="3"/>
            <a:endCxn id="119" idx="3"/>
          </p:cNvCxnSpPr>
          <p:nvPr/>
        </p:nvCxnSpPr>
        <p:spPr bwMode="auto">
          <a:xfrm>
            <a:off x="5994754" y="5143499"/>
            <a:ext cx="1165513" cy="82216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>
                <a:lumMod val="50000"/>
                <a:lumOff val="50000"/>
              </a:schemeClr>
            </a:solidFill>
            <a:prstDash val="dash"/>
            <a:round/>
            <a:headEnd type="none" w="med" len="med"/>
            <a:tailEnd type="triangle"/>
          </a:ln>
          <a:effectLst/>
        </p:spPr>
      </p:cxnSp>
      <p:cxnSp>
        <p:nvCxnSpPr>
          <p:cNvPr id="125" name="直線矢印コネクタ 124"/>
          <p:cNvCxnSpPr>
            <a:stCxn id="112" idx="3"/>
            <a:endCxn id="105" idx="3"/>
          </p:cNvCxnSpPr>
          <p:nvPr/>
        </p:nvCxnSpPr>
        <p:spPr bwMode="auto">
          <a:xfrm flipV="1">
            <a:off x="5994754" y="5143501"/>
            <a:ext cx="1165513" cy="82216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>
                <a:lumMod val="50000"/>
                <a:lumOff val="50000"/>
              </a:schemeClr>
            </a:solidFill>
            <a:prstDash val="dash"/>
            <a:round/>
            <a:headEnd type="none" w="med" len="med"/>
            <a:tailEnd type="triangle"/>
          </a:ln>
          <a:effectLst/>
        </p:spPr>
      </p:cxnSp>
      <p:cxnSp>
        <p:nvCxnSpPr>
          <p:cNvPr id="126" name="直線矢印コネクタ 125"/>
          <p:cNvCxnSpPr>
            <a:stCxn id="112" idx="3"/>
            <a:endCxn id="119" idx="3"/>
          </p:cNvCxnSpPr>
          <p:nvPr/>
        </p:nvCxnSpPr>
        <p:spPr bwMode="auto">
          <a:xfrm>
            <a:off x="5994754" y="5965666"/>
            <a:ext cx="1165513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27" name="直線コネクタ 126"/>
          <p:cNvCxnSpPr/>
          <p:nvPr/>
        </p:nvCxnSpPr>
        <p:spPr bwMode="auto">
          <a:xfrm>
            <a:off x="3705285" y="5362178"/>
            <a:ext cx="0" cy="172243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128" name="直線コネクタ 127"/>
          <p:cNvCxnSpPr/>
          <p:nvPr/>
        </p:nvCxnSpPr>
        <p:spPr bwMode="auto">
          <a:xfrm>
            <a:off x="7789679" y="5438377"/>
            <a:ext cx="0" cy="172243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130" name="正方形/長方形 129"/>
          <p:cNvSpPr/>
          <p:nvPr/>
        </p:nvSpPr>
        <p:spPr>
          <a:xfrm>
            <a:off x="2372902" y="5147701"/>
            <a:ext cx="142976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indent="0" algn="ctr"/>
            <a:r>
              <a:rPr lang="en-US" altLang="ja-JP" sz="1400" dirty="0" smtClean="0">
                <a:solidFill>
                  <a:schemeClr val="tx1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large</a:t>
            </a:r>
            <a:br>
              <a:rPr lang="en-US" altLang="ja-JP" sz="1400" dirty="0" smtClean="0">
                <a:solidFill>
                  <a:schemeClr val="tx1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</a:br>
            <a:r>
              <a:rPr lang="en-US" altLang="ja-JP" sz="1400" dirty="0" smtClean="0">
                <a:solidFill>
                  <a:schemeClr val="tx1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interference</a:t>
            </a:r>
            <a:endParaRPr lang="en-US" altLang="ja-JP" sz="1400" dirty="0">
              <a:solidFill>
                <a:schemeClr val="tx1"/>
              </a:solidFill>
              <a:latin typeface="+mn-lt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31" name="正方形/長方形 130"/>
          <p:cNvSpPr/>
          <p:nvPr/>
        </p:nvSpPr>
        <p:spPr>
          <a:xfrm>
            <a:off x="6445384" y="5223900"/>
            <a:ext cx="142976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indent="0" algn="ctr"/>
            <a:r>
              <a:rPr lang="en-US" altLang="ja-JP" sz="1400" dirty="0" smtClean="0">
                <a:solidFill>
                  <a:schemeClr val="tx1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little</a:t>
            </a:r>
            <a:br>
              <a:rPr lang="en-US" altLang="ja-JP" sz="1400" dirty="0" smtClean="0">
                <a:solidFill>
                  <a:schemeClr val="tx1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</a:br>
            <a:r>
              <a:rPr lang="en-US" altLang="ja-JP" sz="1400" dirty="0" smtClean="0">
                <a:solidFill>
                  <a:schemeClr val="tx1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interference</a:t>
            </a:r>
            <a:endParaRPr lang="en-US" altLang="ja-JP" sz="1400" dirty="0">
              <a:solidFill>
                <a:schemeClr val="tx1"/>
              </a:solidFill>
              <a:latin typeface="+mn-lt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32" name="正方形/長方形 131"/>
          <p:cNvSpPr/>
          <p:nvPr/>
        </p:nvSpPr>
        <p:spPr>
          <a:xfrm>
            <a:off x="789087" y="4228370"/>
            <a:ext cx="269016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lvl="1" indent="0" algn="ctr"/>
            <a:r>
              <a:rPr lang="en-US" altLang="ja-JP" sz="1600" u="sng" dirty="0" smtClean="0">
                <a:solidFill>
                  <a:schemeClr val="tx1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MU-MIMO with broad beam</a:t>
            </a:r>
            <a:endParaRPr lang="en-US" altLang="ja-JP" sz="1600" u="sng" dirty="0">
              <a:solidFill>
                <a:schemeClr val="tx1"/>
              </a:solidFill>
              <a:latin typeface="+mn-lt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33" name="正方形/長方形 132"/>
          <p:cNvSpPr/>
          <p:nvPr/>
        </p:nvSpPr>
        <p:spPr>
          <a:xfrm>
            <a:off x="4788287" y="4304569"/>
            <a:ext cx="257634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lvl="1" indent="0" algn="ctr"/>
            <a:r>
              <a:rPr lang="en-US" altLang="ja-JP" sz="1600" u="sng" dirty="0" smtClean="0">
                <a:solidFill>
                  <a:schemeClr val="tx1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MU-MIMO with sharp beam</a:t>
            </a:r>
            <a:endParaRPr lang="en-US" altLang="ja-JP" sz="1600" u="sng" dirty="0">
              <a:solidFill>
                <a:schemeClr val="tx1"/>
              </a:solidFill>
              <a:latin typeface="+mn-lt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r>
              <a:rPr lang="en-GB" altLang="ja-JP" smtClean="0"/>
              <a:t>Slide </a:t>
            </a:r>
            <a:fld id="{30EBD9E3-B3E6-4E8D-8825-55D1D8C68244}" type="slidenum">
              <a:rPr lang="en-GB" altLang="ja-JP" smtClean="0"/>
              <a:pPr>
                <a:defRPr/>
              </a:pPr>
              <a:t>5</a:t>
            </a:fld>
            <a:endParaRPr lang="en-GB" altLang="ja-JP"/>
          </a:p>
        </p:txBody>
      </p:sp>
    </p:spTree>
    <p:extLst>
      <p:ext uri="{BB962C8B-B14F-4D97-AF65-F5344CB8AC3E}">
        <p14:creationId xmlns:p14="http://schemas.microsoft.com/office/powerpoint/2010/main" val="1747224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pPr eaLnBrk="1" hangingPunct="1"/>
            <a:r>
              <a:rPr lang="en-US" altLang="ja-JP" sz="4000" dirty="0"/>
              <a:t>Interleaved Hybrid BF Method</a:t>
            </a:r>
            <a:endParaRPr lang="en-US" altLang="ja-JP" sz="4000" dirty="0" smtClean="0"/>
          </a:p>
        </p:txBody>
      </p:sp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685800" y="1557523"/>
            <a:ext cx="7772400" cy="1386549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2160" tIns="46080" rIns="92160" bIns="46080"/>
          <a:lstStyle/>
          <a:p>
            <a:pPr marL="342900" indent="-342900" eaLnBrk="0" hangingPunct="0">
              <a:lnSpc>
                <a:spcPct val="125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8" charset="0"/>
              <a:buChar char="•"/>
            </a:pPr>
            <a:r>
              <a:rPr kumimoji="0" lang="en-US" altLang="ja-JP" sz="2000" b="1" dirty="0" smtClean="0">
                <a:solidFill>
                  <a:srgbClr val="000000"/>
                </a:solidFill>
                <a:ea typeface="MS Gothic" pitchFamily="49" charset="-128"/>
              </a:rPr>
              <a:t>We propose an interleaved hybrid BF method.</a:t>
            </a:r>
          </a:p>
          <a:p>
            <a:pPr marL="342900" indent="-342900" eaLnBrk="0" hangingPunct="0">
              <a:lnSpc>
                <a:spcPct val="125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8" charset="0"/>
              <a:buChar char="•"/>
            </a:pPr>
            <a:r>
              <a:rPr kumimoji="0" lang="en-US" altLang="ja-JP" sz="2000" b="1" dirty="0" smtClean="0">
                <a:solidFill>
                  <a:srgbClr val="000000"/>
                </a:solidFill>
                <a:ea typeface="MS Gothic" pitchFamily="49" charset="-128"/>
              </a:rPr>
              <a:t>Multiple pencil beams can be created by applying digital beamforming in an interleaved subarray configuration.</a:t>
            </a:r>
            <a:endParaRPr kumimoji="0" lang="en-GB" altLang="ja-JP" sz="2000" b="1" dirty="0">
              <a:solidFill>
                <a:srgbClr val="000000"/>
              </a:solidFill>
              <a:ea typeface="MS Gothic" pitchFamily="49" charset="-128"/>
            </a:endParaRPr>
          </a:p>
        </p:txBody>
      </p:sp>
      <p:grpSp>
        <p:nvGrpSpPr>
          <p:cNvPr id="125" name="グループ化 124"/>
          <p:cNvGrpSpPr/>
          <p:nvPr/>
        </p:nvGrpSpPr>
        <p:grpSpPr>
          <a:xfrm>
            <a:off x="4609307" y="3048000"/>
            <a:ext cx="3544093" cy="3387417"/>
            <a:chOff x="2419307" y="836712"/>
            <a:chExt cx="4384941" cy="4191094"/>
          </a:xfrm>
        </p:grpSpPr>
        <p:grpSp>
          <p:nvGrpSpPr>
            <p:cNvPr id="126" name="グループ化 125"/>
            <p:cNvGrpSpPr/>
            <p:nvPr/>
          </p:nvGrpSpPr>
          <p:grpSpPr>
            <a:xfrm flipV="1">
              <a:off x="2500335" y="2642934"/>
              <a:ext cx="162056" cy="405139"/>
              <a:chOff x="827584" y="1052736"/>
              <a:chExt cx="144016" cy="360040"/>
            </a:xfrm>
          </p:grpSpPr>
          <p:sp>
            <p:nvSpPr>
              <p:cNvPr id="181" name="二等辺三角形 180"/>
              <p:cNvSpPr/>
              <p:nvPr/>
            </p:nvSpPr>
            <p:spPr>
              <a:xfrm>
                <a:off x="827584" y="1267064"/>
                <a:ext cx="144016" cy="145712"/>
              </a:xfrm>
              <a:prstGeom prst="triangle">
                <a:avLst/>
              </a:prstGeom>
              <a:noFill/>
              <a:ln w="1270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182" name="直線コネクタ 181"/>
              <p:cNvCxnSpPr>
                <a:stCxn id="181" idx="0"/>
              </p:cNvCxnSpPr>
              <p:nvPr/>
            </p:nvCxnSpPr>
            <p:spPr>
              <a:xfrm flipV="1">
                <a:off x="899592" y="1052736"/>
                <a:ext cx="0" cy="214328"/>
              </a:xfrm>
              <a:prstGeom prst="line">
                <a:avLst/>
              </a:prstGeom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7" name="グループ化 126"/>
            <p:cNvGrpSpPr/>
            <p:nvPr/>
          </p:nvGrpSpPr>
          <p:grpSpPr>
            <a:xfrm>
              <a:off x="2419307" y="3042302"/>
              <a:ext cx="324112" cy="171490"/>
              <a:chOff x="755576" y="1700808"/>
              <a:chExt cx="288032" cy="152400"/>
            </a:xfrm>
          </p:grpSpPr>
          <p:sp>
            <p:nvSpPr>
              <p:cNvPr id="179" name="円/楕円 178"/>
              <p:cNvSpPr/>
              <p:nvPr/>
            </p:nvSpPr>
            <p:spPr>
              <a:xfrm>
                <a:off x="827584" y="1709192"/>
                <a:ext cx="144016" cy="144016"/>
              </a:xfrm>
              <a:prstGeom prst="ellipse">
                <a:avLst/>
              </a:prstGeom>
              <a:noFill/>
              <a:ln w="1270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180" name="直線矢印コネクタ 179"/>
              <p:cNvCxnSpPr/>
              <p:nvPr/>
            </p:nvCxnSpPr>
            <p:spPr>
              <a:xfrm flipV="1">
                <a:off x="755576" y="1700808"/>
                <a:ext cx="288032" cy="152400"/>
              </a:xfrm>
              <a:prstGeom prst="straightConnector1">
                <a:avLst/>
              </a:prstGeom>
              <a:ln>
                <a:solidFill>
                  <a:schemeClr val="accent6">
                    <a:lumMod val="75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8" name="グループ化 127"/>
            <p:cNvGrpSpPr/>
            <p:nvPr/>
          </p:nvGrpSpPr>
          <p:grpSpPr>
            <a:xfrm flipV="1">
              <a:off x="3318385" y="2642934"/>
              <a:ext cx="162056" cy="405139"/>
              <a:chOff x="827584" y="1052736"/>
              <a:chExt cx="144016" cy="360040"/>
            </a:xfrm>
          </p:grpSpPr>
          <p:sp>
            <p:nvSpPr>
              <p:cNvPr id="177" name="二等辺三角形 176"/>
              <p:cNvSpPr/>
              <p:nvPr/>
            </p:nvSpPr>
            <p:spPr>
              <a:xfrm>
                <a:off x="827584" y="1267064"/>
                <a:ext cx="144016" cy="145712"/>
              </a:xfrm>
              <a:prstGeom prst="triangle">
                <a:avLst/>
              </a:prstGeom>
              <a:noFill/>
              <a:ln w="12700"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178" name="直線コネクタ 177"/>
              <p:cNvCxnSpPr>
                <a:stCxn id="177" idx="0"/>
              </p:cNvCxnSpPr>
              <p:nvPr/>
            </p:nvCxnSpPr>
            <p:spPr>
              <a:xfrm flipV="1">
                <a:off x="899592" y="1052736"/>
                <a:ext cx="0" cy="214328"/>
              </a:xfrm>
              <a:prstGeom prst="line">
                <a:avLst/>
              </a:prstGeom>
              <a:ln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9" name="グループ化 128"/>
            <p:cNvGrpSpPr/>
            <p:nvPr/>
          </p:nvGrpSpPr>
          <p:grpSpPr>
            <a:xfrm>
              <a:off x="3237357" y="3042302"/>
              <a:ext cx="324112" cy="171490"/>
              <a:chOff x="755576" y="1700808"/>
              <a:chExt cx="288032" cy="152400"/>
            </a:xfrm>
          </p:grpSpPr>
          <p:sp>
            <p:nvSpPr>
              <p:cNvPr id="175" name="円/楕円 174"/>
              <p:cNvSpPr/>
              <p:nvPr/>
            </p:nvSpPr>
            <p:spPr>
              <a:xfrm>
                <a:off x="827584" y="1709192"/>
                <a:ext cx="144016" cy="144016"/>
              </a:xfrm>
              <a:prstGeom prst="ellipse">
                <a:avLst/>
              </a:prstGeom>
              <a:noFill/>
              <a:ln w="12700"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176" name="直線矢印コネクタ 175"/>
              <p:cNvCxnSpPr/>
              <p:nvPr/>
            </p:nvCxnSpPr>
            <p:spPr>
              <a:xfrm flipV="1">
                <a:off x="755576" y="1700808"/>
                <a:ext cx="288032" cy="152400"/>
              </a:xfrm>
              <a:prstGeom prst="straightConnector1">
                <a:avLst/>
              </a:prstGeom>
              <a:ln>
                <a:solidFill>
                  <a:schemeClr val="accent2">
                    <a:lumMod val="75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0" name="グループ化 129"/>
            <p:cNvGrpSpPr/>
            <p:nvPr/>
          </p:nvGrpSpPr>
          <p:grpSpPr>
            <a:xfrm flipV="1">
              <a:off x="4120893" y="2642934"/>
              <a:ext cx="162056" cy="405139"/>
              <a:chOff x="827584" y="1052736"/>
              <a:chExt cx="144016" cy="360040"/>
            </a:xfrm>
          </p:grpSpPr>
          <p:sp>
            <p:nvSpPr>
              <p:cNvPr id="173" name="二等辺三角形 172"/>
              <p:cNvSpPr/>
              <p:nvPr/>
            </p:nvSpPr>
            <p:spPr>
              <a:xfrm>
                <a:off x="827584" y="1267064"/>
                <a:ext cx="144016" cy="145712"/>
              </a:xfrm>
              <a:prstGeom prst="triangle">
                <a:avLst/>
              </a:prstGeom>
              <a:noFill/>
              <a:ln w="1270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174" name="直線コネクタ 173"/>
              <p:cNvCxnSpPr>
                <a:stCxn id="173" idx="0"/>
              </p:cNvCxnSpPr>
              <p:nvPr/>
            </p:nvCxnSpPr>
            <p:spPr>
              <a:xfrm flipV="1">
                <a:off x="899592" y="1052736"/>
                <a:ext cx="0" cy="214328"/>
              </a:xfrm>
              <a:prstGeom prst="line">
                <a:avLst/>
              </a:prstGeom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1" name="グループ化 130"/>
            <p:cNvGrpSpPr/>
            <p:nvPr/>
          </p:nvGrpSpPr>
          <p:grpSpPr>
            <a:xfrm>
              <a:off x="4039865" y="3042302"/>
              <a:ext cx="324112" cy="171490"/>
              <a:chOff x="755576" y="1700808"/>
              <a:chExt cx="288032" cy="152400"/>
            </a:xfrm>
          </p:grpSpPr>
          <p:sp>
            <p:nvSpPr>
              <p:cNvPr id="171" name="円/楕円 170"/>
              <p:cNvSpPr/>
              <p:nvPr/>
            </p:nvSpPr>
            <p:spPr>
              <a:xfrm>
                <a:off x="827584" y="1709192"/>
                <a:ext cx="144016" cy="144016"/>
              </a:xfrm>
              <a:prstGeom prst="ellipse">
                <a:avLst/>
              </a:prstGeom>
              <a:noFill/>
              <a:ln w="1270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172" name="直線矢印コネクタ 171"/>
              <p:cNvCxnSpPr/>
              <p:nvPr/>
            </p:nvCxnSpPr>
            <p:spPr>
              <a:xfrm flipV="1">
                <a:off x="755576" y="1700808"/>
                <a:ext cx="288032" cy="152400"/>
              </a:xfrm>
              <a:prstGeom prst="straightConnector1">
                <a:avLst/>
              </a:prstGeom>
              <a:ln>
                <a:solidFill>
                  <a:schemeClr val="accent6">
                    <a:lumMod val="75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2" name="グループ化 131"/>
            <p:cNvGrpSpPr/>
            <p:nvPr/>
          </p:nvGrpSpPr>
          <p:grpSpPr>
            <a:xfrm flipV="1">
              <a:off x="4940606" y="2642934"/>
              <a:ext cx="162056" cy="405139"/>
              <a:chOff x="827584" y="1052736"/>
              <a:chExt cx="144016" cy="360040"/>
            </a:xfrm>
          </p:grpSpPr>
          <p:sp>
            <p:nvSpPr>
              <p:cNvPr id="169" name="二等辺三角形 168"/>
              <p:cNvSpPr/>
              <p:nvPr/>
            </p:nvSpPr>
            <p:spPr>
              <a:xfrm>
                <a:off x="827584" y="1267064"/>
                <a:ext cx="144016" cy="145712"/>
              </a:xfrm>
              <a:prstGeom prst="triangle">
                <a:avLst/>
              </a:prstGeom>
              <a:noFill/>
              <a:ln w="12700"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170" name="直線コネクタ 169"/>
              <p:cNvCxnSpPr>
                <a:stCxn id="169" idx="0"/>
              </p:cNvCxnSpPr>
              <p:nvPr/>
            </p:nvCxnSpPr>
            <p:spPr>
              <a:xfrm flipV="1">
                <a:off x="899592" y="1052736"/>
                <a:ext cx="0" cy="214328"/>
              </a:xfrm>
              <a:prstGeom prst="line">
                <a:avLst/>
              </a:prstGeom>
              <a:ln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3" name="グループ化 132"/>
            <p:cNvGrpSpPr/>
            <p:nvPr/>
          </p:nvGrpSpPr>
          <p:grpSpPr>
            <a:xfrm>
              <a:off x="4859578" y="3042302"/>
              <a:ext cx="324112" cy="171490"/>
              <a:chOff x="755576" y="1700808"/>
              <a:chExt cx="288032" cy="152400"/>
            </a:xfrm>
          </p:grpSpPr>
          <p:sp>
            <p:nvSpPr>
              <p:cNvPr id="167" name="円/楕円 166"/>
              <p:cNvSpPr/>
              <p:nvPr/>
            </p:nvSpPr>
            <p:spPr>
              <a:xfrm>
                <a:off x="827584" y="1709192"/>
                <a:ext cx="144016" cy="144016"/>
              </a:xfrm>
              <a:prstGeom prst="ellipse">
                <a:avLst/>
              </a:prstGeom>
              <a:noFill/>
              <a:ln w="12700"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168" name="直線矢印コネクタ 167"/>
              <p:cNvCxnSpPr/>
              <p:nvPr/>
            </p:nvCxnSpPr>
            <p:spPr>
              <a:xfrm flipV="1">
                <a:off x="755576" y="1700808"/>
                <a:ext cx="288032" cy="152400"/>
              </a:xfrm>
              <a:prstGeom prst="straightConnector1">
                <a:avLst/>
              </a:prstGeom>
              <a:ln>
                <a:solidFill>
                  <a:schemeClr val="accent2">
                    <a:lumMod val="75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4" name="グループ化 133"/>
            <p:cNvGrpSpPr/>
            <p:nvPr/>
          </p:nvGrpSpPr>
          <p:grpSpPr>
            <a:xfrm flipV="1">
              <a:off x="5758656" y="2642934"/>
              <a:ext cx="162056" cy="405139"/>
              <a:chOff x="827584" y="1052736"/>
              <a:chExt cx="144016" cy="360040"/>
            </a:xfrm>
          </p:grpSpPr>
          <p:sp>
            <p:nvSpPr>
              <p:cNvPr id="165" name="二等辺三角形 164"/>
              <p:cNvSpPr/>
              <p:nvPr/>
            </p:nvSpPr>
            <p:spPr>
              <a:xfrm>
                <a:off x="827584" y="1267064"/>
                <a:ext cx="144016" cy="145712"/>
              </a:xfrm>
              <a:prstGeom prst="triangle">
                <a:avLst/>
              </a:prstGeom>
              <a:noFill/>
              <a:ln w="1270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166" name="直線コネクタ 165"/>
              <p:cNvCxnSpPr>
                <a:stCxn id="165" idx="0"/>
              </p:cNvCxnSpPr>
              <p:nvPr/>
            </p:nvCxnSpPr>
            <p:spPr>
              <a:xfrm flipV="1">
                <a:off x="899592" y="1052736"/>
                <a:ext cx="0" cy="214328"/>
              </a:xfrm>
              <a:prstGeom prst="line">
                <a:avLst/>
              </a:prstGeom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5" name="グループ化 134"/>
            <p:cNvGrpSpPr/>
            <p:nvPr/>
          </p:nvGrpSpPr>
          <p:grpSpPr>
            <a:xfrm>
              <a:off x="5677628" y="3042302"/>
              <a:ext cx="324112" cy="171490"/>
              <a:chOff x="755576" y="1700808"/>
              <a:chExt cx="288032" cy="152400"/>
            </a:xfrm>
          </p:grpSpPr>
          <p:sp>
            <p:nvSpPr>
              <p:cNvPr id="163" name="円/楕円 162"/>
              <p:cNvSpPr/>
              <p:nvPr/>
            </p:nvSpPr>
            <p:spPr>
              <a:xfrm>
                <a:off x="827584" y="1709192"/>
                <a:ext cx="144016" cy="144016"/>
              </a:xfrm>
              <a:prstGeom prst="ellipse">
                <a:avLst/>
              </a:prstGeom>
              <a:noFill/>
              <a:ln w="1270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164" name="直線矢印コネクタ 163"/>
              <p:cNvCxnSpPr/>
              <p:nvPr/>
            </p:nvCxnSpPr>
            <p:spPr>
              <a:xfrm flipV="1">
                <a:off x="755576" y="1700808"/>
                <a:ext cx="288032" cy="152400"/>
              </a:xfrm>
              <a:prstGeom prst="straightConnector1">
                <a:avLst/>
              </a:prstGeom>
              <a:ln>
                <a:solidFill>
                  <a:schemeClr val="accent6">
                    <a:lumMod val="75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6" name="グループ化 135"/>
            <p:cNvGrpSpPr/>
            <p:nvPr/>
          </p:nvGrpSpPr>
          <p:grpSpPr>
            <a:xfrm flipV="1">
              <a:off x="6561164" y="2642934"/>
              <a:ext cx="162056" cy="405139"/>
              <a:chOff x="827584" y="1052736"/>
              <a:chExt cx="144016" cy="360040"/>
            </a:xfrm>
          </p:grpSpPr>
          <p:sp>
            <p:nvSpPr>
              <p:cNvPr id="161" name="二等辺三角形 160"/>
              <p:cNvSpPr/>
              <p:nvPr/>
            </p:nvSpPr>
            <p:spPr>
              <a:xfrm>
                <a:off x="827584" y="1267064"/>
                <a:ext cx="144016" cy="145712"/>
              </a:xfrm>
              <a:prstGeom prst="triangle">
                <a:avLst/>
              </a:prstGeom>
              <a:noFill/>
              <a:ln w="12700"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162" name="直線コネクタ 161"/>
              <p:cNvCxnSpPr>
                <a:stCxn id="161" idx="0"/>
              </p:cNvCxnSpPr>
              <p:nvPr/>
            </p:nvCxnSpPr>
            <p:spPr>
              <a:xfrm flipV="1">
                <a:off x="899592" y="1052736"/>
                <a:ext cx="0" cy="214328"/>
              </a:xfrm>
              <a:prstGeom prst="line">
                <a:avLst/>
              </a:prstGeom>
              <a:ln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7" name="グループ化 136"/>
            <p:cNvGrpSpPr/>
            <p:nvPr/>
          </p:nvGrpSpPr>
          <p:grpSpPr>
            <a:xfrm>
              <a:off x="6480136" y="3042302"/>
              <a:ext cx="324112" cy="171490"/>
              <a:chOff x="755576" y="1700808"/>
              <a:chExt cx="288032" cy="152400"/>
            </a:xfrm>
          </p:grpSpPr>
          <p:sp>
            <p:nvSpPr>
              <p:cNvPr id="159" name="円/楕円 158"/>
              <p:cNvSpPr/>
              <p:nvPr/>
            </p:nvSpPr>
            <p:spPr>
              <a:xfrm>
                <a:off x="827584" y="1709192"/>
                <a:ext cx="144016" cy="144016"/>
              </a:xfrm>
              <a:prstGeom prst="ellipse">
                <a:avLst/>
              </a:prstGeom>
              <a:noFill/>
              <a:ln w="12700"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160" name="直線矢印コネクタ 159"/>
              <p:cNvCxnSpPr/>
              <p:nvPr/>
            </p:nvCxnSpPr>
            <p:spPr>
              <a:xfrm flipV="1">
                <a:off x="755576" y="1700808"/>
                <a:ext cx="288032" cy="152400"/>
              </a:xfrm>
              <a:prstGeom prst="straightConnector1">
                <a:avLst/>
              </a:prstGeom>
              <a:ln>
                <a:solidFill>
                  <a:schemeClr val="accent2">
                    <a:lumMod val="75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38" name="正方形/長方形 137"/>
            <p:cNvSpPr/>
            <p:nvPr/>
          </p:nvSpPr>
          <p:spPr>
            <a:xfrm>
              <a:off x="3804550" y="3852580"/>
              <a:ext cx="559428" cy="243084"/>
            </a:xfrm>
            <a:prstGeom prst="rect">
              <a:avLst/>
            </a:prstGeom>
            <a:noFill/>
            <a:ln w="1270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800" dirty="0" smtClean="0">
                  <a:solidFill>
                    <a:schemeClr val="accent6">
                      <a:lumMod val="75000"/>
                    </a:schemeClr>
                  </a:solidFill>
                </a:rPr>
                <a:t>D/A</a:t>
              </a:r>
              <a:endParaRPr kumimoji="1" lang="ja-JP" altLang="en-US" sz="800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cxnSp>
          <p:nvCxnSpPr>
            <p:cNvPr id="139" name="直線コネクタ 138"/>
            <p:cNvCxnSpPr>
              <a:stCxn id="138" idx="0"/>
              <a:endCxn id="179" idx="4"/>
            </p:cNvCxnSpPr>
            <p:nvPr/>
          </p:nvCxnSpPr>
          <p:spPr>
            <a:xfrm flipH="1" flipV="1">
              <a:off x="2581364" y="3213792"/>
              <a:ext cx="1502899" cy="638789"/>
            </a:xfrm>
            <a:prstGeom prst="line">
              <a:avLst/>
            </a:prstGeom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直線コネクタ 139"/>
            <p:cNvCxnSpPr>
              <a:stCxn id="171" idx="4"/>
              <a:endCxn id="138" idx="0"/>
            </p:cNvCxnSpPr>
            <p:nvPr/>
          </p:nvCxnSpPr>
          <p:spPr>
            <a:xfrm flipH="1">
              <a:off x="4084263" y="3213792"/>
              <a:ext cx="117659" cy="638789"/>
            </a:xfrm>
            <a:prstGeom prst="line">
              <a:avLst/>
            </a:prstGeom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直線コネクタ 140"/>
            <p:cNvCxnSpPr>
              <a:stCxn id="163" idx="4"/>
              <a:endCxn id="138" idx="0"/>
            </p:cNvCxnSpPr>
            <p:nvPr/>
          </p:nvCxnSpPr>
          <p:spPr>
            <a:xfrm flipH="1">
              <a:off x="4084263" y="3213792"/>
              <a:ext cx="1755422" cy="638789"/>
            </a:xfrm>
            <a:prstGeom prst="line">
              <a:avLst/>
            </a:prstGeom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2" name="正方形/長方形 141"/>
            <p:cNvSpPr/>
            <p:nvPr/>
          </p:nvSpPr>
          <p:spPr>
            <a:xfrm>
              <a:off x="5029403" y="3852580"/>
              <a:ext cx="559428" cy="243084"/>
            </a:xfrm>
            <a:prstGeom prst="rect">
              <a:avLst/>
            </a:prstGeom>
            <a:noFill/>
            <a:ln w="1270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800" dirty="0" smtClean="0">
                  <a:solidFill>
                    <a:schemeClr val="accent2">
                      <a:lumMod val="75000"/>
                    </a:schemeClr>
                  </a:solidFill>
                </a:rPr>
                <a:t>D/A</a:t>
              </a:r>
              <a:endParaRPr kumimoji="1" lang="ja-JP" altLang="en-US" sz="800" dirty="0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  <p:cxnSp>
          <p:nvCxnSpPr>
            <p:cNvPr id="143" name="直線コネクタ 142"/>
            <p:cNvCxnSpPr>
              <a:stCxn id="175" idx="4"/>
              <a:endCxn id="142" idx="0"/>
            </p:cNvCxnSpPr>
            <p:nvPr/>
          </p:nvCxnSpPr>
          <p:spPr>
            <a:xfrm>
              <a:off x="3399414" y="3213792"/>
              <a:ext cx="1909702" cy="638789"/>
            </a:xfrm>
            <a:prstGeom prst="line">
              <a:avLst/>
            </a:prstGeom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4" name="直線コネクタ 143"/>
            <p:cNvCxnSpPr>
              <a:stCxn id="167" idx="4"/>
              <a:endCxn id="142" idx="0"/>
            </p:cNvCxnSpPr>
            <p:nvPr/>
          </p:nvCxnSpPr>
          <p:spPr>
            <a:xfrm>
              <a:off x="5021635" y="3213792"/>
              <a:ext cx="287481" cy="638789"/>
            </a:xfrm>
            <a:prstGeom prst="line">
              <a:avLst/>
            </a:prstGeom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直線コネクタ 144"/>
            <p:cNvCxnSpPr>
              <a:stCxn id="142" idx="0"/>
              <a:endCxn id="159" idx="4"/>
            </p:cNvCxnSpPr>
            <p:nvPr/>
          </p:nvCxnSpPr>
          <p:spPr>
            <a:xfrm flipV="1">
              <a:off x="5309117" y="3213792"/>
              <a:ext cx="1333076" cy="638789"/>
            </a:xfrm>
            <a:prstGeom prst="line">
              <a:avLst/>
            </a:prstGeom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" name="直線コネクタ 145"/>
            <p:cNvCxnSpPr>
              <a:stCxn id="138" idx="2"/>
            </p:cNvCxnSpPr>
            <p:nvPr/>
          </p:nvCxnSpPr>
          <p:spPr>
            <a:xfrm>
              <a:off x="4084263" y="4095664"/>
              <a:ext cx="1" cy="162056"/>
            </a:xfrm>
            <a:prstGeom prst="line">
              <a:avLst/>
            </a:prstGeom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7" name="直線コネクタ 146"/>
            <p:cNvCxnSpPr>
              <a:stCxn id="142" idx="2"/>
            </p:cNvCxnSpPr>
            <p:nvPr/>
          </p:nvCxnSpPr>
          <p:spPr>
            <a:xfrm>
              <a:off x="5309117" y="4095664"/>
              <a:ext cx="0" cy="162056"/>
            </a:xfrm>
            <a:prstGeom prst="line">
              <a:avLst/>
            </a:prstGeom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8" name="テキスト ボックス 147"/>
            <p:cNvSpPr txBox="1"/>
            <p:nvPr/>
          </p:nvSpPr>
          <p:spPr>
            <a:xfrm>
              <a:off x="3951122" y="4716109"/>
              <a:ext cx="308810" cy="3116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200" dirty="0" smtClean="0">
                  <a:solidFill>
                    <a:srgbClr val="FF0000"/>
                  </a:solidFill>
                </a:rPr>
                <a:t>A</a:t>
              </a:r>
              <a:endParaRPr kumimoji="1" lang="ja-JP" altLang="en-US" sz="1200" dirty="0">
                <a:solidFill>
                  <a:srgbClr val="FF0000"/>
                </a:solidFill>
              </a:endParaRPr>
            </a:p>
          </p:txBody>
        </p:sp>
        <p:sp>
          <p:nvSpPr>
            <p:cNvPr id="149" name="テキスト ボックス 148"/>
            <p:cNvSpPr txBox="1"/>
            <p:nvPr/>
          </p:nvSpPr>
          <p:spPr>
            <a:xfrm>
              <a:off x="5166541" y="4709254"/>
              <a:ext cx="301595" cy="3116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200" dirty="0" smtClean="0">
                  <a:solidFill>
                    <a:srgbClr val="00B050"/>
                  </a:solidFill>
                </a:rPr>
                <a:t>B</a:t>
              </a:r>
              <a:endParaRPr kumimoji="1" lang="ja-JP" altLang="en-US" sz="1200" dirty="0">
                <a:solidFill>
                  <a:srgbClr val="00B050"/>
                </a:solidFill>
              </a:endParaRPr>
            </a:p>
          </p:txBody>
        </p:sp>
        <p:sp>
          <p:nvSpPr>
            <p:cNvPr id="150" name="円/楕円 149"/>
            <p:cNvSpPr/>
            <p:nvPr/>
          </p:nvSpPr>
          <p:spPr>
            <a:xfrm rot="18308497">
              <a:off x="3767800" y="1053597"/>
              <a:ext cx="111331" cy="1941260"/>
            </a:xfrm>
            <a:prstGeom prst="ellipse">
              <a:avLst/>
            </a:prstGeom>
            <a:solidFill>
              <a:srgbClr val="FF0000">
                <a:alpha val="50196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1" name="円/楕円 150"/>
            <p:cNvSpPr/>
            <p:nvPr/>
          </p:nvSpPr>
          <p:spPr>
            <a:xfrm rot="1656441">
              <a:off x="4976175" y="836712"/>
              <a:ext cx="167289" cy="1874460"/>
            </a:xfrm>
            <a:prstGeom prst="ellipse">
              <a:avLst/>
            </a:prstGeom>
            <a:solidFill>
              <a:srgbClr val="00B050">
                <a:alpha val="50196"/>
              </a:srgbClr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2" name="テキスト ボックス 151"/>
            <p:cNvSpPr txBox="1"/>
            <p:nvPr/>
          </p:nvSpPr>
          <p:spPr>
            <a:xfrm>
              <a:off x="3142724" y="1306294"/>
              <a:ext cx="308810" cy="3116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200" dirty="0" smtClean="0">
                  <a:solidFill>
                    <a:srgbClr val="FF0000"/>
                  </a:solidFill>
                </a:rPr>
                <a:t>A</a:t>
              </a:r>
              <a:endParaRPr kumimoji="1" lang="ja-JP" altLang="en-US" sz="1200" dirty="0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  <p:sp>
          <p:nvSpPr>
            <p:cNvPr id="153" name="テキスト ボックス 152"/>
            <p:cNvSpPr txBox="1"/>
            <p:nvPr/>
          </p:nvSpPr>
          <p:spPr>
            <a:xfrm>
              <a:off x="5032892" y="994598"/>
              <a:ext cx="301595" cy="3116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200" dirty="0" smtClean="0">
                  <a:solidFill>
                    <a:srgbClr val="00B050"/>
                  </a:solidFill>
                </a:rPr>
                <a:t>B</a:t>
              </a:r>
              <a:endParaRPr kumimoji="1" lang="ja-JP" altLang="en-US" sz="1200" dirty="0">
                <a:solidFill>
                  <a:srgbClr val="00B050"/>
                </a:solidFill>
              </a:endParaRPr>
            </a:p>
          </p:txBody>
        </p:sp>
        <p:sp>
          <p:nvSpPr>
            <p:cNvPr id="154" name="正方形/長方形 153"/>
            <p:cNvSpPr/>
            <p:nvPr/>
          </p:nvSpPr>
          <p:spPr>
            <a:xfrm>
              <a:off x="3687416" y="4257721"/>
              <a:ext cx="1990212" cy="283918"/>
            </a:xfrm>
            <a:prstGeom prst="rect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1200" dirty="0">
                  <a:solidFill>
                    <a:schemeClr val="tx1"/>
                  </a:solidFill>
                </a:rPr>
                <a:t>digital beamforming</a:t>
              </a:r>
              <a:endParaRPr lang="ja-JP" altLang="en-US" sz="1200" dirty="0">
                <a:solidFill>
                  <a:schemeClr val="tx1"/>
                </a:solidFill>
              </a:endParaRPr>
            </a:p>
          </p:txBody>
        </p:sp>
        <p:cxnSp>
          <p:nvCxnSpPr>
            <p:cNvPr id="155" name="直線コネクタ 154"/>
            <p:cNvCxnSpPr/>
            <p:nvPr/>
          </p:nvCxnSpPr>
          <p:spPr>
            <a:xfrm>
              <a:off x="4085735" y="4541639"/>
              <a:ext cx="0" cy="162056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" name="直線コネクタ 155"/>
            <p:cNvCxnSpPr/>
            <p:nvPr/>
          </p:nvCxnSpPr>
          <p:spPr>
            <a:xfrm>
              <a:off x="5310588" y="4541639"/>
              <a:ext cx="0" cy="162056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7" name="テキスト ボックス 156"/>
            <p:cNvSpPr txBox="1"/>
            <p:nvPr/>
          </p:nvSpPr>
          <p:spPr>
            <a:xfrm>
              <a:off x="3327476" y="3993984"/>
              <a:ext cx="489190" cy="3116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200" dirty="0" smtClean="0">
                  <a:solidFill>
                    <a:schemeClr val="accent6">
                      <a:lumMod val="75000"/>
                    </a:schemeClr>
                  </a:solidFill>
                </a:rPr>
                <a:t>A+B</a:t>
              </a:r>
              <a:endParaRPr kumimoji="1" lang="ja-JP" altLang="en-US" sz="1200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158" name="テキスト ボックス 157"/>
            <p:cNvSpPr txBox="1"/>
            <p:nvPr/>
          </p:nvSpPr>
          <p:spPr>
            <a:xfrm>
              <a:off x="5457937" y="3993040"/>
              <a:ext cx="454920" cy="3116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200" dirty="0" smtClean="0">
                  <a:solidFill>
                    <a:schemeClr val="accent2">
                      <a:lumMod val="75000"/>
                    </a:schemeClr>
                  </a:solidFill>
                </a:rPr>
                <a:t>A-B</a:t>
              </a:r>
              <a:endParaRPr kumimoji="1" lang="ja-JP" altLang="en-US" sz="1200" dirty="0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</p:grpSp>
      <p:grpSp>
        <p:nvGrpSpPr>
          <p:cNvPr id="64" name="グループ化 63"/>
          <p:cNvGrpSpPr/>
          <p:nvPr/>
        </p:nvGrpSpPr>
        <p:grpSpPr>
          <a:xfrm>
            <a:off x="648494" y="3427535"/>
            <a:ext cx="3544093" cy="3007881"/>
            <a:chOff x="2419307" y="1306294"/>
            <a:chExt cx="4384941" cy="3721512"/>
          </a:xfrm>
        </p:grpSpPr>
        <p:grpSp>
          <p:nvGrpSpPr>
            <p:cNvPr id="65" name="グループ化 64"/>
            <p:cNvGrpSpPr/>
            <p:nvPr/>
          </p:nvGrpSpPr>
          <p:grpSpPr>
            <a:xfrm flipV="1">
              <a:off x="2500335" y="2642934"/>
              <a:ext cx="162056" cy="405139"/>
              <a:chOff x="827584" y="1052736"/>
              <a:chExt cx="144016" cy="360040"/>
            </a:xfrm>
          </p:grpSpPr>
          <p:sp>
            <p:nvSpPr>
              <p:cNvPr id="120" name="二等辺三角形 119"/>
              <p:cNvSpPr/>
              <p:nvPr/>
            </p:nvSpPr>
            <p:spPr>
              <a:xfrm>
                <a:off x="827584" y="1267064"/>
                <a:ext cx="144016" cy="145712"/>
              </a:xfrm>
              <a:prstGeom prst="triangle">
                <a:avLst/>
              </a:prstGeom>
              <a:noFill/>
              <a:ln w="1270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121" name="直線コネクタ 120"/>
              <p:cNvCxnSpPr>
                <a:stCxn id="120" idx="0"/>
              </p:cNvCxnSpPr>
              <p:nvPr/>
            </p:nvCxnSpPr>
            <p:spPr>
              <a:xfrm flipV="1">
                <a:off x="899592" y="1052736"/>
                <a:ext cx="0" cy="214328"/>
              </a:xfrm>
              <a:prstGeom prst="line">
                <a:avLst/>
              </a:prstGeom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6" name="グループ化 65"/>
            <p:cNvGrpSpPr/>
            <p:nvPr/>
          </p:nvGrpSpPr>
          <p:grpSpPr>
            <a:xfrm>
              <a:off x="2419307" y="3042302"/>
              <a:ext cx="324112" cy="171490"/>
              <a:chOff x="755576" y="1700808"/>
              <a:chExt cx="288032" cy="152400"/>
            </a:xfrm>
          </p:grpSpPr>
          <p:sp>
            <p:nvSpPr>
              <p:cNvPr id="118" name="円/楕円 117"/>
              <p:cNvSpPr/>
              <p:nvPr/>
            </p:nvSpPr>
            <p:spPr>
              <a:xfrm>
                <a:off x="827584" y="1709192"/>
                <a:ext cx="144016" cy="144016"/>
              </a:xfrm>
              <a:prstGeom prst="ellipse">
                <a:avLst/>
              </a:prstGeom>
              <a:noFill/>
              <a:ln w="1270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119" name="直線矢印コネクタ 118"/>
              <p:cNvCxnSpPr/>
              <p:nvPr/>
            </p:nvCxnSpPr>
            <p:spPr>
              <a:xfrm flipV="1">
                <a:off x="755576" y="1700808"/>
                <a:ext cx="288032" cy="152400"/>
              </a:xfrm>
              <a:prstGeom prst="straightConnector1">
                <a:avLst/>
              </a:prstGeom>
              <a:ln>
                <a:solidFill>
                  <a:schemeClr val="accent6">
                    <a:lumMod val="75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7" name="グループ化 66"/>
            <p:cNvGrpSpPr/>
            <p:nvPr/>
          </p:nvGrpSpPr>
          <p:grpSpPr>
            <a:xfrm flipV="1">
              <a:off x="3318385" y="2642934"/>
              <a:ext cx="162056" cy="405139"/>
              <a:chOff x="827584" y="1052736"/>
              <a:chExt cx="144016" cy="360040"/>
            </a:xfrm>
          </p:grpSpPr>
          <p:sp>
            <p:nvSpPr>
              <p:cNvPr id="116" name="二等辺三角形 115"/>
              <p:cNvSpPr/>
              <p:nvPr/>
            </p:nvSpPr>
            <p:spPr>
              <a:xfrm>
                <a:off x="827584" y="1267064"/>
                <a:ext cx="144016" cy="145712"/>
              </a:xfrm>
              <a:prstGeom prst="triangle">
                <a:avLst/>
              </a:prstGeom>
              <a:noFill/>
              <a:ln w="12700"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117" name="直線コネクタ 116"/>
              <p:cNvCxnSpPr>
                <a:stCxn id="116" idx="0"/>
              </p:cNvCxnSpPr>
              <p:nvPr/>
            </p:nvCxnSpPr>
            <p:spPr>
              <a:xfrm flipV="1">
                <a:off x="899592" y="1052736"/>
                <a:ext cx="0" cy="214328"/>
              </a:xfrm>
              <a:prstGeom prst="line">
                <a:avLst/>
              </a:prstGeom>
              <a:ln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8" name="グループ化 67"/>
            <p:cNvGrpSpPr/>
            <p:nvPr/>
          </p:nvGrpSpPr>
          <p:grpSpPr>
            <a:xfrm>
              <a:off x="3237357" y="3042302"/>
              <a:ext cx="324112" cy="171490"/>
              <a:chOff x="755576" y="1700808"/>
              <a:chExt cx="288032" cy="152400"/>
            </a:xfrm>
          </p:grpSpPr>
          <p:sp>
            <p:nvSpPr>
              <p:cNvPr id="114" name="円/楕円 113"/>
              <p:cNvSpPr/>
              <p:nvPr/>
            </p:nvSpPr>
            <p:spPr>
              <a:xfrm>
                <a:off x="827584" y="1709192"/>
                <a:ext cx="144016" cy="144016"/>
              </a:xfrm>
              <a:prstGeom prst="ellipse">
                <a:avLst/>
              </a:prstGeom>
              <a:noFill/>
              <a:ln w="12700"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115" name="直線矢印コネクタ 114"/>
              <p:cNvCxnSpPr/>
              <p:nvPr/>
            </p:nvCxnSpPr>
            <p:spPr>
              <a:xfrm flipV="1">
                <a:off x="755576" y="1700808"/>
                <a:ext cx="288032" cy="152400"/>
              </a:xfrm>
              <a:prstGeom prst="straightConnector1">
                <a:avLst/>
              </a:prstGeom>
              <a:ln>
                <a:solidFill>
                  <a:schemeClr val="accent2">
                    <a:lumMod val="75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9" name="グループ化 68"/>
            <p:cNvGrpSpPr/>
            <p:nvPr/>
          </p:nvGrpSpPr>
          <p:grpSpPr>
            <a:xfrm flipV="1">
              <a:off x="4120893" y="2642934"/>
              <a:ext cx="162056" cy="405139"/>
              <a:chOff x="827584" y="1052736"/>
              <a:chExt cx="144016" cy="360040"/>
            </a:xfrm>
          </p:grpSpPr>
          <p:sp>
            <p:nvSpPr>
              <p:cNvPr id="112" name="二等辺三角形 111"/>
              <p:cNvSpPr/>
              <p:nvPr/>
            </p:nvSpPr>
            <p:spPr>
              <a:xfrm>
                <a:off x="827584" y="1267064"/>
                <a:ext cx="144016" cy="145712"/>
              </a:xfrm>
              <a:prstGeom prst="triangle">
                <a:avLst/>
              </a:prstGeom>
              <a:noFill/>
              <a:ln w="1270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113" name="直線コネクタ 112"/>
              <p:cNvCxnSpPr>
                <a:stCxn id="112" idx="0"/>
              </p:cNvCxnSpPr>
              <p:nvPr/>
            </p:nvCxnSpPr>
            <p:spPr>
              <a:xfrm flipV="1">
                <a:off x="899592" y="1052736"/>
                <a:ext cx="0" cy="214328"/>
              </a:xfrm>
              <a:prstGeom prst="line">
                <a:avLst/>
              </a:prstGeom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0" name="グループ化 69"/>
            <p:cNvGrpSpPr/>
            <p:nvPr/>
          </p:nvGrpSpPr>
          <p:grpSpPr>
            <a:xfrm>
              <a:off x="4039865" y="3042302"/>
              <a:ext cx="324112" cy="171490"/>
              <a:chOff x="755576" y="1700808"/>
              <a:chExt cx="288032" cy="152400"/>
            </a:xfrm>
          </p:grpSpPr>
          <p:sp>
            <p:nvSpPr>
              <p:cNvPr id="110" name="円/楕円 109"/>
              <p:cNvSpPr/>
              <p:nvPr/>
            </p:nvSpPr>
            <p:spPr>
              <a:xfrm>
                <a:off x="827584" y="1709192"/>
                <a:ext cx="144016" cy="144016"/>
              </a:xfrm>
              <a:prstGeom prst="ellipse">
                <a:avLst/>
              </a:prstGeom>
              <a:noFill/>
              <a:ln w="1270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111" name="直線矢印コネクタ 110"/>
              <p:cNvCxnSpPr/>
              <p:nvPr/>
            </p:nvCxnSpPr>
            <p:spPr>
              <a:xfrm flipV="1">
                <a:off x="755576" y="1700808"/>
                <a:ext cx="288032" cy="152400"/>
              </a:xfrm>
              <a:prstGeom prst="straightConnector1">
                <a:avLst/>
              </a:prstGeom>
              <a:ln>
                <a:solidFill>
                  <a:schemeClr val="accent6">
                    <a:lumMod val="75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1" name="グループ化 70"/>
            <p:cNvGrpSpPr/>
            <p:nvPr/>
          </p:nvGrpSpPr>
          <p:grpSpPr>
            <a:xfrm flipV="1">
              <a:off x="4940606" y="2642934"/>
              <a:ext cx="162056" cy="405139"/>
              <a:chOff x="827584" y="1052736"/>
              <a:chExt cx="144016" cy="360040"/>
            </a:xfrm>
          </p:grpSpPr>
          <p:sp>
            <p:nvSpPr>
              <p:cNvPr id="108" name="二等辺三角形 107"/>
              <p:cNvSpPr/>
              <p:nvPr/>
            </p:nvSpPr>
            <p:spPr>
              <a:xfrm>
                <a:off x="827584" y="1267064"/>
                <a:ext cx="144016" cy="145712"/>
              </a:xfrm>
              <a:prstGeom prst="triangle">
                <a:avLst/>
              </a:prstGeom>
              <a:noFill/>
              <a:ln w="12700"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109" name="直線コネクタ 108"/>
              <p:cNvCxnSpPr>
                <a:stCxn id="108" idx="0"/>
              </p:cNvCxnSpPr>
              <p:nvPr/>
            </p:nvCxnSpPr>
            <p:spPr>
              <a:xfrm flipV="1">
                <a:off x="899592" y="1052736"/>
                <a:ext cx="0" cy="214328"/>
              </a:xfrm>
              <a:prstGeom prst="line">
                <a:avLst/>
              </a:prstGeom>
              <a:ln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2" name="グループ化 71"/>
            <p:cNvGrpSpPr/>
            <p:nvPr/>
          </p:nvGrpSpPr>
          <p:grpSpPr>
            <a:xfrm>
              <a:off x="4859578" y="3042302"/>
              <a:ext cx="324112" cy="171490"/>
              <a:chOff x="755576" y="1700808"/>
              <a:chExt cx="288032" cy="152400"/>
            </a:xfrm>
          </p:grpSpPr>
          <p:sp>
            <p:nvSpPr>
              <p:cNvPr id="106" name="円/楕円 105"/>
              <p:cNvSpPr/>
              <p:nvPr/>
            </p:nvSpPr>
            <p:spPr>
              <a:xfrm>
                <a:off x="827584" y="1709192"/>
                <a:ext cx="144016" cy="144016"/>
              </a:xfrm>
              <a:prstGeom prst="ellipse">
                <a:avLst/>
              </a:prstGeom>
              <a:noFill/>
              <a:ln w="12700"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107" name="直線矢印コネクタ 106"/>
              <p:cNvCxnSpPr/>
              <p:nvPr/>
            </p:nvCxnSpPr>
            <p:spPr>
              <a:xfrm flipV="1">
                <a:off x="755576" y="1700808"/>
                <a:ext cx="288032" cy="152400"/>
              </a:xfrm>
              <a:prstGeom prst="straightConnector1">
                <a:avLst/>
              </a:prstGeom>
              <a:ln>
                <a:solidFill>
                  <a:schemeClr val="accent2">
                    <a:lumMod val="75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3" name="グループ化 72"/>
            <p:cNvGrpSpPr/>
            <p:nvPr/>
          </p:nvGrpSpPr>
          <p:grpSpPr>
            <a:xfrm flipV="1">
              <a:off x="5758656" y="2642934"/>
              <a:ext cx="162056" cy="405139"/>
              <a:chOff x="827584" y="1052736"/>
              <a:chExt cx="144016" cy="360040"/>
            </a:xfrm>
          </p:grpSpPr>
          <p:sp>
            <p:nvSpPr>
              <p:cNvPr id="104" name="二等辺三角形 103"/>
              <p:cNvSpPr/>
              <p:nvPr/>
            </p:nvSpPr>
            <p:spPr>
              <a:xfrm>
                <a:off x="827584" y="1267064"/>
                <a:ext cx="144016" cy="145712"/>
              </a:xfrm>
              <a:prstGeom prst="triangle">
                <a:avLst/>
              </a:prstGeom>
              <a:noFill/>
              <a:ln w="1270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105" name="直線コネクタ 104"/>
              <p:cNvCxnSpPr>
                <a:stCxn id="104" idx="0"/>
              </p:cNvCxnSpPr>
              <p:nvPr/>
            </p:nvCxnSpPr>
            <p:spPr>
              <a:xfrm flipV="1">
                <a:off x="899592" y="1052736"/>
                <a:ext cx="0" cy="214328"/>
              </a:xfrm>
              <a:prstGeom prst="line">
                <a:avLst/>
              </a:prstGeom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4" name="グループ化 73"/>
            <p:cNvGrpSpPr/>
            <p:nvPr/>
          </p:nvGrpSpPr>
          <p:grpSpPr>
            <a:xfrm>
              <a:off x="5677628" y="3042302"/>
              <a:ext cx="324112" cy="171490"/>
              <a:chOff x="755576" y="1700808"/>
              <a:chExt cx="288032" cy="152400"/>
            </a:xfrm>
          </p:grpSpPr>
          <p:sp>
            <p:nvSpPr>
              <p:cNvPr id="102" name="円/楕円 101"/>
              <p:cNvSpPr/>
              <p:nvPr/>
            </p:nvSpPr>
            <p:spPr>
              <a:xfrm>
                <a:off x="827584" y="1709192"/>
                <a:ext cx="144016" cy="144016"/>
              </a:xfrm>
              <a:prstGeom prst="ellipse">
                <a:avLst/>
              </a:prstGeom>
              <a:noFill/>
              <a:ln w="1270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103" name="直線矢印コネクタ 102"/>
              <p:cNvCxnSpPr/>
              <p:nvPr/>
            </p:nvCxnSpPr>
            <p:spPr>
              <a:xfrm flipV="1">
                <a:off x="755576" y="1700808"/>
                <a:ext cx="288032" cy="152400"/>
              </a:xfrm>
              <a:prstGeom prst="straightConnector1">
                <a:avLst/>
              </a:prstGeom>
              <a:ln>
                <a:solidFill>
                  <a:schemeClr val="accent6">
                    <a:lumMod val="75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5" name="グループ化 74"/>
            <p:cNvGrpSpPr/>
            <p:nvPr/>
          </p:nvGrpSpPr>
          <p:grpSpPr>
            <a:xfrm flipV="1">
              <a:off x="6561164" y="2642934"/>
              <a:ext cx="162056" cy="405139"/>
              <a:chOff x="827584" y="1052736"/>
              <a:chExt cx="144016" cy="360040"/>
            </a:xfrm>
          </p:grpSpPr>
          <p:sp>
            <p:nvSpPr>
              <p:cNvPr id="100" name="二等辺三角形 99"/>
              <p:cNvSpPr/>
              <p:nvPr/>
            </p:nvSpPr>
            <p:spPr>
              <a:xfrm>
                <a:off x="827584" y="1267064"/>
                <a:ext cx="144016" cy="145712"/>
              </a:xfrm>
              <a:prstGeom prst="triangle">
                <a:avLst/>
              </a:prstGeom>
              <a:noFill/>
              <a:ln w="12700"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101" name="直線コネクタ 100"/>
              <p:cNvCxnSpPr>
                <a:stCxn id="100" idx="0"/>
              </p:cNvCxnSpPr>
              <p:nvPr/>
            </p:nvCxnSpPr>
            <p:spPr>
              <a:xfrm flipV="1">
                <a:off x="899592" y="1052736"/>
                <a:ext cx="0" cy="214328"/>
              </a:xfrm>
              <a:prstGeom prst="line">
                <a:avLst/>
              </a:prstGeom>
              <a:ln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6" name="グループ化 75"/>
            <p:cNvGrpSpPr/>
            <p:nvPr/>
          </p:nvGrpSpPr>
          <p:grpSpPr>
            <a:xfrm>
              <a:off x="6480136" y="3042302"/>
              <a:ext cx="324112" cy="171490"/>
              <a:chOff x="755576" y="1700808"/>
              <a:chExt cx="288032" cy="152400"/>
            </a:xfrm>
          </p:grpSpPr>
          <p:sp>
            <p:nvSpPr>
              <p:cNvPr id="98" name="円/楕円 97"/>
              <p:cNvSpPr/>
              <p:nvPr/>
            </p:nvSpPr>
            <p:spPr>
              <a:xfrm>
                <a:off x="827584" y="1709192"/>
                <a:ext cx="144016" cy="144016"/>
              </a:xfrm>
              <a:prstGeom prst="ellipse">
                <a:avLst/>
              </a:prstGeom>
              <a:noFill/>
              <a:ln w="12700"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99" name="直線矢印コネクタ 98"/>
              <p:cNvCxnSpPr/>
              <p:nvPr/>
            </p:nvCxnSpPr>
            <p:spPr>
              <a:xfrm flipV="1">
                <a:off x="755576" y="1700808"/>
                <a:ext cx="288032" cy="152400"/>
              </a:xfrm>
              <a:prstGeom prst="straightConnector1">
                <a:avLst/>
              </a:prstGeom>
              <a:ln>
                <a:solidFill>
                  <a:schemeClr val="accent2">
                    <a:lumMod val="75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7" name="正方形/長方形 76"/>
            <p:cNvSpPr/>
            <p:nvPr/>
          </p:nvSpPr>
          <p:spPr>
            <a:xfrm>
              <a:off x="3804550" y="3852580"/>
              <a:ext cx="559428" cy="243084"/>
            </a:xfrm>
            <a:prstGeom prst="rect">
              <a:avLst/>
            </a:prstGeom>
            <a:noFill/>
            <a:ln w="1270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800" dirty="0" smtClean="0">
                  <a:solidFill>
                    <a:schemeClr val="accent6">
                      <a:lumMod val="75000"/>
                    </a:schemeClr>
                  </a:solidFill>
                </a:rPr>
                <a:t>D/A</a:t>
              </a:r>
              <a:endParaRPr kumimoji="1" lang="ja-JP" altLang="en-US" sz="800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cxnSp>
          <p:nvCxnSpPr>
            <p:cNvPr id="78" name="直線コネクタ 77"/>
            <p:cNvCxnSpPr>
              <a:stCxn id="77" idx="0"/>
              <a:endCxn id="118" idx="4"/>
            </p:cNvCxnSpPr>
            <p:nvPr/>
          </p:nvCxnSpPr>
          <p:spPr>
            <a:xfrm flipH="1" flipV="1">
              <a:off x="2581364" y="3213792"/>
              <a:ext cx="1502899" cy="638789"/>
            </a:xfrm>
            <a:prstGeom prst="line">
              <a:avLst/>
            </a:prstGeom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直線コネクタ 78"/>
            <p:cNvCxnSpPr>
              <a:stCxn id="114" idx="4"/>
              <a:endCxn id="77" idx="0"/>
            </p:cNvCxnSpPr>
            <p:nvPr/>
          </p:nvCxnSpPr>
          <p:spPr>
            <a:xfrm>
              <a:off x="3399414" y="3213793"/>
              <a:ext cx="684849" cy="638787"/>
            </a:xfrm>
            <a:prstGeom prst="line">
              <a:avLst/>
            </a:prstGeom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直線コネクタ 79"/>
            <p:cNvCxnSpPr>
              <a:stCxn id="110" idx="3"/>
              <a:endCxn id="77" idx="0"/>
            </p:cNvCxnSpPr>
            <p:nvPr/>
          </p:nvCxnSpPr>
          <p:spPr>
            <a:xfrm flipH="1">
              <a:off x="4084263" y="3190060"/>
              <a:ext cx="60363" cy="662521"/>
            </a:xfrm>
            <a:prstGeom prst="line">
              <a:avLst/>
            </a:prstGeom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1" name="正方形/長方形 80"/>
            <p:cNvSpPr/>
            <p:nvPr/>
          </p:nvSpPr>
          <p:spPr>
            <a:xfrm>
              <a:off x="5029403" y="3852580"/>
              <a:ext cx="559428" cy="243084"/>
            </a:xfrm>
            <a:prstGeom prst="rect">
              <a:avLst/>
            </a:prstGeom>
            <a:noFill/>
            <a:ln w="1270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800" dirty="0" smtClean="0">
                  <a:solidFill>
                    <a:schemeClr val="accent2">
                      <a:lumMod val="75000"/>
                    </a:schemeClr>
                  </a:solidFill>
                </a:rPr>
                <a:t>D/A</a:t>
              </a:r>
              <a:endParaRPr kumimoji="1" lang="ja-JP" altLang="en-US" sz="800" dirty="0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  <p:cxnSp>
          <p:nvCxnSpPr>
            <p:cNvPr id="82" name="直線コネクタ 81"/>
            <p:cNvCxnSpPr>
              <a:stCxn id="106" idx="4"/>
              <a:endCxn id="81" idx="0"/>
            </p:cNvCxnSpPr>
            <p:nvPr/>
          </p:nvCxnSpPr>
          <p:spPr>
            <a:xfrm>
              <a:off x="5021635" y="3213793"/>
              <a:ext cx="287481" cy="638787"/>
            </a:xfrm>
            <a:prstGeom prst="line">
              <a:avLst/>
            </a:prstGeom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直線コネクタ 82"/>
            <p:cNvCxnSpPr>
              <a:stCxn id="102" idx="4"/>
              <a:endCxn id="81" idx="0"/>
            </p:cNvCxnSpPr>
            <p:nvPr/>
          </p:nvCxnSpPr>
          <p:spPr>
            <a:xfrm flipH="1">
              <a:off x="5309117" y="3213793"/>
              <a:ext cx="530569" cy="638787"/>
            </a:xfrm>
            <a:prstGeom prst="line">
              <a:avLst/>
            </a:prstGeom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直線コネクタ 83"/>
            <p:cNvCxnSpPr>
              <a:stCxn id="81" idx="0"/>
              <a:endCxn id="98" idx="4"/>
            </p:cNvCxnSpPr>
            <p:nvPr/>
          </p:nvCxnSpPr>
          <p:spPr>
            <a:xfrm flipV="1">
              <a:off x="5309117" y="3213792"/>
              <a:ext cx="1333076" cy="638789"/>
            </a:xfrm>
            <a:prstGeom prst="line">
              <a:avLst/>
            </a:prstGeom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直線コネクタ 84"/>
            <p:cNvCxnSpPr>
              <a:stCxn id="77" idx="2"/>
            </p:cNvCxnSpPr>
            <p:nvPr/>
          </p:nvCxnSpPr>
          <p:spPr>
            <a:xfrm>
              <a:off x="4084263" y="4095664"/>
              <a:ext cx="1" cy="162056"/>
            </a:xfrm>
            <a:prstGeom prst="line">
              <a:avLst/>
            </a:prstGeom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直線コネクタ 85"/>
            <p:cNvCxnSpPr>
              <a:stCxn id="81" idx="2"/>
            </p:cNvCxnSpPr>
            <p:nvPr/>
          </p:nvCxnSpPr>
          <p:spPr>
            <a:xfrm>
              <a:off x="5309117" y="4095664"/>
              <a:ext cx="0" cy="162056"/>
            </a:xfrm>
            <a:prstGeom prst="line">
              <a:avLst/>
            </a:prstGeom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7" name="テキスト ボックス 86"/>
            <p:cNvSpPr txBox="1"/>
            <p:nvPr/>
          </p:nvSpPr>
          <p:spPr>
            <a:xfrm>
              <a:off x="3951122" y="4716109"/>
              <a:ext cx="308810" cy="3116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200" dirty="0" smtClean="0">
                  <a:solidFill>
                    <a:srgbClr val="FF0000"/>
                  </a:solidFill>
                </a:rPr>
                <a:t>A</a:t>
              </a:r>
              <a:endParaRPr kumimoji="1" lang="ja-JP" altLang="en-US" sz="1200" dirty="0">
                <a:solidFill>
                  <a:srgbClr val="FF0000"/>
                </a:solidFill>
              </a:endParaRPr>
            </a:p>
          </p:txBody>
        </p:sp>
        <p:sp>
          <p:nvSpPr>
            <p:cNvPr id="88" name="テキスト ボックス 87"/>
            <p:cNvSpPr txBox="1"/>
            <p:nvPr/>
          </p:nvSpPr>
          <p:spPr>
            <a:xfrm>
              <a:off x="5166541" y="4709254"/>
              <a:ext cx="301595" cy="3116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200" dirty="0" smtClean="0">
                  <a:solidFill>
                    <a:srgbClr val="00B050"/>
                  </a:solidFill>
                </a:rPr>
                <a:t>B</a:t>
              </a:r>
              <a:endParaRPr kumimoji="1" lang="ja-JP" altLang="en-US" sz="1200" dirty="0">
                <a:solidFill>
                  <a:srgbClr val="00B050"/>
                </a:solidFill>
              </a:endParaRPr>
            </a:p>
          </p:txBody>
        </p:sp>
        <p:sp>
          <p:nvSpPr>
            <p:cNvPr id="89" name="円/楕円 88"/>
            <p:cNvSpPr/>
            <p:nvPr/>
          </p:nvSpPr>
          <p:spPr>
            <a:xfrm rot="18308497">
              <a:off x="3783169" y="1326949"/>
              <a:ext cx="424767" cy="1629545"/>
            </a:xfrm>
            <a:prstGeom prst="ellipse">
              <a:avLst/>
            </a:prstGeom>
            <a:solidFill>
              <a:srgbClr val="FF0000">
                <a:alpha val="50196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0" name="円/楕円 89"/>
            <p:cNvSpPr/>
            <p:nvPr/>
          </p:nvSpPr>
          <p:spPr>
            <a:xfrm rot="1656441">
              <a:off x="4569711" y="1382554"/>
              <a:ext cx="452414" cy="1349768"/>
            </a:xfrm>
            <a:prstGeom prst="ellipse">
              <a:avLst/>
            </a:prstGeom>
            <a:solidFill>
              <a:srgbClr val="00B050">
                <a:alpha val="50196"/>
              </a:srgbClr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1" name="テキスト ボックス 90"/>
            <p:cNvSpPr txBox="1"/>
            <p:nvPr/>
          </p:nvSpPr>
          <p:spPr>
            <a:xfrm>
              <a:off x="3142724" y="1306294"/>
              <a:ext cx="308810" cy="3116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200" dirty="0" smtClean="0">
                  <a:solidFill>
                    <a:srgbClr val="FF0000"/>
                  </a:solidFill>
                </a:rPr>
                <a:t>A</a:t>
              </a:r>
              <a:endParaRPr kumimoji="1" lang="ja-JP" altLang="en-US" sz="1200" dirty="0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  <p:sp>
          <p:nvSpPr>
            <p:cNvPr id="92" name="テキスト ボックス 91"/>
            <p:cNvSpPr txBox="1"/>
            <p:nvPr/>
          </p:nvSpPr>
          <p:spPr>
            <a:xfrm>
              <a:off x="5204467" y="1748132"/>
              <a:ext cx="301595" cy="3116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200" dirty="0" smtClean="0">
                  <a:solidFill>
                    <a:srgbClr val="00B050"/>
                  </a:solidFill>
                </a:rPr>
                <a:t>B</a:t>
              </a:r>
              <a:endParaRPr kumimoji="1" lang="ja-JP" altLang="en-US" sz="1200" dirty="0">
                <a:solidFill>
                  <a:srgbClr val="00B050"/>
                </a:solidFill>
              </a:endParaRPr>
            </a:p>
          </p:txBody>
        </p:sp>
        <p:cxnSp>
          <p:nvCxnSpPr>
            <p:cNvPr id="94" name="直線コネクタ 93"/>
            <p:cNvCxnSpPr/>
            <p:nvPr/>
          </p:nvCxnSpPr>
          <p:spPr>
            <a:xfrm>
              <a:off x="4085736" y="4541640"/>
              <a:ext cx="0" cy="162057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直線コネクタ 94"/>
            <p:cNvCxnSpPr/>
            <p:nvPr/>
          </p:nvCxnSpPr>
          <p:spPr>
            <a:xfrm>
              <a:off x="5310587" y="4541640"/>
              <a:ext cx="0" cy="162057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3" name="正方形/長方形 182"/>
          <p:cNvSpPr/>
          <p:nvPr/>
        </p:nvSpPr>
        <p:spPr>
          <a:xfrm>
            <a:off x="1020724" y="2879881"/>
            <a:ext cx="222689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lvl="1" indent="0" algn="ctr"/>
            <a:r>
              <a:rPr lang="en-US" altLang="ja-JP" sz="1600" u="sng" dirty="0" smtClean="0">
                <a:solidFill>
                  <a:schemeClr val="tx1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Conventional hybrid BF</a:t>
            </a:r>
            <a:endParaRPr lang="en-US" altLang="ja-JP" sz="1600" u="sng" dirty="0">
              <a:solidFill>
                <a:schemeClr val="tx1"/>
              </a:solidFill>
              <a:latin typeface="+mn-lt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84" name="正方形/長方形 183"/>
          <p:cNvSpPr/>
          <p:nvPr/>
        </p:nvSpPr>
        <p:spPr>
          <a:xfrm>
            <a:off x="5156981" y="2866179"/>
            <a:ext cx="183896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lvl="1" indent="0" algn="ctr"/>
            <a:r>
              <a:rPr lang="en-US" altLang="ja-JP" sz="1600" u="sng" dirty="0" smtClean="0">
                <a:solidFill>
                  <a:schemeClr val="tx1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Proposed hybrid BF</a:t>
            </a:r>
            <a:endParaRPr lang="en-US" altLang="ja-JP" sz="1600" u="sng" dirty="0">
              <a:solidFill>
                <a:schemeClr val="tx1"/>
              </a:solidFill>
              <a:latin typeface="+mn-lt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85" name="正方形/長方形 184"/>
          <p:cNvSpPr/>
          <p:nvPr/>
        </p:nvSpPr>
        <p:spPr>
          <a:xfrm>
            <a:off x="1639044" y="5901884"/>
            <a:ext cx="1608573" cy="229474"/>
          </a:xfrm>
          <a:prstGeom prst="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200" dirty="0" smtClean="0">
                <a:solidFill>
                  <a:schemeClr val="tx1"/>
                </a:solidFill>
              </a:rPr>
              <a:t>digital beamforming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r>
              <a:rPr lang="en-GB" altLang="ja-JP" smtClean="0"/>
              <a:t>Slide </a:t>
            </a:r>
            <a:fld id="{30EBD9E3-B3E6-4E8D-8825-55D1D8C68244}" type="slidenum">
              <a:rPr lang="en-GB" altLang="ja-JP" smtClean="0"/>
              <a:pPr>
                <a:defRPr/>
              </a:pPr>
              <a:t>6</a:t>
            </a:fld>
            <a:endParaRPr lang="en-GB" altLang="ja-JP"/>
          </a:p>
        </p:txBody>
      </p:sp>
    </p:spTree>
    <p:extLst>
      <p:ext uri="{BB962C8B-B14F-4D97-AF65-F5344CB8AC3E}">
        <p14:creationId xmlns:p14="http://schemas.microsoft.com/office/powerpoint/2010/main" val="2928652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>
          <a:xfrm>
            <a:off x="138857" y="685800"/>
            <a:ext cx="8866286" cy="838200"/>
          </a:xfrm>
        </p:spPr>
        <p:txBody>
          <a:bodyPr/>
          <a:lstStyle/>
          <a:p>
            <a:pPr eaLnBrk="1" hangingPunct="1"/>
            <a:r>
              <a:rPr lang="en-US" altLang="ja-JP" sz="4000" dirty="0" smtClean="0"/>
              <a:t>Principle of Interleaved HBF </a:t>
            </a:r>
            <a:r>
              <a:rPr lang="en-US" altLang="ja-JP" sz="4000" dirty="0"/>
              <a:t>Method</a:t>
            </a:r>
            <a:endParaRPr lang="en-US" altLang="ja-JP" sz="4000" dirty="0" smtClean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674688" y="3741738"/>
            <a:ext cx="5241925" cy="1885950"/>
          </a:xfrm>
          <a:prstGeom prst="rect">
            <a:avLst/>
          </a:prstGeom>
        </p:spPr>
        <p:txBody>
          <a:bodyPr/>
          <a:lstStyle/>
          <a:p>
            <a:pPr lvl="1" defTabSz="914400" fontAlgn="auto">
              <a:spcBef>
                <a:spcPct val="20000"/>
              </a:spcBef>
              <a:spcAft>
                <a:spcPts val="0"/>
              </a:spcAft>
              <a:buFont typeface="Times New Roman" pitchFamily="16" charset="0"/>
              <a:buNone/>
              <a:defRPr/>
            </a:pPr>
            <a:endParaRPr kumimoji="0" lang="en-US" sz="1600" dirty="0">
              <a:solidFill>
                <a:schemeClr val="tx1"/>
              </a:solidFill>
              <a:latin typeface="+mn-lt"/>
              <a:ea typeface="+mn-ea"/>
            </a:endParaRPr>
          </a:p>
          <a:p>
            <a:pPr marL="342900" indent="-342900" defTabSz="9144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kumimoji="0" lang="en-US" dirty="0">
                <a:solidFill>
                  <a:schemeClr val="tx1"/>
                </a:solidFill>
                <a:latin typeface="+mn-lt"/>
                <a:ea typeface="+mn-ea"/>
              </a:rPr>
              <a:t> </a:t>
            </a:r>
          </a:p>
          <a:p>
            <a:pPr lvl="1" defTabSz="9144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kumimoji="0" lang="en-US" sz="2000" dirty="0">
              <a:solidFill>
                <a:schemeClr val="tx1"/>
              </a:solidFill>
              <a:latin typeface="+mn-lt"/>
              <a:ea typeface="+mn-ea"/>
            </a:endParaRPr>
          </a:p>
          <a:p>
            <a:pPr marL="342900" indent="-342900" defTabSz="9144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kumimoji="0" lang="en-US" dirty="0">
              <a:solidFill>
                <a:schemeClr val="tx1"/>
              </a:solidFill>
              <a:latin typeface="+mn-lt"/>
              <a:ea typeface="+mn-ea"/>
            </a:endParaRPr>
          </a:p>
        </p:txBody>
      </p:sp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685800" y="1557523"/>
            <a:ext cx="8368814" cy="157776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2160" tIns="46080" rIns="92160" bIns="46080"/>
          <a:lstStyle/>
          <a:p>
            <a:pPr marL="342900" indent="-342900" eaLnBrk="0" hangingPunct="0">
              <a:lnSpc>
                <a:spcPct val="125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8" charset="0"/>
              <a:buChar char="•"/>
            </a:pPr>
            <a:r>
              <a:rPr lang="en-US" altLang="ja-JP" sz="1800" b="1" dirty="0">
                <a:solidFill>
                  <a:schemeClr val="tx1"/>
                </a:solidFill>
                <a:ea typeface="Meiryo UI" panose="020B0604030504040204" pitchFamily="50" charset="-128"/>
                <a:cs typeface="Meiryo UI" panose="020B0604030504040204" pitchFamily="50" charset="-128"/>
              </a:rPr>
              <a:t>In the interleaved hybrid BF, </a:t>
            </a:r>
            <a:r>
              <a:rPr lang="en-US" altLang="ja-JP" sz="1800" b="1" dirty="0" smtClean="0">
                <a:solidFill>
                  <a:schemeClr val="tx1"/>
                </a:solidFill>
                <a:ea typeface="Meiryo UI" panose="020B0604030504040204" pitchFamily="50" charset="-128"/>
                <a:cs typeface="Meiryo UI" panose="020B0604030504040204" pitchFamily="50" charset="-128"/>
              </a:rPr>
              <a:t>a beam of each </a:t>
            </a:r>
            <a:r>
              <a:rPr lang="en-US" altLang="ja-JP" sz="1800" b="1" dirty="0">
                <a:solidFill>
                  <a:schemeClr val="tx1"/>
                </a:solidFill>
                <a:ea typeface="Meiryo UI" panose="020B0604030504040204" pitchFamily="50" charset="-128"/>
                <a:cs typeface="Meiryo UI" panose="020B0604030504040204" pitchFamily="50" charset="-128"/>
              </a:rPr>
              <a:t>subarray </a:t>
            </a:r>
            <a:r>
              <a:rPr lang="en-US" altLang="ja-JP" sz="1800" b="1" dirty="0" smtClean="0">
                <a:solidFill>
                  <a:schemeClr val="tx1"/>
                </a:solidFill>
                <a:ea typeface="Meiryo UI" panose="020B0604030504040204" pitchFamily="50" charset="-128"/>
                <a:cs typeface="Meiryo UI" panose="020B0604030504040204" pitchFamily="50" charset="-128"/>
              </a:rPr>
              <a:t>has </a:t>
            </a:r>
            <a:r>
              <a:rPr lang="en-US" altLang="ja-JP" sz="1800" b="1" dirty="0">
                <a:solidFill>
                  <a:schemeClr val="tx1"/>
                </a:solidFill>
                <a:ea typeface="Meiryo UI" panose="020B0604030504040204" pitchFamily="50" charset="-128"/>
                <a:cs typeface="Meiryo UI" panose="020B0604030504040204" pitchFamily="50" charset="-128"/>
              </a:rPr>
              <a:t>main lobe and grating </a:t>
            </a:r>
            <a:r>
              <a:rPr lang="en-US" altLang="ja-JP" sz="1800" b="1" dirty="0" smtClean="0">
                <a:solidFill>
                  <a:schemeClr val="tx1"/>
                </a:solidFill>
                <a:ea typeface="Meiryo UI" panose="020B0604030504040204" pitchFamily="50" charset="-128"/>
                <a:cs typeface="Meiryo UI" panose="020B0604030504040204" pitchFamily="50" charset="-128"/>
              </a:rPr>
              <a:t>lobes</a:t>
            </a:r>
            <a:r>
              <a:rPr lang="ja-JP" altLang="en-US" sz="1800" b="1" dirty="0">
                <a:solidFill>
                  <a:schemeClr val="tx1"/>
                </a:solidFill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800" b="1" dirty="0" smtClean="0">
                <a:solidFill>
                  <a:schemeClr val="tx1"/>
                </a:solidFill>
                <a:ea typeface="Meiryo UI" panose="020B0604030504040204" pitchFamily="50" charset="-128"/>
                <a:cs typeface="Meiryo UI" panose="020B0604030504040204" pitchFamily="50" charset="-128"/>
              </a:rPr>
              <a:t>because of large antenna spacing.</a:t>
            </a:r>
          </a:p>
          <a:p>
            <a:pPr marL="342900" indent="-342900" eaLnBrk="0" hangingPunct="0">
              <a:lnSpc>
                <a:spcPct val="125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8" charset="0"/>
              <a:buChar char="•"/>
            </a:pPr>
            <a:r>
              <a:rPr lang="en-US" altLang="ja-JP" sz="1800" b="1" dirty="0" smtClean="0">
                <a:solidFill>
                  <a:schemeClr val="tx1"/>
                </a:solidFill>
                <a:ea typeface="Meiryo UI" panose="020B0604030504040204" pitchFamily="50" charset="-128"/>
                <a:cs typeface="Meiryo UI" panose="020B0604030504040204" pitchFamily="50" charset="-128"/>
              </a:rPr>
              <a:t>Phase difference between the main lobe and each grating lobe is different from each subarray.</a:t>
            </a:r>
          </a:p>
          <a:p>
            <a:pPr marL="342900" indent="-342900" eaLnBrk="0" hangingPunct="0">
              <a:lnSpc>
                <a:spcPct val="125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8" charset="0"/>
              <a:buChar char="•"/>
            </a:pPr>
            <a:r>
              <a:rPr lang="en-US" altLang="ja-JP" sz="1800" b="1" dirty="0" smtClean="0">
                <a:solidFill>
                  <a:schemeClr val="tx1"/>
                </a:solidFill>
                <a:ea typeface="Meiryo UI" panose="020B0604030504040204" pitchFamily="50" charset="-128"/>
                <a:cs typeface="Meiryo UI" panose="020B0604030504040204" pitchFamily="50" charset="-128"/>
              </a:rPr>
              <a:t>Thus, by </a:t>
            </a:r>
            <a:r>
              <a:rPr lang="en-US" altLang="ja-JP" sz="1800" b="1" dirty="0">
                <a:solidFill>
                  <a:schemeClr val="tx1"/>
                </a:solidFill>
                <a:ea typeface="Meiryo UI" panose="020B0604030504040204" pitchFamily="50" charset="-128"/>
                <a:cs typeface="Meiryo UI" panose="020B0604030504040204" pitchFamily="50" charset="-128"/>
              </a:rPr>
              <a:t>combining </a:t>
            </a:r>
            <a:r>
              <a:rPr lang="en-US" altLang="ja-JP" sz="1800" b="1" dirty="0" smtClean="0">
                <a:solidFill>
                  <a:schemeClr val="tx1"/>
                </a:solidFill>
                <a:ea typeface="Meiryo UI" panose="020B0604030504040204" pitchFamily="50" charset="-128"/>
                <a:cs typeface="Meiryo UI" panose="020B0604030504040204" pitchFamily="50" charset="-128"/>
              </a:rPr>
              <a:t>the beams via digital beamforming, each user’s signal can be transmitted in each of the main lobe or the grating lobes directions.</a:t>
            </a:r>
            <a:endParaRPr lang="en-US" altLang="ja-JP" sz="1800" b="1" dirty="0">
              <a:solidFill>
                <a:schemeClr val="tx1"/>
              </a:solidFill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125" name="グループ化 124"/>
          <p:cNvGrpSpPr/>
          <p:nvPr/>
        </p:nvGrpSpPr>
        <p:grpSpPr>
          <a:xfrm>
            <a:off x="6377397" y="3886069"/>
            <a:ext cx="2677217" cy="2558864"/>
            <a:chOff x="2419307" y="836712"/>
            <a:chExt cx="4384941" cy="4191094"/>
          </a:xfrm>
        </p:grpSpPr>
        <p:grpSp>
          <p:nvGrpSpPr>
            <p:cNvPr id="126" name="グループ化 125"/>
            <p:cNvGrpSpPr/>
            <p:nvPr/>
          </p:nvGrpSpPr>
          <p:grpSpPr>
            <a:xfrm flipV="1">
              <a:off x="2500335" y="2642934"/>
              <a:ext cx="162056" cy="405139"/>
              <a:chOff x="827584" y="1052736"/>
              <a:chExt cx="144016" cy="360040"/>
            </a:xfrm>
          </p:grpSpPr>
          <p:sp>
            <p:nvSpPr>
              <p:cNvPr id="181" name="二等辺三角形 180"/>
              <p:cNvSpPr/>
              <p:nvPr/>
            </p:nvSpPr>
            <p:spPr>
              <a:xfrm>
                <a:off x="827584" y="1267064"/>
                <a:ext cx="144016" cy="145712"/>
              </a:xfrm>
              <a:prstGeom prst="triangle">
                <a:avLst/>
              </a:prstGeom>
              <a:noFill/>
              <a:ln w="1270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182" name="直線コネクタ 181"/>
              <p:cNvCxnSpPr>
                <a:stCxn id="181" idx="0"/>
              </p:cNvCxnSpPr>
              <p:nvPr/>
            </p:nvCxnSpPr>
            <p:spPr>
              <a:xfrm flipV="1">
                <a:off x="899592" y="1052736"/>
                <a:ext cx="0" cy="214328"/>
              </a:xfrm>
              <a:prstGeom prst="line">
                <a:avLst/>
              </a:prstGeom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7" name="グループ化 126"/>
            <p:cNvGrpSpPr/>
            <p:nvPr/>
          </p:nvGrpSpPr>
          <p:grpSpPr>
            <a:xfrm>
              <a:off x="2419307" y="3042302"/>
              <a:ext cx="324112" cy="171490"/>
              <a:chOff x="755576" y="1700808"/>
              <a:chExt cx="288032" cy="152400"/>
            </a:xfrm>
          </p:grpSpPr>
          <p:sp>
            <p:nvSpPr>
              <p:cNvPr id="179" name="円/楕円 178"/>
              <p:cNvSpPr/>
              <p:nvPr/>
            </p:nvSpPr>
            <p:spPr>
              <a:xfrm>
                <a:off x="827584" y="1709192"/>
                <a:ext cx="144016" cy="144016"/>
              </a:xfrm>
              <a:prstGeom prst="ellipse">
                <a:avLst/>
              </a:prstGeom>
              <a:noFill/>
              <a:ln w="1270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180" name="直線矢印コネクタ 179"/>
              <p:cNvCxnSpPr/>
              <p:nvPr/>
            </p:nvCxnSpPr>
            <p:spPr>
              <a:xfrm flipV="1">
                <a:off x="755576" y="1700808"/>
                <a:ext cx="288032" cy="152400"/>
              </a:xfrm>
              <a:prstGeom prst="straightConnector1">
                <a:avLst/>
              </a:prstGeom>
              <a:ln>
                <a:solidFill>
                  <a:schemeClr val="accent6">
                    <a:lumMod val="75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8" name="グループ化 127"/>
            <p:cNvGrpSpPr/>
            <p:nvPr/>
          </p:nvGrpSpPr>
          <p:grpSpPr>
            <a:xfrm flipV="1">
              <a:off x="3318385" y="2642934"/>
              <a:ext cx="162056" cy="405139"/>
              <a:chOff x="827584" y="1052736"/>
              <a:chExt cx="144016" cy="360040"/>
            </a:xfrm>
          </p:grpSpPr>
          <p:sp>
            <p:nvSpPr>
              <p:cNvPr id="177" name="二等辺三角形 176"/>
              <p:cNvSpPr/>
              <p:nvPr/>
            </p:nvSpPr>
            <p:spPr>
              <a:xfrm>
                <a:off x="827584" y="1267064"/>
                <a:ext cx="144016" cy="145712"/>
              </a:xfrm>
              <a:prstGeom prst="triangle">
                <a:avLst/>
              </a:prstGeom>
              <a:noFill/>
              <a:ln w="12700"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178" name="直線コネクタ 177"/>
              <p:cNvCxnSpPr>
                <a:stCxn id="177" idx="0"/>
              </p:cNvCxnSpPr>
              <p:nvPr/>
            </p:nvCxnSpPr>
            <p:spPr>
              <a:xfrm flipV="1">
                <a:off x="899592" y="1052736"/>
                <a:ext cx="0" cy="214328"/>
              </a:xfrm>
              <a:prstGeom prst="line">
                <a:avLst/>
              </a:prstGeom>
              <a:ln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9" name="グループ化 128"/>
            <p:cNvGrpSpPr/>
            <p:nvPr/>
          </p:nvGrpSpPr>
          <p:grpSpPr>
            <a:xfrm>
              <a:off x="3237357" y="3042302"/>
              <a:ext cx="324112" cy="171490"/>
              <a:chOff x="755576" y="1700808"/>
              <a:chExt cx="288032" cy="152400"/>
            </a:xfrm>
          </p:grpSpPr>
          <p:sp>
            <p:nvSpPr>
              <p:cNvPr id="175" name="円/楕円 174"/>
              <p:cNvSpPr/>
              <p:nvPr/>
            </p:nvSpPr>
            <p:spPr>
              <a:xfrm>
                <a:off x="827584" y="1709192"/>
                <a:ext cx="144016" cy="144016"/>
              </a:xfrm>
              <a:prstGeom prst="ellipse">
                <a:avLst/>
              </a:prstGeom>
              <a:noFill/>
              <a:ln w="12700"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176" name="直線矢印コネクタ 175"/>
              <p:cNvCxnSpPr/>
              <p:nvPr/>
            </p:nvCxnSpPr>
            <p:spPr>
              <a:xfrm flipV="1">
                <a:off x="755576" y="1700808"/>
                <a:ext cx="288032" cy="152400"/>
              </a:xfrm>
              <a:prstGeom prst="straightConnector1">
                <a:avLst/>
              </a:prstGeom>
              <a:ln>
                <a:solidFill>
                  <a:schemeClr val="accent2">
                    <a:lumMod val="75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0" name="グループ化 129"/>
            <p:cNvGrpSpPr/>
            <p:nvPr/>
          </p:nvGrpSpPr>
          <p:grpSpPr>
            <a:xfrm flipV="1">
              <a:off x="4120893" y="2642934"/>
              <a:ext cx="162056" cy="405139"/>
              <a:chOff x="827584" y="1052736"/>
              <a:chExt cx="144016" cy="360040"/>
            </a:xfrm>
          </p:grpSpPr>
          <p:sp>
            <p:nvSpPr>
              <p:cNvPr id="173" name="二等辺三角形 172"/>
              <p:cNvSpPr/>
              <p:nvPr/>
            </p:nvSpPr>
            <p:spPr>
              <a:xfrm>
                <a:off x="827584" y="1267064"/>
                <a:ext cx="144016" cy="145712"/>
              </a:xfrm>
              <a:prstGeom prst="triangle">
                <a:avLst/>
              </a:prstGeom>
              <a:noFill/>
              <a:ln w="1270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174" name="直線コネクタ 173"/>
              <p:cNvCxnSpPr>
                <a:stCxn id="173" idx="0"/>
              </p:cNvCxnSpPr>
              <p:nvPr/>
            </p:nvCxnSpPr>
            <p:spPr>
              <a:xfrm flipV="1">
                <a:off x="899592" y="1052736"/>
                <a:ext cx="0" cy="214328"/>
              </a:xfrm>
              <a:prstGeom prst="line">
                <a:avLst/>
              </a:prstGeom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1" name="グループ化 130"/>
            <p:cNvGrpSpPr/>
            <p:nvPr/>
          </p:nvGrpSpPr>
          <p:grpSpPr>
            <a:xfrm>
              <a:off x="4039865" y="3042302"/>
              <a:ext cx="324112" cy="171490"/>
              <a:chOff x="755576" y="1700808"/>
              <a:chExt cx="288032" cy="152400"/>
            </a:xfrm>
          </p:grpSpPr>
          <p:sp>
            <p:nvSpPr>
              <p:cNvPr id="171" name="円/楕円 170"/>
              <p:cNvSpPr/>
              <p:nvPr/>
            </p:nvSpPr>
            <p:spPr>
              <a:xfrm>
                <a:off x="827584" y="1709192"/>
                <a:ext cx="144016" cy="144016"/>
              </a:xfrm>
              <a:prstGeom prst="ellipse">
                <a:avLst/>
              </a:prstGeom>
              <a:noFill/>
              <a:ln w="1270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172" name="直線矢印コネクタ 171"/>
              <p:cNvCxnSpPr/>
              <p:nvPr/>
            </p:nvCxnSpPr>
            <p:spPr>
              <a:xfrm flipV="1">
                <a:off x="755576" y="1700808"/>
                <a:ext cx="288032" cy="152400"/>
              </a:xfrm>
              <a:prstGeom prst="straightConnector1">
                <a:avLst/>
              </a:prstGeom>
              <a:ln>
                <a:solidFill>
                  <a:schemeClr val="accent6">
                    <a:lumMod val="75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2" name="グループ化 131"/>
            <p:cNvGrpSpPr/>
            <p:nvPr/>
          </p:nvGrpSpPr>
          <p:grpSpPr>
            <a:xfrm flipV="1">
              <a:off x="4940606" y="2642934"/>
              <a:ext cx="162056" cy="405139"/>
              <a:chOff x="827584" y="1052736"/>
              <a:chExt cx="144016" cy="360040"/>
            </a:xfrm>
          </p:grpSpPr>
          <p:sp>
            <p:nvSpPr>
              <p:cNvPr id="169" name="二等辺三角形 168"/>
              <p:cNvSpPr/>
              <p:nvPr/>
            </p:nvSpPr>
            <p:spPr>
              <a:xfrm>
                <a:off x="827584" y="1267064"/>
                <a:ext cx="144016" cy="145712"/>
              </a:xfrm>
              <a:prstGeom prst="triangle">
                <a:avLst/>
              </a:prstGeom>
              <a:noFill/>
              <a:ln w="12700"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170" name="直線コネクタ 169"/>
              <p:cNvCxnSpPr>
                <a:stCxn id="169" idx="0"/>
              </p:cNvCxnSpPr>
              <p:nvPr/>
            </p:nvCxnSpPr>
            <p:spPr>
              <a:xfrm flipV="1">
                <a:off x="899592" y="1052736"/>
                <a:ext cx="0" cy="214328"/>
              </a:xfrm>
              <a:prstGeom prst="line">
                <a:avLst/>
              </a:prstGeom>
              <a:ln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3" name="グループ化 132"/>
            <p:cNvGrpSpPr/>
            <p:nvPr/>
          </p:nvGrpSpPr>
          <p:grpSpPr>
            <a:xfrm>
              <a:off x="4859578" y="3042302"/>
              <a:ext cx="324112" cy="171490"/>
              <a:chOff x="755576" y="1700808"/>
              <a:chExt cx="288032" cy="152400"/>
            </a:xfrm>
          </p:grpSpPr>
          <p:sp>
            <p:nvSpPr>
              <p:cNvPr id="167" name="円/楕円 166"/>
              <p:cNvSpPr/>
              <p:nvPr/>
            </p:nvSpPr>
            <p:spPr>
              <a:xfrm>
                <a:off x="827584" y="1709192"/>
                <a:ext cx="144016" cy="144016"/>
              </a:xfrm>
              <a:prstGeom prst="ellipse">
                <a:avLst/>
              </a:prstGeom>
              <a:noFill/>
              <a:ln w="12700"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168" name="直線矢印コネクタ 167"/>
              <p:cNvCxnSpPr/>
              <p:nvPr/>
            </p:nvCxnSpPr>
            <p:spPr>
              <a:xfrm flipV="1">
                <a:off x="755576" y="1700808"/>
                <a:ext cx="288032" cy="152400"/>
              </a:xfrm>
              <a:prstGeom prst="straightConnector1">
                <a:avLst/>
              </a:prstGeom>
              <a:ln>
                <a:solidFill>
                  <a:schemeClr val="accent2">
                    <a:lumMod val="75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4" name="グループ化 133"/>
            <p:cNvGrpSpPr/>
            <p:nvPr/>
          </p:nvGrpSpPr>
          <p:grpSpPr>
            <a:xfrm flipV="1">
              <a:off x="5758656" y="2642934"/>
              <a:ext cx="162056" cy="405139"/>
              <a:chOff x="827584" y="1052736"/>
              <a:chExt cx="144016" cy="360040"/>
            </a:xfrm>
          </p:grpSpPr>
          <p:sp>
            <p:nvSpPr>
              <p:cNvPr id="165" name="二等辺三角形 164"/>
              <p:cNvSpPr/>
              <p:nvPr/>
            </p:nvSpPr>
            <p:spPr>
              <a:xfrm>
                <a:off x="827584" y="1267064"/>
                <a:ext cx="144016" cy="145712"/>
              </a:xfrm>
              <a:prstGeom prst="triangle">
                <a:avLst/>
              </a:prstGeom>
              <a:noFill/>
              <a:ln w="1270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166" name="直線コネクタ 165"/>
              <p:cNvCxnSpPr>
                <a:stCxn id="165" idx="0"/>
              </p:cNvCxnSpPr>
              <p:nvPr/>
            </p:nvCxnSpPr>
            <p:spPr>
              <a:xfrm flipV="1">
                <a:off x="899592" y="1052736"/>
                <a:ext cx="0" cy="214328"/>
              </a:xfrm>
              <a:prstGeom prst="line">
                <a:avLst/>
              </a:prstGeom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5" name="グループ化 134"/>
            <p:cNvGrpSpPr/>
            <p:nvPr/>
          </p:nvGrpSpPr>
          <p:grpSpPr>
            <a:xfrm>
              <a:off x="5677628" y="3042302"/>
              <a:ext cx="324112" cy="171490"/>
              <a:chOff x="755576" y="1700808"/>
              <a:chExt cx="288032" cy="152400"/>
            </a:xfrm>
          </p:grpSpPr>
          <p:sp>
            <p:nvSpPr>
              <p:cNvPr id="163" name="円/楕円 162"/>
              <p:cNvSpPr/>
              <p:nvPr/>
            </p:nvSpPr>
            <p:spPr>
              <a:xfrm>
                <a:off x="827584" y="1709192"/>
                <a:ext cx="144016" cy="144016"/>
              </a:xfrm>
              <a:prstGeom prst="ellipse">
                <a:avLst/>
              </a:prstGeom>
              <a:noFill/>
              <a:ln w="1270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164" name="直線矢印コネクタ 163"/>
              <p:cNvCxnSpPr/>
              <p:nvPr/>
            </p:nvCxnSpPr>
            <p:spPr>
              <a:xfrm flipV="1">
                <a:off x="755576" y="1700808"/>
                <a:ext cx="288032" cy="152400"/>
              </a:xfrm>
              <a:prstGeom prst="straightConnector1">
                <a:avLst/>
              </a:prstGeom>
              <a:ln>
                <a:solidFill>
                  <a:schemeClr val="accent6">
                    <a:lumMod val="75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6" name="グループ化 135"/>
            <p:cNvGrpSpPr/>
            <p:nvPr/>
          </p:nvGrpSpPr>
          <p:grpSpPr>
            <a:xfrm flipV="1">
              <a:off x="6561164" y="2642934"/>
              <a:ext cx="162056" cy="405139"/>
              <a:chOff x="827584" y="1052736"/>
              <a:chExt cx="144016" cy="360040"/>
            </a:xfrm>
          </p:grpSpPr>
          <p:sp>
            <p:nvSpPr>
              <p:cNvPr id="161" name="二等辺三角形 160"/>
              <p:cNvSpPr/>
              <p:nvPr/>
            </p:nvSpPr>
            <p:spPr>
              <a:xfrm>
                <a:off x="827584" y="1267064"/>
                <a:ext cx="144016" cy="145712"/>
              </a:xfrm>
              <a:prstGeom prst="triangle">
                <a:avLst/>
              </a:prstGeom>
              <a:noFill/>
              <a:ln w="12700"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162" name="直線コネクタ 161"/>
              <p:cNvCxnSpPr>
                <a:stCxn id="161" idx="0"/>
              </p:cNvCxnSpPr>
              <p:nvPr/>
            </p:nvCxnSpPr>
            <p:spPr>
              <a:xfrm flipV="1">
                <a:off x="899592" y="1052736"/>
                <a:ext cx="0" cy="214328"/>
              </a:xfrm>
              <a:prstGeom prst="line">
                <a:avLst/>
              </a:prstGeom>
              <a:ln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7" name="グループ化 136"/>
            <p:cNvGrpSpPr/>
            <p:nvPr/>
          </p:nvGrpSpPr>
          <p:grpSpPr>
            <a:xfrm>
              <a:off x="6480136" y="3042302"/>
              <a:ext cx="324112" cy="171490"/>
              <a:chOff x="755576" y="1700808"/>
              <a:chExt cx="288032" cy="152400"/>
            </a:xfrm>
          </p:grpSpPr>
          <p:sp>
            <p:nvSpPr>
              <p:cNvPr id="159" name="円/楕円 158"/>
              <p:cNvSpPr/>
              <p:nvPr/>
            </p:nvSpPr>
            <p:spPr>
              <a:xfrm>
                <a:off x="827584" y="1709192"/>
                <a:ext cx="144016" cy="144016"/>
              </a:xfrm>
              <a:prstGeom prst="ellipse">
                <a:avLst/>
              </a:prstGeom>
              <a:noFill/>
              <a:ln w="12700"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160" name="直線矢印コネクタ 159"/>
              <p:cNvCxnSpPr/>
              <p:nvPr/>
            </p:nvCxnSpPr>
            <p:spPr>
              <a:xfrm flipV="1">
                <a:off x="755576" y="1700808"/>
                <a:ext cx="288032" cy="152400"/>
              </a:xfrm>
              <a:prstGeom prst="straightConnector1">
                <a:avLst/>
              </a:prstGeom>
              <a:ln>
                <a:solidFill>
                  <a:schemeClr val="accent2">
                    <a:lumMod val="75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38" name="正方形/長方形 137"/>
            <p:cNvSpPr/>
            <p:nvPr/>
          </p:nvSpPr>
          <p:spPr>
            <a:xfrm>
              <a:off x="3731744" y="3852580"/>
              <a:ext cx="705039" cy="243083"/>
            </a:xfrm>
            <a:prstGeom prst="rect">
              <a:avLst/>
            </a:prstGeom>
            <a:noFill/>
            <a:ln w="1270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800" dirty="0" smtClean="0">
                  <a:solidFill>
                    <a:schemeClr val="accent6">
                      <a:lumMod val="75000"/>
                    </a:schemeClr>
                  </a:solidFill>
                </a:rPr>
                <a:t>D/A</a:t>
              </a:r>
              <a:endParaRPr kumimoji="1" lang="ja-JP" altLang="en-US" sz="800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cxnSp>
          <p:nvCxnSpPr>
            <p:cNvPr id="139" name="直線コネクタ 138"/>
            <p:cNvCxnSpPr>
              <a:stCxn id="138" idx="0"/>
              <a:endCxn id="179" idx="4"/>
            </p:cNvCxnSpPr>
            <p:nvPr/>
          </p:nvCxnSpPr>
          <p:spPr>
            <a:xfrm flipH="1" flipV="1">
              <a:off x="2581365" y="3213793"/>
              <a:ext cx="1502899" cy="638787"/>
            </a:xfrm>
            <a:prstGeom prst="line">
              <a:avLst/>
            </a:prstGeom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直線コネクタ 139"/>
            <p:cNvCxnSpPr>
              <a:stCxn id="171" idx="4"/>
              <a:endCxn id="138" idx="0"/>
            </p:cNvCxnSpPr>
            <p:nvPr/>
          </p:nvCxnSpPr>
          <p:spPr>
            <a:xfrm flipH="1">
              <a:off x="4084264" y="3213793"/>
              <a:ext cx="117658" cy="638787"/>
            </a:xfrm>
            <a:prstGeom prst="line">
              <a:avLst/>
            </a:prstGeom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直線コネクタ 140"/>
            <p:cNvCxnSpPr>
              <a:stCxn id="163" idx="4"/>
              <a:endCxn id="138" idx="0"/>
            </p:cNvCxnSpPr>
            <p:nvPr/>
          </p:nvCxnSpPr>
          <p:spPr>
            <a:xfrm flipH="1">
              <a:off x="4084264" y="3213793"/>
              <a:ext cx="1755421" cy="638787"/>
            </a:xfrm>
            <a:prstGeom prst="line">
              <a:avLst/>
            </a:prstGeom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2" name="正方形/長方形 141"/>
            <p:cNvSpPr/>
            <p:nvPr/>
          </p:nvSpPr>
          <p:spPr>
            <a:xfrm>
              <a:off x="4956598" y="3852580"/>
              <a:ext cx="705039" cy="243083"/>
            </a:xfrm>
            <a:prstGeom prst="rect">
              <a:avLst/>
            </a:prstGeom>
            <a:noFill/>
            <a:ln w="1270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800" dirty="0" smtClean="0">
                  <a:solidFill>
                    <a:schemeClr val="accent2">
                      <a:lumMod val="75000"/>
                    </a:schemeClr>
                  </a:solidFill>
                </a:rPr>
                <a:t>D/A</a:t>
              </a:r>
              <a:endParaRPr kumimoji="1" lang="ja-JP" altLang="en-US" sz="800" dirty="0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  <p:cxnSp>
          <p:nvCxnSpPr>
            <p:cNvPr id="143" name="直線コネクタ 142"/>
            <p:cNvCxnSpPr>
              <a:stCxn id="175" idx="4"/>
              <a:endCxn id="142" idx="0"/>
            </p:cNvCxnSpPr>
            <p:nvPr/>
          </p:nvCxnSpPr>
          <p:spPr>
            <a:xfrm>
              <a:off x="3399415" y="3213793"/>
              <a:ext cx="1909702" cy="638787"/>
            </a:xfrm>
            <a:prstGeom prst="line">
              <a:avLst/>
            </a:prstGeom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4" name="直線コネクタ 143"/>
            <p:cNvCxnSpPr>
              <a:stCxn id="167" idx="4"/>
              <a:endCxn id="142" idx="0"/>
            </p:cNvCxnSpPr>
            <p:nvPr/>
          </p:nvCxnSpPr>
          <p:spPr>
            <a:xfrm>
              <a:off x="5021636" y="3213793"/>
              <a:ext cx="287481" cy="638787"/>
            </a:xfrm>
            <a:prstGeom prst="line">
              <a:avLst/>
            </a:prstGeom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直線コネクタ 144"/>
            <p:cNvCxnSpPr>
              <a:stCxn id="142" idx="0"/>
              <a:endCxn id="159" idx="4"/>
            </p:cNvCxnSpPr>
            <p:nvPr/>
          </p:nvCxnSpPr>
          <p:spPr>
            <a:xfrm flipV="1">
              <a:off x="5309117" y="3213793"/>
              <a:ext cx="1333076" cy="638787"/>
            </a:xfrm>
            <a:prstGeom prst="line">
              <a:avLst/>
            </a:prstGeom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" name="直線コネクタ 145"/>
            <p:cNvCxnSpPr>
              <a:stCxn id="138" idx="2"/>
            </p:cNvCxnSpPr>
            <p:nvPr/>
          </p:nvCxnSpPr>
          <p:spPr>
            <a:xfrm>
              <a:off x="4084264" y="4095663"/>
              <a:ext cx="2" cy="162058"/>
            </a:xfrm>
            <a:prstGeom prst="line">
              <a:avLst/>
            </a:prstGeom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7" name="直線コネクタ 146"/>
            <p:cNvCxnSpPr>
              <a:stCxn id="142" idx="2"/>
            </p:cNvCxnSpPr>
            <p:nvPr/>
          </p:nvCxnSpPr>
          <p:spPr>
            <a:xfrm>
              <a:off x="5309117" y="4095663"/>
              <a:ext cx="0" cy="162058"/>
            </a:xfrm>
            <a:prstGeom prst="line">
              <a:avLst/>
            </a:prstGeom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8" name="テキスト ボックス 147"/>
            <p:cNvSpPr txBox="1"/>
            <p:nvPr/>
          </p:nvSpPr>
          <p:spPr>
            <a:xfrm>
              <a:off x="3951122" y="4716109"/>
              <a:ext cx="308810" cy="3116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200" dirty="0" smtClean="0">
                  <a:solidFill>
                    <a:srgbClr val="FF0000"/>
                  </a:solidFill>
                </a:rPr>
                <a:t>A</a:t>
              </a:r>
              <a:endParaRPr kumimoji="1" lang="ja-JP" altLang="en-US" sz="1200" dirty="0">
                <a:solidFill>
                  <a:srgbClr val="FF0000"/>
                </a:solidFill>
              </a:endParaRPr>
            </a:p>
          </p:txBody>
        </p:sp>
        <p:sp>
          <p:nvSpPr>
            <p:cNvPr id="149" name="テキスト ボックス 148"/>
            <p:cNvSpPr txBox="1"/>
            <p:nvPr/>
          </p:nvSpPr>
          <p:spPr>
            <a:xfrm>
              <a:off x="5166541" y="4709254"/>
              <a:ext cx="301595" cy="3116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200" dirty="0" smtClean="0">
                  <a:solidFill>
                    <a:srgbClr val="00B050"/>
                  </a:solidFill>
                </a:rPr>
                <a:t>B</a:t>
              </a:r>
              <a:endParaRPr kumimoji="1" lang="ja-JP" altLang="en-US" sz="1200" dirty="0">
                <a:solidFill>
                  <a:srgbClr val="00B050"/>
                </a:solidFill>
              </a:endParaRPr>
            </a:p>
          </p:txBody>
        </p:sp>
        <p:sp>
          <p:nvSpPr>
            <p:cNvPr id="150" name="円/楕円 149"/>
            <p:cNvSpPr/>
            <p:nvPr/>
          </p:nvSpPr>
          <p:spPr>
            <a:xfrm rot="18308497">
              <a:off x="3767800" y="1053597"/>
              <a:ext cx="111331" cy="1941260"/>
            </a:xfrm>
            <a:prstGeom prst="ellipse">
              <a:avLst/>
            </a:prstGeom>
            <a:solidFill>
              <a:srgbClr val="FF0000">
                <a:alpha val="50196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1" name="円/楕円 150"/>
            <p:cNvSpPr/>
            <p:nvPr/>
          </p:nvSpPr>
          <p:spPr>
            <a:xfrm rot="1656441">
              <a:off x="4976175" y="836712"/>
              <a:ext cx="167289" cy="1874460"/>
            </a:xfrm>
            <a:prstGeom prst="ellipse">
              <a:avLst/>
            </a:prstGeom>
            <a:solidFill>
              <a:srgbClr val="00B050">
                <a:alpha val="50196"/>
              </a:srgbClr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2" name="テキスト ボックス 151"/>
            <p:cNvSpPr txBox="1"/>
            <p:nvPr/>
          </p:nvSpPr>
          <p:spPr>
            <a:xfrm>
              <a:off x="3142724" y="1306294"/>
              <a:ext cx="308810" cy="3116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200" dirty="0" smtClean="0">
                  <a:solidFill>
                    <a:srgbClr val="FF0000"/>
                  </a:solidFill>
                </a:rPr>
                <a:t>A</a:t>
              </a:r>
              <a:endParaRPr kumimoji="1" lang="ja-JP" altLang="en-US" sz="1200" dirty="0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  <p:sp>
          <p:nvSpPr>
            <p:cNvPr id="153" name="テキスト ボックス 152"/>
            <p:cNvSpPr txBox="1"/>
            <p:nvPr/>
          </p:nvSpPr>
          <p:spPr>
            <a:xfrm>
              <a:off x="4870836" y="961330"/>
              <a:ext cx="301595" cy="3116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200" dirty="0" smtClean="0">
                  <a:solidFill>
                    <a:srgbClr val="00B050"/>
                  </a:solidFill>
                </a:rPr>
                <a:t>B</a:t>
              </a:r>
              <a:endParaRPr kumimoji="1" lang="ja-JP" altLang="en-US" sz="1200" dirty="0">
                <a:solidFill>
                  <a:srgbClr val="00B050"/>
                </a:solidFill>
              </a:endParaRPr>
            </a:p>
          </p:txBody>
        </p:sp>
        <p:sp>
          <p:nvSpPr>
            <p:cNvPr id="154" name="正方形/長方形 153"/>
            <p:cNvSpPr/>
            <p:nvPr/>
          </p:nvSpPr>
          <p:spPr>
            <a:xfrm>
              <a:off x="3288033" y="4257721"/>
              <a:ext cx="2788976" cy="283919"/>
            </a:xfrm>
            <a:prstGeom prst="rect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200" dirty="0" smtClean="0">
                  <a:solidFill>
                    <a:schemeClr val="tx1"/>
                  </a:solidFill>
                </a:rPr>
                <a:t>digital beamforming</a:t>
              </a:r>
              <a:endParaRPr kumimoji="1" lang="ja-JP" altLang="en-US" sz="1200" dirty="0">
                <a:solidFill>
                  <a:schemeClr val="tx1"/>
                </a:solidFill>
              </a:endParaRPr>
            </a:p>
          </p:txBody>
        </p:sp>
        <p:cxnSp>
          <p:nvCxnSpPr>
            <p:cNvPr id="155" name="直線コネクタ 154"/>
            <p:cNvCxnSpPr/>
            <p:nvPr/>
          </p:nvCxnSpPr>
          <p:spPr>
            <a:xfrm>
              <a:off x="4085735" y="4541639"/>
              <a:ext cx="0" cy="162056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" name="直線コネクタ 155"/>
            <p:cNvCxnSpPr/>
            <p:nvPr/>
          </p:nvCxnSpPr>
          <p:spPr>
            <a:xfrm>
              <a:off x="5310588" y="4541639"/>
              <a:ext cx="0" cy="162056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7" name="テキスト ボックス 156"/>
            <p:cNvSpPr txBox="1"/>
            <p:nvPr/>
          </p:nvSpPr>
          <p:spPr>
            <a:xfrm>
              <a:off x="3030394" y="3760520"/>
              <a:ext cx="489190" cy="3116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200" dirty="0" smtClean="0">
                  <a:solidFill>
                    <a:schemeClr val="accent6">
                      <a:lumMod val="75000"/>
                    </a:schemeClr>
                  </a:solidFill>
                </a:rPr>
                <a:t>A+B</a:t>
              </a:r>
              <a:endParaRPr kumimoji="1" lang="ja-JP" altLang="en-US" sz="1200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158" name="テキスト ボックス 157"/>
            <p:cNvSpPr txBox="1"/>
            <p:nvPr/>
          </p:nvSpPr>
          <p:spPr>
            <a:xfrm>
              <a:off x="5567254" y="3783966"/>
              <a:ext cx="454921" cy="3116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200" dirty="0" smtClean="0">
                  <a:solidFill>
                    <a:schemeClr val="accent2">
                      <a:lumMod val="75000"/>
                    </a:schemeClr>
                  </a:solidFill>
                </a:rPr>
                <a:t>A-B</a:t>
              </a:r>
              <a:endParaRPr kumimoji="1" lang="ja-JP" altLang="en-US" sz="1200" dirty="0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</p:grpSp>
      <p:grpSp>
        <p:nvGrpSpPr>
          <p:cNvPr id="65" name="グループ化 64"/>
          <p:cNvGrpSpPr/>
          <p:nvPr/>
        </p:nvGrpSpPr>
        <p:grpSpPr>
          <a:xfrm>
            <a:off x="2965376" y="4399881"/>
            <a:ext cx="2819400" cy="1899762"/>
            <a:chOff x="4788024" y="3726790"/>
            <a:chExt cx="3896816" cy="2625744"/>
          </a:xfrm>
        </p:grpSpPr>
        <p:grpSp>
          <p:nvGrpSpPr>
            <p:cNvPr id="66" name="グループ化 65"/>
            <p:cNvGrpSpPr/>
            <p:nvPr/>
          </p:nvGrpSpPr>
          <p:grpSpPr>
            <a:xfrm flipV="1">
              <a:off x="4860032" y="4639827"/>
              <a:ext cx="144016" cy="360040"/>
              <a:chOff x="827584" y="1052736"/>
              <a:chExt cx="144016" cy="360040"/>
            </a:xfrm>
          </p:grpSpPr>
          <p:sp>
            <p:nvSpPr>
              <p:cNvPr id="116" name="二等辺三角形 115"/>
              <p:cNvSpPr/>
              <p:nvPr/>
            </p:nvSpPr>
            <p:spPr>
              <a:xfrm>
                <a:off x="827584" y="1267064"/>
                <a:ext cx="144016" cy="145712"/>
              </a:xfrm>
              <a:prstGeom prst="triangle">
                <a:avLst/>
              </a:prstGeom>
              <a:noFill/>
              <a:ln w="12700"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117" name="直線コネクタ 116"/>
              <p:cNvCxnSpPr>
                <a:stCxn id="116" idx="0"/>
              </p:cNvCxnSpPr>
              <p:nvPr/>
            </p:nvCxnSpPr>
            <p:spPr>
              <a:xfrm flipV="1">
                <a:off x="899592" y="1052736"/>
                <a:ext cx="0" cy="214328"/>
              </a:xfrm>
              <a:prstGeom prst="line">
                <a:avLst/>
              </a:prstGeom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7" name="グループ化 66"/>
            <p:cNvGrpSpPr/>
            <p:nvPr/>
          </p:nvGrpSpPr>
          <p:grpSpPr>
            <a:xfrm>
              <a:off x="4788024" y="4989323"/>
              <a:ext cx="288032" cy="152400"/>
              <a:chOff x="755576" y="1700808"/>
              <a:chExt cx="288032" cy="152400"/>
            </a:xfrm>
          </p:grpSpPr>
          <p:sp>
            <p:nvSpPr>
              <p:cNvPr id="114" name="円/楕円 113"/>
              <p:cNvSpPr/>
              <p:nvPr/>
            </p:nvSpPr>
            <p:spPr>
              <a:xfrm>
                <a:off x="827584" y="1709192"/>
                <a:ext cx="144016" cy="144016"/>
              </a:xfrm>
              <a:prstGeom prst="ellipse">
                <a:avLst/>
              </a:prstGeom>
              <a:noFill/>
              <a:ln w="12700"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115" name="直線矢印コネクタ 114"/>
              <p:cNvCxnSpPr/>
              <p:nvPr/>
            </p:nvCxnSpPr>
            <p:spPr>
              <a:xfrm flipV="1">
                <a:off x="755576" y="1700808"/>
                <a:ext cx="288032" cy="152400"/>
              </a:xfrm>
              <a:prstGeom prst="straightConnector1">
                <a:avLst/>
              </a:prstGeom>
              <a:ln>
                <a:solidFill>
                  <a:schemeClr val="bg1">
                    <a:lumMod val="85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8" name="グループ化 67"/>
            <p:cNvGrpSpPr/>
            <p:nvPr/>
          </p:nvGrpSpPr>
          <p:grpSpPr>
            <a:xfrm flipV="1">
              <a:off x="5587018" y="4639827"/>
              <a:ext cx="144016" cy="360040"/>
              <a:chOff x="827584" y="1052736"/>
              <a:chExt cx="144016" cy="360040"/>
            </a:xfrm>
          </p:grpSpPr>
          <p:sp>
            <p:nvSpPr>
              <p:cNvPr id="112" name="二等辺三角形 111"/>
              <p:cNvSpPr/>
              <p:nvPr/>
            </p:nvSpPr>
            <p:spPr>
              <a:xfrm>
                <a:off x="827584" y="1267064"/>
                <a:ext cx="144016" cy="145712"/>
              </a:xfrm>
              <a:prstGeom prst="triangle">
                <a:avLst/>
              </a:prstGeom>
              <a:noFill/>
              <a:ln w="1270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113" name="直線コネクタ 112"/>
              <p:cNvCxnSpPr>
                <a:stCxn id="112" idx="0"/>
              </p:cNvCxnSpPr>
              <p:nvPr/>
            </p:nvCxnSpPr>
            <p:spPr>
              <a:xfrm flipV="1">
                <a:off x="899592" y="1052736"/>
                <a:ext cx="0" cy="214328"/>
              </a:xfrm>
              <a:prstGeom prst="line">
                <a:avLst/>
              </a:prstGeom>
              <a:ln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9" name="グループ化 68"/>
            <p:cNvGrpSpPr/>
            <p:nvPr/>
          </p:nvGrpSpPr>
          <p:grpSpPr>
            <a:xfrm>
              <a:off x="5515010" y="4989323"/>
              <a:ext cx="288032" cy="152400"/>
              <a:chOff x="755576" y="1700808"/>
              <a:chExt cx="288032" cy="152400"/>
            </a:xfrm>
          </p:grpSpPr>
          <p:sp>
            <p:nvSpPr>
              <p:cNvPr id="110" name="円/楕円 109"/>
              <p:cNvSpPr/>
              <p:nvPr/>
            </p:nvSpPr>
            <p:spPr>
              <a:xfrm>
                <a:off x="827584" y="1709192"/>
                <a:ext cx="144016" cy="144016"/>
              </a:xfrm>
              <a:prstGeom prst="ellipse">
                <a:avLst/>
              </a:prstGeom>
              <a:noFill/>
              <a:ln w="1270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111" name="直線矢印コネクタ 110"/>
              <p:cNvCxnSpPr/>
              <p:nvPr/>
            </p:nvCxnSpPr>
            <p:spPr>
              <a:xfrm flipV="1">
                <a:off x="755576" y="1700808"/>
                <a:ext cx="288032" cy="152400"/>
              </a:xfrm>
              <a:prstGeom prst="straightConnector1">
                <a:avLst/>
              </a:prstGeom>
              <a:ln>
                <a:solidFill>
                  <a:srgbClr val="00B05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0" name="グループ化 69"/>
            <p:cNvGrpSpPr/>
            <p:nvPr/>
          </p:nvGrpSpPr>
          <p:grpSpPr>
            <a:xfrm flipV="1">
              <a:off x="6300192" y="4639827"/>
              <a:ext cx="144016" cy="360040"/>
              <a:chOff x="827584" y="1052736"/>
              <a:chExt cx="144016" cy="360040"/>
            </a:xfrm>
          </p:grpSpPr>
          <p:sp>
            <p:nvSpPr>
              <p:cNvPr id="108" name="二等辺三角形 107"/>
              <p:cNvSpPr/>
              <p:nvPr/>
            </p:nvSpPr>
            <p:spPr>
              <a:xfrm>
                <a:off x="827584" y="1267064"/>
                <a:ext cx="144016" cy="145712"/>
              </a:xfrm>
              <a:prstGeom prst="triangle">
                <a:avLst/>
              </a:prstGeom>
              <a:noFill/>
              <a:ln w="12700"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109" name="直線コネクタ 108"/>
              <p:cNvCxnSpPr>
                <a:stCxn id="108" idx="0"/>
              </p:cNvCxnSpPr>
              <p:nvPr/>
            </p:nvCxnSpPr>
            <p:spPr>
              <a:xfrm flipV="1">
                <a:off x="899592" y="1052736"/>
                <a:ext cx="0" cy="214328"/>
              </a:xfrm>
              <a:prstGeom prst="line">
                <a:avLst/>
              </a:prstGeom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1" name="グループ化 70"/>
            <p:cNvGrpSpPr/>
            <p:nvPr/>
          </p:nvGrpSpPr>
          <p:grpSpPr>
            <a:xfrm>
              <a:off x="6228184" y="4989323"/>
              <a:ext cx="288032" cy="152400"/>
              <a:chOff x="755576" y="1700808"/>
              <a:chExt cx="288032" cy="152400"/>
            </a:xfrm>
          </p:grpSpPr>
          <p:sp>
            <p:nvSpPr>
              <p:cNvPr id="106" name="円/楕円 105"/>
              <p:cNvSpPr/>
              <p:nvPr/>
            </p:nvSpPr>
            <p:spPr>
              <a:xfrm>
                <a:off x="827584" y="1709192"/>
                <a:ext cx="144016" cy="144016"/>
              </a:xfrm>
              <a:prstGeom prst="ellipse">
                <a:avLst/>
              </a:prstGeom>
              <a:noFill/>
              <a:ln w="12700"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107" name="直線矢印コネクタ 106"/>
              <p:cNvCxnSpPr/>
              <p:nvPr/>
            </p:nvCxnSpPr>
            <p:spPr>
              <a:xfrm flipV="1">
                <a:off x="755576" y="1700808"/>
                <a:ext cx="288032" cy="152400"/>
              </a:xfrm>
              <a:prstGeom prst="straightConnector1">
                <a:avLst/>
              </a:prstGeom>
              <a:ln>
                <a:solidFill>
                  <a:schemeClr val="bg1">
                    <a:lumMod val="85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2" name="グループ化 71"/>
            <p:cNvGrpSpPr/>
            <p:nvPr/>
          </p:nvGrpSpPr>
          <p:grpSpPr>
            <a:xfrm flipV="1">
              <a:off x="7028656" y="4639827"/>
              <a:ext cx="144016" cy="360040"/>
              <a:chOff x="827584" y="1052736"/>
              <a:chExt cx="144016" cy="360040"/>
            </a:xfrm>
          </p:grpSpPr>
          <p:sp>
            <p:nvSpPr>
              <p:cNvPr id="104" name="二等辺三角形 103"/>
              <p:cNvSpPr/>
              <p:nvPr/>
            </p:nvSpPr>
            <p:spPr>
              <a:xfrm>
                <a:off x="827584" y="1267064"/>
                <a:ext cx="144016" cy="145712"/>
              </a:xfrm>
              <a:prstGeom prst="triangle">
                <a:avLst/>
              </a:prstGeom>
              <a:noFill/>
              <a:ln w="1270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105" name="直線コネクタ 104"/>
              <p:cNvCxnSpPr>
                <a:stCxn id="104" idx="0"/>
              </p:cNvCxnSpPr>
              <p:nvPr/>
            </p:nvCxnSpPr>
            <p:spPr>
              <a:xfrm flipV="1">
                <a:off x="899592" y="1052736"/>
                <a:ext cx="0" cy="214328"/>
              </a:xfrm>
              <a:prstGeom prst="line">
                <a:avLst/>
              </a:prstGeom>
              <a:ln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3" name="グループ化 72"/>
            <p:cNvGrpSpPr/>
            <p:nvPr/>
          </p:nvGrpSpPr>
          <p:grpSpPr>
            <a:xfrm>
              <a:off x="6956648" y="4989323"/>
              <a:ext cx="288032" cy="152400"/>
              <a:chOff x="755576" y="1700808"/>
              <a:chExt cx="288032" cy="152400"/>
            </a:xfrm>
          </p:grpSpPr>
          <p:sp>
            <p:nvSpPr>
              <p:cNvPr id="102" name="円/楕円 101"/>
              <p:cNvSpPr/>
              <p:nvPr/>
            </p:nvSpPr>
            <p:spPr>
              <a:xfrm>
                <a:off x="827584" y="1709192"/>
                <a:ext cx="144016" cy="144016"/>
              </a:xfrm>
              <a:prstGeom prst="ellipse">
                <a:avLst/>
              </a:prstGeom>
              <a:noFill/>
              <a:ln w="1270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103" name="直線矢印コネクタ 102"/>
              <p:cNvCxnSpPr/>
              <p:nvPr/>
            </p:nvCxnSpPr>
            <p:spPr>
              <a:xfrm flipV="1">
                <a:off x="755576" y="1700808"/>
                <a:ext cx="288032" cy="152400"/>
              </a:xfrm>
              <a:prstGeom prst="straightConnector1">
                <a:avLst/>
              </a:prstGeom>
              <a:ln>
                <a:solidFill>
                  <a:srgbClr val="00B05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4" name="グループ化 73"/>
            <p:cNvGrpSpPr/>
            <p:nvPr/>
          </p:nvGrpSpPr>
          <p:grpSpPr>
            <a:xfrm flipV="1">
              <a:off x="7755642" y="4639827"/>
              <a:ext cx="144016" cy="360040"/>
              <a:chOff x="827584" y="1052736"/>
              <a:chExt cx="144016" cy="360040"/>
            </a:xfrm>
          </p:grpSpPr>
          <p:sp>
            <p:nvSpPr>
              <p:cNvPr id="100" name="二等辺三角形 99"/>
              <p:cNvSpPr/>
              <p:nvPr/>
            </p:nvSpPr>
            <p:spPr>
              <a:xfrm>
                <a:off x="827584" y="1267064"/>
                <a:ext cx="144016" cy="145712"/>
              </a:xfrm>
              <a:prstGeom prst="triangle">
                <a:avLst/>
              </a:prstGeom>
              <a:noFill/>
              <a:ln w="12700"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101" name="直線コネクタ 100"/>
              <p:cNvCxnSpPr>
                <a:stCxn id="100" idx="0"/>
              </p:cNvCxnSpPr>
              <p:nvPr/>
            </p:nvCxnSpPr>
            <p:spPr>
              <a:xfrm flipV="1">
                <a:off x="899592" y="1052736"/>
                <a:ext cx="0" cy="214328"/>
              </a:xfrm>
              <a:prstGeom prst="line">
                <a:avLst/>
              </a:prstGeom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5" name="グループ化 74"/>
            <p:cNvGrpSpPr/>
            <p:nvPr/>
          </p:nvGrpSpPr>
          <p:grpSpPr>
            <a:xfrm>
              <a:off x="7683634" y="4989323"/>
              <a:ext cx="288032" cy="152400"/>
              <a:chOff x="755576" y="1700808"/>
              <a:chExt cx="288032" cy="152400"/>
            </a:xfrm>
          </p:grpSpPr>
          <p:sp>
            <p:nvSpPr>
              <p:cNvPr id="98" name="円/楕円 97"/>
              <p:cNvSpPr/>
              <p:nvPr/>
            </p:nvSpPr>
            <p:spPr>
              <a:xfrm>
                <a:off x="827584" y="1709192"/>
                <a:ext cx="144016" cy="144016"/>
              </a:xfrm>
              <a:prstGeom prst="ellipse">
                <a:avLst/>
              </a:prstGeom>
              <a:noFill/>
              <a:ln w="12700"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99" name="直線矢印コネクタ 98"/>
              <p:cNvCxnSpPr/>
              <p:nvPr/>
            </p:nvCxnSpPr>
            <p:spPr>
              <a:xfrm flipV="1">
                <a:off x="755576" y="1700808"/>
                <a:ext cx="288032" cy="152400"/>
              </a:xfrm>
              <a:prstGeom prst="straightConnector1">
                <a:avLst/>
              </a:prstGeom>
              <a:ln>
                <a:solidFill>
                  <a:schemeClr val="bg1">
                    <a:lumMod val="85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6" name="グループ化 75"/>
            <p:cNvGrpSpPr/>
            <p:nvPr/>
          </p:nvGrpSpPr>
          <p:grpSpPr>
            <a:xfrm flipV="1">
              <a:off x="8468816" y="4639827"/>
              <a:ext cx="144016" cy="360040"/>
              <a:chOff x="827584" y="1052736"/>
              <a:chExt cx="144016" cy="360040"/>
            </a:xfrm>
          </p:grpSpPr>
          <p:sp>
            <p:nvSpPr>
              <p:cNvPr id="96" name="二等辺三角形 95"/>
              <p:cNvSpPr/>
              <p:nvPr/>
            </p:nvSpPr>
            <p:spPr>
              <a:xfrm>
                <a:off x="827584" y="1267064"/>
                <a:ext cx="144016" cy="145712"/>
              </a:xfrm>
              <a:prstGeom prst="triangle">
                <a:avLst/>
              </a:prstGeom>
              <a:noFill/>
              <a:ln w="1270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97" name="直線コネクタ 96"/>
              <p:cNvCxnSpPr>
                <a:stCxn id="96" idx="0"/>
              </p:cNvCxnSpPr>
              <p:nvPr/>
            </p:nvCxnSpPr>
            <p:spPr>
              <a:xfrm flipV="1">
                <a:off x="899592" y="1052736"/>
                <a:ext cx="0" cy="214328"/>
              </a:xfrm>
              <a:prstGeom prst="line">
                <a:avLst/>
              </a:prstGeom>
              <a:ln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7" name="グループ化 76"/>
            <p:cNvGrpSpPr/>
            <p:nvPr/>
          </p:nvGrpSpPr>
          <p:grpSpPr>
            <a:xfrm>
              <a:off x="8396808" y="4989323"/>
              <a:ext cx="288032" cy="152400"/>
              <a:chOff x="755576" y="1700808"/>
              <a:chExt cx="288032" cy="152400"/>
            </a:xfrm>
          </p:grpSpPr>
          <p:sp>
            <p:nvSpPr>
              <p:cNvPr id="94" name="円/楕円 93"/>
              <p:cNvSpPr/>
              <p:nvPr/>
            </p:nvSpPr>
            <p:spPr>
              <a:xfrm>
                <a:off x="827584" y="1709192"/>
                <a:ext cx="144016" cy="144016"/>
              </a:xfrm>
              <a:prstGeom prst="ellipse">
                <a:avLst/>
              </a:prstGeom>
              <a:noFill/>
              <a:ln w="1270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95" name="直線矢印コネクタ 94"/>
              <p:cNvCxnSpPr/>
              <p:nvPr/>
            </p:nvCxnSpPr>
            <p:spPr>
              <a:xfrm flipV="1">
                <a:off x="755576" y="1700808"/>
                <a:ext cx="288032" cy="152400"/>
              </a:xfrm>
              <a:prstGeom prst="straightConnector1">
                <a:avLst/>
              </a:prstGeom>
              <a:ln>
                <a:solidFill>
                  <a:srgbClr val="00B05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8" name="正方形/長方形 77"/>
            <p:cNvSpPr/>
            <p:nvPr/>
          </p:nvSpPr>
          <p:spPr>
            <a:xfrm>
              <a:off x="6019066" y="5709403"/>
              <a:ext cx="497150" cy="216024"/>
            </a:xfrm>
            <a:prstGeom prst="rect">
              <a:avLst/>
            </a:prstGeom>
            <a:noFill/>
            <a:ln w="12700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800" dirty="0" smtClean="0">
                  <a:solidFill>
                    <a:schemeClr val="bg1">
                      <a:lumMod val="75000"/>
                    </a:schemeClr>
                  </a:solidFill>
                </a:rPr>
                <a:t>D/A</a:t>
              </a:r>
              <a:endParaRPr kumimoji="1" lang="ja-JP" altLang="en-US" sz="800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cxnSp>
          <p:nvCxnSpPr>
            <p:cNvPr id="79" name="直線コネクタ 78"/>
            <p:cNvCxnSpPr>
              <a:stCxn id="78" idx="0"/>
              <a:endCxn id="114" idx="4"/>
            </p:cNvCxnSpPr>
            <p:nvPr/>
          </p:nvCxnSpPr>
          <p:spPr>
            <a:xfrm flipH="1" flipV="1">
              <a:off x="4932040" y="5141723"/>
              <a:ext cx="1335601" cy="567680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直線コネクタ 79"/>
            <p:cNvCxnSpPr>
              <a:stCxn id="106" idx="4"/>
              <a:endCxn id="78" idx="0"/>
            </p:cNvCxnSpPr>
            <p:nvPr/>
          </p:nvCxnSpPr>
          <p:spPr>
            <a:xfrm flipH="1">
              <a:off x="6267641" y="5141723"/>
              <a:ext cx="104559" cy="567680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直線コネクタ 80"/>
            <p:cNvCxnSpPr>
              <a:stCxn id="98" idx="4"/>
              <a:endCxn id="78" idx="0"/>
            </p:cNvCxnSpPr>
            <p:nvPr/>
          </p:nvCxnSpPr>
          <p:spPr>
            <a:xfrm flipH="1">
              <a:off x="6267641" y="5141723"/>
              <a:ext cx="1560009" cy="567680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2" name="正方形/長方形 81"/>
            <p:cNvSpPr/>
            <p:nvPr/>
          </p:nvSpPr>
          <p:spPr>
            <a:xfrm>
              <a:off x="7107570" y="5709403"/>
              <a:ext cx="497150" cy="216024"/>
            </a:xfrm>
            <a:prstGeom prst="rect">
              <a:avLst/>
            </a:prstGeom>
            <a:noFill/>
            <a:ln w="127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800" dirty="0" smtClean="0">
                  <a:solidFill>
                    <a:srgbClr val="00B050"/>
                  </a:solidFill>
                </a:rPr>
                <a:t>D/A</a:t>
              </a:r>
              <a:endParaRPr kumimoji="1" lang="ja-JP" altLang="en-US" sz="800" dirty="0">
                <a:solidFill>
                  <a:srgbClr val="00B050"/>
                </a:solidFill>
              </a:endParaRPr>
            </a:p>
          </p:txBody>
        </p:sp>
        <p:cxnSp>
          <p:nvCxnSpPr>
            <p:cNvPr id="83" name="直線コネクタ 82"/>
            <p:cNvCxnSpPr>
              <a:stCxn id="110" idx="4"/>
              <a:endCxn id="82" idx="0"/>
            </p:cNvCxnSpPr>
            <p:nvPr/>
          </p:nvCxnSpPr>
          <p:spPr>
            <a:xfrm>
              <a:off x="5659026" y="5141723"/>
              <a:ext cx="1697119" cy="567680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直線コネクタ 83"/>
            <p:cNvCxnSpPr>
              <a:stCxn id="102" idx="4"/>
              <a:endCxn id="82" idx="0"/>
            </p:cNvCxnSpPr>
            <p:nvPr/>
          </p:nvCxnSpPr>
          <p:spPr>
            <a:xfrm>
              <a:off x="7100664" y="5141723"/>
              <a:ext cx="255481" cy="567680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直線コネクタ 84"/>
            <p:cNvCxnSpPr>
              <a:stCxn id="82" idx="0"/>
              <a:endCxn id="94" idx="4"/>
            </p:cNvCxnSpPr>
            <p:nvPr/>
          </p:nvCxnSpPr>
          <p:spPr>
            <a:xfrm flipV="1">
              <a:off x="7356145" y="5141723"/>
              <a:ext cx="1184679" cy="567680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直線コネクタ 85"/>
            <p:cNvCxnSpPr>
              <a:stCxn id="78" idx="2"/>
            </p:cNvCxnSpPr>
            <p:nvPr/>
          </p:nvCxnSpPr>
          <p:spPr>
            <a:xfrm>
              <a:off x="6267641" y="5925427"/>
              <a:ext cx="0" cy="144016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直線コネクタ 86"/>
            <p:cNvCxnSpPr>
              <a:stCxn id="82" idx="2"/>
            </p:cNvCxnSpPr>
            <p:nvPr/>
          </p:nvCxnSpPr>
          <p:spPr>
            <a:xfrm>
              <a:off x="7356145" y="5925427"/>
              <a:ext cx="0" cy="144016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8" name="テキスト ボックス 87"/>
            <p:cNvSpPr txBox="1"/>
            <p:nvPr/>
          </p:nvSpPr>
          <p:spPr>
            <a:xfrm>
              <a:off x="6149320" y="6075535"/>
              <a:ext cx="27443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200" dirty="0" smtClean="0">
                  <a:solidFill>
                    <a:schemeClr val="bg1">
                      <a:lumMod val="75000"/>
                    </a:schemeClr>
                  </a:solidFill>
                </a:rPr>
                <a:t>A</a:t>
              </a:r>
              <a:endParaRPr kumimoji="1" lang="ja-JP" altLang="en-US" sz="1200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89" name="テキスト ボックス 88"/>
            <p:cNvSpPr txBox="1"/>
            <p:nvPr/>
          </p:nvSpPr>
          <p:spPr>
            <a:xfrm>
              <a:off x="7229440" y="6069443"/>
              <a:ext cx="26802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200" dirty="0" smtClean="0">
                  <a:solidFill>
                    <a:srgbClr val="00B050"/>
                  </a:solidFill>
                </a:rPr>
                <a:t>B</a:t>
              </a:r>
              <a:endParaRPr kumimoji="1" lang="ja-JP" altLang="en-US" sz="1200" dirty="0">
                <a:solidFill>
                  <a:srgbClr val="00B050"/>
                </a:solidFill>
              </a:endParaRPr>
            </a:p>
          </p:txBody>
        </p:sp>
        <p:sp>
          <p:nvSpPr>
            <p:cNvPr id="90" name="円/楕円 89"/>
            <p:cNvSpPr/>
            <p:nvPr/>
          </p:nvSpPr>
          <p:spPr>
            <a:xfrm rot="1935006">
              <a:off x="6974583" y="3750843"/>
              <a:ext cx="133766" cy="957882"/>
            </a:xfrm>
            <a:prstGeom prst="ellipse">
              <a:avLst/>
            </a:prstGeom>
            <a:solidFill>
              <a:srgbClr val="00B050">
                <a:alpha val="50196"/>
              </a:srgbClr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1" name="円/楕円 90"/>
            <p:cNvSpPr/>
            <p:nvPr/>
          </p:nvSpPr>
          <p:spPr>
            <a:xfrm rot="18428579">
              <a:off x="6287117" y="3828927"/>
              <a:ext cx="133766" cy="961331"/>
            </a:xfrm>
            <a:prstGeom prst="ellipse">
              <a:avLst/>
            </a:prstGeom>
            <a:solidFill>
              <a:srgbClr val="00B050">
                <a:alpha val="50196"/>
              </a:srgbClr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2" name="テキスト ボックス 91"/>
            <p:cNvSpPr txBox="1"/>
            <p:nvPr/>
          </p:nvSpPr>
          <p:spPr>
            <a:xfrm>
              <a:off x="5381858" y="3726790"/>
              <a:ext cx="878767" cy="27700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1200" dirty="0">
                  <a:solidFill>
                    <a:schemeClr val="tx1"/>
                  </a:solidFill>
                </a:rPr>
                <a:t>phase:0deg</a:t>
              </a:r>
              <a:endParaRPr lang="ja-JP" alt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93" name="テキスト ボックス 92"/>
            <p:cNvSpPr txBox="1"/>
            <p:nvPr/>
          </p:nvSpPr>
          <p:spPr>
            <a:xfrm>
              <a:off x="7060080" y="3987547"/>
              <a:ext cx="1032655" cy="27700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1200" dirty="0" smtClean="0">
                  <a:solidFill>
                    <a:schemeClr val="tx1"/>
                  </a:solidFill>
                </a:rPr>
                <a:t>phase:180deg</a:t>
              </a:r>
              <a:endParaRPr lang="ja-JP" altLang="en-US" sz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18" name="グループ化 117"/>
          <p:cNvGrpSpPr/>
          <p:nvPr/>
        </p:nvGrpSpPr>
        <p:grpSpPr>
          <a:xfrm>
            <a:off x="178367" y="4417609"/>
            <a:ext cx="2819401" cy="1894992"/>
            <a:chOff x="4798472" y="620688"/>
            <a:chExt cx="3896816" cy="2619151"/>
          </a:xfrm>
        </p:grpSpPr>
        <p:grpSp>
          <p:nvGrpSpPr>
            <p:cNvPr id="119" name="グループ化 118"/>
            <p:cNvGrpSpPr/>
            <p:nvPr/>
          </p:nvGrpSpPr>
          <p:grpSpPr>
            <a:xfrm flipV="1">
              <a:off x="4870480" y="1530723"/>
              <a:ext cx="144016" cy="360040"/>
              <a:chOff x="827584" y="1052736"/>
              <a:chExt cx="144016" cy="360040"/>
            </a:xfrm>
          </p:grpSpPr>
          <p:sp>
            <p:nvSpPr>
              <p:cNvPr id="227" name="二等辺三角形 226"/>
              <p:cNvSpPr/>
              <p:nvPr/>
            </p:nvSpPr>
            <p:spPr>
              <a:xfrm>
                <a:off x="827584" y="1267064"/>
                <a:ext cx="144016" cy="145712"/>
              </a:xfrm>
              <a:prstGeom prst="triangle">
                <a:avLst/>
              </a:prstGeom>
              <a:noFill/>
              <a:ln w="1270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228" name="直線コネクタ 227"/>
              <p:cNvCxnSpPr>
                <a:stCxn id="227" idx="0"/>
              </p:cNvCxnSpPr>
              <p:nvPr/>
            </p:nvCxnSpPr>
            <p:spPr>
              <a:xfrm flipV="1">
                <a:off x="899592" y="1052736"/>
                <a:ext cx="0" cy="214328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0" name="グループ化 119"/>
            <p:cNvGrpSpPr/>
            <p:nvPr/>
          </p:nvGrpSpPr>
          <p:grpSpPr>
            <a:xfrm>
              <a:off x="4798472" y="1876628"/>
              <a:ext cx="288032" cy="152400"/>
              <a:chOff x="755576" y="1700808"/>
              <a:chExt cx="288032" cy="152400"/>
            </a:xfrm>
          </p:grpSpPr>
          <p:sp>
            <p:nvSpPr>
              <p:cNvPr id="225" name="円/楕円 224"/>
              <p:cNvSpPr/>
              <p:nvPr/>
            </p:nvSpPr>
            <p:spPr>
              <a:xfrm>
                <a:off x="827584" y="1709192"/>
                <a:ext cx="144016" cy="144016"/>
              </a:xfrm>
              <a:prstGeom prst="ellipse">
                <a:avLst/>
              </a:prstGeom>
              <a:noFill/>
              <a:ln w="1270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226" name="直線矢印コネクタ 225"/>
              <p:cNvCxnSpPr/>
              <p:nvPr/>
            </p:nvCxnSpPr>
            <p:spPr>
              <a:xfrm flipV="1">
                <a:off x="755576" y="1700808"/>
                <a:ext cx="288032" cy="152400"/>
              </a:xfrm>
              <a:prstGeom prst="straightConnector1">
                <a:avLst/>
              </a:prstGeom>
              <a:ln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1" name="グループ化 120"/>
            <p:cNvGrpSpPr/>
            <p:nvPr/>
          </p:nvGrpSpPr>
          <p:grpSpPr>
            <a:xfrm flipV="1">
              <a:off x="5597466" y="1530723"/>
              <a:ext cx="144016" cy="360040"/>
              <a:chOff x="827584" y="1052736"/>
              <a:chExt cx="144016" cy="360040"/>
            </a:xfrm>
          </p:grpSpPr>
          <p:sp>
            <p:nvSpPr>
              <p:cNvPr id="223" name="二等辺三角形 222"/>
              <p:cNvSpPr/>
              <p:nvPr/>
            </p:nvSpPr>
            <p:spPr>
              <a:xfrm>
                <a:off x="827584" y="1267064"/>
                <a:ext cx="144016" cy="145712"/>
              </a:xfrm>
              <a:prstGeom prst="triangle">
                <a:avLst/>
              </a:prstGeom>
              <a:noFill/>
              <a:ln w="12700"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224" name="直線コネクタ 223"/>
              <p:cNvCxnSpPr>
                <a:stCxn id="223" idx="0"/>
              </p:cNvCxnSpPr>
              <p:nvPr/>
            </p:nvCxnSpPr>
            <p:spPr>
              <a:xfrm flipV="1">
                <a:off x="899592" y="1052736"/>
                <a:ext cx="0" cy="214328"/>
              </a:xfrm>
              <a:prstGeom prst="line">
                <a:avLst/>
              </a:prstGeom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2" name="グループ化 121"/>
            <p:cNvGrpSpPr/>
            <p:nvPr/>
          </p:nvGrpSpPr>
          <p:grpSpPr>
            <a:xfrm>
              <a:off x="5525458" y="1876628"/>
              <a:ext cx="288032" cy="152400"/>
              <a:chOff x="755576" y="1700808"/>
              <a:chExt cx="288032" cy="152400"/>
            </a:xfrm>
          </p:grpSpPr>
          <p:sp>
            <p:nvSpPr>
              <p:cNvPr id="221" name="円/楕円 220"/>
              <p:cNvSpPr/>
              <p:nvPr/>
            </p:nvSpPr>
            <p:spPr>
              <a:xfrm>
                <a:off x="827584" y="1709192"/>
                <a:ext cx="144016" cy="144016"/>
              </a:xfrm>
              <a:prstGeom prst="ellipse">
                <a:avLst/>
              </a:prstGeom>
              <a:noFill/>
              <a:ln w="12700"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222" name="直線矢印コネクタ 221"/>
              <p:cNvCxnSpPr/>
              <p:nvPr/>
            </p:nvCxnSpPr>
            <p:spPr>
              <a:xfrm flipV="1">
                <a:off x="755576" y="1700808"/>
                <a:ext cx="288032" cy="152400"/>
              </a:xfrm>
              <a:prstGeom prst="straightConnector1">
                <a:avLst/>
              </a:prstGeom>
              <a:ln>
                <a:solidFill>
                  <a:schemeClr val="bg1">
                    <a:lumMod val="85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3" name="グループ化 122"/>
            <p:cNvGrpSpPr/>
            <p:nvPr/>
          </p:nvGrpSpPr>
          <p:grpSpPr>
            <a:xfrm flipV="1">
              <a:off x="6310640" y="1530723"/>
              <a:ext cx="144016" cy="360040"/>
              <a:chOff x="827584" y="1052736"/>
              <a:chExt cx="144016" cy="360040"/>
            </a:xfrm>
          </p:grpSpPr>
          <p:sp>
            <p:nvSpPr>
              <p:cNvPr id="219" name="二等辺三角形 218"/>
              <p:cNvSpPr/>
              <p:nvPr/>
            </p:nvSpPr>
            <p:spPr>
              <a:xfrm>
                <a:off x="827584" y="1267064"/>
                <a:ext cx="144016" cy="145712"/>
              </a:xfrm>
              <a:prstGeom prst="triangle">
                <a:avLst/>
              </a:prstGeom>
              <a:noFill/>
              <a:ln w="1270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220" name="直線コネクタ 219"/>
              <p:cNvCxnSpPr>
                <a:stCxn id="219" idx="0"/>
              </p:cNvCxnSpPr>
              <p:nvPr/>
            </p:nvCxnSpPr>
            <p:spPr>
              <a:xfrm flipV="1">
                <a:off x="899592" y="1052736"/>
                <a:ext cx="0" cy="214328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4" name="グループ化 123"/>
            <p:cNvGrpSpPr/>
            <p:nvPr/>
          </p:nvGrpSpPr>
          <p:grpSpPr>
            <a:xfrm>
              <a:off x="6238632" y="1876628"/>
              <a:ext cx="288032" cy="152400"/>
              <a:chOff x="755576" y="1700808"/>
              <a:chExt cx="288032" cy="152400"/>
            </a:xfrm>
          </p:grpSpPr>
          <p:sp>
            <p:nvSpPr>
              <p:cNvPr id="217" name="円/楕円 216"/>
              <p:cNvSpPr/>
              <p:nvPr/>
            </p:nvSpPr>
            <p:spPr>
              <a:xfrm>
                <a:off x="827584" y="1709192"/>
                <a:ext cx="144016" cy="144016"/>
              </a:xfrm>
              <a:prstGeom prst="ellipse">
                <a:avLst/>
              </a:prstGeom>
              <a:noFill/>
              <a:ln w="1270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218" name="直線矢印コネクタ 217"/>
              <p:cNvCxnSpPr/>
              <p:nvPr/>
            </p:nvCxnSpPr>
            <p:spPr>
              <a:xfrm flipV="1">
                <a:off x="755576" y="1700808"/>
                <a:ext cx="288032" cy="152400"/>
              </a:xfrm>
              <a:prstGeom prst="straightConnector1">
                <a:avLst/>
              </a:prstGeom>
              <a:ln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83" name="グループ化 182"/>
            <p:cNvGrpSpPr/>
            <p:nvPr/>
          </p:nvGrpSpPr>
          <p:grpSpPr>
            <a:xfrm flipV="1">
              <a:off x="7039104" y="1530723"/>
              <a:ext cx="144016" cy="360040"/>
              <a:chOff x="827584" y="1052736"/>
              <a:chExt cx="144016" cy="360040"/>
            </a:xfrm>
          </p:grpSpPr>
          <p:sp>
            <p:nvSpPr>
              <p:cNvPr id="215" name="二等辺三角形 214"/>
              <p:cNvSpPr/>
              <p:nvPr/>
            </p:nvSpPr>
            <p:spPr>
              <a:xfrm>
                <a:off x="827584" y="1267064"/>
                <a:ext cx="144016" cy="145712"/>
              </a:xfrm>
              <a:prstGeom prst="triangle">
                <a:avLst/>
              </a:prstGeom>
              <a:noFill/>
              <a:ln w="12700"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216" name="直線コネクタ 215"/>
              <p:cNvCxnSpPr>
                <a:stCxn id="215" idx="0"/>
              </p:cNvCxnSpPr>
              <p:nvPr/>
            </p:nvCxnSpPr>
            <p:spPr>
              <a:xfrm flipV="1">
                <a:off x="899592" y="1052736"/>
                <a:ext cx="0" cy="214328"/>
              </a:xfrm>
              <a:prstGeom prst="line">
                <a:avLst/>
              </a:prstGeom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84" name="グループ化 183"/>
            <p:cNvGrpSpPr/>
            <p:nvPr/>
          </p:nvGrpSpPr>
          <p:grpSpPr>
            <a:xfrm>
              <a:off x="6967096" y="1876628"/>
              <a:ext cx="288032" cy="152400"/>
              <a:chOff x="755576" y="1700808"/>
              <a:chExt cx="288032" cy="152400"/>
            </a:xfrm>
          </p:grpSpPr>
          <p:sp>
            <p:nvSpPr>
              <p:cNvPr id="213" name="円/楕円 212"/>
              <p:cNvSpPr/>
              <p:nvPr/>
            </p:nvSpPr>
            <p:spPr>
              <a:xfrm>
                <a:off x="827584" y="1709192"/>
                <a:ext cx="144016" cy="144016"/>
              </a:xfrm>
              <a:prstGeom prst="ellipse">
                <a:avLst/>
              </a:prstGeom>
              <a:noFill/>
              <a:ln w="12700"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214" name="直線矢印コネクタ 213"/>
              <p:cNvCxnSpPr/>
              <p:nvPr/>
            </p:nvCxnSpPr>
            <p:spPr>
              <a:xfrm flipV="1">
                <a:off x="755576" y="1700808"/>
                <a:ext cx="288032" cy="152400"/>
              </a:xfrm>
              <a:prstGeom prst="straightConnector1">
                <a:avLst/>
              </a:prstGeom>
              <a:ln>
                <a:solidFill>
                  <a:schemeClr val="bg1">
                    <a:lumMod val="85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85" name="グループ化 184"/>
            <p:cNvGrpSpPr/>
            <p:nvPr/>
          </p:nvGrpSpPr>
          <p:grpSpPr>
            <a:xfrm flipV="1">
              <a:off x="7766090" y="1530723"/>
              <a:ext cx="144016" cy="360040"/>
              <a:chOff x="827584" y="1052736"/>
              <a:chExt cx="144016" cy="360040"/>
            </a:xfrm>
          </p:grpSpPr>
          <p:sp>
            <p:nvSpPr>
              <p:cNvPr id="211" name="二等辺三角形 210"/>
              <p:cNvSpPr/>
              <p:nvPr/>
            </p:nvSpPr>
            <p:spPr>
              <a:xfrm>
                <a:off x="827584" y="1267064"/>
                <a:ext cx="144016" cy="145712"/>
              </a:xfrm>
              <a:prstGeom prst="triangle">
                <a:avLst/>
              </a:prstGeom>
              <a:noFill/>
              <a:ln w="1270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212" name="直線コネクタ 211"/>
              <p:cNvCxnSpPr>
                <a:stCxn id="211" idx="0"/>
              </p:cNvCxnSpPr>
              <p:nvPr/>
            </p:nvCxnSpPr>
            <p:spPr>
              <a:xfrm flipV="1">
                <a:off x="899592" y="1052736"/>
                <a:ext cx="0" cy="214328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86" name="グループ化 185"/>
            <p:cNvGrpSpPr/>
            <p:nvPr/>
          </p:nvGrpSpPr>
          <p:grpSpPr>
            <a:xfrm>
              <a:off x="7694082" y="1876628"/>
              <a:ext cx="288032" cy="152400"/>
              <a:chOff x="755576" y="1700808"/>
              <a:chExt cx="288032" cy="152400"/>
            </a:xfrm>
          </p:grpSpPr>
          <p:sp>
            <p:nvSpPr>
              <p:cNvPr id="209" name="円/楕円 208"/>
              <p:cNvSpPr/>
              <p:nvPr/>
            </p:nvSpPr>
            <p:spPr>
              <a:xfrm>
                <a:off x="827584" y="1709192"/>
                <a:ext cx="144016" cy="144016"/>
              </a:xfrm>
              <a:prstGeom prst="ellipse">
                <a:avLst/>
              </a:prstGeom>
              <a:noFill/>
              <a:ln w="1270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210" name="直線矢印コネクタ 209"/>
              <p:cNvCxnSpPr/>
              <p:nvPr/>
            </p:nvCxnSpPr>
            <p:spPr>
              <a:xfrm flipV="1">
                <a:off x="755576" y="1700808"/>
                <a:ext cx="288032" cy="152400"/>
              </a:xfrm>
              <a:prstGeom prst="straightConnector1">
                <a:avLst/>
              </a:prstGeom>
              <a:ln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87" name="グループ化 186"/>
            <p:cNvGrpSpPr/>
            <p:nvPr/>
          </p:nvGrpSpPr>
          <p:grpSpPr>
            <a:xfrm flipV="1">
              <a:off x="8479264" y="1530723"/>
              <a:ext cx="144016" cy="360040"/>
              <a:chOff x="827584" y="1052736"/>
              <a:chExt cx="144016" cy="360040"/>
            </a:xfrm>
          </p:grpSpPr>
          <p:sp>
            <p:nvSpPr>
              <p:cNvPr id="207" name="二等辺三角形 206"/>
              <p:cNvSpPr/>
              <p:nvPr/>
            </p:nvSpPr>
            <p:spPr>
              <a:xfrm>
                <a:off x="827584" y="1267064"/>
                <a:ext cx="144016" cy="145712"/>
              </a:xfrm>
              <a:prstGeom prst="triangle">
                <a:avLst/>
              </a:prstGeom>
              <a:noFill/>
              <a:ln w="12700"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208" name="直線コネクタ 207"/>
              <p:cNvCxnSpPr>
                <a:stCxn id="207" idx="0"/>
              </p:cNvCxnSpPr>
              <p:nvPr/>
            </p:nvCxnSpPr>
            <p:spPr>
              <a:xfrm flipV="1">
                <a:off x="899592" y="1052736"/>
                <a:ext cx="0" cy="214328"/>
              </a:xfrm>
              <a:prstGeom prst="line">
                <a:avLst/>
              </a:prstGeom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88" name="グループ化 187"/>
            <p:cNvGrpSpPr/>
            <p:nvPr/>
          </p:nvGrpSpPr>
          <p:grpSpPr>
            <a:xfrm>
              <a:off x="8407256" y="1876628"/>
              <a:ext cx="288032" cy="152400"/>
              <a:chOff x="755576" y="1700808"/>
              <a:chExt cx="288032" cy="152400"/>
            </a:xfrm>
          </p:grpSpPr>
          <p:sp>
            <p:nvSpPr>
              <p:cNvPr id="205" name="円/楕円 204"/>
              <p:cNvSpPr/>
              <p:nvPr/>
            </p:nvSpPr>
            <p:spPr>
              <a:xfrm>
                <a:off x="827584" y="1709192"/>
                <a:ext cx="144016" cy="144016"/>
              </a:xfrm>
              <a:prstGeom prst="ellipse">
                <a:avLst/>
              </a:prstGeom>
              <a:noFill/>
              <a:ln w="12700"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206" name="直線矢印コネクタ 205"/>
              <p:cNvCxnSpPr/>
              <p:nvPr/>
            </p:nvCxnSpPr>
            <p:spPr>
              <a:xfrm flipV="1">
                <a:off x="755576" y="1700808"/>
                <a:ext cx="288032" cy="152400"/>
              </a:xfrm>
              <a:prstGeom prst="straightConnector1">
                <a:avLst/>
              </a:prstGeom>
              <a:ln>
                <a:solidFill>
                  <a:schemeClr val="bg1">
                    <a:lumMod val="85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89" name="正方形/長方形 188"/>
            <p:cNvSpPr/>
            <p:nvPr/>
          </p:nvSpPr>
          <p:spPr>
            <a:xfrm>
              <a:off x="6029514" y="2596708"/>
              <a:ext cx="497151" cy="216024"/>
            </a:xfrm>
            <a:prstGeom prst="rect">
              <a:avLst/>
            </a:prstGeom>
            <a:noFill/>
            <a:ln w="127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800" dirty="0" smtClean="0">
                  <a:solidFill>
                    <a:srgbClr val="FF0000"/>
                  </a:solidFill>
                </a:rPr>
                <a:t>D/A</a:t>
              </a:r>
              <a:endParaRPr kumimoji="1" lang="ja-JP" altLang="en-US" sz="800" dirty="0">
                <a:solidFill>
                  <a:srgbClr val="FF0000"/>
                </a:solidFill>
              </a:endParaRPr>
            </a:p>
          </p:txBody>
        </p:sp>
        <p:cxnSp>
          <p:nvCxnSpPr>
            <p:cNvPr id="190" name="直線コネクタ 189"/>
            <p:cNvCxnSpPr>
              <a:stCxn id="189" idx="0"/>
              <a:endCxn id="225" idx="4"/>
            </p:cNvCxnSpPr>
            <p:nvPr/>
          </p:nvCxnSpPr>
          <p:spPr>
            <a:xfrm flipH="1" flipV="1">
              <a:off x="4942489" y="2029029"/>
              <a:ext cx="1335601" cy="56768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1" name="直線コネクタ 190"/>
            <p:cNvCxnSpPr>
              <a:stCxn id="217" idx="4"/>
              <a:endCxn id="189" idx="0"/>
            </p:cNvCxnSpPr>
            <p:nvPr/>
          </p:nvCxnSpPr>
          <p:spPr>
            <a:xfrm flipH="1">
              <a:off x="6278089" y="2029029"/>
              <a:ext cx="104559" cy="56768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2" name="直線コネクタ 191"/>
            <p:cNvCxnSpPr>
              <a:stCxn id="209" idx="4"/>
              <a:endCxn id="189" idx="0"/>
            </p:cNvCxnSpPr>
            <p:nvPr/>
          </p:nvCxnSpPr>
          <p:spPr>
            <a:xfrm flipH="1">
              <a:off x="6278089" y="2029029"/>
              <a:ext cx="1560008" cy="56768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3" name="正方形/長方形 192"/>
            <p:cNvSpPr/>
            <p:nvPr/>
          </p:nvSpPr>
          <p:spPr>
            <a:xfrm>
              <a:off x="7118018" y="2596708"/>
              <a:ext cx="497151" cy="216024"/>
            </a:xfrm>
            <a:prstGeom prst="rect">
              <a:avLst/>
            </a:prstGeom>
            <a:noFill/>
            <a:ln w="12700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800" dirty="0" smtClean="0">
                  <a:solidFill>
                    <a:schemeClr val="bg1">
                      <a:lumMod val="75000"/>
                    </a:schemeClr>
                  </a:solidFill>
                </a:rPr>
                <a:t>D/A</a:t>
              </a:r>
              <a:endParaRPr kumimoji="1" lang="ja-JP" altLang="en-US" sz="800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cxnSp>
          <p:nvCxnSpPr>
            <p:cNvPr id="194" name="直線コネクタ 193"/>
            <p:cNvCxnSpPr>
              <a:stCxn id="221" idx="4"/>
              <a:endCxn id="193" idx="0"/>
            </p:cNvCxnSpPr>
            <p:nvPr/>
          </p:nvCxnSpPr>
          <p:spPr>
            <a:xfrm>
              <a:off x="5669475" y="2029029"/>
              <a:ext cx="1697118" cy="567680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5" name="直線コネクタ 194"/>
            <p:cNvCxnSpPr>
              <a:stCxn id="213" idx="4"/>
              <a:endCxn id="193" idx="0"/>
            </p:cNvCxnSpPr>
            <p:nvPr/>
          </p:nvCxnSpPr>
          <p:spPr>
            <a:xfrm>
              <a:off x="7111113" y="2029029"/>
              <a:ext cx="255481" cy="567680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6" name="直線コネクタ 195"/>
            <p:cNvCxnSpPr>
              <a:stCxn id="193" idx="0"/>
              <a:endCxn id="205" idx="4"/>
            </p:cNvCxnSpPr>
            <p:nvPr/>
          </p:nvCxnSpPr>
          <p:spPr>
            <a:xfrm flipV="1">
              <a:off x="7366594" y="2029029"/>
              <a:ext cx="1184679" cy="567680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7" name="直線コネクタ 196"/>
            <p:cNvCxnSpPr>
              <a:stCxn id="189" idx="2"/>
            </p:cNvCxnSpPr>
            <p:nvPr/>
          </p:nvCxnSpPr>
          <p:spPr>
            <a:xfrm>
              <a:off x="6278089" y="2812732"/>
              <a:ext cx="0" cy="144017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8" name="直線コネクタ 197"/>
            <p:cNvCxnSpPr>
              <a:stCxn id="193" idx="2"/>
            </p:cNvCxnSpPr>
            <p:nvPr/>
          </p:nvCxnSpPr>
          <p:spPr>
            <a:xfrm>
              <a:off x="7366594" y="2812732"/>
              <a:ext cx="0" cy="144017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9" name="テキスト ボックス 198"/>
            <p:cNvSpPr txBox="1"/>
            <p:nvPr/>
          </p:nvSpPr>
          <p:spPr>
            <a:xfrm>
              <a:off x="6159768" y="2962840"/>
              <a:ext cx="27443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200" dirty="0" smtClean="0">
                  <a:solidFill>
                    <a:srgbClr val="FF0000"/>
                  </a:solidFill>
                </a:rPr>
                <a:t>A</a:t>
              </a:r>
              <a:endParaRPr kumimoji="1" lang="ja-JP" altLang="en-US" sz="1200" dirty="0">
                <a:solidFill>
                  <a:srgbClr val="FF0000"/>
                </a:solidFill>
              </a:endParaRPr>
            </a:p>
          </p:txBody>
        </p:sp>
        <p:sp>
          <p:nvSpPr>
            <p:cNvPr id="200" name="テキスト ボックス 199"/>
            <p:cNvSpPr txBox="1"/>
            <p:nvPr/>
          </p:nvSpPr>
          <p:spPr>
            <a:xfrm>
              <a:off x="7239888" y="2956748"/>
              <a:ext cx="26802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200" dirty="0" smtClean="0">
                  <a:solidFill>
                    <a:schemeClr val="bg1">
                      <a:lumMod val="75000"/>
                    </a:schemeClr>
                  </a:solidFill>
                </a:rPr>
                <a:t>B</a:t>
              </a:r>
              <a:endParaRPr kumimoji="1" lang="ja-JP" altLang="en-US" sz="1200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201" name="円/楕円 200"/>
            <p:cNvSpPr/>
            <p:nvPr/>
          </p:nvSpPr>
          <p:spPr>
            <a:xfrm rot="18308497">
              <a:off x="6279199" y="732643"/>
              <a:ext cx="135430" cy="964291"/>
            </a:xfrm>
            <a:prstGeom prst="ellipse">
              <a:avLst/>
            </a:prstGeom>
            <a:solidFill>
              <a:srgbClr val="FF0000">
                <a:alpha val="50196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2" name="円/楕円 201"/>
            <p:cNvSpPr/>
            <p:nvPr/>
          </p:nvSpPr>
          <p:spPr>
            <a:xfrm rot="1918530">
              <a:off x="6913136" y="620688"/>
              <a:ext cx="135430" cy="964291"/>
            </a:xfrm>
            <a:prstGeom prst="ellipse">
              <a:avLst/>
            </a:prstGeom>
            <a:solidFill>
              <a:srgbClr val="FF0000">
                <a:alpha val="50196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3" name="テキスト ボックス 202"/>
            <p:cNvSpPr txBox="1"/>
            <p:nvPr/>
          </p:nvSpPr>
          <p:spPr>
            <a:xfrm>
              <a:off x="5052691" y="998091"/>
              <a:ext cx="878767" cy="27700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200" dirty="0" smtClean="0">
                  <a:solidFill>
                    <a:schemeClr val="tx1"/>
                  </a:solidFill>
                </a:rPr>
                <a:t>phase:0deg</a:t>
              </a:r>
              <a:endParaRPr kumimoji="1" lang="ja-JP" alt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204" name="テキスト ボックス 203"/>
            <p:cNvSpPr txBox="1"/>
            <p:nvPr/>
          </p:nvSpPr>
          <p:spPr>
            <a:xfrm>
              <a:off x="7026094" y="924780"/>
              <a:ext cx="878767" cy="27700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1200" dirty="0">
                  <a:solidFill>
                    <a:schemeClr val="tx1"/>
                  </a:solidFill>
                </a:rPr>
                <a:t>phase:0deg</a:t>
              </a:r>
              <a:endParaRPr lang="ja-JP" altLang="en-US" sz="1200" dirty="0">
                <a:solidFill>
                  <a:schemeClr val="tx1"/>
                </a:solidFill>
              </a:endParaRPr>
            </a:p>
          </p:txBody>
        </p:sp>
      </p:grpSp>
      <p:sp>
        <p:nvSpPr>
          <p:cNvPr id="229" name="正方形/長方形 228"/>
          <p:cNvSpPr/>
          <p:nvPr/>
        </p:nvSpPr>
        <p:spPr>
          <a:xfrm>
            <a:off x="753013" y="4118855"/>
            <a:ext cx="109837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lvl="1" indent="0" algn="ctr"/>
            <a:r>
              <a:rPr lang="en-US" altLang="ja-JP" sz="1600" u="sng" dirty="0" smtClean="0">
                <a:solidFill>
                  <a:schemeClr val="tx1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subarray#1</a:t>
            </a:r>
            <a:endParaRPr lang="en-US" altLang="ja-JP" sz="1600" u="sng" dirty="0">
              <a:solidFill>
                <a:schemeClr val="tx1"/>
              </a:solidFill>
              <a:latin typeface="+mn-lt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30" name="正方形/長方形 229"/>
          <p:cNvSpPr/>
          <p:nvPr/>
        </p:nvSpPr>
        <p:spPr>
          <a:xfrm>
            <a:off x="3880500" y="4118855"/>
            <a:ext cx="109837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lvl="1" indent="0" algn="ctr"/>
            <a:r>
              <a:rPr lang="en-US" altLang="ja-JP" sz="1600" u="sng" dirty="0" smtClean="0">
                <a:solidFill>
                  <a:schemeClr val="tx1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subarray#2</a:t>
            </a:r>
            <a:endParaRPr lang="en-US" altLang="ja-JP" sz="1600" u="sng" dirty="0">
              <a:solidFill>
                <a:schemeClr val="tx1"/>
              </a:solidFill>
              <a:latin typeface="+mn-lt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1" name="正方形/長方形 20"/>
          <p:cNvSpPr/>
          <p:nvPr/>
        </p:nvSpPr>
        <p:spPr bwMode="auto">
          <a:xfrm>
            <a:off x="60128" y="4139197"/>
            <a:ext cx="5915738" cy="226160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2" name="右矢印 21"/>
          <p:cNvSpPr/>
          <p:nvPr/>
        </p:nvSpPr>
        <p:spPr bwMode="auto">
          <a:xfrm>
            <a:off x="5998846" y="4964210"/>
            <a:ext cx="220946" cy="634650"/>
          </a:xfrm>
          <a:prstGeom prst="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r>
              <a:rPr lang="en-GB" altLang="ja-JP" smtClean="0"/>
              <a:t>Slide </a:t>
            </a:r>
            <a:fld id="{30EBD9E3-B3E6-4E8D-8825-55D1D8C68244}" type="slidenum">
              <a:rPr lang="en-GB" altLang="ja-JP" smtClean="0"/>
              <a:pPr>
                <a:defRPr/>
              </a:pPr>
              <a:t>7</a:t>
            </a:fld>
            <a:endParaRPr lang="en-GB" altLang="ja-JP"/>
          </a:p>
        </p:txBody>
      </p:sp>
    </p:spTree>
    <p:extLst>
      <p:ext uri="{BB962C8B-B14F-4D97-AF65-F5344CB8AC3E}">
        <p14:creationId xmlns:p14="http://schemas.microsoft.com/office/powerpoint/2010/main" val="581987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pPr eaLnBrk="1" hangingPunct="1"/>
            <a:r>
              <a:rPr lang="en-US" altLang="ja-JP" sz="4000" dirty="0" smtClean="0"/>
              <a:t>Beam Pattern of Interleaved HBF</a:t>
            </a:r>
          </a:p>
        </p:txBody>
      </p:sp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685800" y="1642491"/>
            <a:ext cx="7772400" cy="411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2160" tIns="46080" rIns="92160" bIns="46080"/>
          <a:lstStyle/>
          <a:p>
            <a:pPr marL="342900" indent="-342900" eaLnBrk="0" hangingPunct="0">
              <a:lnSpc>
                <a:spcPct val="125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8" charset="0"/>
              <a:buChar char="•"/>
            </a:pPr>
            <a:r>
              <a:rPr kumimoji="0" lang="en-US" altLang="ja-JP" sz="2000" b="1" dirty="0" smtClean="0">
                <a:solidFill>
                  <a:srgbClr val="000000"/>
                </a:solidFill>
                <a:ea typeface="MS Gothic" pitchFamily="49" charset="-128"/>
              </a:rPr>
              <a:t>Interleaved HBF can create very sharp beams, which cause little interference to each </a:t>
            </a:r>
            <a:r>
              <a:rPr kumimoji="0" lang="en-US" altLang="ja-JP" sz="2000" b="1" dirty="0">
                <a:solidFill>
                  <a:srgbClr val="000000"/>
                </a:solidFill>
                <a:ea typeface="MS Gothic" pitchFamily="49" charset="-128"/>
              </a:rPr>
              <a:t>other </a:t>
            </a:r>
            <a:r>
              <a:rPr kumimoji="0" lang="en-US" altLang="ja-JP" sz="2000" b="1" dirty="0" smtClean="0">
                <a:solidFill>
                  <a:srgbClr val="000000"/>
                </a:solidFill>
                <a:ea typeface="MS Gothic" pitchFamily="49" charset="-128"/>
              </a:rPr>
              <a:t>in </a:t>
            </a:r>
            <a:r>
              <a:rPr kumimoji="0" lang="en-US" altLang="ja-JP" sz="2000" b="1" dirty="0">
                <a:solidFill>
                  <a:srgbClr val="000000"/>
                </a:solidFill>
                <a:ea typeface="MS Gothic" pitchFamily="49" charset="-128"/>
              </a:rPr>
              <a:t>main lobe region.</a:t>
            </a:r>
            <a:endParaRPr kumimoji="0" lang="en-US" altLang="ja-JP" sz="2000" b="1" dirty="0" smtClean="0">
              <a:solidFill>
                <a:srgbClr val="000000"/>
              </a:solidFill>
              <a:ea typeface="MS Gothic" pitchFamily="49" charset="-128"/>
            </a:endParaRPr>
          </a:p>
          <a:p>
            <a:pPr marL="342900" indent="-342900" eaLnBrk="0" hangingPunct="0">
              <a:lnSpc>
                <a:spcPct val="125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8" charset="0"/>
              <a:buChar char="•"/>
            </a:pPr>
            <a:r>
              <a:rPr kumimoji="0" lang="en-US" altLang="ja-JP" sz="2000" b="1" dirty="0" smtClean="0">
                <a:solidFill>
                  <a:srgbClr val="000000"/>
                </a:solidFill>
                <a:ea typeface="MS Gothic" pitchFamily="49" charset="-128"/>
              </a:rPr>
              <a:t>Thus, MU-MIMO operation w/o CSI feedback is possible by using this method.</a:t>
            </a: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1136" y="3699891"/>
            <a:ext cx="4606704" cy="2766476"/>
          </a:xfrm>
          <a:prstGeom prst="rect">
            <a:avLst/>
          </a:prstGeom>
        </p:spPr>
      </p:pic>
      <p:sp>
        <p:nvSpPr>
          <p:cNvPr id="15" name="テキスト ボックス 14"/>
          <p:cNvSpPr txBox="1"/>
          <p:nvPr/>
        </p:nvSpPr>
        <p:spPr>
          <a:xfrm>
            <a:off x="5562600" y="4419600"/>
            <a:ext cx="281038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64 antennas</a:t>
            </a:r>
          </a:p>
          <a:p>
            <a:r>
              <a:rPr lang="en-US" altLang="ja-JP" sz="1600" dirty="0" smtClean="0">
                <a:solidFill>
                  <a:schemeClr val="tx1"/>
                </a:solidFill>
              </a:rPr>
              <a:t>8 subarrays</a:t>
            </a:r>
          </a:p>
          <a:p>
            <a:r>
              <a:rPr lang="en-US" altLang="ja-JP" sz="1600" dirty="0" smtClean="0">
                <a:solidFill>
                  <a:schemeClr val="tx1"/>
                </a:solidFill>
              </a:rPr>
              <a:t>0.5 </a:t>
            </a:r>
            <a:r>
              <a:rPr lang="en-US" altLang="ja-JP" sz="1600" dirty="0">
                <a:solidFill>
                  <a:schemeClr val="tx1"/>
                </a:solidFill>
              </a:rPr>
              <a:t>wavelength antenna </a:t>
            </a:r>
            <a:r>
              <a:rPr lang="en-US" altLang="ja-JP" sz="1600" dirty="0" smtClean="0">
                <a:solidFill>
                  <a:schemeClr val="tx1"/>
                </a:solidFill>
              </a:rPr>
              <a:t>spacing</a:t>
            </a:r>
            <a:endParaRPr lang="ja-JP" altLang="en-US" sz="1600" dirty="0"/>
          </a:p>
        </p:txBody>
      </p:sp>
      <p:sp>
        <p:nvSpPr>
          <p:cNvPr id="11" name="正方形/長方形 10"/>
          <p:cNvSpPr/>
          <p:nvPr/>
        </p:nvSpPr>
        <p:spPr>
          <a:xfrm>
            <a:off x="844755" y="3376577"/>
            <a:ext cx="382829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lvl="1" indent="0" algn="ctr"/>
            <a:r>
              <a:rPr lang="en-US" altLang="ja-JP" sz="1600" u="sng" dirty="0" smtClean="0">
                <a:solidFill>
                  <a:schemeClr val="tx1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Beam pattern (3dB beam width: 1.6degrees)</a:t>
            </a:r>
            <a:endParaRPr lang="en-US" altLang="ja-JP" sz="1600" u="sng" dirty="0">
              <a:solidFill>
                <a:schemeClr val="tx1"/>
              </a:solidFill>
              <a:latin typeface="+mn-lt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r>
              <a:rPr lang="en-GB" altLang="ja-JP" smtClean="0"/>
              <a:t>Slide </a:t>
            </a:r>
            <a:fld id="{30EBD9E3-B3E6-4E8D-8825-55D1D8C68244}" type="slidenum">
              <a:rPr lang="en-GB" altLang="ja-JP" smtClean="0"/>
              <a:pPr>
                <a:defRPr/>
              </a:pPr>
              <a:t>8</a:t>
            </a:fld>
            <a:endParaRPr lang="en-GB" altLang="ja-JP"/>
          </a:p>
        </p:txBody>
      </p:sp>
    </p:spTree>
    <p:extLst>
      <p:ext uri="{BB962C8B-B14F-4D97-AF65-F5344CB8AC3E}">
        <p14:creationId xmlns:p14="http://schemas.microsoft.com/office/powerpoint/2010/main" val="2642187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dirty="0" smtClean="0"/>
              <a:t>Conclusions</a:t>
            </a:r>
          </a:p>
        </p:txBody>
      </p:sp>
      <p:sp>
        <p:nvSpPr>
          <p:cNvPr id="3174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charset="0"/>
              <a:buChar char="•"/>
            </a:pPr>
            <a:r>
              <a:rPr lang="en-US" altLang="ja-JP" dirty="0" smtClean="0"/>
              <a:t>CSI feedback overhead in DL MU-MIMO operation is evaluated.</a:t>
            </a:r>
          </a:p>
          <a:p>
            <a:pPr eaLnBrk="1" hangingPunct="1">
              <a:buFont typeface="Arial" charset="0"/>
              <a:buChar char="•"/>
            </a:pPr>
            <a:r>
              <a:rPr lang="en-US" altLang="ja-JP" dirty="0" smtClean="0"/>
              <a:t>A new interleaved hybrid BF method for MU-MIMO is proposed.</a:t>
            </a:r>
          </a:p>
          <a:p>
            <a:pPr eaLnBrk="1" hangingPunct="1"/>
            <a:endParaRPr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r>
              <a:rPr lang="en-GB" altLang="ja-JP" smtClean="0"/>
              <a:t>Slide </a:t>
            </a:r>
            <a:fld id="{30EBD9E3-B3E6-4E8D-8825-55D1D8C68244}" type="slidenum">
              <a:rPr lang="en-GB" altLang="ja-JP" smtClean="0"/>
              <a:pPr>
                <a:defRPr/>
              </a:pPr>
              <a:t>9</a:t>
            </a:fld>
            <a:endParaRPr lang="en-GB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7020</TotalTime>
  <Words>942</Words>
  <Application>Microsoft Office PowerPoint</Application>
  <PresentationFormat>画面に合わせる (4:3)</PresentationFormat>
  <Paragraphs>244</Paragraphs>
  <Slides>14</Slides>
  <Notes>5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14</vt:i4>
      </vt:variant>
    </vt:vector>
  </HeadingPairs>
  <TitlesOfParts>
    <vt:vector size="16" baseType="lpstr">
      <vt:lpstr>Office Theme</vt:lpstr>
      <vt:lpstr>Document</vt:lpstr>
      <vt:lpstr>DL MU-MIMO Hybrid BF and CSI Feedback for 11ay</vt:lpstr>
      <vt:lpstr>Introduction</vt:lpstr>
      <vt:lpstr>CSI Feedback in 11ad</vt:lpstr>
      <vt:lpstr>CSI Feedback Overhead</vt:lpstr>
      <vt:lpstr>DL MU-MIMO w/o CSI</vt:lpstr>
      <vt:lpstr>Interleaved Hybrid BF Method</vt:lpstr>
      <vt:lpstr>Principle of Interleaved HBF Method</vt:lpstr>
      <vt:lpstr>Beam Pattern of Interleaved HBF</vt:lpstr>
      <vt:lpstr>Conclusions</vt:lpstr>
      <vt:lpstr>STRAW POLL 1</vt:lpstr>
      <vt:lpstr>Reference</vt:lpstr>
      <vt:lpstr>Appendix</vt:lpstr>
      <vt:lpstr>Principle of Interleaved HBF Method 1</vt:lpstr>
      <vt:lpstr>Principle of Interleaved HBF Method 2</vt:lpstr>
    </vt:vector>
  </TitlesOfParts>
  <Company>InterDigital Communications, LLC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Feasibility of SU-MIMO</dc:title>
  <dc:creator>Sahin, Alphan</dc:creator>
  <cp:lastModifiedBy>Ozaki, Kazuyuki/尾崎 一幸</cp:lastModifiedBy>
  <cp:revision>440</cp:revision>
  <cp:lastPrinted>1601-01-01T00:00:00Z</cp:lastPrinted>
  <dcterms:created xsi:type="dcterms:W3CDTF">2015-10-28T17:33:34Z</dcterms:created>
  <dcterms:modified xsi:type="dcterms:W3CDTF">2016-07-22T10:47:45Z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0x01010068B519F59218FD4E88B58DE214C6B6C1</vt:lpwstr>
  </property>
</Properties>
</file>