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529" r:id="rId2"/>
    <p:sldId id="514" r:id="rId3"/>
    <p:sldId id="539" r:id="rId4"/>
    <p:sldId id="540" r:id="rId5"/>
    <p:sldId id="544" r:id="rId6"/>
    <p:sldId id="545" r:id="rId7"/>
    <p:sldId id="536" r:id="rId8"/>
    <p:sldId id="538" r:id="rId9"/>
    <p:sldId id="542" r:id="rId10"/>
    <p:sldId id="543" r:id="rId11"/>
    <p:sldId id="53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88" d="100"/>
          <a:sy n="88" d="100"/>
        </p:scale>
        <p:origin x="13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563433" y="240268"/>
            <a:ext cx="3257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11-16/0856r1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23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July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Stéphane Baron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of Buffer Status reporting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2016-07-25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3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</a:t>
            </a:r>
            <a:r>
              <a:rPr lang="en-GB" altLang="zh-CN" sz="2000" kern="0" dirty="0">
                <a:solidFill>
                  <a:srgbClr val="000000"/>
                </a:solidFill>
              </a:rPr>
              <a:t>the following note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 smtClean="0"/>
              <a:t>9.2.4.5.7 </a:t>
            </a:r>
            <a:r>
              <a:rPr lang="en-US" dirty="0"/>
              <a:t>TXOP Duration Requested subfield</a:t>
            </a:r>
            <a:r>
              <a:rPr lang="en-US" b="1" dirty="0" smtClean="0"/>
              <a:t>	</a:t>
            </a:r>
          </a:p>
          <a:p>
            <a:pPr marL="457200" lvl="1" indent="0">
              <a:buNone/>
            </a:pPr>
            <a:endParaRPr lang="en-US" sz="1800" i="1" dirty="0" smtClean="0"/>
          </a:p>
          <a:p>
            <a:pPr marL="457200" lvl="1" indent="0">
              <a:buNone/>
            </a:pPr>
            <a:r>
              <a:rPr lang="en-US" i="1" u="sng" dirty="0" smtClean="0"/>
              <a:t>Note for HE </a:t>
            </a:r>
            <a:r>
              <a:rPr lang="en-US" i="1" u="sng" dirty="0"/>
              <a:t>STA</a:t>
            </a:r>
            <a:r>
              <a:rPr lang="en-US" i="1" u="sng" dirty="0" smtClean="0"/>
              <a:t>: </a:t>
            </a:r>
          </a:p>
          <a:p>
            <a:pPr marL="457200" lvl="1" indent="0">
              <a:buNone/>
            </a:pPr>
            <a:r>
              <a:rPr lang="en-US" i="1" dirty="0" smtClean="0"/>
              <a:t>The </a:t>
            </a:r>
            <a:r>
              <a:rPr lang="en-US" i="1" dirty="0"/>
              <a:t>“TXOP Duration Requested” subfield format in </a:t>
            </a:r>
            <a:r>
              <a:rPr lang="en-US" i="1" dirty="0" err="1"/>
              <a:t>QoS</a:t>
            </a:r>
            <a:r>
              <a:rPr lang="en-US" i="1" dirty="0"/>
              <a:t> Data frames </a:t>
            </a:r>
            <a:r>
              <a:rPr lang="en-US" i="1" dirty="0" smtClean="0"/>
              <a:t>shall only be used for SU operations, and shall not be used for </a:t>
            </a:r>
            <a:r>
              <a:rPr lang="en-US" i="1" dirty="0"/>
              <a:t>UL MU </a:t>
            </a:r>
            <a:r>
              <a:rPr lang="en-US" i="1" dirty="0" smtClean="0"/>
              <a:t>operations </a:t>
            </a:r>
            <a:r>
              <a:rPr lang="en-US" i="1" dirty="0"/>
              <a:t>(refer to HE buffer status feedback operation </a:t>
            </a:r>
            <a:r>
              <a:rPr lang="en-US" i="1" dirty="0" smtClean="0"/>
              <a:t>25.5.2.5).</a:t>
            </a:r>
            <a:endParaRPr lang="en-US" i="1" dirty="0"/>
          </a:p>
          <a:p>
            <a:pPr lvl="1">
              <a:buFontTx/>
              <a:buChar char="-"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16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11-16/0628r1 “</a:t>
            </a:r>
            <a:r>
              <a:rPr lang="en-US" altLang="ko-KR" dirty="0"/>
              <a:t>Buffer Status Report in HE Control field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11-14/0571r10 “</a:t>
            </a:r>
            <a:r>
              <a:rPr lang="en-GB" dirty="0" smtClean="0"/>
              <a:t>Evaluation </a:t>
            </a:r>
            <a:r>
              <a:rPr lang="en-GB" dirty="0"/>
              <a:t>Methodology </a:t>
            </a:r>
            <a:r>
              <a:rPr lang="en-GB" dirty="0" smtClean="0"/>
              <a:t>Document”,       	Appendix 2 </a:t>
            </a:r>
            <a:r>
              <a:rPr lang="en-GB" dirty="0"/>
              <a:t>– Traffic model </a:t>
            </a:r>
            <a:r>
              <a:rPr lang="en-GB" dirty="0" smtClean="0"/>
              <a:t>descriptions</a:t>
            </a:r>
          </a:p>
          <a:p>
            <a:r>
              <a:rPr lang="en-GB" dirty="0"/>
              <a:t>[4] IEEE </a:t>
            </a:r>
            <a:r>
              <a:rPr lang="en-GB" dirty="0" smtClean="0"/>
              <a:t>P802.11-REVmc/D5.3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One of the main features introduced in 11ax is UL MU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AP allocates UL resources used by multiple STAs to transmit their data</a:t>
            </a:r>
          </a:p>
          <a:p>
            <a:pPr marL="2686050" lvl="6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For an efficient allocation the AP needs to know UL buffer status (BS) of its STAs. The BS knowledge allows the AP to: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Allocate resources to those STAs that have something to transmit in UL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Calculate correctly the UL resources needed by the </a:t>
            </a:r>
            <a:r>
              <a:rPr lang="en-US" sz="1800" kern="0" dirty="0" smtClean="0"/>
              <a:t>STAs.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suggest addressing the unmanaged P2P flows </a:t>
            </a:r>
            <a:r>
              <a:rPr lang="en-US" sz="2000" b="0" dirty="0" smtClean="0"/>
              <a:t>in order to increase efficiency of </a:t>
            </a:r>
            <a:r>
              <a:rPr lang="en-US" sz="2000" b="0" kern="0" dirty="0" smtClean="0"/>
              <a:t>buffer status reporting.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 smtClean="0"/>
              <a:t>This contribution addresses two CIDS: #178, #1066.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6"/>
          <p:cNvGrpSpPr/>
          <p:nvPr/>
        </p:nvGrpSpPr>
        <p:grpSpPr>
          <a:xfrm>
            <a:off x="1524000" y="1828800"/>
            <a:ext cx="6400800" cy="2516187"/>
            <a:chOff x="1480028" y="2144232"/>
            <a:chExt cx="6166800" cy="2263872"/>
          </a:xfrm>
        </p:grpSpPr>
        <p:pic>
          <p:nvPicPr>
            <p:cNvPr id="6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90662" y="2590800"/>
              <a:ext cx="6156000" cy="1817304"/>
            </a:xfrm>
            <a:prstGeom prst="rect">
              <a:avLst/>
            </a:prstGeom>
          </p:spPr>
        </p:pic>
        <p:pic>
          <p:nvPicPr>
            <p:cNvPr id="7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0028" y="2144232"/>
              <a:ext cx="6166800" cy="4581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120649" y="39019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620000" y="32004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7620000" y="40386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QoS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71600"/>
            <a:ext cx="8603381" cy="4724400"/>
          </a:xfrm>
        </p:spPr>
        <p:txBody>
          <a:bodyPr/>
          <a:lstStyle/>
          <a:p>
            <a:r>
              <a:rPr lang="en-US" altLang="ko-KR" sz="2000" dirty="0" smtClean="0"/>
              <a:t>QoS </a:t>
            </a:r>
            <a:r>
              <a:rPr lang="en-US" altLang="ko-KR" sz="2000" dirty="0"/>
              <a:t>Control </a:t>
            </a:r>
            <a:r>
              <a:rPr lang="en-US" altLang="ko-KR" sz="2000" dirty="0" smtClean="0"/>
              <a:t>field  </a:t>
            </a:r>
            <a:r>
              <a:rPr lang="en-US" altLang="ko-KR" sz="2000" b="0" dirty="0" smtClean="0"/>
              <a:t>([4] table 9-6)</a:t>
            </a:r>
            <a:endParaRPr lang="en-US" altLang="ko-KR" sz="2000" b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600" dirty="0" smtClean="0"/>
              <a:t>BS information is only related to the </a:t>
            </a:r>
            <a:r>
              <a:rPr lang="en-US" altLang="ko-KR" sz="1600" dirty="0"/>
              <a:t>TID of the current data </a:t>
            </a:r>
            <a:r>
              <a:rPr lang="en-US" altLang="ko-KR" sz="1600" dirty="0" smtClean="0"/>
              <a:t>frame.</a:t>
            </a:r>
          </a:p>
          <a:p>
            <a:pPr lvl="1"/>
            <a:r>
              <a:rPr lang="en-US" altLang="en-US" sz="1600" dirty="0" smtClean="0"/>
              <a:t>“The </a:t>
            </a:r>
            <a:r>
              <a:rPr lang="en-US" altLang="en-US" sz="1600" dirty="0"/>
              <a:t>Queue Size </a:t>
            </a:r>
            <a:r>
              <a:rPr lang="en-US" altLang="en-US" sz="1600" dirty="0" smtClean="0"/>
              <a:t>subfield… indicates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amount of buffered traffic </a:t>
            </a:r>
            <a:r>
              <a:rPr lang="en-US" altLang="ko-KR" sz="1600" dirty="0" smtClean="0"/>
              <a:t>at the STA sending this frame.”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000" dirty="0" smtClean="0"/>
              <a:t>BSR A-Control, in HE Control field [2]</a:t>
            </a:r>
          </a:p>
          <a:p>
            <a:pPr lvl="1"/>
            <a:r>
              <a:rPr lang="en-GB" altLang="ko-KR" sz="1600" dirty="0" smtClean="0"/>
              <a:t>Used to </a:t>
            </a:r>
            <a:r>
              <a:rPr lang="en-GB" altLang="ko-KR" sz="1600" dirty="0"/>
              <a:t>allow HE STA to send a buffer status information for multiple TIDs/ACs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62600" y="5288120"/>
            <a:ext cx="3293494" cy="760413"/>
            <a:chOff x="-818553" y="3584574"/>
            <a:chExt cx="3293494" cy="7604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/>
            <a:srcRect b="10749"/>
            <a:stretch/>
          </p:blipFill>
          <p:spPr>
            <a:xfrm>
              <a:off x="-818553" y="3584574"/>
              <a:ext cx="3293494" cy="760413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-30769" y="3836095"/>
              <a:ext cx="88530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GB" altLang="ko-KR" b="1" dirty="0"/>
                <a:t>Control ID: 3</a:t>
              </a:r>
              <a:endParaRPr lang="en-US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52555" y="3853934"/>
              <a:ext cx="13795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ko-KR" dirty="0" smtClean="0"/>
                <a:t>Buffer Status Report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446" y="4124861"/>
              <a:ext cx="8514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>
              <a:spAutoFit/>
            </a:bodyPr>
            <a:lstStyle/>
            <a:p>
              <a:pPr algn="ctr"/>
              <a:r>
                <a:rPr lang="en-GB" altLang="ko-KR" b="1" dirty="0" smtClean="0"/>
                <a:t>TBD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4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P2P transmissions in between </a:t>
            </a:r>
            <a:r>
              <a:rPr lang="en-US" altLang="zh-CN" sz="2000" dirty="0">
                <a:ea typeface="Arial Unicode MS" pitchFamily="34" charset="-122"/>
                <a:cs typeface="Arial Unicode MS" pitchFamily="34" charset="-122"/>
              </a:rPr>
              <a:t>non-AP STAs </a:t>
            </a:r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Example protocols: Direct Link (DLS), or TDLS, or </a:t>
            </a:r>
            <a:r>
              <a:rPr lang="en-US" sz="1800" dirty="0" err="1" smtClean="0">
                <a:ea typeface="Arial Unicode MS" pitchFamily="34" charset="-122"/>
                <a:cs typeface="Arial Unicode MS" pitchFamily="34" charset="-122"/>
              </a:rPr>
              <a:t>WiFi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-Miracast</a:t>
            </a:r>
          </a:p>
          <a:p>
            <a:pPr lvl="1"/>
            <a:r>
              <a:rPr lang="en-US" sz="1800" dirty="0"/>
              <a:t>Wireless Display </a:t>
            </a:r>
            <a:r>
              <a:rPr lang="en-US" sz="1800" dirty="0" smtClean="0"/>
              <a:t>scenario, from </a:t>
            </a:r>
            <a:r>
              <a:rPr lang="en-GB" sz="1800" i="1" dirty="0"/>
              <a:t>Evaluation Methodology Document</a:t>
            </a:r>
            <a:r>
              <a:rPr lang="en-US" sz="1800" i="1" dirty="0" smtClean="0"/>
              <a:t> </a:t>
            </a:r>
            <a:r>
              <a:rPr lang="en-US" sz="1800" dirty="0" smtClean="0"/>
              <a:t>[3]:</a:t>
            </a:r>
          </a:p>
          <a:p>
            <a:pPr lvl="2"/>
            <a:r>
              <a:rPr lang="en-US" sz="1600" dirty="0" smtClean="0"/>
              <a:t>typically </a:t>
            </a:r>
            <a:r>
              <a:rPr lang="en-US" sz="1600" dirty="0"/>
              <a:t>low-compressed video, which requires huge </a:t>
            </a:r>
            <a:r>
              <a:rPr lang="en-US" sz="1600" dirty="0" smtClean="0"/>
              <a:t>bandwidth (from </a:t>
            </a:r>
            <a:r>
              <a:rPr lang="fr-FR" sz="1600" dirty="0" smtClean="0"/>
              <a:t>1080p60 up to </a:t>
            </a:r>
            <a:r>
              <a:rPr lang="fr-FR" sz="1600" dirty="0"/>
              <a:t>8K </a:t>
            </a:r>
            <a:r>
              <a:rPr lang="fr-FR" sz="1600" dirty="0" smtClean="0"/>
              <a:t>UHD)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Issue :</a:t>
            </a:r>
          </a:p>
          <a:p>
            <a:pPr lvl="1"/>
            <a:r>
              <a:rPr lang="en-US" sz="1800" dirty="0"/>
              <a:t>Even if </a:t>
            </a:r>
            <a:r>
              <a:rPr lang="en-US" sz="1800" dirty="0" smtClean="0"/>
              <a:t>such flows are not numerous, the amount of data per flow is huge.</a:t>
            </a:r>
            <a:endParaRPr lang="en-US" sz="1800" dirty="0"/>
          </a:p>
          <a:p>
            <a:pPr lvl="1"/>
            <a:r>
              <a:rPr lang="en-US" sz="1800" dirty="0" smtClean="0"/>
              <a:t>At the minimum, the AP, which is the central </a:t>
            </a:r>
            <a:r>
              <a:rPr lang="en-US" sz="1800" dirty="0"/>
              <a:t>control </a:t>
            </a:r>
            <a:r>
              <a:rPr lang="en-US" sz="1800" dirty="0" smtClean="0"/>
              <a:t>entity for UL MU allocation, </a:t>
            </a:r>
            <a:r>
              <a:rPr lang="en-US" sz="1800" u="sng" dirty="0" smtClean="0"/>
              <a:t>should not be misinformed by such amount of data </a:t>
            </a:r>
            <a:r>
              <a:rPr lang="en-US" sz="1800" dirty="0" smtClean="0"/>
              <a:t>waiting in STA queue(s).</a:t>
            </a:r>
          </a:p>
          <a:p>
            <a:pPr lvl="1"/>
            <a:r>
              <a:rPr lang="en-US" sz="1800" dirty="0" smtClean="0"/>
              <a:t>Otherwise, AP grants UL resources to a STA … which finally is not able to use the offered resource ! (because this is not uplink data)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r>
              <a:rPr lang="en-US" sz="2000" dirty="0" smtClean="0"/>
              <a:t>Specify that a HE STA avoids counting P2P traffic for its Buffer Status Report</a:t>
            </a:r>
          </a:p>
          <a:p>
            <a:endParaRPr lang="en-US" sz="2000" b="0" dirty="0" smtClean="0"/>
          </a:p>
          <a:p>
            <a:r>
              <a:rPr lang="en-US" sz="2000" b="0" dirty="0"/>
              <a:t>Add into </a:t>
            </a:r>
            <a:r>
              <a:rPr lang="en-US" sz="2000" b="0" dirty="0" smtClean="0"/>
              <a:t>Draft spec 0.2:</a:t>
            </a:r>
            <a:endParaRPr lang="en-US" b="0" i="1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25.5.2.5 </a:t>
            </a:r>
            <a:r>
              <a:rPr lang="en-US" dirty="0">
                <a:solidFill>
                  <a:srgbClr val="00B0F0"/>
                </a:solidFill>
              </a:rPr>
              <a:t>HE buffer status feedback operation for UL </a:t>
            </a:r>
            <a:r>
              <a:rPr lang="en-US" dirty="0" smtClean="0">
                <a:solidFill>
                  <a:srgbClr val="00B0F0"/>
                </a:solidFill>
              </a:rPr>
              <a:t>MU </a:t>
            </a:r>
            <a:r>
              <a:rPr lang="en-US" dirty="0" smtClean="0"/>
              <a:t>:</a:t>
            </a:r>
            <a:endParaRPr lang="en-US" b="0" dirty="0"/>
          </a:p>
          <a:p>
            <a:pPr marL="857250" lvl="2" indent="0">
              <a:buNone/>
            </a:pPr>
            <a:r>
              <a:rPr lang="en-US" dirty="0"/>
              <a:t>The Buffer Status Report of HE STA shall only indicate the amount of buffered data that the HE STA needs to transmit to the AP it is registered with</a:t>
            </a:r>
            <a:r>
              <a:rPr lang="en-US" dirty="0" smtClean="0"/>
              <a:t>.</a:t>
            </a:r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/>
              <a:t>For example, this report does not include transmissions from HE STA to a peer non-AP STA once a direct link transmission is established in between. </a:t>
            </a:r>
          </a:p>
          <a:p>
            <a:pPr marL="857250" lvl="2" indent="0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654622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[ST#1]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12780"/>
          <a:stretch/>
        </p:blipFill>
        <p:spPr>
          <a:xfrm>
            <a:off x="4419600" y="1066800"/>
            <a:ext cx="4572000" cy="2252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596696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 smtClean="0"/>
              <a:t>(2/2)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055833" cy="2362200"/>
          </a:xfrm>
        </p:spPr>
        <p:txBody>
          <a:bodyPr/>
          <a:lstStyle/>
          <a:p>
            <a:r>
              <a:rPr lang="en-US" sz="2000" b="0" dirty="0" smtClean="0"/>
              <a:t>“QoS </a:t>
            </a:r>
            <a:r>
              <a:rPr lang="en-US" sz="2000" b="0" dirty="0"/>
              <a:t>Control field” </a:t>
            </a:r>
            <a:r>
              <a:rPr lang="en-US" sz="2000" b="0" dirty="0" smtClean="0"/>
              <a:t>usage for HE STA :</a:t>
            </a:r>
          </a:p>
          <a:p>
            <a:pPr lvl="1"/>
            <a:r>
              <a:rPr lang="en-US" sz="1600" dirty="0" smtClean="0"/>
              <a:t>Legacy BSR inside Q</a:t>
            </a:r>
            <a:r>
              <a:rPr lang="en-US" sz="1600" b="0" dirty="0" smtClean="0"/>
              <a:t>oS Data/Null frames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4433" y="6520934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28600" y="2912332"/>
            <a:ext cx="8839200" cy="356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Add into Draft spec 0.2: </a:t>
            </a:r>
            <a:endParaRPr lang="en-US" b="0" kern="0" dirty="0" smtClean="0"/>
          </a:p>
          <a:p>
            <a:pPr lvl="1"/>
            <a:r>
              <a:rPr lang="en-US" kern="0" dirty="0" smtClean="0">
                <a:solidFill>
                  <a:srgbClr val="00B0F0"/>
                </a:solidFill>
              </a:rPr>
              <a:t>clause 9.2.4.5.6 : Queue Size subfield </a:t>
            </a:r>
          </a:p>
          <a:p>
            <a:pPr lvl="2"/>
            <a:r>
              <a:rPr lang="en-US" sz="1800" u="sng" kern="0" dirty="0" smtClean="0"/>
              <a:t>Note</a:t>
            </a:r>
            <a:r>
              <a:rPr lang="en-US" sz="1800" kern="0" dirty="0"/>
              <a:t>: for MU </a:t>
            </a:r>
            <a:r>
              <a:rPr lang="en-US" sz="1800" kern="0" dirty="0" smtClean="0"/>
              <a:t>operation, a HE STA shall only indicate the amount of buffered data </a:t>
            </a:r>
            <a:r>
              <a:rPr lang="en-US" sz="1800" dirty="0" smtClean="0"/>
              <a:t>that </a:t>
            </a:r>
            <a:r>
              <a:rPr lang="en-US" sz="1800" dirty="0"/>
              <a:t>the HE STA needs to transmit to the AP it is registered with</a:t>
            </a:r>
            <a:r>
              <a:rPr lang="en-US" sz="1800" dirty="0" smtClean="0"/>
              <a:t> </a:t>
            </a:r>
            <a:r>
              <a:rPr lang="en-US" sz="1800" dirty="0"/>
              <a:t>(refer to </a:t>
            </a:r>
            <a:r>
              <a:rPr lang="en-US" sz="1800" dirty="0" smtClean="0"/>
              <a:t>25.5.2.5).</a:t>
            </a:r>
            <a:endParaRPr lang="en-US" sz="1800" kern="0" dirty="0" smtClean="0"/>
          </a:p>
          <a:p>
            <a:pPr lvl="1">
              <a:spcBef>
                <a:spcPts val="0"/>
              </a:spcBef>
            </a:pPr>
            <a:r>
              <a:rPr lang="en-US" kern="0" dirty="0" smtClean="0"/>
              <a:t> </a:t>
            </a:r>
            <a:r>
              <a:rPr lang="en-US" kern="0" dirty="0" smtClean="0">
                <a:solidFill>
                  <a:srgbClr val="00B0F0"/>
                </a:solidFill>
              </a:rPr>
              <a:t>clause 9.2.4.5.7 : TXOP Duration Requested subfield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“TXOP </a:t>
            </a:r>
            <a:r>
              <a:rPr lang="en-US" sz="1800" dirty="0"/>
              <a:t>Duration </a:t>
            </a:r>
            <a:r>
              <a:rPr lang="en-US" sz="1800" dirty="0" smtClean="0"/>
              <a:t>Requested” is used by a STA to indicate its need for </a:t>
            </a:r>
            <a:r>
              <a:rPr lang="en-US" sz="1800" dirty="0"/>
              <a:t>its </a:t>
            </a:r>
            <a:r>
              <a:rPr lang="en-US" sz="1800" dirty="0" smtClean="0"/>
              <a:t>next SU TXOP</a:t>
            </a:r>
            <a:r>
              <a:rPr lang="en-US" sz="1800" dirty="0"/>
              <a:t>. 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800" dirty="0"/>
              <a:t>TXOP Duration </a:t>
            </a:r>
            <a:r>
              <a:rPr lang="en-US" sz="1800" dirty="0" smtClean="0"/>
              <a:t>is useless for the AP for UL MU since it cannot determine the associated amount of buffered data. </a:t>
            </a:r>
          </a:p>
          <a:p>
            <a:pPr lvl="2">
              <a:spcBef>
                <a:spcPts val="0"/>
              </a:spcBef>
            </a:pPr>
            <a:r>
              <a:rPr lang="en-US" sz="1800" b="1" u="sng" kern="0" dirty="0" smtClean="0"/>
              <a:t>Proposal</a:t>
            </a:r>
            <a:r>
              <a:rPr lang="en-US" sz="1800" kern="0" dirty="0" smtClean="0"/>
              <a:t>: forbid usage of “TXOP Duration” format for </a:t>
            </a:r>
            <a:r>
              <a:rPr lang="en-US" sz="1800" dirty="0" smtClean="0"/>
              <a:t>HE STA </a:t>
            </a:r>
            <a:r>
              <a:rPr lang="en-US" sz="1800" dirty="0"/>
              <a:t>for UL </a:t>
            </a:r>
            <a:r>
              <a:rPr lang="en-US" sz="1800" dirty="0" smtClean="0"/>
              <a:t>MU (</a:t>
            </a:r>
            <a:r>
              <a:rPr lang="en-US" sz="1800" dirty="0"/>
              <a:t>in </a:t>
            </a:r>
            <a:r>
              <a:rPr lang="en-US" sz="1800" dirty="0" smtClean="0"/>
              <a:t>favor of only using </a:t>
            </a:r>
            <a:r>
              <a:rPr lang="en-US" sz="1800" dirty="0"/>
              <a:t>the “queue size</a:t>
            </a:r>
            <a:r>
              <a:rPr lang="en-US" sz="1800" dirty="0" smtClean="0"/>
              <a:t>” format).</a:t>
            </a:r>
            <a:endParaRPr lang="en-US" sz="1800" kern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7467600" y="1997932"/>
            <a:ext cx="855433" cy="3487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467600" y="2912332"/>
            <a:ext cx="855433" cy="3021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543800" y="2531332"/>
            <a:ext cx="1524000" cy="27516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Bent-Up Arrow 18"/>
          <p:cNvSpPr/>
          <p:nvPr/>
        </p:nvSpPr>
        <p:spPr bwMode="auto">
          <a:xfrm rot="5400000" flipV="1">
            <a:off x="7083217" y="2845501"/>
            <a:ext cx="443098" cy="1181100"/>
          </a:xfrm>
          <a:prstGeom prst="bentUpArrow">
            <a:avLst>
              <a:gd name="adj1" fmla="val 9778"/>
              <a:gd name="adj2" fmla="val 19292"/>
              <a:gd name="adj3" fmla="val 2880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ent-Up Arrow 19"/>
          <p:cNvSpPr/>
          <p:nvPr/>
        </p:nvSpPr>
        <p:spPr bwMode="auto">
          <a:xfrm rot="5400000" flipV="1">
            <a:off x="7562849" y="3067052"/>
            <a:ext cx="1828801" cy="1181100"/>
          </a:xfrm>
          <a:prstGeom prst="bentUpArrow">
            <a:avLst>
              <a:gd name="adj1" fmla="val 9778"/>
              <a:gd name="adj2" fmla="val 9390"/>
              <a:gd name="adj3" fmla="val 20704"/>
            </a:avLst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467600" y="1464532"/>
            <a:ext cx="1524000" cy="29189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400876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[ST#2]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97512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[ST#3]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a HE STA should build a buffer status information only with regards to uplink transmissions (that is to say, directed towards or relayed by the AP).</a:t>
            </a: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transmissions (also called unmanaged P2P) must not be considered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in BSR once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session is established.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25.5.2.5 </a:t>
            </a:r>
            <a:r>
              <a:rPr lang="en-US" dirty="0" smtClean="0"/>
              <a:t> HE </a:t>
            </a:r>
            <a:r>
              <a:rPr lang="en-US" dirty="0"/>
              <a:t>buffer status feedback operation for UL MU </a:t>
            </a:r>
            <a:r>
              <a:rPr lang="en-US" dirty="0" smtClean="0"/>
              <a:t>:</a:t>
            </a:r>
            <a:endParaRPr lang="en-US" sz="1400" i="1" dirty="0"/>
          </a:p>
          <a:p>
            <a:pPr marL="457200" lvl="1" indent="0">
              <a:buNone/>
            </a:pPr>
            <a:r>
              <a:rPr lang="en-US" sz="1400" i="1" dirty="0" smtClean="0"/>
              <a:t>{end of chapter}</a:t>
            </a:r>
          </a:p>
          <a:p>
            <a:pPr marL="457200" lvl="1" indent="0">
              <a:buNone/>
            </a:pPr>
            <a:endParaRPr lang="en-US" sz="1400" i="1" dirty="0" smtClean="0"/>
          </a:p>
          <a:p>
            <a:pPr marL="457200" lvl="1" indent="0">
              <a:buNone/>
            </a:pPr>
            <a:r>
              <a:rPr lang="en-US" sz="2000" i="1" dirty="0" smtClean="0"/>
              <a:t>The Buffer Status Report of HE STA shall only indicate the amount of buffered data that the HE STA needs to transmit to the AP it is registered with.</a:t>
            </a:r>
          </a:p>
          <a:p>
            <a:pPr marL="457200" lvl="1" indent="0">
              <a:buNone/>
            </a:pPr>
            <a:r>
              <a:rPr lang="en-US" sz="2000" i="1" dirty="0" smtClean="0"/>
              <a:t>For </a:t>
            </a:r>
            <a:r>
              <a:rPr lang="en-US" sz="2000" i="1" dirty="0"/>
              <a:t>example, this report does not include transmissions from HE STA to a peer non-AP STA once a direct link transmission is established in between</a:t>
            </a:r>
            <a:r>
              <a:rPr lang="en-US" sz="2000" dirty="0"/>
              <a:t>. </a:t>
            </a:r>
          </a:p>
          <a:p>
            <a:pPr marL="857250" lvl="2" indent="0">
              <a:buNone/>
            </a:pPr>
            <a:r>
              <a:rPr lang="en-US" sz="1800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2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the following note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9.2.4.5.6 Queue Size </a:t>
            </a:r>
            <a:r>
              <a:rPr lang="en-US" dirty="0" smtClean="0"/>
              <a:t>subfield:</a:t>
            </a:r>
            <a:endParaRPr lang="en-US" b="1" dirty="0"/>
          </a:p>
          <a:p>
            <a:pPr marL="457200" lvl="1" indent="0">
              <a:buNone/>
            </a:pPr>
            <a:r>
              <a:rPr lang="en-US" altLang="en-US" sz="1400" dirty="0" smtClean="0"/>
              <a:t>{</a:t>
            </a:r>
            <a:r>
              <a:rPr lang="en-US" altLang="en-US" sz="1400" dirty="0"/>
              <a:t>end of chapter</a:t>
            </a:r>
            <a:r>
              <a:rPr lang="en-US" altLang="en-US" sz="1400" dirty="0" smtClean="0"/>
              <a:t>}</a:t>
            </a:r>
          </a:p>
          <a:p>
            <a:pPr marL="457200" lvl="1" indent="0">
              <a:buNone/>
            </a:pPr>
            <a:endParaRPr lang="en-US" altLang="en-US" sz="1800" dirty="0"/>
          </a:p>
          <a:p>
            <a:pPr marL="457200" lvl="1" indent="0">
              <a:buNone/>
            </a:pPr>
            <a:r>
              <a:rPr lang="en-US" i="1" u="sng" kern="0" dirty="0" smtClean="0"/>
              <a:t>Note for </a:t>
            </a:r>
            <a:r>
              <a:rPr lang="en-US" i="1" u="sng" kern="0" dirty="0"/>
              <a:t>HE STA </a:t>
            </a:r>
            <a:r>
              <a:rPr lang="en-US" i="1" kern="0" dirty="0" smtClean="0"/>
              <a:t>:</a:t>
            </a:r>
          </a:p>
          <a:p>
            <a:pPr marL="457200" lvl="1" indent="0">
              <a:buNone/>
            </a:pPr>
            <a:r>
              <a:rPr lang="en-US" i="1" kern="0" dirty="0" smtClean="0"/>
              <a:t>For </a:t>
            </a:r>
            <a:r>
              <a:rPr lang="en-US" i="1" kern="0" dirty="0"/>
              <a:t>MU operation, a HE STA shall only indicate the amount of buffered data </a:t>
            </a:r>
            <a:r>
              <a:rPr lang="en-US" i="1" dirty="0"/>
              <a:t>that the HE STA needs to transmit to the AP it is registered with (refer to 25.5.2.5</a:t>
            </a:r>
            <a:r>
              <a:rPr lang="en-US" i="1" dirty="0" smtClean="0"/>
              <a:t>).</a:t>
            </a:r>
          </a:p>
          <a:p>
            <a:pPr marL="457200" lvl="1" indent="0">
              <a:buNone/>
            </a:pPr>
            <a:endParaRPr lang="en-US" sz="2400" b="1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7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74392</TotalTime>
  <Words>906</Words>
  <Application>Microsoft Office PowerPoint</Application>
  <PresentationFormat>On-screen Show (4:3)</PresentationFormat>
  <Paragraphs>130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Gulim</vt:lpstr>
      <vt:lpstr>SimSun</vt:lpstr>
      <vt:lpstr>Arial</vt:lpstr>
      <vt:lpstr>Calibri</vt:lpstr>
      <vt:lpstr>Times New Roman</vt:lpstr>
      <vt:lpstr>1_Extend Submission Template</vt:lpstr>
      <vt:lpstr>Issue of Buffer Status reporting</vt:lpstr>
      <vt:lpstr>Introduction</vt:lpstr>
      <vt:lpstr>QoS Control field</vt:lpstr>
      <vt:lpstr>Problem Statement</vt:lpstr>
      <vt:lpstr>Proposal (1/2)</vt:lpstr>
      <vt:lpstr>Proposal (2/2)</vt:lpstr>
      <vt:lpstr>Conclusion</vt:lpstr>
      <vt:lpstr>PowerPoint Presentation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VIGER Pascal</cp:lastModifiedBy>
  <cp:revision>2993</cp:revision>
  <cp:lastPrinted>1998-02-10T13:28:06Z</cp:lastPrinted>
  <dcterms:created xsi:type="dcterms:W3CDTF">2009-12-02T19:05:24Z</dcterms:created>
  <dcterms:modified xsi:type="dcterms:W3CDTF">2016-07-26T14:03:44Z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