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65" r:id="rId3"/>
    <p:sldId id="271" r:id="rId4"/>
    <p:sldId id="276" r:id="rId5"/>
    <p:sldId id="274" r:id="rId6"/>
    <p:sldId id="272" r:id="rId7"/>
    <p:sldId id="264" r:id="rId8"/>
    <p:sldId id="273" r:id="rId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0" d="100"/>
          <a:sy n="70" d="100"/>
        </p:scale>
        <p:origin x="-1194"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7/22/2016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July 2016</a:t>
            </a:r>
            <a:endParaRPr lang="en-GB" dirty="0"/>
          </a:p>
        </p:txBody>
      </p:sp>
      <p:sp>
        <p:nvSpPr>
          <p:cNvPr id="5" name="Footer Placeholder 4"/>
          <p:cNvSpPr>
            <a:spLocks noGrp="1"/>
          </p:cNvSpPr>
          <p:nvPr>
            <p:ph type="ftr" idx="11"/>
          </p:nvPr>
        </p:nvSpPr>
        <p:spPr/>
        <p:txBody>
          <a:bodyPr/>
          <a:lstStyle>
            <a:lvl1pPr>
              <a:defRPr/>
            </a:lvl1pPr>
          </a:lstStyle>
          <a:p>
            <a:r>
              <a:rPr lang="en-GB" altLang="zh-CN" dirty="0" err="1" smtClean="0"/>
              <a:t>Weimin</a:t>
            </a:r>
            <a:r>
              <a:rPr lang="en-GB" altLang="zh-CN" dirty="0" smtClean="0"/>
              <a:t> Xing, ZTE</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err="1" smtClean="0"/>
              <a:t>Weimin</a:t>
            </a:r>
            <a:r>
              <a:rPr lang="en-GB" altLang="zh-CN" dirty="0" smtClean="0"/>
              <a:t> Xing, ZTE</a:t>
            </a:r>
            <a:endParaRPr lang="en-GB" altLang="zh-CN"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July 2016</a:t>
            </a:r>
            <a:endParaRPr lang="en-GB" dirty="0"/>
          </a:p>
        </p:txBody>
      </p:sp>
      <p:sp>
        <p:nvSpPr>
          <p:cNvPr id="5" name="Footer Placeholder 4"/>
          <p:cNvSpPr>
            <a:spLocks noGrp="1"/>
          </p:cNvSpPr>
          <p:nvPr>
            <p:ph type="ftr" idx="11"/>
          </p:nvPr>
        </p:nvSpPr>
        <p:spPr/>
        <p:txBody>
          <a:bodyPr/>
          <a:lstStyle>
            <a:lvl1pPr>
              <a:defRPr/>
            </a:lvl1pPr>
          </a:lstStyle>
          <a:p>
            <a:r>
              <a:rPr lang="en-GB" altLang="zh-CN" dirty="0" err="1" smtClean="0"/>
              <a:t>Weimin</a:t>
            </a:r>
            <a:r>
              <a:rPr lang="en-GB" altLang="zh-CN" dirty="0" smtClean="0"/>
              <a:t> Xing, ZTE</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July 2016</a:t>
            </a:r>
            <a:endParaRPr lang="en-GB" dirty="0"/>
          </a:p>
        </p:txBody>
      </p:sp>
      <p:sp>
        <p:nvSpPr>
          <p:cNvPr id="6" name="Footer Placeholder 5"/>
          <p:cNvSpPr>
            <a:spLocks noGrp="1"/>
          </p:cNvSpPr>
          <p:nvPr>
            <p:ph type="ftr" idx="11"/>
          </p:nvPr>
        </p:nvSpPr>
        <p:spPr/>
        <p:txBody>
          <a:bodyPr/>
          <a:lstStyle>
            <a:lvl1pPr>
              <a:defRPr/>
            </a:lvl1pPr>
          </a:lstStyle>
          <a:p>
            <a:r>
              <a:rPr lang="en-GB" altLang="zh-CN" dirty="0" err="1" smtClean="0"/>
              <a:t>Weimin</a:t>
            </a:r>
            <a:r>
              <a:rPr lang="en-GB" altLang="zh-CN" dirty="0" smtClean="0"/>
              <a:t> Xing, ZTE</a:t>
            </a:r>
            <a:endParaRPr lang="en-GB" altLang="zh-CN"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July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zh-CN" dirty="0" err="1" smtClean="0"/>
              <a:t>Weimin</a:t>
            </a:r>
            <a:r>
              <a:rPr lang="en-GB" altLang="zh-CN" dirty="0" smtClean="0"/>
              <a:t> Xing, ZTE</a:t>
            </a:r>
            <a:endParaRPr lang="en-GB" altLang="zh-CN"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July 2016</a:t>
            </a:r>
            <a:endParaRPr lang="en-GB" dirty="0"/>
          </a:p>
        </p:txBody>
      </p:sp>
      <p:sp>
        <p:nvSpPr>
          <p:cNvPr id="4" name="Footer Placeholder 3"/>
          <p:cNvSpPr>
            <a:spLocks noGrp="1"/>
          </p:cNvSpPr>
          <p:nvPr>
            <p:ph type="ftr" idx="11"/>
          </p:nvPr>
        </p:nvSpPr>
        <p:spPr/>
        <p:txBody>
          <a:bodyPr/>
          <a:lstStyle>
            <a:lvl1pPr>
              <a:defRPr/>
            </a:lvl1pPr>
          </a:lstStyle>
          <a:p>
            <a:r>
              <a:rPr lang="en-GB" altLang="zh-CN" dirty="0" err="1" smtClean="0"/>
              <a:t>Weimin</a:t>
            </a:r>
            <a:r>
              <a:rPr lang="en-GB" altLang="zh-CN" dirty="0" smtClean="0"/>
              <a:t> Xing, ZTE</a:t>
            </a:r>
            <a:endParaRPr lang="en-GB" altLang="zh-CN"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July 2016</a:t>
            </a:r>
            <a:endParaRPr lang="en-GB" dirty="0"/>
          </a:p>
        </p:txBody>
      </p:sp>
      <p:sp>
        <p:nvSpPr>
          <p:cNvPr id="3" name="Footer Placeholder 2"/>
          <p:cNvSpPr>
            <a:spLocks noGrp="1"/>
          </p:cNvSpPr>
          <p:nvPr>
            <p:ph type="ftr" idx="11"/>
          </p:nvPr>
        </p:nvSpPr>
        <p:spPr/>
        <p:txBody>
          <a:bodyPr/>
          <a:lstStyle>
            <a:lvl1pPr>
              <a:defRPr/>
            </a:lvl1pPr>
          </a:lstStyle>
          <a:p>
            <a:r>
              <a:rPr lang="en-GB" altLang="zh-CN" dirty="0" err="1" smtClean="0"/>
              <a:t>Weimin</a:t>
            </a:r>
            <a:r>
              <a:rPr lang="en-GB" altLang="zh-CN" dirty="0" smtClean="0"/>
              <a:t> Xing, ZTE</a:t>
            </a:r>
            <a:endParaRPr lang="en-GB" altLang="zh-CN"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2016</a:t>
            </a:r>
            <a:endParaRPr lang="en-GB" dirty="0"/>
          </a:p>
        </p:txBody>
      </p:sp>
      <p:sp>
        <p:nvSpPr>
          <p:cNvPr id="5" name="Footer Placeholder 4"/>
          <p:cNvSpPr>
            <a:spLocks noGrp="1"/>
          </p:cNvSpPr>
          <p:nvPr>
            <p:ph type="ftr" idx="11"/>
          </p:nvPr>
        </p:nvSpPr>
        <p:spPr/>
        <p:txBody>
          <a:bodyPr/>
          <a:lstStyle>
            <a:lvl1pPr>
              <a:defRPr/>
            </a:lvl1pPr>
          </a:lstStyle>
          <a:p>
            <a:r>
              <a:rPr lang="en-GB" altLang="zh-CN" dirty="0" err="1" smtClean="0"/>
              <a:t>Weimin</a:t>
            </a:r>
            <a:r>
              <a:rPr lang="en-GB" altLang="zh-CN" dirty="0" smtClean="0"/>
              <a:t> Xing, ZTE</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2016</a:t>
            </a:r>
            <a:endParaRPr lang="en-GB" dirty="0"/>
          </a:p>
        </p:txBody>
      </p:sp>
      <p:sp>
        <p:nvSpPr>
          <p:cNvPr id="5" name="Footer Placeholder 4"/>
          <p:cNvSpPr>
            <a:spLocks noGrp="1"/>
          </p:cNvSpPr>
          <p:nvPr>
            <p:ph type="ftr" idx="11"/>
          </p:nvPr>
        </p:nvSpPr>
        <p:spPr/>
        <p:txBody>
          <a:bodyPr/>
          <a:lstStyle>
            <a:lvl1pPr>
              <a:defRPr/>
            </a:lvl1pPr>
          </a:lstStyle>
          <a:p>
            <a:r>
              <a:rPr lang="en-GB" altLang="zh-CN" dirty="0" err="1" smtClean="0"/>
              <a:t>Weimin</a:t>
            </a:r>
            <a:r>
              <a:rPr lang="en-GB" altLang="zh-CN" dirty="0" smtClean="0"/>
              <a:t> Xing, ZTE</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smtClean="0"/>
              <a:t>Weimin</a:t>
            </a:r>
            <a:r>
              <a:rPr lang="en-GB" dirty="0" smtClean="0"/>
              <a:t> Xing, ZTE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802.11-16/</a:t>
            </a:r>
            <a:r>
              <a:rPr kumimoji="0" lang="en-US" altLang="zh-CN" sz="1800" b="1" i="0" u="none" strike="noStrike" kern="1200" cap="none" spc="0" normalizeH="0" baseline="0" noProof="0" dirty="0" err="1" smtClean="0">
                <a:ln>
                  <a:noFill/>
                </a:ln>
                <a:solidFill>
                  <a:srgbClr val="000000"/>
                </a:solidFill>
                <a:effectLst/>
                <a:uLnTx/>
                <a:uFillTx/>
                <a:latin typeface="Times New Roman" pitchFamily="16" charset="0"/>
                <a:ea typeface="MS Gothic" charset="-128"/>
                <a:cs typeface="Arial Unicode MS" charset="0"/>
              </a:rPr>
              <a:t>xxxx</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6/11-16-0105-00-00ay-control-trailer-in-control-mode-ppdus.ppt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July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err="1" smtClean="0"/>
              <a:t>Weimin</a:t>
            </a:r>
            <a:r>
              <a:rPr lang="en-GB" dirty="0" smtClean="0"/>
              <a:t> Xing, ZTE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smtClean="0"/>
              <a:t>Signaling</a:t>
            </a:r>
            <a:r>
              <a:rPr lang="en-GB" dirty="0" smtClean="0"/>
              <a:t> in Control Mode </a:t>
            </a:r>
            <a:r>
              <a:rPr lang="en-GB" dirty="0" err="1" smtClean="0"/>
              <a:t>PPDUs</a:t>
            </a:r>
            <a:r>
              <a:rPr lang="en-GB" dirty="0" smtClean="0"/>
              <a:t> for 802.11ay</a:t>
            </a:r>
            <a:endParaRPr lang="en-GB" dirty="0"/>
          </a:p>
        </p:txBody>
      </p:sp>
      <p:sp>
        <p:nvSpPr>
          <p:cNvPr id="3074" name="Rectangle 2"/>
          <p:cNvSpPr>
            <a:spLocks noGrp="1" noChangeArrowheads="1"/>
          </p:cNvSpPr>
          <p:nvPr>
            <p:ph type="body" idx="1"/>
          </p:nvPr>
        </p:nvSpPr>
        <p:spPr>
          <a:xfrm>
            <a:off x="685800" y="16764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2016-07-10</a:t>
            </a:r>
            <a:endParaRPr lang="en-GB" sz="2000" b="0" dirty="0"/>
          </a:p>
        </p:txBody>
      </p:sp>
      <p:graphicFrame>
        <p:nvGraphicFramePr>
          <p:cNvPr id="3075" name="Object 3"/>
          <p:cNvGraphicFramePr>
            <a:graphicFrameLocks noChangeAspect="1"/>
          </p:cNvGraphicFramePr>
          <p:nvPr>
            <p:extLst>
              <p:ext uri="{D42A27DB-BD31-4B8C-83A1-F6EECF244321}">
                <p14:modId xmlns="" xmlns:p14="http://schemas.microsoft.com/office/powerpoint/2010/main" val="811818364"/>
              </p:ext>
            </p:extLst>
          </p:nvPr>
        </p:nvGraphicFramePr>
        <p:xfrm>
          <a:off x="509588" y="2338388"/>
          <a:ext cx="7389812" cy="2143125"/>
        </p:xfrm>
        <a:graphic>
          <a:graphicData uri="http://schemas.openxmlformats.org/presentationml/2006/ole">
            <p:oleObj spid="_x0000_s3087" name="Document" r:id="rId4" imgW="8250056" imgH="2393937" progId="Word.Document.8">
              <p:embed/>
            </p:oleObj>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3" name="Content Placeholder 2"/>
          <p:cNvSpPr>
            <a:spLocks noGrp="1"/>
          </p:cNvSpPr>
          <p:nvPr>
            <p:ph idx="1"/>
          </p:nvPr>
        </p:nvSpPr>
        <p:spPr>
          <a:xfrm>
            <a:off x="723899" y="1830388"/>
            <a:ext cx="7770813" cy="4570412"/>
          </a:xfrm>
        </p:spPr>
        <p:txBody>
          <a:bodyPr>
            <a:normAutofit lnSpcReduction="10000"/>
          </a:bodyPr>
          <a:lstStyle/>
          <a:p>
            <a:pPr lvl="0">
              <a:buFont typeface="Arial" panose="020B0604020202020204" pitchFamily="34" charset="0"/>
              <a:buChar char="•"/>
            </a:pPr>
            <a:r>
              <a:rPr lang="en-US" sz="1800" dirty="0"/>
              <a:t>The 11ay specification </a:t>
            </a:r>
            <a:r>
              <a:rPr lang="en-US" sz="1800" dirty="0" smtClean="0"/>
              <a:t>has defined the PHY frame format for EDMG[1].</a:t>
            </a:r>
            <a:endParaRPr lang="en-US" sz="1800" dirty="0"/>
          </a:p>
          <a:p>
            <a:pPr marL="800100" lvl="1" indent="-342900">
              <a:buFont typeface="Arial" panose="020B0604020202020204" pitchFamily="34" charset="0"/>
              <a:buChar char="•"/>
            </a:pPr>
            <a:r>
              <a:rPr lang="en-US" altLang="zh-CN" sz="1600" dirty="0" smtClean="0"/>
              <a:t>For a EDMG control mode PPDU, the reserved bits 22 and 23 of the L-Header field shall be both set to 1 to indicate the presence of the EDMG-Header-A field</a:t>
            </a:r>
          </a:p>
          <a:p>
            <a:pPr marL="800100" lvl="1" indent="-342900"/>
            <a:endParaRPr lang="en-US" sz="1600" dirty="0" smtClean="0"/>
          </a:p>
          <a:p>
            <a:pPr marL="800100" lvl="1" indent="-342900">
              <a:buFont typeface="Arial" panose="020B0604020202020204" pitchFamily="34" charset="0"/>
              <a:buChar char="•"/>
            </a:pPr>
            <a:endParaRPr lang="en-US" sz="1600" dirty="0" smtClean="0"/>
          </a:p>
          <a:p>
            <a:pPr marL="800100" lvl="1" indent="-342900"/>
            <a:endParaRPr lang="en-US" sz="1600" dirty="0"/>
          </a:p>
          <a:p>
            <a:pPr>
              <a:buFont typeface="Arial" panose="020B0604020202020204" pitchFamily="34" charset="0"/>
              <a:buChar char="•"/>
            </a:pPr>
            <a:r>
              <a:rPr lang="en-US" sz="1800" dirty="0" smtClean="0"/>
              <a:t>Current </a:t>
            </a:r>
            <a:r>
              <a:rPr lang="en-US" sz="1800" dirty="0"/>
              <a:t>SFD </a:t>
            </a:r>
            <a:r>
              <a:rPr lang="en-US" sz="1800" dirty="0" smtClean="0"/>
              <a:t>also defines </a:t>
            </a:r>
            <a:r>
              <a:rPr lang="en-US" altLang="zh-CN" sz="1800" dirty="0" smtClean="0"/>
              <a:t>control trailer that may be used in Control mode PPDUs in place of TRN-Units to carry control data[2][3].</a:t>
            </a:r>
            <a:endParaRPr lang="en-US" sz="1800" dirty="0" smtClean="0"/>
          </a:p>
          <a:p>
            <a:pPr lvl="1">
              <a:buFont typeface="Arial" panose="020B0604020202020204" pitchFamily="34" charset="0"/>
              <a:buChar char="•"/>
            </a:pPr>
            <a:r>
              <a:rPr lang="en-US" sz="1600" dirty="0" smtClean="0"/>
              <a:t>The presence of the Control Trailer is signaled in the legacy Control mode header using the existing Training Length and Packet Type fields, and also by setting reserved bits 22 and 23 both to 1.</a:t>
            </a:r>
            <a:endParaRPr lang="en-US" sz="1800" dirty="0" smtClean="0"/>
          </a:p>
          <a:p>
            <a:pPr>
              <a:buFont typeface="Arial" panose="020B0604020202020204" pitchFamily="34" charset="0"/>
              <a:buChar char="•"/>
            </a:pPr>
            <a:r>
              <a:rPr lang="en-US" sz="1800" dirty="0" smtClean="0"/>
              <a:t>The signaling of control trailer and EDMG control mode may </a:t>
            </a:r>
            <a:r>
              <a:rPr lang="en-US" altLang="zh-CN" sz="1800" dirty="0" smtClean="0"/>
              <a:t>conflict with each other.</a:t>
            </a:r>
          </a:p>
          <a:p>
            <a:pPr lvl="1">
              <a:buFont typeface="Arial" panose="020B0604020202020204" pitchFamily="34" charset="0"/>
              <a:buChar char="•"/>
            </a:pPr>
            <a:r>
              <a:rPr lang="en-US" altLang="zh-CN" sz="1400" dirty="0" smtClean="0"/>
              <a:t>Control trailer </a:t>
            </a:r>
            <a:r>
              <a:rPr lang="en-US" sz="1400" dirty="0" smtClean="0"/>
              <a:t>is designed to allow a DMG control mode PPDU to carry EDMG control information, it’s mean the EDMG-Header-A field should not be present.</a:t>
            </a:r>
          </a:p>
          <a:p>
            <a:pPr>
              <a:buFont typeface="Arial" panose="020B0604020202020204" pitchFamily="34" charset="0"/>
              <a:buChar char="•"/>
            </a:pPr>
            <a:r>
              <a:rPr lang="en-US" sz="1800" dirty="0" smtClean="0"/>
              <a:t>This contribution try to fix this issue above.</a:t>
            </a:r>
          </a:p>
          <a:p>
            <a:pPr marL="400050">
              <a:buFont typeface="Arial" panose="020B0604020202020204" pitchFamily="34" charset="0"/>
              <a:buChar char="•"/>
            </a:pP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err="1" smtClean="0"/>
              <a:t>Weimin</a:t>
            </a:r>
            <a:r>
              <a:rPr lang="en-GB" dirty="0" smtClean="0"/>
              <a:t> Xing, ZTE</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pic>
        <p:nvPicPr>
          <p:cNvPr id="15363" name="Picture 3"/>
          <p:cNvPicPr>
            <a:picLocks noChangeAspect="1" noChangeArrowheads="1"/>
          </p:cNvPicPr>
          <p:nvPr/>
        </p:nvPicPr>
        <p:blipFill>
          <a:blip r:embed="rId2" cstate="print"/>
          <a:srcRect/>
          <a:stretch>
            <a:fillRect/>
          </a:stretch>
        </p:blipFill>
        <p:spPr bwMode="auto">
          <a:xfrm>
            <a:off x="1676400" y="2819400"/>
            <a:ext cx="5715000" cy="571500"/>
          </a:xfrm>
          <a:prstGeom prst="rect">
            <a:avLst/>
          </a:prstGeom>
          <a:noFill/>
          <a:ln w="9525">
            <a:noFill/>
            <a:miter lim="800000"/>
            <a:headEnd/>
            <a:tailEnd/>
          </a:ln>
        </p:spPr>
      </p:pic>
    </p:spTree>
    <p:extLst>
      <p:ext uri="{BB962C8B-B14F-4D97-AF65-F5344CB8AC3E}">
        <p14:creationId xmlns="" xmlns:p14="http://schemas.microsoft.com/office/powerpoint/2010/main" val="32241489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Possible</a:t>
            </a:r>
            <a:r>
              <a:rPr lang="en-US" dirty="0" smtClean="0"/>
              <a:t> signaling method: option 1</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smtClean="0"/>
              <a:t>We can use one bit(b22) for control trailer signaling, one bit(b23) for EDMG control mode signaling</a:t>
            </a:r>
            <a:endParaRPr lang="en-US" sz="2000" dirty="0"/>
          </a:p>
          <a:p>
            <a:pPr marL="800100" lvl="1" indent="-342900">
              <a:buFont typeface="Arial" panose="020B0604020202020204" pitchFamily="34" charset="0"/>
              <a:buChar char="•"/>
            </a:pPr>
            <a:r>
              <a:rPr lang="en-US" altLang="zh-CN" sz="1800" dirty="0" smtClean="0"/>
              <a:t>There are two reserve bits left in DMG control mode Header field</a:t>
            </a:r>
            <a:endParaRPr lang="en-US" sz="1800" dirty="0"/>
          </a:p>
          <a:p>
            <a:pPr>
              <a:buFont typeface="Arial" panose="020B0604020202020204" pitchFamily="34" charset="0"/>
              <a:buChar char="•"/>
            </a:pPr>
            <a:r>
              <a:rPr lang="en-US" sz="2000" dirty="0" smtClean="0"/>
              <a:t>Pros and Cons</a:t>
            </a:r>
            <a:endParaRPr lang="en-US" sz="2000" dirty="0"/>
          </a:p>
          <a:p>
            <a:pPr marL="800100" lvl="1" indent="-342900">
              <a:buFont typeface="Arial" panose="020B0604020202020204" pitchFamily="34" charset="0"/>
              <a:buChar char="•"/>
            </a:pPr>
            <a:r>
              <a:rPr lang="en-US" sz="1800" dirty="0" smtClean="0"/>
              <a:t>Simple and has little changes to the SFD</a:t>
            </a:r>
          </a:p>
          <a:p>
            <a:pPr marL="800100" lvl="1" indent="-342900">
              <a:buFont typeface="Arial" panose="020B0604020202020204" pitchFamily="34" charset="0"/>
              <a:buChar char="•"/>
            </a:pPr>
            <a:r>
              <a:rPr lang="en-US" sz="1800" dirty="0" smtClean="0"/>
              <a:t>Both DMG control mode PPDUs and EDMG</a:t>
            </a:r>
            <a:r>
              <a:rPr lang="en-US" altLang="zh-CN" sz="1800" dirty="0" smtClean="0"/>
              <a:t> control mode PPDUs can carry a control trailer</a:t>
            </a:r>
            <a:endParaRPr lang="en-US" sz="2000" dirty="0"/>
          </a:p>
          <a:p>
            <a:pPr marL="800100" lvl="1" indent="-342900">
              <a:buFont typeface="Arial" panose="020B0604020202020204" pitchFamily="34" charset="0"/>
              <a:buChar char="•"/>
            </a:pPr>
            <a:r>
              <a:rPr lang="en-US" sz="1800" dirty="0" smtClean="0"/>
              <a:t>No reserve bit or reserve value in legacy control mode PHY header</a:t>
            </a:r>
          </a:p>
          <a:p>
            <a:pPr marL="800100" lvl="1" indent="-342900">
              <a:buFont typeface="Arial" panose="020B0604020202020204" pitchFamily="34" charset="0"/>
              <a:buChar char="•"/>
            </a:pPr>
            <a:r>
              <a:rPr lang="en-US" sz="1800" dirty="0" smtClean="0"/>
              <a:t>There is less benefit to let a EDMG PPDU to carry a control trailer</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err="1" smtClean="0"/>
              <a:t>Weimin</a:t>
            </a:r>
            <a:r>
              <a:rPr lang="en-GB" dirty="0" smtClean="0"/>
              <a:t> Xing, ZTE</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 xmlns:p14="http://schemas.microsoft.com/office/powerpoint/2010/main" val="32586238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Possible</a:t>
            </a:r>
            <a:r>
              <a:rPr lang="en-US" dirty="0" smtClean="0"/>
              <a:t> signaling method: option 2</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smtClean="0"/>
              <a:t>Set the b22 and b23 to different values for control trailer signaling and EDMG control mode signaling</a:t>
            </a:r>
          </a:p>
          <a:p>
            <a:pPr lvl="1">
              <a:buFont typeface="Arial" panose="020B0604020202020204" pitchFamily="34" charset="0"/>
              <a:buChar char="•"/>
            </a:pPr>
            <a:r>
              <a:rPr lang="en-US" sz="1600" dirty="0" smtClean="0"/>
              <a:t>00 is for normal legacy control mode PPDU</a:t>
            </a:r>
          </a:p>
          <a:p>
            <a:pPr lvl="1">
              <a:buFont typeface="Arial" panose="020B0604020202020204" pitchFamily="34" charset="0"/>
              <a:buChar char="•"/>
            </a:pPr>
            <a:r>
              <a:rPr lang="en-US" sz="1600" dirty="0" smtClean="0"/>
              <a:t>11 is for EDMG control mode PPDU</a:t>
            </a:r>
          </a:p>
          <a:p>
            <a:pPr lvl="1">
              <a:buFont typeface="Arial" panose="020B0604020202020204" pitchFamily="34" charset="0"/>
              <a:buChar char="•"/>
            </a:pPr>
            <a:r>
              <a:rPr lang="en-US" sz="1600" dirty="0" smtClean="0"/>
              <a:t>01 is for DMG control mode PPDU with control trailer</a:t>
            </a:r>
          </a:p>
          <a:p>
            <a:pPr lvl="1">
              <a:buFont typeface="Arial" panose="020B0604020202020204" pitchFamily="34" charset="0"/>
              <a:buChar char="•"/>
            </a:pPr>
            <a:r>
              <a:rPr lang="en-US" sz="1600" dirty="0" smtClean="0"/>
              <a:t>10 is reserved for future use</a:t>
            </a:r>
            <a:endParaRPr lang="en-US" sz="1600" dirty="0"/>
          </a:p>
          <a:p>
            <a:pPr>
              <a:buFont typeface="Arial" panose="020B0604020202020204" pitchFamily="34" charset="0"/>
              <a:buChar char="•"/>
            </a:pPr>
            <a:r>
              <a:rPr lang="en-US" sz="2000" dirty="0" smtClean="0"/>
              <a:t>Pros and Cons</a:t>
            </a:r>
            <a:endParaRPr lang="en-US" sz="2000" dirty="0"/>
          </a:p>
          <a:p>
            <a:pPr marL="800100" lvl="1" indent="-342900">
              <a:buFont typeface="Arial" panose="020B0604020202020204" pitchFamily="34" charset="0"/>
              <a:buChar char="•"/>
            </a:pPr>
            <a:r>
              <a:rPr lang="en-US" sz="1800" dirty="0" smtClean="0"/>
              <a:t>It’s also very simple</a:t>
            </a:r>
          </a:p>
          <a:p>
            <a:pPr marL="800100" lvl="1" indent="-342900">
              <a:buFont typeface="Arial" panose="020B0604020202020204" pitchFamily="34" charset="0"/>
              <a:buChar char="•"/>
            </a:pPr>
            <a:r>
              <a:rPr lang="en-US" sz="1800" dirty="0" smtClean="0"/>
              <a:t>Left a reserve value for the future</a:t>
            </a:r>
            <a:endParaRPr lang="en-US" sz="2000" dirty="0"/>
          </a:p>
          <a:p>
            <a:pPr marL="800100" lvl="1" indent="-342900"/>
            <a:endParaRPr lang="en-US" sz="1800" dirty="0" smtClean="0"/>
          </a:p>
          <a:p>
            <a:pPr marL="800100" lvl="1" indent="-342900"/>
            <a:endParaRPr lang="en-US" sz="1800" dirty="0" smtClean="0"/>
          </a:p>
          <a:p>
            <a:pPr marL="800100" lvl="1" indent="-342900"/>
            <a:r>
              <a:rPr lang="en-US" sz="1800" dirty="0" smtClean="0"/>
              <a:t>We are prefer option 2.</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err="1" smtClean="0"/>
              <a:t>Weimin</a:t>
            </a:r>
            <a:r>
              <a:rPr lang="en-GB" dirty="0" smtClean="0"/>
              <a:t> Xing, ZTE</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 xmlns:p14="http://schemas.microsoft.com/office/powerpoint/2010/main" val="32586238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Possible</a:t>
            </a:r>
            <a:r>
              <a:rPr lang="en-US" dirty="0" smtClean="0"/>
              <a:t> signaling method: option 3</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zh-CN" sz="2000" dirty="0" smtClean="0"/>
              <a:t>Using other bits to differentiate a DMF control mode PPDU with control trailer from a EDMF control mode PPDU, for example</a:t>
            </a:r>
            <a:endParaRPr lang="en-US" sz="2000" dirty="0" smtClean="0"/>
          </a:p>
          <a:p>
            <a:pPr lvl="1">
              <a:buFont typeface="Arial" panose="020B0604020202020204" pitchFamily="34" charset="0"/>
              <a:buChar char="•"/>
            </a:pPr>
            <a:r>
              <a:rPr lang="en-US" sz="1600" dirty="0" smtClean="0"/>
              <a:t>Using the special value of other L-Header fields to indicate </a:t>
            </a:r>
            <a:r>
              <a:rPr lang="en-US" altLang="zh-CN" sz="1600" dirty="0" smtClean="0"/>
              <a:t>the</a:t>
            </a:r>
            <a:r>
              <a:rPr lang="en-US" sz="1600" dirty="0" smtClean="0"/>
              <a:t> presence of  control trailer, such as Scrambler Initialization field, Packet Type </a:t>
            </a:r>
            <a:r>
              <a:rPr lang="en-US" altLang="zh-CN" sz="1600" dirty="0" smtClean="0"/>
              <a:t>field</a:t>
            </a:r>
            <a:r>
              <a:rPr lang="en-US" sz="1600" dirty="0" smtClean="0"/>
              <a:t>, Training Length </a:t>
            </a:r>
            <a:r>
              <a:rPr lang="en-US" altLang="zh-CN" sz="1600" dirty="0" smtClean="0"/>
              <a:t>field etc.</a:t>
            </a:r>
            <a:endParaRPr lang="en-US" sz="1600" dirty="0" smtClean="0"/>
          </a:p>
          <a:p>
            <a:pPr lvl="1">
              <a:buFont typeface="Arial" panose="020B0604020202020204" pitchFamily="34" charset="0"/>
              <a:buChar char="•"/>
            </a:pPr>
            <a:r>
              <a:rPr lang="en-US" sz="1600" dirty="0" smtClean="0"/>
              <a:t>Using the reserve bits in MAC header, </a:t>
            </a:r>
            <a:r>
              <a:rPr lang="en-US" altLang="zh-CN" sz="1600" dirty="0" smtClean="0"/>
              <a:t>for example, </a:t>
            </a:r>
            <a:r>
              <a:rPr lang="en-US" sz="1600" dirty="0" smtClean="0"/>
              <a:t>set b22~23 to 00 to indicate this is a DMG control mode PPDU, and using a reserve bit in Frame Control field to indicate the following field is a training field or a control trailer.</a:t>
            </a:r>
          </a:p>
          <a:p>
            <a:pPr>
              <a:buFont typeface="Arial" panose="020B0604020202020204" pitchFamily="34" charset="0"/>
              <a:buChar char="•"/>
            </a:pPr>
            <a:r>
              <a:rPr lang="en-US" sz="2000" dirty="0" smtClean="0"/>
              <a:t>Pros and Cons</a:t>
            </a:r>
            <a:endParaRPr lang="en-US" sz="2000" dirty="0"/>
          </a:p>
          <a:p>
            <a:pPr marL="800100" lvl="1" indent="-342900">
              <a:buFont typeface="Arial" panose="020B0604020202020204" pitchFamily="34" charset="0"/>
              <a:buChar char="•"/>
            </a:pPr>
            <a:r>
              <a:rPr lang="en-US" sz="1800" dirty="0" smtClean="0"/>
              <a:t>Needs complicated detail design, and has little benefits</a:t>
            </a:r>
          </a:p>
          <a:p>
            <a:pPr marL="800100" lvl="1" indent="-342900">
              <a:buFont typeface="Arial" panose="020B0604020202020204" pitchFamily="34" charset="0"/>
              <a:buChar char="•"/>
            </a:pPr>
            <a:r>
              <a:rPr lang="en-US" sz="1800" dirty="0" smtClean="0"/>
              <a:t>Left more reserve values in L-Header</a:t>
            </a:r>
            <a:endParaRPr lang="en-US" sz="2000" dirty="0"/>
          </a:p>
          <a:p>
            <a:pPr marL="800100" lvl="1" indent="-342900"/>
            <a:endParaRPr lang="en-US" sz="18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err="1" smtClean="0"/>
              <a:t>Weimin</a:t>
            </a:r>
            <a:r>
              <a:rPr lang="en-GB" dirty="0" smtClean="0"/>
              <a:t> Xing, ZTE</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 xmlns:p14="http://schemas.microsoft.com/office/powerpoint/2010/main" val="32586238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685800" y="1830388"/>
            <a:ext cx="7770813" cy="4113213"/>
          </a:xfrm>
        </p:spPr>
        <p:txBody>
          <a:bodyPr>
            <a:normAutofit/>
          </a:bodyPr>
          <a:lstStyle/>
          <a:p>
            <a:pPr>
              <a:buFont typeface="Arial" panose="020B0604020202020204" pitchFamily="34" charset="0"/>
              <a:buChar char="•"/>
            </a:pPr>
            <a:r>
              <a:rPr lang="en-US" sz="2000" dirty="0" smtClean="0"/>
              <a:t>The issue of control trailer signaling and EDMG control mode signaling is discussed, and several solutions for this issue are shown in these slides.</a:t>
            </a:r>
            <a:endParaRPr lang="en-US" sz="2000" dirty="0"/>
          </a:p>
          <a:p>
            <a:pPr marL="800100" lvl="1" indent="-342900">
              <a:buFont typeface="Arial" panose="020B0604020202020204" pitchFamily="34" charset="0"/>
              <a:buChar char="•"/>
            </a:pPr>
            <a:r>
              <a:rPr lang="en-US" sz="1800" dirty="0" smtClean="0"/>
              <a:t>Option 1: separate signaling bit for control trailer and EDMG control mode </a:t>
            </a:r>
            <a:endParaRPr lang="en-US" sz="1800" dirty="0"/>
          </a:p>
          <a:p>
            <a:pPr marL="800100" lvl="1" indent="-342900">
              <a:buFont typeface="Arial" panose="020B0604020202020204" pitchFamily="34" charset="0"/>
              <a:buChar char="•"/>
            </a:pPr>
            <a:r>
              <a:rPr lang="en-US" sz="1800" dirty="0" smtClean="0"/>
              <a:t>Option 2: </a:t>
            </a:r>
            <a:r>
              <a:rPr lang="en-US" altLang="zh-CN" sz="1800" dirty="0" smtClean="0"/>
              <a:t>different b22~23 values for control trailer signaling and EDMG control mode signaling</a:t>
            </a:r>
            <a:endParaRPr lang="en-US" sz="1800" dirty="0"/>
          </a:p>
          <a:p>
            <a:pPr marL="800100" lvl="1" indent="-342900">
              <a:buFont typeface="Arial" panose="020B0604020202020204" pitchFamily="34" charset="0"/>
              <a:buChar char="•"/>
            </a:pPr>
            <a:r>
              <a:rPr lang="en-US" altLang="zh-CN" sz="1800" dirty="0" smtClean="0"/>
              <a:t>Option3: </a:t>
            </a:r>
            <a:r>
              <a:rPr lang="en-US" sz="1800" dirty="0" smtClean="0"/>
              <a:t>using other bits in L-Header or MAC header</a:t>
            </a:r>
            <a:endParaRPr lang="en-US" sz="1800" dirty="0"/>
          </a:p>
          <a:p>
            <a:pPr>
              <a:buFont typeface="Arial" panose="020B0604020202020204" pitchFamily="34" charset="0"/>
              <a:buChar char="•"/>
            </a:pPr>
            <a:r>
              <a:rPr lang="en-US" sz="2000" dirty="0" smtClean="0"/>
              <a:t>We prefer option 2, since it’s simple and left a reserve value for the future.</a:t>
            </a:r>
            <a:endParaRPr lang="en-US" sz="2000" dirty="0"/>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err="1" smtClean="0"/>
              <a:t>Weimin</a:t>
            </a:r>
            <a:r>
              <a:rPr lang="en-GB" dirty="0" smtClean="0"/>
              <a:t> Xing, ZTE</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 xmlns:p14="http://schemas.microsoft.com/office/powerpoint/2010/main" val="14467034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2016</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en-GB" dirty="0" err="1" smtClean="0"/>
              <a:t>Weimin</a:t>
            </a:r>
            <a:r>
              <a:rPr lang="en-GB" dirty="0" smtClean="0"/>
              <a:t> Xing, ZTE</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endParaRPr lang="en-US" dirty="0" smtClean="0">
              <a:hlinkClick r:id="rId3"/>
            </a:endParaRPr>
          </a:p>
          <a:p>
            <a:pPr marL="457200" lvl="0" indent="-457200" defTabSz="914400" eaLnBrk="0" hangingPunct="0">
              <a:spcBef>
                <a:spcPct val="20000"/>
              </a:spcBef>
              <a:buClrTx/>
              <a:buSzTx/>
              <a:buFontTx/>
              <a:buAutoNum type="arabicPeriod"/>
            </a:pPr>
            <a:r>
              <a:rPr lang="en-US" altLang="ko-KR" sz="2000" dirty="0" smtClean="0">
                <a:ea typeface="MS PGothic" pitchFamily="34" charset="-128"/>
              </a:rPr>
              <a:t>11-16-0061-01-00ay-</a:t>
            </a:r>
            <a:r>
              <a:rPr lang="en-US" altLang="zh-CN" sz="2000" dirty="0" smtClean="0">
                <a:ea typeface="MS PGothic" pitchFamily="34" charset="-128"/>
              </a:rPr>
              <a:t>PHY</a:t>
            </a:r>
            <a:r>
              <a:rPr lang="en-US" altLang="ko-KR" sz="2000" dirty="0" smtClean="0">
                <a:ea typeface="MS PGothic" pitchFamily="34" charset="-128"/>
              </a:rPr>
              <a:t>-</a:t>
            </a:r>
            <a:r>
              <a:rPr lang="en-US" altLang="zh-CN" sz="2000" dirty="0" smtClean="0">
                <a:ea typeface="MS PGothic" pitchFamily="34" charset="-128"/>
              </a:rPr>
              <a:t>Frame-Format-for-11ay</a:t>
            </a:r>
            <a:endParaRPr lang="en-US" altLang="ko-KR" sz="2000" dirty="0" smtClean="0">
              <a:ea typeface="MS PGothic" pitchFamily="34" charset="-128"/>
            </a:endParaRPr>
          </a:p>
          <a:p>
            <a:pPr marL="457200" indent="-457200" defTabSz="914400" eaLnBrk="0" hangingPunct="0">
              <a:spcBef>
                <a:spcPct val="20000"/>
              </a:spcBef>
              <a:buClrTx/>
              <a:buSzTx/>
              <a:buFontTx/>
              <a:buAutoNum type="arabicPeriod"/>
            </a:pPr>
            <a:r>
              <a:rPr lang="en-US" altLang="ko-KR" sz="2000" dirty="0" smtClean="0">
                <a:ea typeface="MS PGothic" pitchFamily="34" charset="-128"/>
              </a:rPr>
              <a:t>11-16-0105-00-00ay-control-trailer-in-control-mode-ppdus</a:t>
            </a:r>
          </a:p>
          <a:p>
            <a:pPr marL="457200" indent="-457200" defTabSz="914400" eaLnBrk="0" hangingPunct="0">
              <a:spcBef>
                <a:spcPct val="20000"/>
              </a:spcBef>
              <a:buClrTx/>
              <a:buSzTx/>
              <a:buFontTx/>
              <a:buAutoNum type="arabicPeriod"/>
            </a:pPr>
            <a:r>
              <a:rPr lang="en-US" altLang="ko-KR" sz="2000" dirty="0" smtClean="0">
                <a:ea typeface="MS PGothic" pitchFamily="34" charset="-128"/>
              </a:rPr>
              <a:t>11-15-1358-04-00ay-specification-framework-for-tgay</a:t>
            </a:r>
          </a:p>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normAutofit fontScale="85000" lnSpcReduction="10000"/>
          </a:bodyPr>
          <a:lstStyle/>
          <a:p>
            <a:pPr>
              <a:buFont typeface="Arial" panose="020B0604020202020204" pitchFamily="34" charset="0"/>
              <a:buChar char="•"/>
            </a:pPr>
            <a:r>
              <a:rPr lang="en-US" dirty="0" smtClean="0"/>
              <a:t>Do you agree to modify the SFD text</a:t>
            </a:r>
          </a:p>
          <a:p>
            <a:pPr marL="800100" lvl="1" indent="-342900"/>
            <a:r>
              <a:rPr lang="en-US" dirty="0" smtClean="0"/>
              <a:t>    “</a:t>
            </a:r>
            <a:r>
              <a:rPr lang="en-US" altLang="zh-CN" dirty="0" smtClean="0"/>
              <a:t>A Control Trailer may be used in Control mode PPDUs in place of TRN-Units to carry control data. The Control Trailer is encoded as Control mode LDPC </a:t>
            </a:r>
            <a:r>
              <a:rPr lang="en-US" altLang="zh-CN" dirty="0" err="1" smtClean="0"/>
              <a:t>codewords</a:t>
            </a:r>
            <a:r>
              <a:rPr lang="en-US" altLang="zh-CN" dirty="0" smtClean="0"/>
              <a:t>. The presence of the Control Trailer is signaled in the Control mode header using the existing Training Length and Packet Type fields, and by setting reserved bits 22 and 23 both to 1</a:t>
            </a:r>
            <a:r>
              <a:rPr lang="en-US" dirty="0" smtClean="0"/>
              <a:t>.”</a:t>
            </a:r>
          </a:p>
          <a:p>
            <a:pPr marL="800100" lvl="1" indent="-342900"/>
            <a:r>
              <a:rPr lang="en-US" altLang="zh-CN" sz="2400" b="1" dirty="0" smtClean="0">
                <a:cs typeface="+mn-cs"/>
              </a:rPr>
              <a:t>With</a:t>
            </a:r>
          </a:p>
          <a:p>
            <a:pPr marL="800100" lvl="1" indent="-342900"/>
            <a:r>
              <a:rPr lang="en-US" altLang="zh-CN" sz="2400" b="1" dirty="0" smtClean="0">
                <a:cs typeface="+mn-cs"/>
              </a:rPr>
              <a:t>    </a:t>
            </a:r>
            <a:r>
              <a:rPr lang="en-US" altLang="zh-CN" sz="2000" dirty="0" smtClean="0"/>
              <a:t>“A Control Trailer may be used in </a:t>
            </a:r>
            <a:r>
              <a:rPr lang="en-US" altLang="zh-CN" sz="2000" dirty="0" smtClean="0">
                <a:solidFill>
                  <a:srgbClr val="FF0000"/>
                </a:solidFill>
              </a:rPr>
              <a:t>DMG</a:t>
            </a:r>
            <a:r>
              <a:rPr lang="en-US" altLang="zh-CN" sz="2000" dirty="0" smtClean="0"/>
              <a:t> Control mode PPDUs in place of TRN-Units to carry control data. The Control Trailer is encoded as Control mode LDPC </a:t>
            </a:r>
            <a:r>
              <a:rPr lang="en-US" altLang="zh-CN" sz="2000" dirty="0" err="1" smtClean="0"/>
              <a:t>codewords</a:t>
            </a:r>
            <a:r>
              <a:rPr lang="en-US" altLang="zh-CN" sz="2000" dirty="0" smtClean="0"/>
              <a:t>. The presence of the Control Trailer is signaled in the Control mode header using the existing Training Length and Packet Type fields, and by setting reserved bits 22 and 23 to </a:t>
            </a:r>
            <a:r>
              <a:rPr lang="en-US" altLang="zh-CN" sz="2000" dirty="0" smtClean="0">
                <a:solidFill>
                  <a:srgbClr val="FF0000"/>
                </a:solidFill>
              </a:rPr>
              <a:t>01</a:t>
            </a:r>
            <a:r>
              <a:rPr lang="en-US" altLang="zh-CN" sz="2000" dirty="0" smtClean="0"/>
              <a:t>.”</a:t>
            </a:r>
            <a:endParaRPr lang="en-US" altLang="zh-CN" sz="2000" dirty="0"/>
          </a:p>
          <a:p>
            <a:pPr marL="1200150" lvl="2" indent="-342900">
              <a:buFont typeface="Arial" panose="020B0604020202020204" pitchFamily="34" charset="0"/>
              <a:buChar char="•"/>
            </a:pPr>
            <a:endParaRPr lang="en-US" dirty="0" smtClean="0"/>
          </a:p>
          <a:p>
            <a:pPr marL="1200150" lvl="2" indent="-342900">
              <a:buFont typeface="Arial" panose="020B0604020202020204" pitchFamily="34" charset="0"/>
              <a:buChar char="•"/>
            </a:pPr>
            <a:endParaRPr lang="en-US" dirty="0"/>
          </a:p>
          <a:p>
            <a:pPr marL="800100" lvl="1" indent="-342900">
              <a:buFont typeface="Arial" panose="020B0604020202020204" pitchFamily="34" charset="0"/>
              <a:buChar char="•"/>
            </a:pPr>
            <a:r>
              <a:rPr lang="en-US" dirty="0" smtClean="0"/>
              <a:t>Y/N/A</a:t>
            </a: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err="1" smtClean="0"/>
              <a:t>Weimin</a:t>
            </a:r>
            <a:r>
              <a:rPr lang="en-GB" dirty="0" smtClean="0"/>
              <a:t> Xing, ZTE</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 xmlns:p14="http://schemas.microsoft.com/office/powerpoint/2010/main" val="11913383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826</TotalTime>
  <Words>779</Words>
  <Application>Microsoft Office PowerPoint</Application>
  <PresentationFormat>全屏显示(4:3)</PresentationFormat>
  <Paragraphs>92</Paragraphs>
  <Slides>8</Slides>
  <Notes>2</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8</vt:i4>
      </vt:variant>
    </vt:vector>
  </HeadingPairs>
  <TitlesOfParts>
    <vt:vector size="10" baseType="lpstr">
      <vt:lpstr>Office Theme</vt:lpstr>
      <vt:lpstr>Microsoft Office Word 97 - 2003 文档</vt:lpstr>
      <vt:lpstr>Signaling in Control Mode PPDUs for 802.11ay</vt:lpstr>
      <vt:lpstr>Motivation</vt:lpstr>
      <vt:lpstr>Possible signaling method: option 1</vt:lpstr>
      <vt:lpstr>Possible signaling method: option 2</vt:lpstr>
      <vt:lpstr>Possible signaling method: option 3</vt:lpstr>
      <vt:lpstr>Summary</vt:lpstr>
      <vt:lpstr>References</vt:lpstr>
      <vt:lpstr>Straw poll</vt:lpstr>
    </vt:vector>
  </TitlesOfParts>
  <Company>Samsung SRA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Weimin Xing</dc:creator>
  <cp:lastModifiedBy>Windows 用户</cp:lastModifiedBy>
  <cp:revision>106</cp:revision>
  <cp:lastPrinted>1601-01-01T00:00:00Z</cp:lastPrinted>
  <dcterms:created xsi:type="dcterms:W3CDTF">2016-05-16T18:23:49Z</dcterms:created>
  <dcterms:modified xsi:type="dcterms:W3CDTF">2016-07-22T05:34:57Z</dcterms:modified>
</cp:coreProperties>
</file>