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270" r:id="rId3"/>
    <p:sldId id="360" r:id="rId4"/>
    <p:sldId id="410" r:id="rId5"/>
    <p:sldId id="416" r:id="rId6"/>
    <p:sldId id="423" r:id="rId7"/>
    <p:sldId id="417" r:id="rId8"/>
    <p:sldId id="424" r:id="rId9"/>
    <p:sldId id="418" r:id="rId10"/>
    <p:sldId id="422" r:id="rId11"/>
    <p:sldId id="419" r:id="rId12"/>
    <p:sldId id="425" r:id="rId13"/>
    <p:sldId id="420" r:id="rId14"/>
    <p:sldId id="426" r:id="rId15"/>
    <p:sldId id="427" r:id="rId16"/>
    <p:sldId id="275" r:id="rId17"/>
    <p:sldId id="382" r:id="rId18"/>
    <p:sldId id="414" r:id="rId19"/>
    <p:sldId id="433" r:id="rId20"/>
    <p:sldId id="434" r:id="rId21"/>
    <p:sldId id="430" r:id="rId22"/>
    <p:sldId id="432" r:id="rId23"/>
    <p:sldId id="431" r:id="rId24"/>
    <p:sldId id="404" r:id="rId25"/>
    <p:sldId id="421" r:id="rId26"/>
    <p:sldId id="429" r:id="rId27"/>
    <p:sldId id="436" r:id="rId28"/>
    <p:sldId id="457" r:id="rId29"/>
    <p:sldId id="458" r:id="rId30"/>
    <p:sldId id="459" r:id="rId31"/>
    <p:sldId id="460" r:id="rId32"/>
    <p:sldId id="327" r:id="rId33"/>
    <p:sldId id="439" r:id="rId34"/>
    <p:sldId id="451" r:id="rId35"/>
    <p:sldId id="440" r:id="rId36"/>
    <p:sldId id="452" r:id="rId37"/>
    <p:sldId id="442" r:id="rId38"/>
    <p:sldId id="453" r:id="rId39"/>
    <p:sldId id="444" r:id="rId40"/>
    <p:sldId id="454" r:id="rId41"/>
    <p:sldId id="446" r:id="rId42"/>
    <p:sldId id="456" r:id="rId43"/>
    <p:sldId id="450" r:id="rId44"/>
    <p:sldId id="455" r:id="rId45"/>
    <p:sldId id="438" r:id="rId46"/>
    <p:sldId id="437" r:id="rId47"/>
    <p:sldId id="435" r:id="rId48"/>
    <p:sldId id="428" r:id="rId49"/>
    <p:sldId id="461" r:id="rId50"/>
    <p:sldId id="301" r:id="rId51"/>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2" autoAdjust="0"/>
    <p:restoredTop sz="97869" autoAdjust="0"/>
  </p:normalViewPr>
  <p:slideViewPr>
    <p:cSldViewPr>
      <p:cViewPr varScale="1">
        <p:scale>
          <a:sx n="76" d="100"/>
          <a:sy n="76" d="100"/>
        </p:scale>
        <p:origin x="4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802.11-16/0788r2</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802.11-16/0788r2</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802.11-16/0788r2</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24</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32</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802.11-16/0788r2</a:t>
            </a:r>
          </a:p>
        </p:txBody>
      </p:sp>
      <p:sp>
        <p:nvSpPr>
          <p:cNvPr id="24579" name="Rectangle 3"/>
          <p:cNvSpPr>
            <a:spLocks noGrp="1" noChangeArrowheads="1"/>
          </p:cNvSpPr>
          <p:nvPr>
            <p:ph type="dt" sz="quarter" idx="1"/>
          </p:nvPr>
        </p:nvSpPr>
        <p:spPr>
          <a:xfrm>
            <a:off x="646114" y="95707"/>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4380024" y="9001125"/>
            <a:ext cx="1833451"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4" y="95251"/>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1"/>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2961687" y="9001125"/>
            <a:ext cx="32517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61302" y="9001125"/>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6"/>
            <a:ext cx="5486400" cy="4183063"/>
          </a:xfrm>
          <a:noFill/>
        </p:spPr>
        <p:txBody>
          <a:bodyPr/>
          <a:lstStyle/>
          <a:p>
            <a:endParaRPr lang="en-US" altLang="en-US" smtClean="0"/>
          </a:p>
        </p:txBody>
      </p:sp>
    </p:spTree>
    <p:extLst>
      <p:ext uri="{BB962C8B-B14F-4D97-AF65-F5344CB8AC3E}">
        <p14:creationId xmlns:p14="http://schemas.microsoft.com/office/powerpoint/2010/main" val="33951633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12"/>
          </p:nvPr>
        </p:nvSpPr>
        <p:spPr>
          <a:xfrm>
            <a:off x="3742927" y="9001125"/>
            <a:ext cx="2470548" cy="184666"/>
          </a:xfrm>
        </p:spPr>
        <p:txBody>
          <a:bodyPr/>
          <a:lstStyle/>
          <a:p>
            <a:pPr lvl="4">
              <a:defRPr/>
            </a:pPr>
            <a:r>
              <a:rPr lang="en-US" smtClean="0"/>
              <a:t>Eldad Perahia, Intel Corporation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smtClean="0"/>
              <a:t>Page </a:t>
            </a:r>
            <a:fld id="{D36C3B56-22C2-4F66-8AB0-B76AF03CA8D4}" type="slidenum">
              <a:rPr lang="en-US" smtClean="0"/>
              <a:pPr>
                <a:defRPr/>
              </a:pPr>
              <a:t>36</a:t>
            </a:fld>
            <a:endParaRPr lang="en-US"/>
          </a:p>
        </p:txBody>
      </p:sp>
    </p:spTree>
    <p:extLst>
      <p:ext uri="{BB962C8B-B14F-4D97-AF65-F5344CB8AC3E}">
        <p14:creationId xmlns:p14="http://schemas.microsoft.com/office/powerpoint/2010/main" val="23853893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14425" y="703263"/>
            <a:ext cx="4629150" cy="3473450"/>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a:xfrm>
            <a:off x="4017617" y="95706"/>
            <a:ext cx="2195858" cy="215444"/>
          </a:xfrm>
        </p:spPr>
        <p:txBody>
          <a:bodyPr/>
          <a:lstStyle/>
          <a:p>
            <a:pPr>
              <a:defRPr/>
            </a:pPr>
            <a:r>
              <a:rPr lang="de-DE" smtClean="0"/>
              <a:t>doc.: IEEE 802.11-16/0788r2</a:t>
            </a:r>
            <a:endParaRPr lang="en-US"/>
          </a:p>
        </p:txBody>
      </p:sp>
      <p:sp>
        <p:nvSpPr>
          <p:cNvPr id="5" name="Datumsplatzhalter 4"/>
          <p:cNvSpPr>
            <a:spLocks noGrp="1"/>
          </p:cNvSpPr>
          <p:nvPr>
            <p:ph type="dt" idx="11"/>
          </p:nvPr>
        </p:nvSpPr>
        <p:spPr>
          <a:xfrm>
            <a:off x="646113" y="95706"/>
            <a:ext cx="732573" cy="215444"/>
          </a:xfrm>
        </p:spPr>
        <p:txBody>
          <a:bodyPr/>
          <a:lstStyle/>
          <a:p>
            <a:pPr>
              <a:defRPr/>
            </a:pPr>
            <a:r>
              <a:rPr lang="de-DE" smtClean="0"/>
              <a:t>July 2016</a:t>
            </a:r>
            <a:endParaRPr lang="en-US"/>
          </a:p>
        </p:txBody>
      </p:sp>
      <p:sp>
        <p:nvSpPr>
          <p:cNvPr id="6" name="Fußzeilenplatzhalter 5"/>
          <p:cNvSpPr>
            <a:spLocks noGrp="1"/>
          </p:cNvSpPr>
          <p:nvPr>
            <p:ph type="ftr" sz="quarter" idx="12"/>
          </p:nvPr>
        </p:nvSpPr>
        <p:spPr>
          <a:xfrm>
            <a:off x="4159708" y="9001125"/>
            <a:ext cx="2053767" cy="184666"/>
          </a:xfrm>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a:xfrm>
            <a:off x="3278936" y="9001125"/>
            <a:ext cx="415177" cy="184666"/>
          </a:xfrm>
        </p:spPr>
        <p:txBody>
          <a:bodyPr/>
          <a:lstStyle/>
          <a:p>
            <a:pPr>
              <a:defRPr/>
            </a:pPr>
            <a:r>
              <a:rPr lang="en-US" altLang="ja-JP" smtClean="0"/>
              <a:t>Page </a:t>
            </a:r>
            <a:fld id="{658DDA19-48F8-D54F-B94A-B5244F20A2C8}" type="slidenum">
              <a:rPr lang="en-US" altLang="ja-JP" smtClean="0"/>
              <a:pPr>
                <a:defRPr/>
              </a:pPr>
              <a:t>38</a:t>
            </a:fld>
            <a:endParaRPr lang="en-US" altLang="ja-JP"/>
          </a:p>
        </p:txBody>
      </p:sp>
    </p:spTree>
    <p:extLst>
      <p:ext uri="{BB962C8B-B14F-4D97-AF65-F5344CB8AC3E}">
        <p14:creationId xmlns:p14="http://schemas.microsoft.com/office/powerpoint/2010/main" val="457076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14425" y="703263"/>
            <a:ext cx="4629150" cy="3473450"/>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sz="quarter" idx="1"/>
          </p:nvPr>
        </p:nvSpPr>
        <p:spPr>
          <a:xfrm>
            <a:off x="646113" y="95706"/>
            <a:ext cx="742191" cy="215444"/>
          </a:xfrm>
        </p:spPr>
        <p:txBody>
          <a:bodyPr/>
          <a:lstStyle/>
          <a:p>
            <a:pPr>
              <a:defRPr/>
            </a:pPr>
            <a:r>
              <a:rPr lang="en-US" smtClean="0"/>
              <a:t>Sept 2012</a:t>
            </a:r>
            <a:endParaRPr lang="en-US"/>
          </a:p>
        </p:txBody>
      </p:sp>
      <p:sp>
        <p:nvSpPr>
          <p:cNvPr id="6" name="Footer Placeholder 5"/>
          <p:cNvSpPr>
            <a:spLocks noGrp="1"/>
          </p:cNvSpPr>
          <p:nvPr>
            <p:ph type="ftr" sz="quarter" idx="4"/>
          </p:nvPr>
        </p:nvSpPr>
        <p:spPr>
          <a:xfrm>
            <a:off x="4435424" y="9001125"/>
            <a:ext cx="1778051" cy="184666"/>
          </a:xfrm>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xfrm>
            <a:off x="3201992" y="9001125"/>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08613" y="95706"/>
            <a:ext cx="2304862" cy="215444"/>
          </a:xfrm>
        </p:spPr>
        <p:txBody>
          <a:bodyPr/>
          <a:lstStyle/>
          <a:p>
            <a:r>
              <a:rPr lang="hr-HR" smtClean="0"/>
              <a:t>doc.: IEEE 802.11-16/0788r2</a:t>
            </a:r>
            <a:endParaRPr lang="en-US"/>
          </a:p>
        </p:txBody>
      </p:sp>
      <p:sp>
        <p:nvSpPr>
          <p:cNvPr id="5" name="Date Placeholder 4"/>
          <p:cNvSpPr>
            <a:spLocks noGrp="1"/>
          </p:cNvSpPr>
          <p:nvPr>
            <p:ph type="dt" idx="11"/>
          </p:nvPr>
        </p:nvSpPr>
        <p:spPr>
          <a:xfrm>
            <a:off x="646113" y="95706"/>
            <a:ext cx="732573" cy="215444"/>
          </a:xfrm>
        </p:spPr>
        <p:txBody>
          <a:bodyPr/>
          <a:lstStyle/>
          <a:p>
            <a:r>
              <a:rPr lang="en-US" smtClean="0"/>
              <a:t>July 2016</a:t>
            </a:r>
            <a:endParaRPr lang="en-US"/>
          </a:p>
        </p:txBody>
      </p:sp>
      <p:sp>
        <p:nvSpPr>
          <p:cNvPr id="6" name="Footer Placeholder 5"/>
          <p:cNvSpPr>
            <a:spLocks noGrp="1"/>
          </p:cNvSpPr>
          <p:nvPr>
            <p:ph type="ftr" sz="quarter" idx="12"/>
          </p:nvPr>
        </p:nvSpPr>
        <p:spPr>
          <a:xfrm>
            <a:off x="3076782" y="9001125"/>
            <a:ext cx="3136693" cy="184666"/>
          </a:xfrm>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r>
              <a:rPr lang="en-US" smtClean="0"/>
              <a:t>Page </a:t>
            </a:r>
            <a:fld id="{1B7C4E39-0B0F-7845-91A7-D810512B9B6A}" type="slidenum">
              <a:rPr lang="en-US" smtClean="0"/>
              <a:pPr/>
              <a:t>42</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4016402" y="96616"/>
            <a:ext cx="2195858"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smtClean="0"/>
              <a:t>doc.: IEEE 802.11-16/0788r2</a:t>
            </a:r>
            <a:endParaRPr lang="en-US" altLang="en-US" sz="1400"/>
          </a:p>
        </p:txBody>
      </p:sp>
      <p:sp>
        <p:nvSpPr>
          <p:cNvPr id="34819" name="Rectangle 3"/>
          <p:cNvSpPr>
            <a:spLocks noGrp="1" noChangeArrowheads="1"/>
          </p:cNvSpPr>
          <p:nvPr>
            <p:ph type="dt" sz="quarter" idx="1"/>
          </p:nvPr>
        </p:nvSpPr>
        <p:spPr>
          <a:xfrm>
            <a:off x="646113" y="95706"/>
            <a:ext cx="920060"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dirty="0">
                <a:cs typeface="+mn-cs"/>
              </a:rPr>
              <a:t>March 2016</a:t>
            </a:r>
          </a:p>
        </p:txBody>
      </p:sp>
      <p:sp>
        <p:nvSpPr>
          <p:cNvPr id="34820" name="Rectangle 6"/>
          <p:cNvSpPr>
            <a:spLocks noGrp="1" noChangeArrowheads="1"/>
          </p:cNvSpPr>
          <p:nvPr>
            <p:ph type="ftr" sz="quarter" idx="4"/>
          </p:nvPr>
        </p:nvSpPr>
        <p:spPr>
          <a:xfrm>
            <a:off x="3919644" y="9000687"/>
            <a:ext cx="2292615" cy="184666"/>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Stephen McCann, Blackberry</a:t>
            </a:r>
          </a:p>
        </p:txBody>
      </p:sp>
      <p:sp>
        <p:nvSpPr>
          <p:cNvPr id="41989" name="Rectangle 7"/>
          <p:cNvSpPr>
            <a:spLocks noGrp="1" noChangeArrowheads="1"/>
          </p:cNvSpPr>
          <p:nvPr>
            <p:ph type="sldNum" sz="quarter" idx="5"/>
          </p:nvPr>
        </p:nvSpPr>
        <p:spPr>
          <a:xfrm>
            <a:off x="3201264" y="9000687"/>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FF678E3F-2CC6-44CD-A359-63FC3FEF4159}" type="slidenum">
              <a:rPr lang="en-US" altLang="en-US"/>
              <a:pPr>
                <a:spcBef>
                  <a:spcPct val="0"/>
                </a:spcBef>
              </a:pPr>
              <a:t>44</a:t>
            </a:fld>
            <a:endParaRPr lang="en-US" altLang="en-US"/>
          </a:p>
        </p:txBody>
      </p:sp>
      <p:sp>
        <p:nvSpPr>
          <p:cNvPr id="41990" name="Rectangle 2"/>
          <p:cNvSpPr>
            <a:spLocks noGrp="1" noRot="1" noChangeAspect="1" noChangeArrowheads="1" noTextEdit="1"/>
          </p:cNvSpPr>
          <p:nvPr>
            <p:ph type="sldImg"/>
          </p:nvPr>
        </p:nvSpPr>
        <p:spPr>
          <a:ln/>
        </p:spPr>
      </p:sp>
      <p:sp>
        <p:nvSpPr>
          <p:cNvPr id="419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481935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45</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1041952" cy="215444"/>
          </a:xfrm>
        </p:spPr>
        <p:txBody>
          <a:bodyPr/>
          <a:lstStyle/>
          <a:p>
            <a:pPr>
              <a:defRPr/>
            </a:pPr>
            <a:r>
              <a:rPr lang="en-US" smtClean="0"/>
              <a:t>January 2016</a:t>
            </a:r>
            <a:endParaRPr lang="en-US"/>
          </a:p>
        </p:txBody>
      </p:sp>
      <p:sp>
        <p:nvSpPr>
          <p:cNvPr id="6" name="Footer Placeholder 5"/>
          <p:cNvSpPr>
            <a:spLocks noGrp="1"/>
          </p:cNvSpPr>
          <p:nvPr>
            <p:ph type="ftr" sz="quarter" idx="12"/>
          </p:nvPr>
        </p:nvSpPr>
        <p:spPr>
          <a:xfrm>
            <a:off x="3575765" y="9001125"/>
            <a:ext cx="2637710" cy="184666"/>
          </a:xfrm>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en-US" smtClean="0"/>
              <a:t>Page </a:t>
            </a:r>
            <a:fld id="{CBA00705-3710-4EE2-BB0A-27F4827A5997}" type="slidenum">
              <a:rPr lang="en-US" altLang="en-US" smtClean="0"/>
              <a:pPr/>
              <a:t>46</a:t>
            </a:fld>
            <a:endParaRPr lang="en-US" altLang="en-US"/>
          </a:p>
        </p:txBody>
      </p:sp>
    </p:spTree>
    <p:extLst>
      <p:ext uri="{BB962C8B-B14F-4D97-AF65-F5344CB8AC3E}">
        <p14:creationId xmlns:p14="http://schemas.microsoft.com/office/powerpoint/2010/main" val="12614314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604157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50</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802.11-16/0788r4</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1137-06-0pad-draft-5c-proposal.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mentor.ieee.org/802.11/dcn/14/11-14-0591-00-00ah-tgah-revised-csd.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mentor.ieee.org/802.11/dcn/10/11-10-1153-00-0fia-fast-initial-link-set-up-5c.doc"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s://mentor.ieee.org/802.11/dcn/12/11-12-0141-07-cmmw-ieee-802-11-cmww-sg-5c.do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mentor.ieee.org/802.11/dcn/12/11-12-1208-00-0glk-802-11-glk-draft-5c.docx"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hyperlink" Target="https://mentor.ieee.org/802.11/dcn/12/11-12-1137-06-0pad-draft-5c-proposal.doc"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3077" name="Rectangle 2"/>
          <p:cNvSpPr>
            <a:spLocks noGrp="1" noChangeArrowheads="1"/>
          </p:cNvSpPr>
          <p:nvPr>
            <p:ph type="title"/>
          </p:nvPr>
        </p:nvSpPr>
        <p:spPr>
          <a:noFill/>
        </p:spPr>
        <p:txBody>
          <a:bodyPr/>
          <a:lstStyle/>
          <a:p>
            <a:r>
              <a:rPr lang="en-US" dirty="0" smtClean="0"/>
              <a:t>802.11 July 2016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2016-07-29</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573440321"/>
              </p:ext>
            </p:extLst>
          </p:nvPr>
        </p:nvGraphicFramePr>
        <p:xfrm>
          <a:off x="531813" y="2317750"/>
          <a:ext cx="7804150" cy="2573338"/>
        </p:xfrm>
        <a:graphic>
          <a:graphicData uri="http://schemas.openxmlformats.org/presentationml/2006/ole">
            <mc:AlternateContent xmlns:mc="http://schemas.openxmlformats.org/markup-compatibility/2006">
              <mc:Choice xmlns:v="urn:schemas-microsoft-com:vml" Requires="v">
                <p:oleObj spid="_x0000_s4145" name="Document" r:id="rId5" imgW="8530917" imgH="2817917" progId="Word.Document.8">
                  <p:embed/>
                </p:oleObj>
              </mc:Choice>
              <mc:Fallback>
                <p:oleObj name="Document" r:id="rId5" imgW="8530917" imgH="2817917" progId="Word.Document.8">
                  <p:embed/>
                  <p:pic>
                    <p:nvPicPr>
                      <p:cNvPr id="0" name="Object 11"/>
                      <p:cNvPicPr>
                        <a:picLocks noChangeAspect="1" noChangeArrowheads="1"/>
                      </p:cNvPicPr>
                      <p:nvPr/>
                    </p:nvPicPr>
                    <p:blipFill>
                      <a:blip r:embed="rId6"/>
                      <a:srcRect/>
                      <a:stretch>
                        <a:fillRect/>
                      </a:stretch>
                    </p:blipFill>
                    <p:spPr bwMode="auto">
                      <a:xfrm>
                        <a:off x="531813" y="2317750"/>
                        <a:ext cx="7804150" cy="2573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P802.11aj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mentor.ieee.org/802.11/dcn/12/11-12-0141-07-cmmw-ieee-802-11-cmww-sg-5c.doc</a:t>
            </a:r>
            <a:r>
              <a:rPr lang="en-GB" b="1" dirty="0" smtClean="0"/>
              <a:t> </a:t>
            </a:r>
            <a:r>
              <a:rPr lang="en-GB" dirty="0" smtClean="0"/>
              <a:t> </a:t>
            </a:r>
            <a:endParaRPr lang="en-US" dirty="0"/>
          </a:p>
          <a:p>
            <a:pPr lvl="0"/>
            <a:r>
              <a:rPr lang="en-GB" dirty="0" smtClean="0"/>
              <a:t>Moved: </a:t>
            </a:r>
            <a:r>
              <a:rPr lang="en-GB" dirty="0" err="1" smtClean="0"/>
              <a:t>Jiamin</a:t>
            </a:r>
            <a:r>
              <a:rPr lang="en-GB" dirty="0" smtClean="0"/>
              <a:t> Chen</a:t>
            </a:r>
          </a:p>
          <a:p>
            <a:pPr lvl="0"/>
            <a:r>
              <a:rPr lang="en-GB" dirty="0" smtClean="0"/>
              <a:t>Seconded</a:t>
            </a:r>
            <a:r>
              <a:rPr lang="en-GB" dirty="0"/>
              <a:t>: </a:t>
            </a:r>
            <a:r>
              <a:rPr lang="en-GB" dirty="0" smtClean="0"/>
              <a:t>Al </a:t>
            </a:r>
            <a:r>
              <a:rPr lang="en-GB" dirty="0" err="1" smtClean="0"/>
              <a:t>Petrick</a:t>
            </a:r>
            <a:endParaRPr lang="en-US" dirty="0"/>
          </a:p>
          <a:p>
            <a:pPr lvl="0"/>
            <a:r>
              <a:rPr lang="en-US" b="1" dirty="0" smtClean="0"/>
              <a:t>Result: 93-0-1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4078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p>
          <a:p>
            <a:pPr lvl="0"/>
            <a:r>
              <a:rPr lang="en-GB" dirty="0" smtClean="0"/>
              <a:t>Moved</a:t>
            </a:r>
            <a:r>
              <a:rPr lang="en-GB" dirty="0"/>
              <a:t>: </a:t>
            </a:r>
            <a:r>
              <a:rPr lang="en-GB" dirty="0" smtClean="0"/>
              <a:t>Donald Eastlake</a:t>
            </a:r>
            <a:endParaRPr lang="en-US" dirty="0"/>
          </a:p>
          <a:p>
            <a:pPr lvl="0"/>
            <a:r>
              <a:rPr lang="en-GB" dirty="0"/>
              <a:t>Seconded: </a:t>
            </a:r>
            <a:r>
              <a:rPr lang="en-GB" dirty="0" smtClean="0"/>
              <a:t>Michael Fischer</a:t>
            </a:r>
            <a:endParaRPr lang="en-US" dirty="0"/>
          </a:p>
          <a:p>
            <a:pPr lvl="0"/>
            <a:r>
              <a:rPr lang="en-GB" dirty="0" smtClean="0"/>
              <a:t>Result: 87-0-2 passes</a:t>
            </a:r>
          </a:p>
          <a:p>
            <a:pPr lvl="0"/>
            <a:endParaRPr lang="en-GB" b="1" dirty="0" smtClean="0"/>
          </a:p>
          <a:p>
            <a:pPr lvl="0"/>
            <a:r>
              <a:rPr lang="en-GB" b="1" dirty="0" smtClean="0"/>
              <a:t>In the WG:  </a:t>
            </a:r>
            <a:r>
              <a:rPr lang="en-US" b="1" dirty="0" smtClean="0"/>
              <a:t>Moved: Joseph Levy Seconded: Michael Fischer Result: 3-0-0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29209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P802.11ak cited </a:t>
            </a:r>
            <a:r>
              <a:rPr lang="en-GB" dirty="0"/>
              <a:t>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mentor.ieee.org/802.11/dcn/12/11-12-1208-00-0glk-802-11-glk-draft-5c.docx</a:t>
            </a:r>
            <a:r>
              <a:rPr lang="en-GB" b="1" dirty="0" smtClean="0"/>
              <a:t> </a:t>
            </a:r>
            <a:endParaRPr lang="en-US" dirty="0"/>
          </a:p>
          <a:p>
            <a:pPr lvl="0"/>
            <a:endParaRPr lang="en-GB" dirty="0" smtClean="0"/>
          </a:p>
          <a:p>
            <a:pPr lvl="0"/>
            <a:r>
              <a:rPr lang="en-GB" dirty="0" smtClean="0"/>
              <a:t>Moved</a:t>
            </a:r>
            <a:r>
              <a:rPr lang="en-GB" dirty="0"/>
              <a:t>: </a:t>
            </a:r>
            <a:r>
              <a:rPr lang="en-GB" dirty="0" smtClean="0"/>
              <a:t>Donald Eastlake</a:t>
            </a:r>
            <a:endParaRPr lang="en-US" dirty="0"/>
          </a:p>
          <a:p>
            <a:pPr lvl="0"/>
            <a:r>
              <a:rPr lang="en-GB" dirty="0"/>
              <a:t>Seconded: </a:t>
            </a:r>
            <a:r>
              <a:rPr lang="en-GB" dirty="0" smtClean="0"/>
              <a:t>Stuart Kerry</a:t>
            </a:r>
            <a:endParaRPr lang="en-US" dirty="0"/>
          </a:p>
          <a:p>
            <a:pPr lvl="0"/>
            <a:r>
              <a:rPr lang="en-GB" dirty="0" smtClean="0"/>
              <a:t>Result: 85-0-3 passes</a:t>
            </a:r>
          </a:p>
          <a:p>
            <a:r>
              <a:rPr lang="en-GB" dirty="0"/>
              <a:t>In the WG:  </a:t>
            </a:r>
            <a:r>
              <a:rPr lang="en-US" dirty="0"/>
              <a:t>Moved: </a:t>
            </a:r>
            <a:r>
              <a:rPr lang="en-US" dirty="0" smtClean="0"/>
              <a:t>Michael Fischer Seconded</a:t>
            </a:r>
            <a:r>
              <a:rPr lang="en-US" dirty="0"/>
              <a:t>: Joseph Levy </a:t>
            </a:r>
            <a:r>
              <a:rPr lang="en-US" dirty="0" smtClean="0"/>
              <a:t>Result</a:t>
            </a:r>
            <a:r>
              <a:rPr lang="en-US" dirty="0"/>
              <a:t>: 3-0-0</a:t>
            </a:r>
          </a:p>
          <a:p>
            <a:pPr lvl="0"/>
            <a:endParaRPr lang="en-GB" b="1"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1286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endParaRPr lang="en-US" dirty="0"/>
          </a:p>
          <a:p>
            <a:pPr lvl="0"/>
            <a:endParaRPr lang="en-GB" dirty="0" smtClean="0"/>
          </a:p>
          <a:p>
            <a:pPr lvl="0"/>
            <a:r>
              <a:rPr lang="en-GB" dirty="0" smtClean="0"/>
              <a:t>Moved</a:t>
            </a:r>
            <a:r>
              <a:rPr lang="en-GB" dirty="0"/>
              <a:t>: </a:t>
            </a:r>
            <a:r>
              <a:rPr lang="en-GB" dirty="0" smtClean="0"/>
              <a:t>Stephen McCann</a:t>
            </a:r>
            <a:endParaRPr lang="en-US" dirty="0"/>
          </a:p>
          <a:p>
            <a:pPr lvl="0"/>
            <a:r>
              <a:rPr lang="en-GB" dirty="0"/>
              <a:t>Seconded: </a:t>
            </a:r>
            <a:r>
              <a:rPr lang="en-GB" dirty="0" smtClean="0"/>
              <a:t>John </a:t>
            </a:r>
            <a:r>
              <a:rPr lang="en-GB" dirty="0" err="1" smtClean="0"/>
              <a:t>Notor</a:t>
            </a:r>
            <a:endParaRPr lang="en-US" dirty="0"/>
          </a:p>
          <a:p>
            <a:pPr lvl="0"/>
            <a:r>
              <a:rPr lang="en-GB" dirty="0" smtClean="0"/>
              <a:t>Result:</a:t>
            </a:r>
            <a:r>
              <a:rPr lang="en-GB" dirty="0"/>
              <a:t> </a:t>
            </a:r>
            <a:r>
              <a:rPr lang="en-GB" dirty="0" smtClean="0"/>
              <a:t>79-0-0 passes</a:t>
            </a:r>
          </a:p>
          <a:p>
            <a:pPr>
              <a:defRPr/>
            </a:pPr>
            <a:r>
              <a:rPr lang="en-GB" b="1" dirty="0" smtClean="0"/>
              <a:t>In the TG: </a:t>
            </a:r>
            <a:r>
              <a:rPr lang="en-GB" altLang="en-US" dirty="0" smtClean="0"/>
              <a:t>Moved</a:t>
            </a:r>
            <a:r>
              <a:rPr lang="en-GB" altLang="en-US" dirty="0"/>
              <a:t>: </a:t>
            </a:r>
            <a:r>
              <a:rPr lang="en-GB" altLang="en-US" dirty="0" smtClean="0"/>
              <a:t>Marc </a:t>
            </a:r>
            <a:r>
              <a:rPr lang="en-GB" altLang="en-US" dirty="0" err="1"/>
              <a:t>Emmelmann</a:t>
            </a:r>
            <a:r>
              <a:rPr lang="en-GB" altLang="en-US" dirty="0"/>
              <a:t>,  </a:t>
            </a:r>
            <a:r>
              <a:rPr lang="en-GB" altLang="en-US" dirty="0" smtClean="0"/>
              <a:t>Seconded: </a:t>
            </a:r>
            <a:r>
              <a:rPr lang="en-GB" altLang="en-US" dirty="0" err="1"/>
              <a:t>Yunsong</a:t>
            </a:r>
            <a:r>
              <a:rPr lang="en-GB" altLang="en-US" dirty="0"/>
              <a:t> </a:t>
            </a:r>
            <a:r>
              <a:rPr lang="en-GB" altLang="en-US" dirty="0" smtClean="0"/>
              <a:t>Yang Result: Y</a:t>
            </a:r>
            <a:r>
              <a:rPr lang="en-GB" altLang="en-US" dirty="0"/>
              <a:t>:  10, N: 0, A: 0</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151297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P802.11aq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mentor.ieee.org/802.11/dcn/12/11-12-1137-06-0pad-draft-5c-proposal.doc</a:t>
            </a:r>
            <a:r>
              <a:rPr lang="en-GB" b="1" dirty="0" smtClean="0"/>
              <a:t> </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Al </a:t>
            </a:r>
            <a:r>
              <a:rPr lang="en-GB" dirty="0" err="1" smtClean="0"/>
              <a:t>Petrick</a:t>
            </a:r>
            <a:endParaRPr lang="en-US" dirty="0"/>
          </a:p>
          <a:p>
            <a:pPr lvl="0"/>
            <a:r>
              <a:rPr lang="en-GB" dirty="0" smtClean="0"/>
              <a:t>Result:</a:t>
            </a:r>
            <a:r>
              <a:rPr lang="en-GB" dirty="0"/>
              <a:t> </a:t>
            </a:r>
            <a:r>
              <a:rPr lang="en-GB" dirty="0" smtClean="0"/>
              <a:t>75-0-0 passes</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9569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ITU-R liaison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Do you support 802.18 drafting a liaison statement to ITU-R requesting that Wireless Access Services/Radio Local Area Networks be considered in 66-71 GHz studies in support of WRC-19 agenda item 1.13.</a:t>
            </a:r>
          </a:p>
          <a:p>
            <a:pPr lvl="0"/>
            <a:endParaRPr lang="en-US" dirty="0"/>
          </a:p>
          <a:p>
            <a:pPr lvl="0"/>
            <a:r>
              <a:rPr lang="en-US" dirty="0" smtClean="0"/>
              <a:t>Result: 68-0-4</a:t>
            </a:r>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94736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16</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0586938"/>
              </p:ext>
            </p:extLst>
          </p:nvPr>
        </p:nvGraphicFramePr>
        <p:xfrm>
          <a:off x="152400" y="762000"/>
          <a:ext cx="8839200" cy="5129551"/>
        </p:xfrm>
        <a:graphic>
          <a:graphicData uri="http://schemas.openxmlformats.org/drawingml/2006/table">
            <a:tbl>
              <a:tblPr/>
              <a:tblGrid>
                <a:gridCol w="2779620"/>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dirty="0" smtClean="0">
                          <a:solidFill>
                            <a:srgbClr val="000000"/>
                          </a:solidFill>
                          <a:effectLst/>
                          <a:latin typeface="Calibri" panose="020F0502020204030204" pitchFamily="34" charset="0"/>
                        </a:rPr>
                        <a:t>Mon</a:t>
                      </a:r>
                      <a:r>
                        <a:rPr lang="fr-FR" sz="1800" b="0" i="0" u="none" strike="noStrike" baseline="0" dirty="0" smtClean="0">
                          <a:solidFill>
                            <a:srgbClr val="000000"/>
                          </a:solidFill>
                          <a:effectLst/>
                          <a:latin typeface="Calibri" panose="020F0502020204030204" pitchFamily="34" charset="0"/>
                        </a:rPr>
                        <a:t> </a:t>
                      </a:r>
                      <a:r>
                        <a:rPr lang="fr-FR" sz="1800" b="0" i="0" u="none" strike="noStrike" baseline="0" dirty="0" err="1" smtClean="0">
                          <a:solidFill>
                            <a:srgbClr val="000000"/>
                          </a:solidFill>
                          <a:effectLst/>
                          <a:latin typeface="Calibri" panose="020F0502020204030204" pitchFamily="34" charset="0"/>
                        </a:rPr>
                        <a:t>Aug</a:t>
                      </a:r>
                      <a:r>
                        <a:rPr lang="fr-FR" sz="1800" b="0" i="0" u="none" strike="noStrike" baseline="0" dirty="0" smtClean="0">
                          <a:solidFill>
                            <a:srgbClr val="000000"/>
                          </a:solidFill>
                          <a:effectLst/>
                          <a:latin typeface="Calibri" panose="020F0502020204030204" pitchFamily="34" charset="0"/>
                        </a:rPr>
                        <a:t> 8, Tues Sept 6</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TGaj</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Thurs 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21:00</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 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1800" b="0" i="0" u="none" strike="noStrike" kern="1200" dirty="0" err="1" smtClean="0">
                          <a:solidFill>
                            <a:srgbClr val="000000"/>
                          </a:solidFill>
                          <a:effectLst/>
                          <a:latin typeface="Calibri" panose="020F0502020204030204" pitchFamily="34" charset="0"/>
                          <a:ea typeface="+mn-ea"/>
                          <a:cs typeface="+mn-cs"/>
                        </a:rPr>
                        <a:t>TGah</a:t>
                      </a:r>
                      <a:endParaRPr lang="en-GB" sz="18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Aug 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and Sept 6th</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1800" b="0" i="0" u="none" strike="noStrike" dirty="0" err="1" smtClean="0">
                          <a:solidFill>
                            <a:srgbClr val="000000"/>
                          </a:solidFill>
                          <a:effectLst/>
                          <a:latin typeface="Calibri" panose="020F0502020204030204" pitchFamily="34" charset="0"/>
                        </a:rPr>
                        <a:t>TGai</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Weekly Tues Aug</a:t>
                      </a:r>
                      <a:r>
                        <a:rPr lang="en-GB" sz="1800" b="0" i="0" u="none" strike="noStrike" baseline="0" dirty="0" smtClean="0">
                          <a:solidFill>
                            <a:srgbClr val="000000"/>
                          </a:solidFill>
                          <a:effectLst/>
                          <a:latin typeface="Calibri" panose="020F0502020204030204" pitchFamily="34" charset="0"/>
                        </a:rPr>
                        <a:t> 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to Nov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a:solidFill>
                            <a:srgbClr val="000000"/>
                          </a:solidFill>
                          <a:effectLst/>
                          <a:latin typeface="Calibri" panose="020F0502020204030204" pitchFamily="34" charset="0"/>
                        </a:rPr>
                        <a:t>TGak</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Mon </a:t>
                      </a:r>
                      <a:r>
                        <a:rPr lang="en-GB" sz="1800" b="0" i="0" u="none" strike="noStrike" baseline="0" dirty="0" smtClean="0">
                          <a:solidFill>
                            <a:srgbClr val="000000"/>
                          </a:solidFill>
                          <a:effectLst/>
                          <a:latin typeface="Calibri" panose="020F0502020204030204" pitchFamily="34" charset="0"/>
                        </a:rPr>
                        <a:t> Aug 8, 15, 22,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10:00 </a:t>
                      </a:r>
                      <a:r>
                        <a:rPr lang="en-GB" sz="18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TGmc</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Fri Aug</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12</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Thurs</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Aug 25, 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Noon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kern="1200" dirty="0" smtClean="0">
                          <a:solidFill>
                            <a:schemeClr val="tx1"/>
                          </a:solidFill>
                          <a:effectLst/>
                          <a:latin typeface="Calibri" panose="020F0502020204030204" pitchFamily="34" charset="0"/>
                          <a:ea typeface="+mn-ea"/>
                          <a:cs typeface="+mn-cs"/>
                        </a:rPr>
                        <a:t>Thurs Aug</a:t>
                      </a:r>
                      <a:r>
                        <a:rPr lang="en-CA" sz="1800" kern="1200" baseline="0" dirty="0" smtClean="0">
                          <a:solidFill>
                            <a:schemeClr val="tx1"/>
                          </a:solidFill>
                          <a:effectLst/>
                          <a:latin typeface="Calibri" panose="020F0502020204030204" pitchFamily="34" charset="0"/>
                          <a:ea typeface="+mn-ea"/>
                          <a:cs typeface="+mn-cs"/>
                        </a:rPr>
                        <a:t> 11, 25, Sept 8</a:t>
                      </a: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Aug 18, Sept 1, 22</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a:t>
                      </a:r>
                      <a:r>
                        <a:rPr lang="en-GB" sz="1800" b="0" i="0" u="none" strike="noStrike" baseline="0" dirty="0" smtClean="0">
                          <a:solidFill>
                            <a:srgbClr val="000000"/>
                          </a:solidFill>
                          <a:effectLst/>
                          <a:latin typeface="Calibri" panose="020F0502020204030204" pitchFamily="34" charset="0"/>
                        </a:rPr>
                        <a:t> hrs</a:t>
                      </a:r>
                    </a:p>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Weds Aug 24</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a:t>
                      </a:r>
                      <a:r>
                        <a:rPr lang="en-GB"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Weds Sept 7</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WUR</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Mon Aug 15,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14:00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
        <p:nvSpPr>
          <p:cNvPr id="2" name="TextBox 1"/>
          <p:cNvSpPr txBox="1"/>
          <p:nvPr/>
        </p:nvSpPr>
        <p:spPr>
          <a:xfrm>
            <a:off x="187362" y="5867400"/>
            <a:ext cx="8651838" cy="369332"/>
          </a:xfrm>
          <a:prstGeom prst="rect">
            <a:avLst/>
          </a:prstGeom>
          <a:noFill/>
        </p:spPr>
        <p:txBody>
          <a:bodyPr wrap="square" rtlCol="0">
            <a:spAutoFit/>
          </a:bodyPr>
          <a:lstStyle/>
          <a:p>
            <a:r>
              <a:rPr lang="en-US" sz="1800" dirty="0" smtClean="0"/>
              <a:t>Move to approve:  Jon Rosdahl Seconded:  Marc </a:t>
            </a:r>
            <a:r>
              <a:rPr lang="en-US" sz="1800" dirty="0" err="1" smtClean="0"/>
              <a:t>Emmelmann</a:t>
            </a:r>
            <a:r>
              <a:rPr lang="en-US" sz="1800" dirty="0" smtClean="0"/>
              <a:t> Result: Unanimous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Minyoung Park as WUR SG chair.</a:t>
            </a:r>
            <a:endParaRPr lang="en-US" dirty="0"/>
          </a:p>
          <a:p>
            <a:pPr lvl="0"/>
            <a:r>
              <a:rPr lang="en-GB" dirty="0"/>
              <a:t> </a:t>
            </a:r>
            <a:endParaRPr lang="en-US" dirty="0"/>
          </a:p>
          <a:p>
            <a:pPr lvl="0"/>
            <a:r>
              <a:rPr lang="en-GB" dirty="0" smtClean="0"/>
              <a:t>Moved</a:t>
            </a:r>
            <a:r>
              <a:rPr lang="en-GB" dirty="0"/>
              <a:t>: </a:t>
            </a:r>
            <a:r>
              <a:rPr lang="en-GB" dirty="0" smtClean="0"/>
              <a:t>Mark Hamilton</a:t>
            </a:r>
            <a:endParaRPr lang="en-US" dirty="0"/>
          </a:p>
          <a:p>
            <a:pPr lvl="0"/>
            <a:r>
              <a:rPr lang="en-GB" dirty="0"/>
              <a:t>Seconded: </a:t>
            </a:r>
            <a:r>
              <a:rPr lang="en-GB" dirty="0" smtClean="0"/>
              <a:t>Edward Au</a:t>
            </a:r>
            <a:endParaRPr lang="en-US" dirty="0"/>
          </a:p>
          <a:p>
            <a:pPr lvl="0"/>
            <a:r>
              <a:rPr lang="en-GB" dirty="0" smtClean="0"/>
              <a:t>Result: Unanimous</a:t>
            </a:r>
            <a:endParaRPr lang="en-US" dirty="0"/>
          </a:p>
          <a:p>
            <a:pPr lvl="0"/>
            <a:endParaRPr lang="en-GB" sz="2000" dirty="0" smtClean="0"/>
          </a:p>
          <a:p>
            <a:pPr marL="0" lvl="0" indent="0">
              <a:buNone/>
            </a:pPr>
            <a:endParaRPr lang="en-US" sz="1400" dirty="0" smtClean="0"/>
          </a:p>
          <a:p>
            <a:pPr marL="0" lvl="0" indent="0">
              <a:buNone/>
            </a:pPr>
            <a:endParaRPr lang="en-US" sz="1400" dirty="0"/>
          </a:p>
          <a:p>
            <a:pPr lvl="0"/>
            <a:r>
              <a:rPr lang="en-US" sz="2000" i="1" dirty="0"/>
              <a:t>From 11-14-629r14, section </a:t>
            </a:r>
            <a:r>
              <a:rPr lang="en-US" sz="2000" i="1" dirty="0" smtClean="0"/>
              <a:t>4.2: “The </a:t>
            </a:r>
            <a:r>
              <a:rPr lang="en-US" sz="2000" i="1" dirty="0"/>
              <a:t>TG Chair shall be appointed by the WG Chair and confirmed by a WG majority </a:t>
            </a:r>
            <a:r>
              <a:rPr lang="en-US" sz="2000" i="1" dirty="0" smtClean="0"/>
              <a:t>approval.”</a:t>
            </a:r>
            <a:endParaRPr lang="en-US" sz="20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82304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Vice-Chair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a:t>
            </a:r>
            <a:r>
              <a:rPr lang="en-US" altLang="en-US" dirty="0" err="1"/>
              <a:t>Yunsong</a:t>
            </a:r>
            <a:r>
              <a:rPr lang="en-US" altLang="en-US" dirty="0"/>
              <a:t> Yang </a:t>
            </a:r>
            <a:r>
              <a:rPr lang="en-US" dirty="0" smtClean="0"/>
              <a:t>as WUR SG vice-chair.</a:t>
            </a:r>
            <a:endParaRPr lang="en-US" dirty="0"/>
          </a:p>
          <a:p>
            <a:pPr lvl="0"/>
            <a:endParaRPr lang="en-US" dirty="0"/>
          </a:p>
          <a:p>
            <a:pPr lvl="0"/>
            <a:r>
              <a:rPr lang="en-GB" dirty="0" smtClean="0"/>
              <a:t>Moved</a:t>
            </a:r>
            <a:r>
              <a:rPr lang="en-GB" dirty="0"/>
              <a:t>: </a:t>
            </a:r>
            <a:r>
              <a:rPr lang="en-GB" dirty="0" smtClean="0"/>
              <a:t>Lei Wang</a:t>
            </a:r>
            <a:endParaRPr lang="en-US" dirty="0"/>
          </a:p>
          <a:p>
            <a:pPr lvl="0"/>
            <a:r>
              <a:rPr lang="en-GB" dirty="0"/>
              <a:t>Seconded: </a:t>
            </a:r>
            <a:r>
              <a:rPr lang="en-GB" dirty="0" err="1" smtClean="0"/>
              <a:t>Jiamin</a:t>
            </a:r>
            <a:r>
              <a:rPr lang="en-GB" dirty="0" smtClean="0"/>
              <a:t> Chen</a:t>
            </a:r>
            <a:endParaRPr lang="en-US" dirty="0"/>
          </a:p>
          <a:p>
            <a:pPr lvl="0"/>
            <a:r>
              <a:rPr lang="en-GB" dirty="0" smtClean="0"/>
              <a:t>Result: Unanimous</a:t>
            </a:r>
          </a:p>
          <a:p>
            <a:pPr lvl="0"/>
            <a:endParaRPr lang="en-GB" dirty="0" smtClean="0"/>
          </a:p>
          <a:p>
            <a:pPr lvl="0"/>
            <a:endParaRPr lang="en-GB" dirty="0"/>
          </a:p>
          <a:p>
            <a:pPr lvl="0"/>
            <a:endParaRPr lang="en-GB" dirty="0"/>
          </a:p>
          <a:p>
            <a:pPr lvl="0"/>
            <a:r>
              <a:rPr lang="en-US" sz="2000" i="1" dirty="0" smtClean="0"/>
              <a:t>From 11-14-629r14, section 4.3: “TG </a:t>
            </a:r>
            <a:r>
              <a:rPr lang="en-US" sz="2000" i="1" dirty="0"/>
              <a:t>Vice-Chair is elected by a TG majority approval and confirmed by a WG majority </a:t>
            </a:r>
            <a:r>
              <a:rPr lang="en-US" sz="2000" i="1" dirty="0" smtClean="0"/>
              <a:t>approval”</a:t>
            </a:r>
            <a:endParaRPr lang="en-US" sz="20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99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July 2016 802.11 WG plenary meetings and EC meetings.</a:t>
            </a:r>
          </a:p>
          <a:p>
            <a:r>
              <a:rPr lang="en-US" b="0" dirty="0" smtClean="0"/>
              <a:t>Revisions</a:t>
            </a:r>
          </a:p>
          <a:p>
            <a:pPr lvl="1"/>
            <a:r>
              <a:rPr lang="en-US" b="0" dirty="0" smtClean="0"/>
              <a:t>R0: containing motions for the Wednesday WG11 plenary</a:t>
            </a:r>
          </a:p>
          <a:p>
            <a:pPr lvl="1"/>
            <a:r>
              <a:rPr lang="en-US" dirty="0" smtClean="0"/>
              <a:t>R1: </a:t>
            </a:r>
            <a:r>
              <a:rPr lang="en-US" b="0" dirty="0" smtClean="0"/>
              <a:t>at conclusion of </a:t>
            </a:r>
            <a:r>
              <a:rPr lang="en-US" dirty="0" smtClean="0"/>
              <a:t>Wednesday</a:t>
            </a:r>
            <a:r>
              <a:rPr lang="en-US" b="0" dirty="0" smtClean="0"/>
              <a:t> WG11 plenary</a:t>
            </a:r>
          </a:p>
          <a:p>
            <a:pPr lvl="1"/>
            <a:r>
              <a:rPr lang="en-US" b="0" dirty="0" smtClean="0"/>
              <a:t>R2: containing motions for </a:t>
            </a:r>
            <a:r>
              <a:rPr lang="en-US" dirty="0" smtClean="0"/>
              <a:t>Friday</a:t>
            </a:r>
            <a:r>
              <a:rPr lang="en-US" b="0" dirty="0" smtClean="0"/>
              <a:t> WG11 plenary</a:t>
            </a:r>
          </a:p>
          <a:p>
            <a:pPr lvl="1"/>
            <a:r>
              <a:rPr lang="en-US" b="0" dirty="0" smtClean="0"/>
              <a:t>R3: at conclusion of  </a:t>
            </a:r>
            <a:r>
              <a:rPr lang="en-US" dirty="0" smtClean="0"/>
              <a:t>Friday</a:t>
            </a:r>
            <a:r>
              <a:rPr lang="en-US" b="0" dirty="0" smtClean="0"/>
              <a:t> WG11 plenary</a:t>
            </a:r>
          </a:p>
          <a:p>
            <a:pPr lvl="1"/>
            <a:r>
              <a:rPr lang="en-US" dirty="0" smtClean="0"/>
              <a:t>R4: at the conclusion of the Friday 802 EC meeting (plenary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Officer confirmation</a:t>
            </a:r>
            <a:endParaRPr lang="en-US" dirty="0"/>
          </a:p>
        </p:txBody>
      </p:sp>
      <p:sp>
        <p:nvSpPr>
          <p:cNvPr id="3" name="Content Placeholder 2"/>
          <p:cNvSpPr>
            <a:spLocks noGrp="1"/>
          </p:cNvSpPr>
          <p:nvPr>
            <p:ph idx="1"/>
          </p:nvPr>
        </p:nvSpPr>
        <p:spPr>
          <a:xfrm>
            <a:off x="609600" y="1600200"/>
            <a:ext cx="8229600" cy="5257800"/>
          </a:xfrm>
        </p:spPr>
        <p:txBody>
          <a:bodyPr/>
          <a:lstStyle/>
          <a:p>
            <a:pPr lvl="0"/>
            <a:r>
              <a:rPr lang="en-US" dirty="0" smtClean="0"/>
              <a:t>Move to confirm the following liaison officials:</a:t>
            </a:r>
          </a:p>
          <a:p>
            <a:pPr lvl="1"/>
            <a:r>
              <a:rPr lang="en-US" altLang="en-US" dirty="0" smtClean="0"/>
              <a:t>Ian Sherlock (Wi-Fi Alliance)</a:t>
            </a:r>
          </a:p>
          <a:p>
            <a:pPr lvl="1"/>
            <a:r>
              <a:rPr lang="en-US" dirty="0" smtClean="0"/>
              <a:t>Dorothy Stanley (IETF)</a:t>
            </a:r>
          </a:p>
          <a:p>
            <a:pPr lvl="1"/>
            <a:r>
              <a:rPr lang="en-US" dirty="0" smtClean="0"/>
              <a:t>Juan-Carlos Zuniga (802E)</a:t>
            </a:r>
          </a:p>
          <a:p>
            <a:pPr lvl="1"/>
            <a:r>
              <a:rPr lang="en-US" dirty="0" smtClean="0"/>
              <a:t>Richard Kennedy (802.18)</a:t>
            </a:r>
          </a:p>
          <a:p>
            <a:pPr lvl="1"/>
            <a:r>
              <a:rPr lang="en-US" dirty="0" smtClean="0"/>
              <a:t>Tim Godfrey (802.24)</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Lei Wang</a:t>
            </a:r>
            <a:endParaRPr lang="en-US" dirty="0"/>
          </a:p>
          <a:p>
            <a:pPr lvl="0"/>
            <a:r>
              <a:rPr lang="en-GB" dirty="0" smtClean="0"/>
              <a:t>Result: Unanimous</a:t>
            </a:r>
          </a:p>
          <a:p>
            <a:pPr lvl="0"/>
            <a:r>
              <a:rPr lang="en-US" sz="1600" i="1" dirty="0" smtClean="0"/>
              <a:t>From 11-14-629r14, section 3.3: “</a:t>
            </a:r>
            <a:r>
              <a:rPr lang="en-US" sz="1600" i="1" dirty="0"/>
              <a:t>Liaison officials shall be recommended by the WG Chair and confirmed by the vote of the WG. Liaison officials shall be reconfirmed each year at the July 802.11 plenary session. </a:t>
            </a:r>
            <a:r>
              <a:rPr lang="en-US" sz="1600" i="1" dirty="0" smtClean="0"/>
              <a:t>”</a:t>
            </a:r>
            <a:endParaRPr lang="en-US" sz="16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44816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err="1" smtClean="0"/>
              <a:t>TGaj</a:t>
            </a:r>
            <a:r>
              <a:rPr lang="en-US" dirty="0" smtClean="0"/>
              <a:t> Letter Ballot Recirculation</a:t>
            </a:r>
            <a:endParaRPr lang="en-US" dirty="0"/>
          </a:p>
        </p:txBody>
      </p:sp>
      <p:sp>
        <p:nvSpPr>
          <p:cNvPr id="3" name="Content Placeholder 2"/>
          <p:cNvSpPr>
            <a:spLocks noGrp="1"/>
          </p:cNvSpPr>
          <p:nvPr>
            <p:ph idx="1"/>
          </p:nvPr>
        </p:nvSpPr>
        <p:spPr>
          <a:xfrm>
            <a:off x="685800" y="1447800"/>
            <a:ext cx="8229600" cy="4953000"/>
          </a:xfrm>
        </p:spPr>
        <p:txBody>
          <a:bodyPr/>
          <a:lstStyle/>
          <a:p>
            <a:r>
              <a:rPr lang="en-US" altLang="en-US" dirty="0"/>
              <a:t>Having approved comment resolutions for all of the comments received from WG Recirculation Letter Ballot on P802.11aj D2.0 (LB220) as specified in 11-16/1042r0 as well as resolutions for 3 CIDs from LB217 on D1.0 contained in 11-16/0979r0</a:t>
            </a:r>
            <a:endParaRPr lang="en-GB" altLang="en-US" dirty="0">
              <a:solidFill>
                <a:srgbClr val="FF0000"/>
              </a:solidFill>
            </a:endParaRPr>
          </a:p>
          <a:p>
            <a:r>
              <a:rPr lang="en-GB" altLang="en-US" dirty="0"/>
              <a:t>Instruct the editor to generate P802.11aj </a:t>
            </a:r>
            <a:r>
              <a:rPr lang="en-GB" altLang="en-US" dirty="0" smtClean="0"/>
              <a:t>D3.0</a:t>
            </a:r>
            <a:r>
              <a:rPr lang="en-GB" altLang="en-US" dirty="0"/>
              <a:t>,  and</a:t>
            </a:r>
          </a:p>
          <a:p>
            <a:r>
              <a:rPr lang="en-GB" altLang="en-US" dirty="0"/>
              <a:t>Approve a 15-day Working Group Technical 2</a:t>
            </a:r>
            <a:r>
              <a:rPr lang="en-GB" altLang="en-US" baseline="30000" dirty="0"/>
              <a:t>nd</a:t>
            </a:r>
            <a:r>
              <a:rPr lang="en-GB" altLang="en-US" dirty="0"/>
              <a:t> Recirculation</a:t>
            </a:r>
            <a:r>
              <a:rPr lang="en-GB" altLang="en-US" dirty="0">
                <a:solidFill>
                  <a:srgbClr val="FF0000"/>
                </a:solidFill>
              </a:rPr>
              <a:t> </a:t>
            </a:r>
            <a:r>
              <a:rPr lang="en-GB" altLang="en-US" dirty="0"/>
              <a:t>Letter Ballot asking the question “Should P802.11aj </a:t>
            </a:r>
            <a:r>
              <a:rPr lang="en-GB" altLang="en-US" dirty="0" smtClean="0"/>
              <a:t>D3.0 </a:t>
            </a:r>
            <a:r>
              <a:rPr lang="en-GB" altLang="en-US" dirty="0"/>
              <a:t>be forwarded to Sponsor Ballot</a:t>
            </a:r>
            <a:r>
              <a:rPr lang="en-GB" altLang="en-US" dirty="0" smtClean="0"/>
              <a:t>?”</a:t>
            </a:r>
          </a:p>
          <a:p>
            <a:r>
              <a:rPr lang="en-GB" altLang="en-US" dirty="0" smtClean="0"/>
              <a:t>Moved: </a:t>
            </a:r>
            <a:r>
              <a:rPr lang="en-GB" altLang="en-US" dirty="0" err="1" smtClean="0"/>
              <a:t>Jiamin</a:t>
            </a:r>
            <a:r>
              <a:rPr lang="en-GB" altLang="en-US" dirty="0" smtClean="0"/>
              <a:t> Chen on behalf of the TG</a:t>
            </a:r>
          </a:p>
          <a:p>
            <a:r>
              <a:rPr lang="en-GB" altLang="en-US" dirty="0" smtClean="0"/>
              <a:t>Result: Unanimous</a:t>
            </a:r>
          </a:p>
          <a:p>
            <a:r>
              <a:rPr lang="en-GB" altLang="en-US" sz="2000" dirty="0" smtClean="0"/>
              <a:t>TG result: Moved: </a:t>
            </a:r>
            <a:r>
              <a:rPr lang="en-GB" altLang="en-US" sz="2000" dirty="0"/>
              <a:t>Haiming </a:t>
            </a:r>
            <a:r>
              <a:rPr lang="en-GB" altLang="en-US" sz="2000" dirty="0" smtClean="0"/>
              <a:t>Wang, Second</a:t>
            </a:r>
            <a:r>
              <a:rPr lang="en-GB" altLang="en-US" sz="2000" dirty="0"/>
              <a:t>:  Lan </a:t>
            </a:r>
            <a:r>
              <a:rPr lang="en-GB" altLang="en-US" sz="2000" dirty="0" err="1" smtClean="0"/>
              <a:t>Zhuo</a:t>
            </a:r>
            <a:r>
              <a:rPr lang="en-GB" altLang="en-US" sz="2000" dirty="0" smtClean="0"/>
              <a:t>, Result</a:t>
            </a:r>
            <a:r>
              <a:rPr lang="en-GB" altLang="en-US" sz="2000" dirty="0"/>
              <a:t>: Y-8  N-0  A-0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718424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Letter Ballot Recirculation</a:t>
            </a:r>
            <a:endParaRPr lang="en-US" dirty="0"/>
          </a:p>
        </p:txBody>
      </p:sp>
      <p:sp>
        <p:nvSpPr>
          <p:cNvPr id="3" name="Content Placeholder 2"/>
          <p:cNvSpPr>
            <a:spLocks noGrp="1"/>
          </p:cNvSpPr>
          <p:nvPr>
            <p:ph idx="1"/>
          </p:nvPr>
        </p:nvSpPr>
        <p:spPr>
          <a:xfrm>
            <a:off x="685800" y="1676400"/>
            <a:ext cx="8229600" cy="4648200"/>
          </a:xfrm>
        </p:spPr>
        <p:txBody>
          <a:bodyPr/>
          <a:lstStyle/>
          <a:p>
            <a:r>
              <a:rPr lang="en-US" altLang="en-US" dirty="0"/>
              <a:t>Having approved comment resolutions for all of the comments received from LB221 on 11aq D5.0 as contained in document </a:t>
            </a:r>
            <a:r>
              <a:rPr lang="en-GB" altLang="en-US" dirty="0"/>
              <a:t>11-16-0982r4, instruct the editor to prepare 11aq D6.0 </a:t>
            </a:r>
            <a:r>
              <a:rPr lang="en-US" altLang="en-US" dirty="0"/>
              <a:t>incorporating these resolutions and</a:t>
            </a:r>
            <a:endParaRPr lang="en-GB" altLang="en-US" dirty="0"/>
          </a:p>
          <a:p>
            <a:r>
              <a:rPr lang="en-GB" altLang="en-US" dirty="0"/>
              <a:t>Approve a 15 day Working Group Technical Recirculation Letter Ballot asking the question “Should 11aq D6.0 be forwarded to Sponsor Ballot?”</a:t>
            </a:r>
          </a:p>
          <a:p>
            <a:r>
              <a:rPr lang="en-GB" altLang="en-US" dirty="0" smtClean="0"/>
              <a:t>Moved: Stephen McCann on behalf of the TG</a:t>
            </a:r>
          </a:p>
          <a:p>
            <a:r>
              <a:rPr lang="en-GB" altLang="en-US" dirty="0" smtClean="0"/>
              <a:t>Result: Unanimous</a:t>
            </a:r>
          </a:p>
          <a:p>
            <a:endParaRPr lang="en-GB" altLang="en-US" dirty="0" smtClean="0"/>
          </a:p>
          <a:p>
            <a:r>
              <a:rPr lang="en-GB" altLang="en-US" sz="2000" dirty="0" smtClean="0"/>
              <a:t>TG result: Moved</a:t>
            </a:r>
            <a:r>
              <a:rPr lang="en-GB" altLang="en-US" sz="2000" dirty="0"/>
              <a:t>: Lee </a:t>
            </a:r>
            <a:r>
              <a:rPr lang="en-GB" altLang="en-US" sz="2000" dirty="0" smtClean="0"/>
              <a:t>Armstrong, Seconded</a:t>
            </a:r>
            <a:r>
              <a:rPr lang="en-GB" altLang="en-US" sz="2000" dirty="0"/>
              <a:t>: </a:t>
            </a:r>
            <a:r>
              <a:rPr lang="en-GB" altLang="en-US" sz="2000" dirty="0" err="1"/>
              <a:t>Yunsong</a:t>
            </a:r>
            <a:r>
              <a:rPr lang="en-GB" altLang="en-US" sz="2000" dirty="0"/>
              <a:t> </a:t>
            </a:r>
            <a:r>
              <a:rPr lang="en-GB" altLang="en-US" sz="2000" dirty="0" smtClean="0"/>
              <a:t>Yang, Result</a:t>
            </a:r>
            <a:r>
              <a:rPr lang="en-GB" altLang="en-US" sz="2000" dirty="0"/>
              <a:t>: 4-0-0</a:t>
            </a:r>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86292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Approve document </a:t>
            </a:r>
            <a:r>
              <a:rPr lang="en-US" altLang="en-US" dirty="0" smtClean="0"/>
              <a:t>11-16-1026r1 </a:t>
            </a:r>
            <a:r>
              <a:rPr lang="en-US" altLang="en-US" dirty="0"/>
              <a:t>as the report to the IEEE 802 Executive Committee on the requirements for conditional approval to forward P802.11aq to Sponsor Ballot, and </a:t>
            </a:r>
          </a:p>
          <a:p>
            <a:r>
              <a:rPr lang="en-US" altLang="en-US" dirty="0"/>
              <a:t>request the IEEE 802 Executive Committee to conditionally approve forwarding P802.11aq to Sponsor Ballot.</a:t>
            </a:r>
          </a:p>
          <a:p>
            <a:r>
              <a:rPr lang="en-US" altLang="en-US" dirty="0" smtClean="0"/>
              <a:t>Moved: Stephen McCann</a:t>
            </a:r>
          </a:p>
          <a:p>
            <a:r>
              <a:rPr lang="en-US" altLang="en-US" dirty="0" smtClean="0"/>
              <a:t>Seconded: Rich Kennedy</a:t>
            </a:r>
          </a:p>
          <a:p>
            <a:r>
              <a:rPr lang="en-US" altLang="en-US" dirty="0" smtClean="0"/>
              <a:t>Result: 40-0-3 passes</a:t>
            </a:r>
            <a:endParaRPr lang="en-US" altLang="en-US" dirty="0"/>
          </a:p>
          <a:p>
            <a:endParaRPr lang="en-US" altLang="en-US" dirty="0"/>
          </a:p>
          <a:p>
            <a:r>
              <a:rPr lang="en-GB" altLang="en-US" sz="2000" dirty="0" smtClean="0"/>
              <a:t>TG result: Moved</a:t>
            </a:r>
            <a:r>
              <a:rPr lang="en-GB" altLang="en-US" sz="2000" dirty="0"/>
              <a:t>: Mike Montemurro, Seconded: Lee </a:t>
            </a:r>
            <a:r>
              <a:rPr lang="en-GB" altLang="en-US" sz="2000" dirty="0" smtClean="0"/>
              <a:t>Armstrong, result: 5-0-0</a:t>
            </a: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004891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a:t>Request the IEEE 802 LMSC to extend the 802.11 </a:t>
            </a:r>
            <a:r>
              <a:rPr lang="en-GB" dirty="0" smtClean="0"/>
              <a:t>Wake-up Radio (WUR) </a:t>
            </a:r>
            <a:r>
              <a:rPr lang="en-GB" dirty="0"/>
              <a:t>Study Group.</a:t>
            </a:r>
            <a:endParaRPr lang="en-US" dirty="0"/>
          </a:p>
          <a:p>
            <a:pPr marL="0" indent="0">
              <a:buNone/>
            </a:pPr>
            <a:endParaRPr lang="en-US" dirty="0"/>
          </a:p>
          <a:p>
            <a:pPr lvl="0"/>
            <a:r>
              <a:rPr lang="en-GB" dirty="0" smtClean="0"/>
              <a:t>Moved: Minyoung Park</a:t>
            </a:r>
          </a:p>
          <a:p>
            <a:pPr lvl="0"/>
            <a:r>
              <a:rPr lang="en-GB" dirty="0" smtClean="0"/>
              <a:t>Seconded: Guido Hiertz</a:t>
            </a:r>
          </a:p>
          <a:p>
            <a:pPr lvl="0"/>
            <a:r>
              <a:rPr lang="en-GB" dirty="0" smtClean="0"/>
              <a:t>Result: 49-0-1 passes</a:t>
            </a:r>
            <a:endParaRPr lang="en-US" dirty="0"/>
          </a:p>
          <a:p>
            <a:pPr lvl="0"/>
            <a:endParaRPr lang="en-GB" dirty="0" smtClean="0"/>
          </a:p>
          <a:p>
            <a:pPr lvl="0"/>
            <a:endParaRPr lang="en-GB" dirty="0"/>
          </a:p>
          <a:p>
            <a:pPr algn="just"/>
            <a:r>
              <a:rPr lang="en-GB" sz="2000" dirty="0" smtClean="0"/>
              <a:t>WUR 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24</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1674728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Motion: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Move: 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
        <p:nvSpPr>
          <p:cNvPr id="7" name="TextBox 6"/>
          <p:cNvSpPr txBox="1"/>
          <p:nvPr/>
        </p:nvSpPr>
        <p:spPr>
          <a:xfrm>
            <a:off x="381000" y="6172200"/>
            <a:ext cx="7501221" cy="584775"/>
          </a:xfrm>
          <a:prstGeom prst="rect">
            <a:avLst/>
          </a:prstGeom>
          <a:noFill/>
        </p:spPr>
        <p:txBody>
          <a:bodyPr wrap="none" rtlCol="0">
            <a:spAutoFit/>
          </a:bodyPr>
          <a:lstStyle/>
          <a:p>
            <a:r>
              <a:rPr lang="en-US" sz="1600" dirty="0" smtClean="0"/>
              <a:t>Moved: Dorothy Stanley Seconded: Lei Wang Result: 44-0-1</a:t>
            </a:r>
            <a:br>
              <a:rPr lang="en-US" sz="1600" dirty="0" smtClean="0"/>
            </a:br>
            <a:r>
              <a:rPr lang="en-US" sz="1600" dirty="0" smtClean="0"/>
              <a:t>This proposal grew out of investigation into “Abstain”, see 11-16-223r1, slides 20-25</a:t>
            </a:r>
            <a:endParaRPr lang="en-US" sz="1600" dirty="0"/>
          </a:p>
        </p:txBody>
      </p:sp>
    </p:spTree>
    <p:extLst>
      <p:ext uri="{BB962C8B-B14F-4D97-AF65-F5344CB8AC3E}">
        <p14:creationId xmlns:p14="http://schemas.microsoft.com/office/powerpoint/2010/main" val="1500254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ANA Allocation for </a:t>
            </a:r>
            <a:r>
              <a:rPr lang="en-US" dirty="0" smtClean="0"/>
              <a:t>IETF re: Opportunistic </a:t>
            </a:r>
            <a:r>
              <a:rPr lang="en-US" dirty="0"/>
              <a:t>Wireless Encryption</a:t>
            </a:r>
          </a:p>
        </p:txBody>
      </p:sp>
      <p:sp>
        <p:nvSpPr>
          <p:cNvPr id="3" name="Content Placeholder 2"/>
          <p:cNvSpPr>
            <a:spLocks noGrp="1"/>
          </p:cNvSpPr>
          <p:nvPr>
            <p:ph idx="1"/>
          </p:nvPr>
        </p:nvSpPr>
        <p:spPr>
          <a:xfrm>
            <a:off x="685800" y="1981200"/>
            <a:ext cx="8229600" cy="4343400"/>
          </a:xfrm>
        </p:spPr>
        <p:txBody>
          <a:bodyPr/>
          <a:lstStyle/>
          <a:p>
            <a:r>
              <a:rPr lang="en-US" dirty="0" smtClean="0"/>
              <a:t>Move: In response to the IETF liaison request received in 11-16/1044,  </a:t>
            </a:r>
            <a:r>
              <a:rPr lang="en-US" dirty="0"/>
              <a:t>instruct </a:t>
            </a:r>
            <a:r>
              <a:rPr lang="en-US" dirty="0" smtClean="0"/>
              <a:t> the ANA </a:t>
            </a:r>
            <a:r>
              <a:rPr lang="en-US" dirty="0"/>
              <a:t>to assign </a:t>
            </a:r>
            <a:r>
              <a:rPr lang="en-US" dirty="0" smtClean="0"/>
              <a:t>an extended element </a:t>
            </a:r>
            <a:r>
              <a:rPr lang="en-US" dirty="0"/>
              <a:t>ID </a:t>
            </a:r>
            <a:r>
              <a:rPr lang="en-US" dirty="0" smtClean="0"/>
              <a:t>for </a:t>
            </a:r>
            <a:r>
              <a:rPr lang="en-US" dirty="0"/>
              <a:t>the </a:t>
            </a:r>
            <a:r>
              <a:rPr lang="en-US" dirty="0" err="1" smtClean="0"/>
              <a:t>Diffie</a:t>
            </a:r>
            <a:r>
              <a:rPr lang="en-US" dirty="0" smtClean="0"/>
              <a:t>-Hellman Parameter element and AKM Suite Selector Suite Type for use by IETF </a:t>
            </a:r>
          </a:p>
          <a:p>
            <a:pPr lvl="1"/>
            <a:endParaRPr lang="en-US" sz="1800" dirty="0"/>
          </a:p>
          <a:p>
            <a:pPr lvl="0"/>
            <a:r>
              <a:rPr lang="en-GB" dirty="0" smtClean="0"/>
              <a:t>Moved:  Warren Kumari </a:t>
            </a:r>
            <a:br>
              <a:rPr lang="en-GB" dirty="0" smtClean="0"/>
            </a:br>
            <a:r>
              <a:rPr lang="en-GB" dirty="0" smtClean="0"/>
              <a:t>Seconded: Donald Eastlake</a:t>
            </a:r>
          </a:p>
          <a:p>
            <a:pPr lvl="0"/>
            <a:r>
              <a:rPr lang="en-GB" dirty="0" smtClean="0"/>
              <a:t>Result: 45-0-4 passes</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76303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Approve IETF Liaison Response</a:t>
            </a:r>
            <a:endParaRPr lang="en-US" dirty="0"/>
          </a:p>
        </p:txBody>
      </p:sp>
      <p:sp>
        <p:nvSpPr>
          <p:cNvPr id="3" name="Content Placeholder 2"/>
          <p:cNvSpPr>
            <a:spLocks noGrp="1"/>
          </p:cNvSpPr>
          <p:nvPr>
            <p:ph idx="1"/>
          </p:nvPr>
        </p:nvSpPr>
        <p:spPr>
          <a:xfrm>
            <a:off x="685800" y="1981200"/>
            <a:ext cx="8229600" cy="4343400"/>
          </a:xfrm>
        </p:spPr>
        <p:txBody>
          <a:bodyPr/>
          <a:lstStyle/>
          <a:p>
            <a:r>
              <a:rPr lang="en-US" dirty="0" smtClean="0"/>
              <a:t>Move:  </a:t>
            </a:r>
            <a:r>
              <a:rPr lang="en-US" dirty="0"/>
              <a:t>Approve the liaison response in </a:t>
            </a:r>
            <a:r>
              <a:rPr lang="en-US" dirty="0" smtClean="0"/>
              <a:t>11-16-1058r0, </a:t>
            </a:r>
            <a:r>
              <a:rPr lang="en-US" dirty="0"/>
              <a:t>inserting the approved ANA </a:t>
            </a:r>
            <a:r>
              <a:rPr lang="en-US" dirty="0" smtClean="0"/>
              <a:t>values (ANA values indicated as “reserved for IETF”), indicating that the element ID is an Extended Element ID, </a:t>
            </a:r>
            <a:r>
              <a:rPr lang="en-US" dirty="0"/>
              <a:t>and </a:t>
            </a:r>
            <a:br>
              <a:rPr lang="en-US" dirty="0"/>
            </a:br>
            <a:r>
              <a:rPr lang="en-US" dirty="0"/>
              <a:t>granting the chair editorial license.</a:t>
            </a:r>
          </a:p>
          <a:p>
            <a:pPr lvl="1"/>
            <a:endParaRPr lang="en-US" sz="1800" dirty="0"/>
          </a:p>
          <a:p>
            <a:pPr lvl="0"/>
            <a:r>
              <a:rPr lang="en-GB" dirty="0" smtClean="0"/>
              <a:t>Moved:  Jouni Malinen Seconded: Joseph Levy</a:t>
            </a:r>
          </a:p>
          <a:p>
            <a:pPr lvl="0"/>
            <a:r>
              <a:rPr lang="en-GB" dirty="0" smtClean="0"/>
              <a:t>Result: 37-0-2 passes</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9580998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 802.11 IMT/5G SC</a:t>
            </a:r>
            <a:endParaRPr lang="en-US" dirty="0"/>
          </a:p>
        </p:txBody>
      </p:sp>
      <p:sp>
        <p:nvSpPr>
          <p:cNvPr id="3" name="Content Placeholder 2"/>
          <p:cNvSpPr>
            <a:spLocks noGrp="1"/>
          </p:cNvSpPr>
          <p:nvPr>
            <p:ph idx="1"/>
          </p:nvPr>
        </p:nvSpPr>
        <p:spPr>
          <a:xfrm>
            <a:off x="685800" y="1981200"/>
            <a:ext cx="8229600" cy="4343400"/>
          </a:xfrm>
        </p:spPr>
        <p:txBody>
          <a:bodyPr/>
          <a:lstStyle/>
          <a:p>
            <a:pPr marL="0" indent="0">
              <a:buNone/>
            </a:pPr>
            <a:r>
              <a:rPr lang="en-US" dirty="0"/>
              <a:t>The 802.11 IMT-2020/5G Standing Committee should:</a:t>
            </a:r>
          </a:p>
          <a:p>
            <a:pPr marL="457200" indent="-457200">
              <a:buFont typeface="+mj-lt"/>
              <a:buAutoNum type="arabicPeriod"/>
            </a:pPr>
            <a:r>
              <a:rPr lang="en-US" dirty="0"/>
              <a:t>Coordinate with and Support 3GPP to generate an IMT-2020 proposal with 802.11 technologies. (option B3). </a:t>
            </a:r>
          </a:p>
          <a:p>
            <a:pPr marL="0" indent="0">
              <a:buNone/>
            </a:pPr>
            <a:r>
              <a:rPr lang="en-US" dirty="0"/>
              <a:t/>
            </a:r>
            <a:br>
              <a:rPr lang="en-US" dirty="0"/>
            </a:br>
            <a:r>
              <a:rPr lang="en-US" dirty="0"/>
              <a:t>Yes/No/No Opinion:  </a:t>
            </a:r>
            <a:r>
              <a:rPr lang="en-US" dirty="0" smtClean="0"/>
              <a:t>35/4 </a:t>
            </a:r>
            <a:endParaRPr lang="en-US" dirty="0"/>
          </a:p>
          <a:p>
            <a:pPr marL="0" indent="0"/>
            <a:endParaRPr lang="en-US" dirty="0"/>
          </a:p>
          <a:p>
            <a:pPr marL="457200" indent="-457200">
              <a:buFont typeface="+mj-lt"/>
              <a:buAutoNum type="arabicPeriod" startAt="2"/>
            </a:pPr>
            <a:r>
              <a:rPr lang="en-US" dirty="0"/>
              <a:t>Actively Coordinate with and Support 802.1 (lead) in the effort </a:t>
            </a:r>
            <a:r>
              <a:rPr lang="en-US" dirty="0" smtClean="0"/>
              <a:t>supporting option A</a:t>
            </a:r>
            <a:endParaRPr lang="en-US" dirty="0"/>
          </a:p>
          <a:p>
            <a:pPr marL="0" indent="0">
              <a:buNone/>
            </a:pPr>
            <a:r>
              <a:rPr lang="en-US" dirty="0"/>
              <a:t/>
            </a:r>
            <a:br>
              <a:rPr lang="en-US" dirty="0"/>
            </a:br>
            <a:r>
              <a:rPr lang="en-US" dirty="0"/>
              <a:t>Yes/No/No Opinion:  </a:t>
            </a:r>
            <a:r>
              <a:rPr lang="en-US" dirty="0" smtClean="0"/>
              <a:t>19/8</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898961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 Participation</a:t>
            </a:r>
            <a:endParaRPr lang="en-US" dirty="0"/>
          </a:p>
        </p:txBody>
      </p:sp>
      <p:sp>
        <p:nvSpPr>
          <p:cNvPr id="3" name="Content Placeholder 2"/>
          <p:cNvSpPr>
            <a:spLocks noGrp="1"/>
          </p:cNvSpPr>
          <p:nvPr>
            <p:ph idx="1"/>
          </p:nvPr>
        </p:nvSpPr>
        <p:spPr>
          <a:xfrm>
            <a:off x="685800" y="1981200"/>
            <a:ext cx="8229600" cy="4343400"/>
          </a:xfrm>
        </p:spPr>
        <p:txBody>
          <a:bodyPr/>
          <a:lstStyle/>
          <a:p>
            <a:pPr marL="457200" indent="-457200">
              <a:buFont typeface="+mj-lt"/>
              <a:buAutoNum type="arabicPeriod" startAt="3"/>
            </a:pPr>
            <a:r>
              <a:rPr lang="en-US" dirty="0"/>
              <a:t>I am committed to participating in Coordinating with and Support 3GPP to generate an IMT-2020 proposal with 802.11 technologies. (option B3). </a:t>
            </a:r>
          </a:p>
          <a:p>
            <a:pPr marL="457200" indent="-457200">
              <a:buFont typeface="+mj-lt"/>
              <a:buAutoNum type="arabicPeriod" startAt="3"/>
            </a:pPr>
            <a:endParaRPr lang="en-US" dirty="0"/>
          </a:p>
          <a:p>
            <a:pPr marL="0" indent="0">
              <a:buNone/>
            </a:pPr>
            <a:r>
              <a:rPr lang="en-US" dirty="0" smtClean="0"/>
              <a:t>Yes:  8</a:t>
            </a:r>
            <a:endParaRPr lang="en-US" dirty="0"/>
          </a:p>
          <a:p>
            <a:pPr marL="457200" indent="-457200">
              <a:buFont typeface="+mj-lt"/>
              <a:buAutoNum type="arabicPeriod" startAt="4"/>
            </a:pPr>
            <a:r>
              <a:rPr lang="en-US" dirty="0"/>
              <a:t>I am committed to participate in coordinating with and Supporting  802.1 (lead) in creating a “IEEE “5G” specification” (option A)</a:t>
            </a:r>
          </a:p>
          <a:p>
            <a:pPr marL="457200" indent="-457200">
              <a:buFont typeface="+mj-lt"/>
              <a:buAutoNum type="arabicPeriod" startAt="4"/>
            </a:pPr>
            <a:endParaRPr lang="en-US" dirty="0"/>
          </a:p>
          <a:p>
            <a:pPr marL="0" indent="0">
              <a:buNone/>
            </a:pPr>
            <a:r>
              <a:rPr lang="en-US" dirty="0" smtClean="0"/>
              <a:t>Yes: 9</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251057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create 802.11 IMT/5G SC</a:t>
            </a:r>
            <a:endParaRPr lang="en-US" dirty="0"/>
          </a:p>
        </p:txBody>
      </p:sp>
      <p:sp>
        <p:nvSpPr>
          <p:cNvPr id="3" name="Content Placeholder 2"/>
          <p:cNvSpPr>
            <a:spLocks noGrp="1"/>
          </p:cNvSpPr>
          <p:nvPr>
            <p:ph idx="1"/>
          </p:nvPr>
        </p:nvSpPr>
        <p:spPr>
          <a:xfrm>
            <a:off x="685800" y="1981200"/>
            <a:ext cx="8229600" cy="4343400"/>
          </a:xfrm>
        </p:spPr>
        <p:txBody>
          <a:bodyPr/>
          <a:lstStyle/>
          <a:p>
            <a:r>
              <a:rPr lang="en-GB" sz="3200" dirty="0"/>
              <a:t>Move to instruct the 802.11 Chair to create an 802.11 Standing Committee, as described on slide 5, supporting </a:t>
            </a:r>
            <a:r>
              <a:rPr lang="en-GB" sz="3200" u="sng" dirty="0"/>
              <a:t>both Option B3 and Option A </a:t>
            </a:r>
            <a:r>
              <a:rPr lang="en-GB" sz="3200" dirty="0"/>
              <a:t>activities.</a:t>
            </a:r>
            <a:endParaRPr lang="en-AU" sz="3200" dirty="0"/>
          </a:p>
          <a:p>
            <a:pPr lvl="1"/>
            <a:endParaRPr lang="en-US" dirty="0"/>
          </a:p>
          <a:p>
            <a:pPr lvl="0"/>
            <a:r>
              <a:rPr lang="en-GB" dirty="0"/>
              <a:t>Moved: Joseph Levy</a:t>
            </a:r>
            <a:endParaRPr lang="en-US" dirty="0"/>
          </a:p>
          <a:p>
            <a:pPr lvl="0"/>
            <a:r>
              <a:rPr lang="en-GB" dirty="0"/>
              <a:t>Seconded: </a:t>
            </a:r>
            <a:r>
              <a:rPr lang="en-GB" dirty="0" smtClean="0"/>
              <a:t>Marc </a:t>
            </a:r>
            <a:r>
              <a:rPr lang="en-GB" dirty="0" err="1" smtClean="0"/>
              <a:t>Emmelmann</a:t>
            </a:r>
            <a:endParaRPr lang="en-GB" dirty="0"/>
          </a:p>
          <a:p>
            <a:pPr lvl="0"/>
            <a:r>
              <a:rPr lang="en-GB" dirty="0"/>
              <a:t>Result: </a:t>
            </a:r>
            <a:r>
              <a:rPr lang="en-GB" dirty="0" smtClean="0"/>
              <a:t>28-4-11</a:t>
            </a:r>
            <a:endParaRPr lang="en-US"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931570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&lt;to be named&gt; SG Vice-Chair confirmation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confirm </a:t>
            </a:r>
            <a:r>
              <a:rPr lang="en-US" altLang="en-US" dirty="0" smtClean="0"/>
              <a:t>Joseph Levy </a:t>
            </a:r>
            <a:r>
              <a:rPr lang="en-US" dirty="0" smtClean="0"/>
              <a:t>as &lt;to be named&gt; SC vice-chair.</a:t>
            </a:r>
            <a:endParaRPr lang="en-US" dirty="0"/>
          </a:p>
          <a:p>
            <a:pPr lvl="0"/>
            <a:endParaRPr lang="en-US" dirty="0"/>
          </a:p>
          <a:p>
            <a:pPr lvl="0"/>
            <a:r>
              <a:rPr lang="en-GB" dirty="0" smtClean="0"/>
              <a:t>Moved</a:t>
            </a:r>
            <a:r>
              <a:rPr lang="en-GB" dirty="0"/>
              <a:t>: </a:t>
            </a:r>
            <a:r>
              <a:rPr lang="en-US" dirty="0" smtClean="0"/>
              <a:t>Mark Hamilton</a:t>
            </a:r>
            <a:endParaRPr lang="en-US" dirty="0"/>
          </a:p>
          <a:p>
            <a:pPr lvl="0"/>
            <a:r>
              <a:rPr lang="en-GB" dirty="0"/>
              <a:t>Seconded: </a:t>
            </a:r>
            <a:r>
              <a:rPr lang="en-US" dirty="0" smtClean="0"/>
              <a:t>Jim </a:t>
            </a:r>
            <a:r>
              <a:rPr lang="en-US" dirty="0" err="1" smtClean="0"/>
              <a:t>Petranovich</a:t>
            </a:r>
            <a:endParaRPr lang="en-US" dirty="0"/>
          </a:p>
          <a:p>
            <a:pPr lvl="0"/>
            <a:r>
              <a:rPr lang="en-GB" dirty="0" smtClean="0"/>
              <a:t>Result: Unanimous</a:t>
            </a:r>
          </a:p>
          <a:p>
            <a:pPr lvl="0"/>
            <a:endParaRPr lang="en-GB" dirty="0" smtClean="0"/>
          </a:p>
          <a:p>
            <a:pPr lvl="0"/>
            <a:endParaRPr lang="en-GB" dirty="0"/>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70700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br>
              <a:rPr lang="en-GB" dirty="0" smtClean="0"/>
            </a:br>
            <a:r>
              <a:rPr lang="en-GB" dirty="0" smtClean="0"/>
              <a:t>plenary only</a:t>
            </a:r>
            <a:r>
              <a:rPr lang="en-GB" dirty="0"/>
              <a:t/>
            </a:r>
            <a:br>
              <a:rPr lang="en-GB" dirty="0"/>
            </a:br>
            <a:r>
              <a:rPr lang="en-GB" dirty="0"/>
              <a:t/>
            </a:r>
            <a:br>
              <a:rPr lang="en-GB" dirty="0"/>
            </a:b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32</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p>
          <a:p>
            <a:pPr lvl="1"/>
            <a:r>
              <a:rPr lang="en-GB" b="1" dirty="0"/>
              <a:t>In the WG:  PAR approval motion  </a:t>
            </a:r>
            <a:r>
              <a:rPr lang="en-GB" b="1" dirty="0" smtClean="0"/>
              <a:t>146-0-0</a:t>
            </a:r>
            <a:endParaRPr lang="en-US" dirty="0"/>
          </a:p>
          <a:p>
            <a:pPr lvl="0"/>
            <a:endParaRPr lang="en-GB" dirty="0" smtClean="0"/>
          </a:p>
          <a:p>
            <a:pPr lvl="0"/>
            <a:r>
              <a:rPr lang="en-GB" dirty="0" smtClean="0"/>
              <a:t>Moved: Adrian Stephens, Seconded: Jon Rosdahl</a:t>
            </a:r>
          </a:p>
          <a:p>
            <a:pPr lvl="0"/>
            <a:r>
              <a:rPr lang="en-GB" dirty="0" smtClean="0"/>
              <a:t>Result:</a:t>
            </a:r>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50067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34</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 Timeline</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200" dirty="0" smtClean="0"/>
              <a:t>July </a:t>
            </a:r>
            <a:r>
              <a:rPr lang="en-US" altLang="en-US" sz="2200" dirty="0"/>
              <a:t>2016</a:t>
            </a:r>
          </a:p>
          <a:p>
            <a:pPr lvl="1">
              <a:lnSpc>
                <a:spcPct val="80000"/>
              </a:lnSpc>
            </a:pPr>
            <a:r>
              <a:rPr lang="en-US" altLang="en-US" sz="1800" dirty="0"/>
              <a:t>Comment resolution on </a:t>
            </a:r>
            <a:r>
              <a:rPr lang="en-US" altLang="en-US" sz="1800" dirty="0" smtClean="0"/>
              <a:t>D6.0 - Completed</a:t>
            </a:r>
            <a:endParaRPr lang="en-US" altLang="en-US" sz="1800" dirty="0"/>
          </a:p>
          <a:p>
            <a:pPr marL="457200" lvl="1" indent="0">
              <a:lnSpc>
                <a:spcPct val="80000"/>
              </a:lnSpc>
              <a:buNone/>
            </a:pPr>
            <a:endParaRPr lang="en-US" altLang="en-US" sz="1800" dirty="0"/>
          </a:p>
          <a:p>
            <a:pPr>
              <a:lnSpc>
                <a:spcPct val="80000"/>
              </a:lnSpc>
            </a:pPr>
            <a:r>
              <a:rPr lang="en-US" altLang="en-US" sz="2200" dirty="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15-25</a:t>
            </a:r>
          </a:p>
          <a:p>
            <a:pPr lvl="1"/>
            <a:r>
              <a:rPr lang="en-GB" sz="1800" dirty="0"/>
              <a:t>On or before Sept 9: Complete comment resolution (</a:t>
            </a:r>
            <a:r>
              <a:rPr lang="en-GB" sz="1800" dirty="0" smtClean="0"/>
              <a:t>goal: </a:t>
            </a:r>
            <a:r>
              <a:rPr lang="en-GB" sz="1800" dirty="0"/>
              <a:t>unchanged draft)</a:t>
            </a:r>
            <a:endParaRPr lang="en-US" sz="1800" dirty="0"/>
          </a:p>
          <a:p>
            <a:pPr lvl="1">
              <a:lnSpc>
                <a:spcPct val="80000"/>
              </a:lnSpc>
            </a:pPr>
            <a:r>
              <a:rPr lang="en-US" altLang="en-US" sz="1800" dirty="0"/>
              <a:t>4th recirculation D7.0 unchanged  </a:t>
            </a:r>
            <a:r>
              <a:rPr lang="en-GB" sz="1800" dirty="0"/>
              <a:t>Sept 10 - 20: 10 day recirculation of unchanged draft</a:t>
            </a:r>
          </a:p>
          <a:p>
            <a:pPr lvl="1">
              <a:lnSpc>
                <a:spcPct val="80000"/>
              </a:lnSpc>
            </a:pPr>
            <a:endParaRPr lang="en-US" sz="1800" dirty="0"/>
          </a:p>
          <a:p>
            <a:pPr lvl="0">
              <a:lnSpc>
                <a:spcPct val="80000"/>
              </a:lnSpc>
            </a:pPr>
            <a:r>
              <a:rPr lang="en-GB" sz="2200" dirty="0"/>
              <a:t>October 4th: EC teleconference approval – </a:t>
            </a:r>
            <a:r>
              <a:rPr lang="en-GB" sz="2200" dirty="0" smtClean="0"/>
              <a:t>request </a:t>
            </a:r>
            <a:r>
              <a:rPr lang="en-GB" sz="2200" dirty="0"/>
              <a:t>unconditional approval for </a:t>
            </a:r>
            <a:r>
              <a:rPr lang="en-GB" sz="2200" dirty="0" err="1"/>
              <a:t>TGmc</a:t>
            </a:r>
            <a:r>
              <a:rPr lang="en-GB" sz="2200" dirty="0"/>
              <a:t> </a:t>
            </a:r>
          </a:p>
          <a:p>
            <a:pPr lvl="1">
              <a:lnSpc>
                <a:spcPct val="80000"/>
              </a:lnSpc>
            </a:pPr>
            <a:r>
              <a:rPr lang="en-GB" sz="1800" dirty="0"/>
              <a:t>October 17</a:t>
            </a:r>
            <a:r>
              <a:rPr lang="en-GB" sz="1800" baseline="30000" dirty="0"/>
              <a:t>th</a:t>
            </a:r>
            <a:r>
              <a:rPr lang="en-GB" sz="1800" dirty="0"/>
              <a:t> deadline for submission to </a:t>
            </a:r>
            <a:r>
              <a:rPr lang="en-GB" sz="1800" dirty="0" err="1"/>
              <a:t>Revcom</a:t>
            </a:r>
            <a:endParaRPr lang="en-US" sz="1800" dirty="0"/>
          </a:p>
          <a:p>
            <a:pPr lvl="1">
              <a:lnSpc>
                <a:spcPct val="80000"/>
              </a:lnSpc>
            </a:pPr>
            <a:endParaRPr lang="en-US" altLang="en-US" sz="1800" dirty="0"/>
          </a:p>
          <a:p>
            <a:pPr>
              <a:lnSpc>
                <a:spcPct val="80000"/>
              </a:lnSpc>
            </a:pPr>
            <a:r>
              <a:rPr lang="en-US" altLang="en-US" sz="2000" dirty="0"/>
              <a:t>December 2016 – </a:t>
            </a:r>
            <a:r>
              <a:rPr lang="en-US" altLang="en-US" sz="2000" dirty="0" err="1"/>
              <a:t>RevCom</a:t>
            </a:r>
            <a:r>
              <a:rPr lang="en-US" altLang="en-US" sz="2000" dirty="0"/>
              <a:t>/SASB Approval </a:t>
            </a:r>
            <a:r>
              <a:rPr lang="en-US" altLang="en-US" sz="2000" dirty="0" smtClean="0"/>
              <a:t> </a:t>
            </a:r>
            <a:endParaRPr lang="en-US" altLang="en-US" sz="2000" dirty="0"/>
          </a:p>
        </p:txBody>
      </p:sp>
    </p:spTree>
    <p:extLst>
      <p:ext uri="{BB962C8B-B14F-4D97-AF65-F5344CB8AC3E}">
        <p14:creationId xmlns:p14="http://schemas.microsoft.com/office/powerpoint/2010/main" val="8497534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p>
          <a:p>
            <a:pPr lvl="1"/>
            <a:r>
              <a:rPr lang="en-GB" b="1" dirty="0"/>
              <a:t>CSD document: </a:t>
            </a:r>
            <a:r>
              <a:rPr lang="en-GB" b="1" dirty="0">
                <a:hlinkClick r:id="rId4"/>
              </a:rPr>
              <a:t>https://mentor.ieee.org/802.11/dcn/14/11-14-0591-00-00ah-tgah-revised-csd.docx</a:t>
            </a:r>
            <a:r>
              <a:rPr lang="en-GB" b="1" dirty="0"/>
              <a:t> </a:t>
            </a:r>
            <a:endParaRPr lang="en-GB" b="1" dirty="0" smtClean="0"/>
          </a:p>
          <a:p>
            <a:pPr lvl="1"/>
            <a:r>
              <a:rPr lang="en-GB" b="1" dirty="0"/>
              <a:t>In the WG:  PAR approval motion  </a:t>
            </a:r>
            <a:r>
              <a:rPr lang="en-GB" b="1" dirty="0" smtClean="0"/>
              <a:t>122-0-4, </a:t>
            </a:r>
            <a:r>
              <a:rPr lang="en-GB" b="1" dirty="0"/>
              <a:t>CSD approval motion </a:t>
            </a:r>
            <a:r>
              <a:rPr lang="en-US" b="1" dirty="0" smtClean="0"/>
              <a:t>118-0-6</a:t>
            </a:r>
            <a:endParaRPr lang="en-US" b="1" dirty="0"/>
          </a:p>
          <a:p>
            <a:pPr lvl="1"/>
            <a:endParaRPr lang="en-GB" b="1" dirty="0" smtClean="0"/>
          </a:p>
          <a:p>
            <a:pPr lvl="0"/>
            <a:r>
              <a:rPr lang="en-GB" dirty="0" smtClean="0"/>
              <a:t>Moved</a:t>
            </a:r>
            <a:r>
              <a:rPr lang="en-GB" dirty="0"/>
              <a:t>: Adrian Stephens, Seconded: Jon Rosdahl</a:t>
            </a:r>
          </a:p>
          <a:p>
            <a:pPr lvl="0"/>
            <a:r>
              <a:rPr lang="en-GB" dirty="0"/>
              <a:t>Result</a:t>
            </a:r>
            <a:r>
              <a:rPr lang="en-GB" dirty="0" smtClean="0"/>
              <a:t>:</a:t>
            </a:r>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004507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Timeline</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smtClean="0"/>
              <a:t>July 2016</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smtClean="0"/>
              <a:t>D. Stanley, HP Enterprise</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8E9AA826-2D66-4D95-924A-79AB5FB12EBD}" type="slidenum">
              <a:rPr lang="en-US" smtClean="0"/>
              <a:pPr>
                <a:defRPr/>
              </a:pPr>
              <a:t>36</a:t>
            </a:fld>
            <a:endParaRPr lang="en-US"/>
          </a:p>
        </p:txBody>
      </p:sp>
      <p:graphicFrame>
        <p:nvGraphicFramePr>
          <p:cNvPr id="6" name="Group 3"/>
          <p:cNvGraphicFramePr>
            <a:graphicFrameLocks/>
          </p:cNvGraphicFramePr>
          <p:nvPr>
            <p:extLst>
              <p:ext uri="{D42A27DB-BD31-4B8C-83A1-F6EECF244321}">
                <p14:modId xmlns:p14="http://schemas.microsoft.com/office/powerpoint/2010/main" val="466868757"/>
              </p:ext>
            </p:extLst>
          </p:nvPr>
        </p:nvGraphicFramePr>
        <p:xfrm>
          <a:off x="685800" y="1524000"/>
          <a:ext cx="8229600" cy="4876800"/>
        </p:xfrm>
        <a:graphic>
          <a:graphicData uri="http://schemas.openxmlformats.org/drawingml/2006/table">
            <a:tbl>
              <a:tblPr/>
              <a:tblGrid>
                <a:gridCol w="4114800"/>
                <a:gridCol w="2228850"/>
                <a:gridCol w="1885950"/>
              </a:tblGrid>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Arial" charset="0"/>
                        </a:rPr>
                        <a:t>2</a:t>
                      </a:r>
                      <a:r>
                        <a:rPr kumimoji="0" lang="en-US" sz="2000" b="0" i="0" u="none" strike="noStrike" cap="none" normalizeH="0" baseline="30000" dirty="0" smtClean="0">
                          <a:ln>
                            <a:noFill/>
                          </a:ln>
                          <a:solidFill>
                            <a:schemeClr val="tx1"/>
                          </a:solidFill>
                          <a:effectLst/>
                          <a:latin typeface="Arial" charset="0"/>
                        </a:rPr>
                        <a:t>nd</a:t>
                      </a:r>
                      <a:r>
                        <a:rPr kumimoji="0" lang="en-US" sz="2000" b="0" i="0" u="none" strike="noStrike" cap="none" normalizeH="0" baseline="0" dirty="0" smtClean="0">
                          <a:ln>
                            <a:noFill/>
                          </a:ln>
                          <a:solidFill>
                            <a:schemeClr val="tx1"/>
                          </a:solidFill>
                          <a:effectLst/>
                          <a:latin typeface="Arial" charset="0"/>
                        </a:rPr>
                        <a:t> Recirculation Sponsor Ballot on D7.0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2016-03-30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2016-04-14</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3</a:t>
                      </a:r>
                      <a:r>
                        <a:rPr kumimoji="0" lang="en-US" sz="2000" b="0" i="0" u="none" strike="noStrike" cap="none" normalizeH="0" baseline="30000" dirty="0" smtClean="0">
                          <a:ln>
                            <a:noFill/>
                          </a:ln>
                          <a:solidFill>
                            <a:schemeClr val="tx1"/>
                          </a:solidFill>
                          <a:effectLst/>
                          <a:latin typeface="Arial" charset="0"/>
                        </a:rPr>
                        <a:t>rd</a:t>
                      </a:r>
                      <a:r>
                        <a:rPr kumimoji="0" lang="en-US" sz="2000" b="0" i="0" u="none" strike="noStrike" cap="none" normalizeH="0" baseline="0" dirty="0" smtClean="0">
                          <a:ln>
                            <a:noFill/>
                          </a:ln>
                          <a:solidFill>
                            <a:schemeClr val="tx1"/>
                          </a:solidFill>
                          <a:effectLst/>
                          <a:latin typeface="Arial" charset="0"/>
                        </a:rPr>
                        <a:t> Recirculation Sponsor Ballot on D8.0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2016-05-02</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2016-05-17</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4</a:t>
                      </a:r>
                      <a:r>
                        <a:rPr kumimoji="0" lang="en-US" sz="2000" b="0" i="0" u="none" strike="noStrike" cap="none" normalizeH="0" baseline="30000" dirty="0" smtClean="0">
                          <a:ln>
                            <a:noFill/>
                          </a:ln>
                          <a:solidFill>
                            <a:schemeClr val="tx1"/>
                          </a:solidFill>
                          <a:effectLst/>
                          <a:latin typeface="Arial" charset="0"/>
                        </a:rPr>
                        <a:t>th</a:t>
                      </a:r>
                      <a:r>
                        <a:rPr kumimoji="0" lang="en-US" sz="2000" b="0" i="0" u="none" strike="noStrike" cap="none" normalizeH="0" baseline="0" dirty="0" smtClean="0">
                          <a:ln>
                            <a:noFill/>
                          </a:ln>
                          <a:solidFill>
                            <a:schemeClr val="tx1"/>
                          </a:solidFill>
                          <a:effectLst/>
                          <a:latin typeface="Arial" charset="0"/>
                        </a:rPr>
                        <a:t> Recirculation Sponsor Ballot on D9.0 (Incorporate baseline updates only)</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2016-08-20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2016-09-03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5</a:t>
                      </a:r>
                      <a:r>
                        <a:rPr kumimoji="0" lang="en-US" sz="2000" b="0" i="0" u="none" strike="noStrike" kern="1200" cap="none" normalizeH="0" baseline="30000" dirty="0" smtClean="0">
                          <a:ln>
                            <a:noFill/>
                          </a:ln>
                          <a:solidFill>
                            <a:schemeClr val="tx1"/>
                          </a:solidFill>
                          <a:effectLst/>
                          <a:latin typeface="Arial" charset="0"/>
                          <a:ea typeface="+mn-ea"/>
                          <a:cs typeface="+mn-cs"/>
                        </a:rPr>
                        <a:t>th</a:t>
                      </a:r>
                      <a:r>
                        <a:rPr kumimoji="0" lang="en-US" sz="2000" b="0" i="0" u="none" strike="noStrike" kern="1200" cap="none" normalizeH="0" baseline="0" dirty="0" smtClean="0">
                          <a:ln>
                            <a:noFill/>
                          </a:ln>
                          <a:solidFill>
                            <a:schemeClr val="tx1"/>
                          </a:solidFill>
                          <a:effectLst/>
                          <a:latin typeface="Arial" charset="0"/>
                          <a:ea typeface="+mn-ea"/>
                          <a:cs typeface="+mn-cs"/>
                        </a:rPr>
                        <a:t> </a:t>
                      </a:r>
                      <a:r>
                        <a:rPr kumimoji="0" lang="en-US" altLang="ko-KR" sz="2000" b="0" i="0" u="none" strike="noStrike" cap="none" normalizeH="0" baseline="0" dirty="0" smtClean="0">
                          <a:ln>
                            <a:noFill/>
                          </a:ln>
                          <a:solidFill>
                            <a:schemeClr val="tx1"/>
                          </a:solidFill>
                          <a:effectLst/>
                          <a:latin typeface="Arial" charset="0"/>
                        </a:rPr>
                        <a:t>Recirculation Sponsor Ballot on D9.0 (Unchanged) – If needed</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2016-09-14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2016-09-23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Report to EC on meeting conditions to proceed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2016-10-04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r>
              <a:tr h="74612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Posting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2016-10-17</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32144488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1"/>
            <a:r>
              <a:rPr lang="en-GB" b="1" dirty="0"/>
              <a:t>5C document: </a:t>
            </a:r>
            <a:r>
              <a:rPr lang="en-GB" b="1" dirty="0">
                <a:hlinkClick r:id="rId4"/>
              </a:rPr>
              <a:t>https://mentor.ieee.org/802.11/dcn/10/11-10-1153-00-0fia-fast-initial-link-set-up-5c.doc</a:t>
            </a:r>
            <a:r>
              <a:rPr lang="en-GB" b="1" dirty="0"/>
              <a:t> </a:t>
            </a:r>
            <a:endParaRPr lang="en-GB" b="1" dirty="0" smtClean="0"/>
          </a:p>
          <a:p>
            <a:pPr lvl="1"/>
            <a:r>
              <a:rPr lang="en-GB" b="1" dirty="0"/>
              <a:t>In the WG:  PAR approval motion  </a:t>
            </a:r>
            <a:r>
              <a:rPr lang="en-GB" b="1" dirty="0" smtClean="0"/>
              <a:t>116-0-2, </a:t>
            </a:r>
            <a:r>
              <a:rPr lang="en-GB" b="1" dirty="0"/>
              <a:t>CSD approval motion </a:t>
            </a:r>
            <a:r>
              <a:rPr lang="en-US" b="1" dirty="0" smtClean="0"/>
              <a:t>106-0-2</a:t>
            </a:r>
            <a:endParaRPr lang="en-US" b="1" dirty="0"/>
          </a:p>
          <a:p>
            <a:pPr lvl="1"/>
            <a:endParaRPr lang="en-US" dirty="0"/>
          </a:p>
          <a:p>
            <a:pPr lvl="0"/>
            <a:r>
              <a:rPr lang="en-GB" dirty="0" smtClean="0"/>
              <a:t>Moved</a:t>
            </a:r>
            <a:r>
              <a:rPr lang="en-GB" dirty="0"/>
              <a:t>: Adrian Stephens, Seconded: Jon Rosdahl</a:t>
            </a:r>
          </a:p>
          <a:p>
            <a:pPr lvl="0"/>
            <a:r>
              <a:rPr lang="en-GB" dirty="0"/>
              <a:t>Result</a:t>
            </a:r>
            <a:r>
              <a:rPr lang="en-GB" dirty="0" smtClean="0"/>
              <a:t>:</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323302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err="1" smtClean="0"/>
              <a:t>TGai</a:t>
            </a:r>
            <a:r>
              <a:rPr lang="en-US" dirty="0" smtClean="0"/>
              <a:t> Timeline</a:t>
            </a:r>
            <a:endParaRPr lang="en-US" dirty="0"/>
          </a:p>
        </p:txBody>
      </p:sp>
      <p:sp>
        <p:nvSpPr>
          <p:cNvPr id="4" name="Datumsplatzhalter 3"/>
          <p:cNvSpPr>
            <a:spLocks noGrp="1"/>
          </p:cNvSpPr>
          <p:nvPr>
            <p:ph type="dt" sz="half" idx="10"/>
          </p:nvPr>
        </p:nvSpPr>
        <p:spPr/>
        <p:txBody>
          <a:bodyPr/>
          <a:lstStyle/>
          <a:p>
            <a:pPr>
              <a:defRPr/>
            </a:pPr>
            <a:r>
              <a:rPr lang="en-US"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D. Stanley, HP Enterprise</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t>
            </a:r>
            <a:r>
              <a:rPr lang="en-US" altLang="ja-JP" dirty="0" smtClean="0">
                <a:solidFill>
                  <a:srgbClr val="FF0000"/>
                </a:solidFill>
              </a:rPr>
              <a:t>Aug 16</a:t>
            </a:r>
            <a:br>
              <a:rPr lang="en-US" altLang="ja-JP" dirty="0" smtClean="0">
                <a:solidFill>
                  <a:srgbClr val="FF0000"/>
                </a:solidFill>
              </a:rPr>
            </a:br>
            <a:r>
              <a:rPr lang="en-US" altLang="ja-JP" dirty="0" smtClean="0">
                <a:solidFill>
                  <a:srgbClr val="FF0000"/>
                </a:solidFill>
              </a:rPr>
              <a:t>						Sep 16/Oct 16</a:t>
            </a:r>
          </a:p>
          <a:p>
            <a:pPr lvl="1"/>
            <a:r>
              <a:rPr lang="en-US" altLang="ja-JP" dirty="0" smtClean="0"/>
              <a:t>Final 802.11 WG Approval	                             </a:t>
            </a:r>
            <a:r>
              <a:rPr lang="en-US" altLang="ja-JP" dirty="0" smtClean="0">
                <a:solidFill>
                  <a:srgbClr val="FF0000"/>
                </a:solidFill>
              </a:rPr>
              <a:t>Sep 16</a:t>
            </a:r>
          </a:p>
          <a:p>
            <a:pPr lvl="1"/>
            <a:r>
              <a:rPr lang="en-US" altLang="ja-JP" dirty="0" smtClean="0"/>
              <a:t>final or Conditional 802 EC Approval           	</a:t>
            </a:r>
            <a:r>
              <a:rPr lang="en-US" altLang="ja-JP" dirty="0" smtClean="0">
                <a:solidFill>
                  <a:srgbClr val="FF0000"/>
                </a:solidFill>
              </a:rPr>
              <a:t>Oct 4</a:t>
            </a:r>
            <a:r>
              <a:rPr lang="en-US" altLang="ja-JP" baseline="30000" dirty="0" smtClean="0">
                <a:solidFill>
                  <a:srgbClr val="FF0000"/>
                </a:solidFill>
              </a:rPr>
              <a:t>th</a:t>
            </a:r>
            <a:r>
              <a:rPr lang="en-US" altLang="ja-JP" dirty="0" smtClean="0">
                <a:solidFill>
                  <a:srgbClr val="FF0000"/>
                </a:solidFill>
              </a:rPr>
              <a:t>, 2016 (</a:t>
            </a:r>
            <a:r>
              <a:rPr lang="en-US" altLang="ja-JP" dirty="0" err="1" smtClean="0">
                <a:solidFill>
                  <a:srgbClr val="FF0000"/>
                </a:solidFill>
              </a:rPr>
              <a:t>telco</a:t>
            </a:r>
            <a:r>
              <a:rPr lang="en-US" altLang="ja-JP" dirty="0" smtClean="0">
                <a:solidFill>
                  <a:srgbClr val="FF0000"/>
                </a:solidFill>
              </a:rPr>
              <a:t>)</a:t>
            </a:r>
          </a:p>
          <a:p>
            <a:pPr lvl="1"/>
            <a:r>
              <a:rPr lang="en-US" altLang="ja-JP" dirty="0" smtClean="0"/>
              <a:t>RevCom &amp; Standards Board Final or</a:t>
            </a:r>
            <a:br>
              <a:rPr lang="en-US" altLang="ja-JP" dirty="0" smtClean="0"/>
            </a:br>
            <a:r>
              <a:rPr lang="en-US" altLang="ja-JP" dirty="0" smtClean="0"/>
              <a:t> Continuous Process Approval 		</a:t>
            </a:r>
            <a:r>
              <a:rPr lang="en-US" altLang="ja-JP" dirty="0" smtClean="0">
                <a:solidFill>
                  <a:srgbClr val="FF0000"/>
                </a:solidFill>
              </a:rPr>
              <a:t>Dec 16</a:t>
            </a:r>
          </a:p>
        </p:txBody>
      </p:sp>
    </p:spTree>
    <p:extLst>
      <p:ext uri="{BB962C8B-B14F-4D97-AF65-F5344CB8AC3E}">
        <p14:creationId xmlns:p14="http://schemas.microsoft.com/office/powerpoint/2010/main" val="1787102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1"/>
            <a:r>
              <a:rPr lang="en-GB" b="1" dirty="0"/>
              <a:t>5C document: </a:t>
            </a:r>
            <a:r>
              <a:rPr lang="en-GB" b="1" dirty="0">
                <a:hlinkClick r:id="rId4"/>
              </a:rPr>
              <a:t>https://mentor.ieee.org/802.11/dcn/12/11-12-0141-07-cmmw-ieee-802-11-cmww-sg-5c.doc</a:t>
            </a:r>
            <a:r>
              <a:rPr lang="en-GB" b="1" dirty="0"/>
              <a:t> </a:t>
            </a:r>
            <a:r>
              <a:rPr lang="en-GB" dirty="0"/>
              <a:t> </a:t>
            </a:r>
            <a:endParaRPr lang="en-GB" dirty="0" smtClean="0"/>
          </a:p>
          <a:p>
            <a:pPr lvl="1"/>
            <a:r>
              <a:rPr lang="en-GB" b="1" dirty="0"/>
              <a:t>the WG: </a:t>
            </a:r>
            <a:r>
              <a:rPr lang="en-GB" b="1" dirty="0" smtClean="0"/>
              <a:t>PAR </a:t>
            </a:r>
            <a:r>
              <a:rPr lang="en-GB" b="1" dirty="0"/>
              <a:t>approval motion </a:t>
            </a:r>
            <a:r>
              <a:rPr lang="en-GB" b="1" dirty="0" smtClean="0"/>
              <a:t>99-0-1, </a:t>
            </a:r>
            <a:r>
              <a:rPr lang="en-GB" b="1" dirty="0"/>
              <a:t>CSD approval motion </a:t>
            </a:r>
            <a:r>
              <a:rPr lang="en-US" b="1" dirty="0" smtClean="0"/>
              <a:t>93-0-1</a:t>
            </a:r>
            <a:endParaRPr lang="en-US" b="1" dirty="0"/>
          </a:p>
          <a:p>
            <a:pPr lvl="0"/>
            <a:r>
              <a:rPr lang="en-GB" dirty="0" smtClean="0"/>
              <a:t>Moved</a:t>
            </a:r>
            <a:r>
              <a:rPr lang="en-GB" dirty="0"/>
              <a:t>: Adrian Stephens, Seconded: Jon Rosdahl</a:t>
            </a:r>
          </a:p>
          <a:p>
            <a:pPr lvl="0"/>
            <a:r>
              <a:rPr lang="en-GB" dirty="0"/>
              <a:t>Result</a:t>
            </a:r>
            <a:r>
              <a:rPr lang="en-GB" dirty="0" smtClean="0"/>
              <a:t>:</a:t>
            </a:r>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81556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endParaRPr lang="en-US" dirty="0"/>
          </a:p>
          <a:p>
            <a:pPr lvl="0"/>
            <a:r>
              <a:rPr lang="en-GB" dirty="0" smtClean="0"/>
              <a:t>Moved</a:t>
            </a:r>
            <a:r>
              <a:rPr lang="en-GB" dirty="0"/>
              <a:t>: </a:t>
            </a:r>
            <a:r>
              <a:rPr lang="en-GB" dirty="0" smtClean="0"/>
              <a:t>Dorothy Stanley</a:t>
            </a:r>
            <a:endParaRPr lang="en-US" dirty="0"/>
          </a:p>
          <a:p>
            <a:pPr lvl="0"/>
            <a:r>
              <a:rPr lang="en-GB" dirty="0"/>
              <a:t>Seconded: </a:t>
            </a:r>
            <a:r>
              <a:rPr lang="en-GB" dirty="0" smtClean="0"/>
              <a:t>David Hunter</a:t>
            </a:r>
          </a:p>
          <a:p>
            <a:pPr lvl="0"/>
            <a:r>
              <a:rPr lang="en-GB" dirty="0" smtClean="0"/>
              <a:t>Result: 146-0-0 passes</a:t>
            </a:r>
            <a:endParaRPr lang="en-US" dirty="0"/>
          </a:p>
          <a:p>
            <a:pPr lvl="0"/>
            <a:r>
              <a:rPr lang="en-GB" dirty="0"/>
              <a:t> </a:t>
            </a:r>
            <a:endParaRPr lang="en-US" dirty="0"/>
          </a:p>
          <a:p>
            <a:r>
              <a:rPr lang="en-GB" b="1" dirty="0" smtClean="0"/>
              <a:t>In the TG:  Moved: Emily Qi Seconded: Menzo Wentink Result: 18-0-0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4704808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01-2017: 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July 2016</a:t>
            </a:r>
            <a:endParaRPr lang="en-US" altLang="zh-CN" sz="1800" dirty="0"/>
          </a:p>
        </p:txBody>
      </p:sp>
      <p:sp>
        <p:nvSpPr>
          <p:cNvPr id="9" name="Footer Placeholder 4"/>
          <p:cNvSpPr>
            <a:spLocks noGrp="1"/>
          </p:cNvSpPr>
          <p:nvPr>
            <p:ph type="ftr" sz="quarter" idx="4294967295"/>
          </p:nvPr>
        </p:nvSpPr>
        <p:spPr>
          <a:xfrm>
            <a:off x="4714876" y="6475413"/>
            <a:ext cx="3829049" cy="184666"/>
          </a:xfrm>
          <a:prstGeom prst="rect">
            <a:avLst/>
          </a:prstGeom>
        </p:spPr>
        <p:txBody>
          <a:bodyPr/>
          <a:lstStyle/>
          <a:p>
            <a:pPr algn="r">
              <a:defRPr/>
            </a:pPr>
            <a:r>
              <a:rPr lang="en-US" sz="1200" b="0" dirty="0" smtClean="0"/>
              <a:t>D. Stanley, HP Enterprise</a:t>
            </a:r>
            <a:endParaRPr lang="en-US" sz="1200" b="0" dirty="0"/>
          </a:p>
        </p:txBody>
      </p:sp>
    </p:spTree>
    <p:extLst>
      <p:ext uri="{BB962C8B-B14F-4D97-AF65-F5344CB8AC3E}">
        <p14:creationId xmlns:p14="http://schemas.microsoft.com/office/powerpoint/2010/main" val="29099483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p>
          <a:p>
            <a:pPr lvl="1"/>
            <a:r>
              <a:rPr lang="en-GB" b="1" dirty="0"/>
              <a:t>5C document: </a:t>
            </a:r>
            <a:r>
              <a:rPr lang="en-GB" b="1" dirty="0">
                <a:hlinkClick r:id="rId4"/>
              </a:rPr>
              <a:t>https://mentor.ieee.org/802.11/dcn/12/11-12-1208-00-0glk-802-11-glk-draft-5c.docx</a:t>
            </a:r>
            <a:r>
              <a:rPr lang="en-GB" b="1" dirty="0"/>
              <a:t> </a:t>
            </a:r>
            <a:endParaRPr lang="en-US" dirty="0"/>
          </a:p>
          <a:p>
            <a:pPr lvl="1"/>
            <a:r>
              <a:rPr lang="en-GB" b="1" dirty="0" smtClean="0"/>
              <a:t>In </a:t>
            </a:r>
            <a:r>
              <a:rPr lang="en-GB" b="1" dirty="0"/>
              <a:t>the WG:  PAR approval motion </a:t>
            </a:r>
            <a:r>
              <a:rPr lang="en-GB" b="1" dirty="0" smtClean="0"/>
              <a:t>87-0-2, 5C </a:t>
            </a:r>
            <a:r>
              <a:rPr lang="en-GB" b="1" dirty="0"/>
              <a:t>approval motion </a:t>
            </a:r>
            <a:r>
              <a:rPr lang="en-GB" b="1" dirty="0" smtClean="0"/>
              <a:t>85-0-3</a:t>
            </a:r>
            <a:endParaRPr lang="en-US" dirty="0"/>
          </a:p>
          <a:p>
            <a:pPr lvl="1"/>
            <a:endParaRPr lang="en-GB" b="1" dirty="0" smtClean="0"/>
          </a:p>
          <a:p>
            <a:pPr lvl="0"/>
            <a:r>
              <a:rPr lang="en-GB" dirty="0"/>
              <a:t>Moved: Adrian Stephens, Seconded: Jon </a:t>
            </a:r>
            <a:r>
              <a:rPr lang="en-GB" dirty="0" smtClean="0"/>
              <a:t>Rosdahl</a:t>
            </a:r>
          </a:p>
          <a:p>
            <a:pPr lvl="0"/>
            <a:r>
              <a:rPr lang="en-GB" dirty="0" smtClean="0"/>
              <a:t>Result:</a:t>
            </a:r>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211584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smtClean="0"/>
              <a:t>EC </a:t>
            </a:r>
            <a:r>
              <a:rPr lang="en-US" sz="2400" dirty="0"/>
              <a:t>&amp;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 Stanley, HP Enterprise</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42</a:t>
            </a:fld>
            <a:endParaRPr lang="en-US"/>
          </a:p>
        </p:txBody>
      </p:sp>
    </p:spTree>
    <p:extLst>
      <p:ext uri="{BB962C8B-B14F-4D97-AF65-F5344CB8AC3E}">
        <p14:creationId xmlns:p14="http://schemas.microsoft.com/office/powerpoint/2010/main" val="23025760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p>
          <a:p>
            <a:pPr lvl="1"/>
            <a:r>
              <a:rPr lang="en-GB" b="1" dirty="0"/>
              <a:t>5C document: </a:t>
            </a:r>
            <a:r>
              <a:rPr lang="en-GB" b="1" dirty="0">
                <a:hlinkClick r:id="rId4"/>
              </a:rPr>
              <a:t>https://mentor.ieee.org/802.11/dcn/12/11-12-1137-06-0pad-draft-5c-proposal.doc</a:t>
            </a:r>
            <a:r>
              <a:rPr lang="en-GB" b="1" dirty="0"/>
              <a:t> </a:t>
            </a:r>
            <a:endParaRPr lang="en-US" dirty="0"/>
          </a:p>
          <a:p>
            <a:pPr lvl="1"/>
            <a:r>
              <a:rPr lang="en-GB" b="1" dirty="0"/>
              <a:t>In the WG:  PAR approval motion  </a:t>
            </a:r>
            <a:r>
              <a:rPr lang="en-GB" b="1" dirty="0" smtClean="0"/>
              <a:t>79-0-0, </a:t>
            </a:r>
            <a:r>
              <a:rPr lang="en-GB" b="1" dirty="0"/>
              <a:t>CSD approval motion </a:t>
            </a:r>
            <a:r>
              <a:rPr lang="en-US" b="1" dirty="0" smtClean="0"/>
              <a:t>75-0-0</a:t>
            </a:r>
            <a:endParaRPr lang="en-US" b="1" dirty="0"/>
          </a:p>
          <a:p>
            <a:pPr lvl="0"/>
            <a:endParaRPr lang="en-GB" dirty="0" smtClean="0"/>
          </a:p>
          <a:p>
            <a:pPr lvl="0"/>
            <a:r>
              <a:rPr lang="en-GB" dirty="0"/>
              <a:t>Moved: Adrian Stephens, Seconded: Jon Rosdahl</a:t>
            </a:r>
          </a:p>
          <a:p>
            <a:pPr lvl="0"/>
            <a:r>
              <a:rPr lang="en-GB" dirty="0"/>
              <a:t>Result</a:t>
            </a:r>
            <a:r>
              <a:rPr lang="en-GB" dirty="0" smtClean="0"/>
              <a:t>:</a:t>
            </a:r>
          </a:p>
          <a:p>
            <a:pPr lvl="0"/>
            <a:endParaRPr lang="en-GB"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9130727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800" smtClean="0">
                <a:cs typeface="+mn-cs"/>
              </a:rPr>
              <a:t>July 2016</a:t>
            </a:r>
            <a:endParaRPr lang="en-US" altLang="en-US" sz="1800" dirty="0">
              <a:cs typeface="+mn-cs"/>
            </a:endParaRPr>
          </a:p>
        </p:txBody>
      </p:sp>
      <p:sp>
        <p:nvSpPr>
          <p:cNvPr id="17411" name="Footer Placeholder 4"/>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smtClean="0"/>
              <a:t>D. Stanley, HP Enterprise</a:t>
            </a:r>
            <a:endParaRPr lang="en-US" altLang="en-US" sz="1200" b="0"/>
          </a:p>
        </p:txBody>
      </p:sp>
      <p:sp>
        <p:nvSpPr>
          <p:cNvPr id="409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2E69FFE-90CF-41C3-87DC-00AFB61318BF}" type="slidenum">
              <a:rPr lang="en-US" altLang="en-US" sz="1200" b="0"/>
              <a:pPr>
                <a:spcBef>
                  <a:spcPct val="0"/>
                </a:spcBef>
                <a:buFontTx/>
                <a:buNone/>
              </a:pPr>
              <a:t>44</a:t>
            </a:fld>
            <a:endParaRPr lang="en-US" altLang="en-US" sz="1200" b="0"/>
          </a:p>
        </p:txBody>
      </p:sp>
      <p:sp>
        <p:nvSpPr>
          <p:cNvPr id="40965" name="Rectangle 2"/>
          <p:cNvSpPr>
            <a:spLocks noGrp="1" noChangeArrowheads="1"/>
          </p:cNvSpPr>
          <p:nvPr>
            <p:ph type="title"/>
          </p:nvPr>
        </p:nvSpPr>
        <p:spPr/>
        <p:txBody>
          <a:bodyPr/>
          <a:lstStyle/>
          <a:p>
            <a:r>
              <a:rPr lang="en-US" altLang="en-US" dirty="0" err="1" smtClean="0"/>
              <a:t>TGaq</a:t>
            </a:r>
            <a:r>
              <a:rPr lang="en-US" altLang="en-US" dirty="0" smtClean="0"/>
              <a:t> Timeline – July 2016</a:t>
            </a:r>
          </a:p>
        </p:txBody>
      </p:sp>
      <p:sp>
        <p:nvSpPr>
          <p:cNvPr id="40966" name="Rectangle 3"/>
          <p:cNvSpPr>
            <a:spLocks noGrp="1" noChangeArrowheads="1"/>
          </p:cNvSpPr>
          <p:nvPr>
            <p:ph type="body" idx="1"/>
          </p:nvPr>
        </p:nvSpPr>
        <p:spPr>
          <a:xfrm>
            <a:off x="684213" y="1628775"/>
            <a:ext cx="7772400" cy="4705350"/>
          </a:xfrm>
        </p:spPr>
        <p:txBody>
          <a:bodyPr/>
          <a:lstStyle/>
          <a:p>
            <a:r>
              <a:rPr lang="en-GB" altLang="en-US" smtClean="0"/>
              <a:t>Approval of PAR &amp; 5C: March 2012</a:t>
            </a:r>
          </a:p>
          <a:p>
            <a:r>
              <a:rPr lang="en-GB" altLang="en-US" smtClean="0"/>
              <a:t>Initial TG meeting: March 2013</a:t>
            </a:r>
          </a:p>
          <a:p>
            <a:r>
              <a:rPr lang="en-GB" altLang="en-US" smtClean="0"/>
              <a:t>Initial Working Group Letter Ballot: March 2015</a:t>
            </a:r>
          </a:p>
          <a:p>
            <a:r>
              <a:rPr lang="en-GB" altLang="en-US" smtClean="0"/>
              <a:t>Re-circulation Working Group Letter Ballot: March 2016</a:t>
            </a:r>
          </a:p>
          <a:p>
            <a:r>
              <a:rPr lang="en-GB" altLang="en-US" smtClean="0"/>
              <a:t>Form Sponsor Ballot Pool: </a:t>
            </a:r>
            <a:r>
              <a:rPr lang="en-GB" altLang="en-US" smtClean="0">
                <a:solidFill>
                  <a:srgbClr val="FF0000"/>
                </a:solidFill>
              </a:rPr>
              <a:t>July 2016</a:t>
            </a:r>
          </a:p>
          <a:p>
            <a:r>
              <a:rPr lang="en-GB" altLang="en-US" smtClean="0"/>
              <a:t>Mandatory Draft Review:  </a:t>
            </a:r>
            <a:r>
              <a:rPr lang="en-GB" altLang="en-US" smtClean="0">
                <a:solidFill>
                  <a:srgbClr val="FF0000"/>
                </a:solidFill>
              </a:rPr>
              <a:t>June 2016</a:t>
            </a:r>
            <a:endParaRPr lang="en-GB" altLang="en-US" b="0" smtClean="0">
              <a:solidFill>
                <a:srgbClr val="FF0000"/>
              </a:solidFill>
            </a:endParaRPr>
          </a:p>
          <a:p>
            <a:r>
              <a:rPr lang="en-GB" altLang="en-US" smtClean="0"/>
              <a:t>Initial Sponsor Ballot: </a:t>
            </a:r>
            <a:r>
              <a:rPr lang="en-GB" altLang="en-US" smtClean="0">
                <a:solidFill>
                  <a:srgbClr val="FF0000"/>
                </a:solidFill>
              </a:rPr>
              <a:t>September 2016</a:t>
            </a:r>
          </a:p>
          <a:p>
            <a:r>
              <a:rPr lang="en-GB" altLang="en-US" smtClean="0"/>
              <a:t>Sponsor Ballot Recirculation: </a:t>
            </a:r>
            <a:r>
              <a:rPr lang="en-GB" altLang="en-US" smtClean="0">
                <a:solidFill>
                  <a:srgbClr val="FF0000"/>
                </a:solidFill>
              </a:rPr>
              <a:t>October 2016</a:t>
            </a:r>
          </a:p>
          <a:p>
            <a:r>
              <a:rPr lang="en-GB" altLang="en-US" smtClean="0"/>
              <a:t>Final WG/EC Approval: </a:t>
            </a:r>
            <a:r>
              <a:rPr lang="en-GB" altLang="en-US" smtClean="0">
                <a:solidFill>
                  <a:srgbClr val="FF0000"/>
                </a:solidFill>
              </a:rPr>
              <a:t>March 2017</a:t>
            </a:r>
          </a:p>
          <a:p>
            <a:r>
              <a:rPr lang="en-GB" altLang="en-US" smtClean="0"/>
              <a:t>RevCom/Standards Board Approval: </a:t>
            </a:r>
            <a:r>
              <a:rPr lang="en-GB" altLang="en-US" smtClean="0">
                <a:solidFill>
                  <a:srgbClr val="FF0000"/>
                </a:solidFill>
              </a:rPr>
              <a:t>March 2017</a:t>
            </a:r>
          </a:p>
        </p:txBody>
      </p:sp>
    </p:spTree>
    <p:extLst>
      <p:ext uri="{BB962C8B-B14F-4D97-AF65-F5344CB8AC3E}">
        <p14:creationId xmlns:p14="http://schemas.microsoft.com/office/powerpoint/2010/main" val="31257119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smtClean="0"/>
              <a:t>Extend </a:t>
            </a:r>
            <a:r>
              <a:rPr lang="en-GB" dirty="0"/>
              <a:t>the 802.11 </a:t>
            </a:r>
            <a:r>
              <a:rPr lang="en-GB" dirty="0" smtClean="0"/>
              <a:t>Wake-up Radio (WUR) </a:t>
            </a:r>
            <a:r>
              <a:rPr lang="en-GB" dirty="0"/>
              <a:t>Study Group.</a:t>
            </a:r>
            <a:endParaRPr lang="en-US" dirty="0"/>
          </a:p>
          <a:p>
            <a:pPr marL="0" indent="0">
              <a:buNone/>
            </a:pPr>
            <a:endParaRPr lang="en-US" dirty="0"/>
          </a:p>
          <a:p>
            <a:pPr lvl="0"/>
            <a:r>
              <a:rPr lang="en-GB" dirty="0" smtClean="0"/>
              <a:t>Moved: Adrian Stephens</a:t>
            </a:r>
          </a:p>
          <a:p>
            <a:pPr lvl="0"/>
            <a:r>
              <a:rPr lang="en-GB" dirty="0" smtClean="0"/>
              <a:t>Seconded: Jon Rosdahl</a:t>
            </a:r>
          </a:p>
          <a:p>
            <a:pPr lvl="0"/>
            <a:r>
              <a:rPr lang="en-GB" dirty="0" smtClean="0"/>
              <a:t>Result:</a:t>
            </a:r>
            <a:endParaRPr lang="en-US" dirty="0"/>
          </a:p>
          <a:p>
            <a:pPr lvl="0"/>
            <a:endParaRPr lang="en-GB" dirty="0" smtClean="0"/>
          </a:p>
          <a:p>
            <a:pPr lvl="0"/>
            <a:endParaRPr lang="en-GB" dirty="0"/>
          </a:p>
          <a:p>
            <a:pPr algn="just"/>
            <a:r>
              <a:rPr lang="en-GB" sz="2000" dirty="0" smtClean="0"/>
              <a:t>WG Result: Moved: Second: Result: 49-0-1</a:t>
            </a:r>
          </a:p>
          <a:p>
            <a:pPr algn="just"/>
            <a:r>
              <a:rPr lang="en-GB" sz="2000" dirty="0" smtClean="0"/>
              <a:t>WUR 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45</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8377716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WUR SG Timeline</a:t>
            </a:r>
          </a:p>
        </p:txBody>
      </p:sp>
      <p:sp>
        <p:nvSpPr>
          <p:cNvPr id="32771" name="Content Placeholder 2"/>
          <p:cNvSpPr>
            <a:spLocks noGrp="1"/>
          </p:cNvSpPr>
          <p:nvPr>
            <p:ph sz="half" idx="1"/>
          </p:nvPr>
        </p:nvSpPr>
        <p:spPr>
          <a:xfrm>
            <a:off x="533400" y="1905000"/>
            <a:ext cx="3962400" cy="4494213"/>
          </a:xfrm>
        </p:spPr>
        <p:txBody>
          <a:bodyPr/>
          <a:lstStyle/>
          <a:p>
            <a:r>
              <a:rPr lang="en-US" altLang="en-US" sz="1600" smtClean="0"/>
              <a:t>July 2016 (plenary face-to-face)</a:t>
            </a:r>
          </a:p>
          <a:p>
            <a:pPr lvl="1"/>
            <a:r>
              <a:rPr lang="en-US" altLang="en-US" sz="1400" smtClean="0"/>
              <a:t>Develop PAR and CSD</a:t>
            </a:r>
          </a:p>
          <a:p>
            <a:pPr lvl="1"/>
            <a:r>
              <a:rPr lang="en-US" altLang="en-US" sz="1400" smtClean="0"/>
              <a:t>Study Group extension</a:t>
            </a:r>
          </a:p>
          <a:p>
            <a:r>
              <a:rPr lang="en-US" altLang="en-US" sz="1600" smtClean="0"/>
              <a:t>(August 2016 - teleconference calls)</a:t>
            </a:r>
          </a:p>
          <a:p>
            <a:pPr lvl="1"/>
            <a:r>
              <a:rPr lang="en-US" altLang="en-US" sz="1400" smtClean="0"/>
              <a:t>Develop PAR and CSD</a:t>
            </a:r>
          </a:p>
          <a:p>
            <a:r>
              <a:rPr lang="en-US" altLang="en-US" sz="1600" smtClean="0"/>
              <a:t>September 2016 (interim face-to-face)</a:t>
            </a:r>
          </a:p>
          <a:p>
            <a:pPr lvl="1"/>
            <a:r>
              <a:rPr lang="en-US" altLang="en-US" sz="1400" smtClean="0"/>
              <a:t>Develop PAR and CSD</a:t>
            </a:r>
          </a:p>
          <a:p>
            <a:pPr lvl="1"/>
            <a:r>
              <a:rPr lang="en-US" altLang="en-US" sz="1400" smtClean="0"/>
              <a:t>WG approval on PAR and CSD</a:t>
            </a:r>
          </a:p>
          <a:p>
            <a:r>
              <a:rPr lang="en-US" altLang="en-US" sz="1600" smtClean="0"/>
              <a:t>(October 2016 - teleconference calls)</a:t>
            </a:r>
          </a:p>
          <a:p>
            <a:pPr lvl="1"/>
            <a:r>
              <a:rPr lang="en-US" altLang="en-US" sz="1400" smtClean="0"/>
              <a:t>Prepare for EC approval in November</a:t>
            </a:r>
          </a:p>
          <a:p>
            <a:pPr lvl="1"/>
            <a:r>
              <a:rPr lang="en-US" altLang="en-US" sz="1400" smtClean="0"/>
              <a:t>Resolve Executive Committee (EC) comments</a:t>
            </a:r>
          </a:p>
          <a:p>
            <a:r>
              <a:rPr lang="en-US" altLang="en-US" sz="1600" smtClean="0"/>
              <a:t>November 2016 (plenary face-to-face)</a:t>
            </a:r>
          </a:p>
          <a:p>
            <a:pPr lvl="1"/>
            <a:r>
              <a:rPr lang="en-US" altLang="en-US" sz="1400" smtClean="0"/>
              <a:t>Resolve EC comments</a:t>
            </a:r>
          </a:p>
          <a:p>
            <a:pPr lvl="1"/>
            <a:r>
              <a:rPr lang="en-US" altLang="en-US" sz="1400" smtClean="0"/>
              <a:t>EC approval on PAR and CSD</a:t>
            </a:r>
          </a:p>
          <a:p>
            <a:pPr lvl="1"/>
            <a:r>
              <a:rPr lang="en-US" altLang="en-US" sz="1400" smtClean="0"/>
              <a:t>Study Group extension</a:t>
            </a:r>
          </a:p>
        </p:txBody>
      </p:sp>
      <p:sp>
        <p:nvSpPr>
          <p:cNvPr id="11" name="Content Placeholder 10"/>
          <p:cNvSpPr>
            <a:spLocks noGrp="1"/>
          </p:cNvSpPr>
          <p:nvPr>
            <p:ph sz="half" idx="2"/>
          </p:nvPr>
        </p:nvSpPr>
        <p:spPr>
          <a:xfrm>
            <a:off x="4648200" y="1905000"/>
            <a:ext cx="4038600" cy="4114800"/>
          </a:xfrm>
        </p:spPr>
        <p:txBody>
          <a:bodyPr/>
          <a:lstStyle/>
          <a:p>
            <a:r>
              <a:rPr lang="en-US" altLang="en-US" sz="1600" smtClean="0"/>
              <a:t>December 2017 (interim face-to-face)</a:t>
            </a:r>
          </a:p>
          <a:p>
            <a:pPr lvl="1"/>
            <a:r>
              <a:rPr lang="en-US" altLang="en-US" sz="1400" smtClean="0"/>
              <a:t>NesCom approval</a:t>
            </a:r>
          </a:p>
          <a:p>
            <a:r>
              <a:rPr lang="en-US" altLang="en-US" sz="1600" smtClean="0"/>
              <a:t>January 2017 (plenary face-to-face)</a:t>
            </a:r>
          </a:p>
          <a:p>
            <a:pPr lvl="1"/>
            <a:r>
              <a:rPr lang="en-US" altLang="en-US" sz="1400" smtClean="0"/>
              <a:t>Task Group formation meeting</a:t>
            </a:r>
          </a:p>
          <a:p>
            <a:pPr>
              <a:buFontTx/>
              <a:buNone/>
            </a:pPr>
            <a:endParaRPr lang="en-US" altLang="en-US" sz="20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327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4E726795-FDE3-4C97-B784-86D00D8A1FEF}"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24688832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Grant conditional approval to forward P802.11aq to Sponsor Ballot.</a:t>
            </a:r>
          </a:p>
          <a:p>
            <a:endParaRPr lang="en-US" altLang="en-US" dirty="0"/>
          </a:p>
          <a:p>
            <a:r>
              <a:rPr lang="en-US" altLang="en-US" dirty="0"/>
              <a:t>P802.11aq had a </a:t>
            </a:r>
            <a:r>
              <a:rPr lang="en-US" altLang="en-US" dirty="0" smtClean="0"/>
              <a:t>93% </a:t>
            </a:r>
            <a:r>
              <a:rPr lang="en-US" altLang="en-US" dirty="0"/>
              <a:t>approval on the last WG Recirculation Ballot.  There were </a:t>
            </a:r>
            <a:r>
              <a:rPr lang="en-US" altLang="en-US" dirty="0" smtClean="0"/>
              <a:t>16 </a:t>
            </a:r>
            <a:r>
              <a:rPr lang="en-US" altLang="en-US" dirty="0"/>
              <a:t>voters that had voted NO, then </a:t>
            </a:r>
            <a:r>
              <a:rPr lang="en-US" altLang="en-US" dirty="0" smtClean="0"/>
              <a:t>6 </a:t>
            </a:r>
            <a:r>
              <a:rPr lang="en-US" altLang="en-US" dirty="0"/>
              <a:t>of the NO voters changed to a YES vote.</a:t>
            </a:r>
          </a:p>
          <a:p>
            <a:pPr lvl="1"/>
            <a:r>
              <a:rPr lang="en-US" altLang="en-US" dirty="0"/>
              <a:t>Working Group vote on the motion passes: </a:t>
            </a:r>
            <a:r>
              <a:rPr lang="en-US" altLang="en-US" dirty="0" smtClean="0"/>
              <a:t>40-0-3</a:t>
            </a:r>
            <a:endParaRPr lang="en-US" altLang="en-US" dirty="0"/>
          </a:p>
          <a:p>
            <a:pPr lvl="1"/>
            <a:r>
              <a:rPr lang="en-US" altLang="en-US" dirty="0" smtClean="0"/>
              <a:t>Task </a:t>
            </a:r>
            <a:r>
              <a:rPr lang="en-US" altLang="en-US" dirty="0"/>
              <a:t>Group vote on the motion passes: </a:t>
            </a:r>
            <a:r>
              <a:rPr lang="en-US" altLang="en-US" dirty="0" smtClean="0"/>
              <a:t>5-0-0</a:t>
            </a:r>
            <a:endParaRPr lang="en-US" altLang="en-US" dirty="0"/>
          </a:p>
          <a:p>
            <a:pPr lvl="0"/>
            <a:r>
              <a:rPr lang="en-GB" dirty="0" smtClean="0"/>
              <a:t>Moved: Adrian Stephens Seconded: Jon Rosdahl</a:t>
            </a:r>
          </a:p>
          <a:p>
            <a:pPr lvl="0"/>
            <a:r>
              <a:rPr lang="en-GB" dirty="0" smtClean="0"/>
              <a:t>Result:</a:t>
            </a:r>
            <a:endParaRPr lang="en-US" dirty="0"/>
          </a:p>
          <a:p>
            <a:endParaRPr lang="en-US" altLang="en-US" dirty="0"/>
          </a:p>
          <a:p>
            <a:pPr marL="0" indent="0">
              <a:buNone/>
            </a:pP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715663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Documents to ISO/IEC/JTC1</a:t>
            </a:r>
            <a:endParaRPr lang="en-US" dirty="0"/>
          </a:p>
        </p:txBody>
      </p:sp>
      <p:sp>
        <p:nvSpPr>
          <p:cNvPr id="3" name="Content Placeholder 2"/>
          <p:cNvSpPr>
            <a:spLocks noGrp="1"/>
          </p:cNvSpPr>
          <p:nvPr>
            <p:ph idx="1"/>
          </p:nvPr>
        </p:nvSpPr>
        <p:spPr>
          <a:xfrm>
            <a:off x="685800" y="1981200"/>
            <a:ext cx="8229600" cy="4343400"/>
          </a:xfrm>
        </p:spPr>
        <p:txBody>
          <a:bodyPr/>
          <a:lstStyle/>
          <a:p>
            <a:r>
              <a:rPr lang="en-GB" dirty="0"/>
              <a:t>Move to liaise the following drafts to ISO/IEC JTC1/SC6 under the PSDO </a:t>
            </a:r>
            <a:r>
              <a:rPr lang="en-GB" dirty="0" smtClean="0"/>
              <a:t>agreement:</a:t>
            </a:r>
            <a:endParaRPr lang="en-US" dirty="0"/>
          </a:p>
          <a:p>
            <a:pPr lvl="1"/>
            <a:r>
              <a:rPr lang="en-AU" dirty="0" smtClean="0"/>
              <a:t>P802.11 </a:t>
            </a:r>
            <a:r>
              <a:rPr lang="en-AU" dirty="0"/>
              <a:t>(revision mc </a:t>
            </a:r>
            <a:r>
              <a:rPr lang="en-AU" dirty="0" smtClean="0"/>
              <a:t>D6.0)</a:t>
            </a:r>
            <a:endParaRPr lang="en-US" dirty="0"/>
          </a:p>
          <a:p>
            <a:pPr lvl="1"/>
            <a:r>
              <a:rPr lang="en-AU" dirty="0" smtClean="0"/>
              <a:t>P802.11ah </a:t>
            </a:r>
            <a:r>
              <a:rPr lang="en-AU" dirty="0"/>
              <a:t>(</a:t>
            </a:r>
            <a:r>
              <a:rPr lang="en-AU" dirty="0" smtClean="0"/>
              <a:t>D8.0)</a:t>
            </a:r>
            <a:endParaRPr lang="en-US" dirty="0"/>
          </a:p>
          <a:p>
            <a:pPr lvl="1"/>
            <a:r>
              <a:rPr lang="en-AU" dirty="0" smtClean="0"/>
              <a:t>P802.11ai </a:t>
            </a:r>
            <a:r>
              <a:rPr lang="en-AU" dirty="0"/>
              <a:t>(D8.0</a:t>
            </a:r>
            <a:r>
              <a:rPr lang="en-AU" dirty="0" smtClean="0"/>
              <a:t>)</a:t>
            </a:r>
          </a:p>
          <a:p>
            <a:pPr lvl="1"/>
            <a:endParaRPr lang="en-US" dirty="0"/>
          </a:p>
          <a:p>
            <a:pPr lvl="0"/>
            <a:r>
              <a:rPr lang="en-GB" dirty="0" smtClean="0"/>
              <a:t>Moved</a:t>
            </a:r>
            <a:r>
              <a:rPr lang="en-GB" dirty="0"/>
              <a:t>: </a:t>
            </a:r>
            <a:r>
              <a:rPr lang="en-GB" dirty="0" smtClean="0"/>
              <a:t>Adrian Stephens</a:t>
            </a:r>
            <a:endParaRPr lang="en-US" dirty="0"/>
          </a:p>
          <a:p>
            <a:pPr lvl="0"/>
            <a:r>
              <a:rPr lang="en-GB" dirty="0"/>
              <a:t>Seconded: </a:t>
            </a:r>
            <a:r>
              <a:rPr lang="en-GB" dirty="0" smtClean="0"/>
              <a:t>Jon Rosdahl</a:t>
            </a:r>
            <a:endParaRPr lang="en-US" dirty="0"/>
          </a:p>
          <a:p>
            <a:pPr lvl="0"/>
            <a:r>
              <a:rPr lang="en-GB" dirty="0"/>
              <a:t> </a:t>
            </a:r>
            <a:r>
              <a:rPr lang="en-GB" dirty="0" smtClean="0"/>
              <a:t>Result: </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09589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Documents to ISO/IEC/JTC1</a:t>
            </a:r>
            <a:endParaRPr lang="en-US" dirty="0"/>
          </a:p>
        </p:txBody>
      </p:sp>
      <p:sp>
        <p:nvSpPr>
          <p:cNvPr id="3" name="Content Placeholder 2"/>
          <p:cNvSpPr>
            <a:spLocks noGrp="1"/>
          </p:cNvSpPr>
          <p:nvPr>
            <p:ph idx="1"/>
          </p:nvPr>
        </p:nvSpPr>
        <p:spPr>
          <a:xfrm>
            <a:off x="685800" y="1981200"/>
            <a:ext cx="8229600" cy="4343400"/>
          </a:xfrm>
        </p:spPr>
        <p:txBody>
          <a:bodyPr/>
          <a:lstStyle/>
          <a:p>
            <a:r>
              <a:rPr lang="en-GB" dirty="0"/>
              <a:t>Move to liaise the following drafts to ISO/IEC JTC1/SC6 under the PSDO </a:t>
            </a:r>
            <a:r>
              <a:rPr lang="en-GB" dirty="0" smtClean="0"/>
              <a:t>agreement, conditional on a passing sponsor ballot recirculation:</a:t>
            </a:r>
            <a:endParaRPr lang="en-US" dirty="0"/>
          </a:p>
          <a:p>
            <a:pPr lvl="1"/>
            <a:r>
              <a:rPr lang="en-AU" dirty="0" smtClean="0"/>
              <a:t>P802.11ah (D9.0)</a:t>
            </a:r>
            <a:endParaRPr lang="en-US" dirty="0"/>
          </a:p>
          <a:p>
            <a:pPr lvl="1"/>
            <a:r>
              <a:rPr lang="en-AU" dirty="0" smtClean="0"/>
              <a:t>P802.11ai </a:t>
            </a:r>
            <a:r>
              <a:rPr lang="en-AU" dirty="0"/>
              <a:t>(</a:t>
            </a:r>
            <a:r>
              <a:rPr lang="en-AU" dirty="0" smtClean="0"/>
              <a:t>D9.0)</a:t>
            </a:r>
          </a:p>
          <a:p>
            <a:pPr lvl="1"/>
            <a:endParaRPr lang="en-US" dirty="0"/>
          </a:p>
          <a:p>
            <a:pPr lvl="0"/>
            <a:r>
              <a:rPr lang="en-GB" dirty="0" smtClean="0"/>
              <a:t>Moved</a:t>
            </a:r>
            <a:r>
              <a:rPr lang="en-GB" dirty="0"/>
              <a:t>: </a:t>
            </a:r>
            <a:r>
              <a:rPr lang="en-GB" dirty="0" smtClean="0"/>
              <a:t>Adrian Stephens</a:t>
            </a:r>
            <a:endParaRPr lang="en-US" dirty="0"/>
          </a:p>
          <a:p>
            <a:pPr lvl="0"/>
            <a:r>
              <a:rPr lang="en-GB" dirty="0"/>
              <a:t>Seconded: </a:t>
            </a:r>
            <a:r>
              <a:rPr lang="en-GB" dirty="0" smtClean="0"/>
              <a:t>Jon Rosdahl</a:t>
            </a:r>
            <a:endParaRPr lang="en-US" dirty="0"/>
          </a:p>
          <a:p>
            <a:pPr lvl="0"/>
            <a:r>
              <a:rPr lang="en-GB" dirty="0"/>
              <a:t> </a:t>
            </a:r>
            <a:r>
              <a:rPr lang="en-GB" dirty="0" smtClean="0"/>
              <a:t>Result: </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8792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p>
          <a:p>
            <a:pPr lvl="0"/>
            <a:endParaRPr lang="en-GB" dirty="0" smtClean="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Ian Sherlock</a:t>
            </a:r>
            <a:endParaRPr lang="en-US" dirty="0"/>
          </a:p>
          <a:p>
            <a:pPr lvl="0"/>
            <a:r>
              <a:rPr lang="en-GB" dirty="0" smtClean="0"/>
              <a:t>Result: 122-0-4 passes</a:t>
            </a:r>
          </a:p>
          <a:p>
            <a:pPr lvl="0"/>
            <a:r>
              <a:rPr lang="en-GB" b="1" dirty="0" smtClean="0"/>
              <a:t>In the TG:  Moved: Eugene </a:t>
            </a:r>
            <a:r>
              <a:rPr lang="en-GB" b="1" dirty="0" err="1" smtClean="0"/>
              <a:t>Baik</a:t>
            </a:r>
            <a:r>
              <a:rPr lang="en-GB" b="1" dirty="0" smtClean="0"/>
              <a:t> Seconded: Harry </a:t>
            </a:r>
            <a:r>
              <a:rPr lang="en-GB" b="1" dirty="0" err="1" smtClean="0"/>
              <a:t>Bim</a:t>
            </a:r>
            <a:r>
              <a:rPr lang="en-GB" b="1" dirty="0" smtClean="0"/>
              <a:t> Result: 20-0-2</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0204271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50</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document for P802.11ah </a:t>
            </a:r>
            <a:r>
              <a:rPr lang="en-GB" dirty="0"/>
              <a:t>cited below to </a:t>
            </a:r>
            <a:r>
              <a:rPr lang="en-GB" dirty="0" smtClean="0"/>
              <a:t>the 802 EC.</a:t>
            </a:r>
            <a:endParaRPr lang="en-US" dirty="0"/>
          </a:p>
          <a:p>
            <a:pPr lvl="1"/>
            <a:r>
              <a:rPr lang="en-GB" b="1" dirty="0" smtClean="0"/>
              <a:t>CSD </a:t>
            </a:r>
            <a:r>
              <a:rPr lang="en-GB" b="1" dirty="0"/>
              <a:t>document: </a:t>
            </a:r>
            <a:r>
              <a:rPr lang="en-GB" b="1" dirty="0">
                <a:hlinkClick r:id="rId3"/>
              </a:rPr>
              <a:t>https://</a:t>
            </a:r>
            <a:r>
              <a:rPr lang="en-GB" b="1" dirty="0" smtClean="0">
                <a:hlinkClick r:id="rId3"/>
              </a:rPr>
              <a:t>mentor.ieee.org/802.11/dcn/14/11-14-0591-00-00ah-tgah-revised-csd.docx</a:t>
            </a:r>
            <a:r>
              <a:rPr lang="en-GB" b="1" dirty="0" smtClean="0"/>
              <a:t> </a:t>
            </a:r>
            <a:endParaRPr lang="en-US" dirty="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Stephen McCann</a:t>
            </a:r>
            <a:endParaRPr lang="en-US" dirty="0"/>
          </a:p>
          <a:p>
            <a:pPr lvl="0"/>
            <a:r>
              <a:rPr lang="en-GB" dirty="0" smtClean="0"/>
              <a:t>Result: 118-0-6 passes</a:t>
            </a:r>
          </a:p>
          <a:p>
            <a:r>
              <a:rPr lang="en-GB" dirty="0"/>
              <a:t>In the TG:  Moved: </a:t>
            </a:r>
            <a:r>
              <a:rPr lang="en-GB" dirty="0" smtClean="0"/>
              <a:t>Alfred </a:t>
            </a:r>
            <a:r>
              <a:rPr lang="en-GB" dirty="0" err="1" smtClean="0"/>
              <a:t>Asterjadi</a:t>
            </a:r>
            <a:r>
              <a:rPr lang="en-GB" dirty="0" smtClean="0"/>
              <a:t> Seconded</a:t>
            </a:r>
            <a:r>
              <a:rPr lang="en-GB" dirty="0"/>
              <a:t>: </a:t>
            </a:r>
            <a:r>
              <a:rPr lang="en-GB" dirty="0" smtClean="0"/>
              <a:t>Young-</a:t>
            </a:r>
            <a:r>
              <a:rPr lang="en-GB" dirty="0" err="1" smtClean="0"/>
              <a:t>Hoon</a:t>
            </a:r>
            <a:r>
              <a:rPr lang="en-GB" dirty="0" smtClean="0"/>
              <a:t> Kwon Result: 19-0-1</a:t>
            </a:r>
            <a:endParaRPr lang="en-US" dirty="0"/>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65011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0"/>
            <a:endParaRPr lang="en-GB" dirty="0" smtClean="0"/>
          </a:p>
          <a:p>
            <a:pPr lvl="0"/>
            <a:r>
              <a:rPr lang="en-GB" dirty="0" smtClean="0"/>
              <a:t>Moved</a:t>
            </a:r>
            <a:r>
              <a:rPr lang="en-GB" dirty="0"/>
              <a:t>: </a:t>
            </a:r>
            <a:r>
              <a:rPr lang="en-GB" dirty="0" smtClean="0"/>
              <a:t>Hiroshi Mano</a:t>
            </a:r>
            <a:endParaRPr lang="en-US" dirty="0"/>
          </a:p>
          <a:p>
            <a:pPr lvl="0"/>
            <a:r>
              <a:rPr lang="en-GB" dirty="0"/>
              <a:t>Seconded: </a:t>
            </a:r>
            <a:r>
              <a:rPr lang="en-GB" dirty="0" smtClean="0"/>
              <a:t>Marc </a:t>
            </a:r>
            <a:r>
              <a:rPr lang="en-GB" dirty="0" err="1" smtClean="0"/>
              <a:t>Emmelmann</a:t>
            </a:r>
            <a:endParaRPr lang="en-US" dirty="0"/>
          </a:p>
          <a:p>
            <a:pPr lvl="0"/>
            <a:r>
              <a:rPr lang="en-US" b="1" dirty="0" smtClean="0"/>
              <a:t>Result: 116-0-2 passes</a:t>
            </a:r>
          </a:p>
          <a:p>
            <a:pPr lvl="0"/>
            <a:endParaRPr lang="en-GB" dirty="0"/>
          </a:p>
          <a:p>
            <a:pPr lvl="0"/>
            <a:r>
              <a:rPr lang="en-GB" b="1" dirty="0" smtClean="0"/>
              <a:t>In the TG:  Moved: Ping Fang Seconded: George Calcev Result: 8-0-0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86266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P802.11ai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mentor.ieee.org/802.11/dcn/10/11-10-1153-00-0fia-fast-initial-link-set-up-5c.doc</a:t>
            </a:r>
            <a:r>
              <a:rPr lang="en-GB" b="1" dirty="0" smtClean="0"/>
              <a:t> </a:t>
            </a:r>
            <a:endParaRPr lang="en-US" dirty="0"/>
          </a:p>
          <a:p>
            <a:pPr lvl="0"/>
            <a:r>
              <a:rPr lang="en-GB" dirty="0" smtClean="0"/>
              <a:t>Moved</a:t>
            </a:r>
            <a:r>
              <a:rPr lang="en-GB" dirty="0"/>
              <a:t>: </a:t>
            </a:r>
            <a:r>
              <a:rPr lang="en-GB" dirty="0" smtClean="0"/>
              <a:t>Hiroshi Mano</a:t>
            </a:r>
            <a:endParaRPr lang="en-US" dirty="0"/>
          </a:p>
          <a:p>
            <a:pPr lvl="0"/>
            <a:r>
              <a:rPr lang="en-GB" dirty="0"/>
              <a:t>Seconded: </a:t>
            </a:r>
            <a:r>
              <a:rPr lang="en-GB" dirty="0" smtClean="0"/>
              <a:t>Jouni Malinen</a:t>
            </a:r>
            <a:endParaRPr lang="en-US" dirty="0"/>
          </a:p>
          <a:p>
            <a:pPr lvl="0"/>
            <a:r>
              <a:rPr lang="en-US" b="1" dirty="0" smtClean="0"/>
              <a:t>Result: 106-0-2 passes</a:t>
            </a:r>
          </a:p>
          <a:p>
            <a:pPr lvl="0"/>
            <a:endParaRPr lang="en-GB" dirty="0"/>
          </a:p>
          <a:p>
            <a:pPr lvl="0"/>
            <a:r>
              <a:rPr lang="en-GB" b="1" dirty="0" smtClean="0"/>
              <a:t>In the TG:  Moved: Ping Fang Seconded: Hitoshi Morioka Result 7-0-0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4957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0"/>
            <a:endParaRPr lang="en-GB" dirty="0" smtClean="0"/>
          </a:p>
          <a:p>
            <a:pPr lvl="0"/>
            <a:r>
              <a:rPr lang="en-GB" dirty="0" smtClean="0"/>
              <a:t>Moved</a:t>
            </a:r>
            <a:r>
              <a:rPr lang="en-GB" dirty="0"/>
              <a:t>: </a:t>
            </a:r>
            <a:r>
              <a:rPr lang="en-GB" dirty="0" err="1" smtClean="0"/>
              <a:t>Jiamin</a:t>
            </a:r>
            <a:r>
              <a:rPr lang="en-GB" dirty="0" smtClean="0"/>
              <a:t> Chen</a:t>
            </a:r>
            <a:endParaRPr lang="en-US" dirty="0"/>
          </a:p>
          <a:p>
            <a:pPr lvl="0"/>
            <a:r>
              <a:rPr lang="en-GB" dirty="0"/>
              <a:t>Seconded: </a:t>
            </a:r>
            <a:r>
              <a:rPr lang="en-GB" dirty="0" smtClean="0"/>
              <a:t>Stephen McCann</a:t>
            </a:r>
            <a:endParaRPr lang="en-US" dirty="0"/>
          </a:p>
          <a:p>
            <a:pPr lvl="0"/>
            <a:r>
              <a:rPr lang="en-US" b="1" dirty="0" smtClean="0"/>
              <a:t>Result: 99-0-1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67495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104742</TotalTime>
  <Words>3972</Words>
  <Application>Microsoft Office PowerPoint</Application>
  <PresentationFormat>On-screen Show (4:3)</PresentationFormat>
  <Paragraphs>854</Paragraphs>
  <Slides>50</Slides>
  <Notes>50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ＭＳ Ｐゴシック</vt:lpstr>
      <vt:lpstr>ＭＳ Ｐゴシック</vt:lpstr>
      <vt:lpstr>宋体</vt:lpstr>
      <vt:lpstr>Arial</vt:lpstr>
      <vt:lpstr>Calibri</vt:lpstr>
      <vt:lpstr>Times New Roman</vt:lpstr>
      <vt:lpstr>Default Design</vt:lpstr>
      <vt:lpstr>Document</vt:lpstr>
      <vt:lpstr>802.11 July 2016 WG Motions</vt:lpstr>
      <vt:lpstr>Abstract</vt:lpstr>
      <vt:lpstr>Wednesday</vt:lpstr>
      <vt:lpstr>TGmc PAR extension</vt:lpstr>
      <vt:lpstr>TGah PAR extension</vt:lpstr>
      <vt:lpstr>TGah CSD document</vt:lpstr>
      <vt:lpstr>TGai PAR extension</vt:lpstr>
      <vt:lpstr>TGai 5C document</vt:lpstr>
      <vt:lpstr>TGaj PAR extension</vt:lpstr>
      <vt:lpstr>TGaj 5C document</vt:lpstr>
      <vt:lpstr>TGak PAR extension</vt:lpstr>
      <vt:lpstr>TGak 5C document</vt:lpstr>
      <vt:lpstr>TGaq PAR extension</vt:lpstr>
      <vt:lpstr>TGaq 5C document</vt:lpstr>
      <vt:lpstr>Straw poll: ITU-R liaison</vt:lpstr>
      <vt:lpstr>Friday</vt:lpstr>
      <vt:lpstr>PowerPoint Presentation</vt:lpstr>
      <vt:lpstr>WUR SG Chair confirmation</vt:lpstr>
      <vt:lpstr>WUR SG Vice-Chair confirmation</vt:lpstr>
      <vt:lpstr>Liaison Officer confirmation</vt:lpstr>
      <vt:lpstr>TGaj Letter Ballot Recirculation</vt:lpstr>
      <vt:lpstr>TGaq Letter Ballot Recirculation</vt:lpstr>
      <vt:lpstr>TGaq Conditional SB Report to EC </vt:lpstr>
      <vt:lpstr>Motion: WUR SG Extension (1st)</vt:lpstr>
      <vt:lpstr>Motion:  IEEE 802.11 OM change</vt:lpstr>
      <vt:lpstr>Motion: ANA Allocation for IETF re: Opportunistic Wireless Encryption</vt:lpstr>
      <vt:lpstr>Motion: Approve IETF Liaison Response</vt:lpstr>
      <vt:lpstr>Straw Poll – 802.11 IMT/5G SC</vt:lpstr>
      <vt:lpstr>Straw Poll – Participation</vt:lpstr>
      <vt:lpstr>Motion to create 802.11 IMT/5G SC</vt:lpstr>
      <vt:lpstr>&lt;to be named&gt; SG Vice-Chair confirmation</vt:lpstr>
      <vt:lpstr>Friday – EC Motions plenary only  </vt:lpstr>
      <vt:lpstr>TGmc PAR extension</vt:lpstr>
      <vt:lpstr>TGmc SB Planning Timeline</vt:lpstr>
      <vt:lpstr>TGah PAR extension</vt:lpstr>
      <vt:lpstr>TGah Timeline</vt:lpstr>
      <vt:lpstr>TGai PAR extension</vt:lpstr>
      <vt:lpstr>TGai Timeline</vt:lpstr>
      <vt:lpstr>TGaj PAR extension</vt:lpstr>
      <vt:lpstr>Official Time Line for 802.11aj  (Updated in July 2016)</vt:lpstr>
      <vt:lpstr>TGak PAR extension</vt:lpstr>
      <vt:lpstr>TGak Timeline</vt:lpstr>
      <vt:lpstr>TGaq PAR extension</vt:lpstr>
      <vt:lpstr>TGaq Timeline – July 2016</vt:lpstr>
      <vt:lpstr>Motion: WUR SG Extension (1st)</vt:lpstr>
      <vt:lpstr>WUR SG Timeline</vt:lpstr>
      <vt:lpstr>TGaq Conditional SB Report to EC </vt:lpstr>
      <vt:lpstr>802.11 Documents to ISO/IEC/JTC1</vt:lpstr>
      <vt:lpstr>802.11 Documents to ISO/IEC/JTC1</vt:lpstr>
      <vt:lpstr>References</vt:lpstr>
    </vt:vector>
  </TitlesOfParts>
  <Company>HPE-Aruba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July 2016 IEEE 802.11 WG motions</cp:keywords>
  <cp:lastModifiedBy>Stephens, Adrian P</cp:lastModifiedBy>
  <cp:revision>2071</cp:revision>
  <cp:lastPrinted>1998-02-10T13:28:06Z</cp:lastPrinted>
  <dcterms:created xsi:type="dcterms:W3CDTF">1998-02-10T13:07:52Z</dcterms:created>
  <dcterms:modified xsi:type="dcterms:W3CDTF">2016-07-29T19:32:19Z</dcterms:modified>
</cp:coreProperties>
</file>