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429" r:id="rId3"/>
    <p:sldId id="455" r:id="rId4"/>
    <p:sldId id="483" r:id="rId5"/>
    <p:sldId id="485" r:id="rId6"/>
    <p:sldId id="434" r:id="rId7"/>
    <p:sldId id="488" r:id="rId8"/>
    <p:sldId id="439" r:id="rId9"/>
    <p:sldId id="440" r:id="rId10"/>
    <p:sldId id="441" r:id="rId11"/>
    <p:sldId id="442" r:id="rId12"/>
    <p:sldId id="443" r:id="rId13"/>
    <p:sldId id="444" r:id="rId14"/>
    <p:sldId id="445" r:id="rId15"/>
    <p:sldId id="446" r:id="rId16"/>
    <p:sldId id="447" r:id="rId17"/>
    <p:sldId id="487"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p:scale>
          <a:sx n="100" d="100"/>
          <a:sy n="100" d="100"/>
        </p:scale>
        <p:origin x="-1684" y="-4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11</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12</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15</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802.11-16/0781r0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42566" cy="276999"/>
          </a:xfrm>
          <a:noFill/>
        </p:spPr>
        <p:txBody>
          <a:bodyPr/>
          <a:lstStyle/>
          <a:p>
            <a:r>
              <a:rPr lang="en-US" altLang="ko-KR" dirty="0" smtClean="0"/>
              <a:t>July</a:t>
            </a:r>
            <a:r>
              <a:rPr lang="en-US" altLang="ko-KR" dirty="0" smtClean="0"/>
              <a:t> </a:t>
            </a:r>
            <a:r>
              <a:rPr lang="en-US" dirty="0" smtClean="0"/>
              <a:t>2016</a:t>
            </a:r>
          </a:p>
        </p:txBody>
      </p:sp>
      <p:sp>
        <p:nvSpPr>
          <p:cNvPr id="1028" name="Footer Placeholder 4"/>
          <p:cNvSpPr>
            <a:spLocks noGrp="1"/>
          </p:cNvSpPr>
          <p:nvPr>
            <p:ph type="ftr" sz="quarter" idx="11"/>
          </p:nvPr>
        </p:nvSpPr>
        <p:spPr>
          <a:xfrm>
            <a:off x="6662961" y="6475413"/>
            <a:ext cx="1880964" cy="184666"/>
          </a:xfrm>
          <a:noFill/>
        </p:spPr>
        <p:txBody>
          <a:bodyPr/>
          <a:lstStyle/>
          <a:p>
            <a:r>
              <a:rPr lang="en-US" altLang="ko-KR" dirty="0" smtClean="0"/>
              <a:t>Yongho </a:t>
            </a:r>
            <a:r>
              <a:rPr lang="en-US" altLang="ko-KR" dirty="0" err="1" smtClean="0"/>
              <a:t>Seok</a:t>
            </a:r>
            <a:r>
              <a:rPr lang="en-US" altLang="ko-KR" dirty="0" smtClean="0"/>
              <a:t> (NEWRACOM)</a:t>
            </a:r>
            <a:endParaRPr lang="en-US" altLang="ko-KR" dirty="0"/>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a:t>
            </a:r>
            <a:r>
              <a:rPr lang="en-US" dirty="0" smtClean="0"/>
              <a:t>July </a:t>
            </a:r>
            <a:r>
              <a:rPr lang="en-US" dirty="0" smtClean="0"/>
              <a:t>2016</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2016-06-14</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2129479509"/>
              </p:ext>
            </p:extLst>
          </p:nvPr>
        </p:nvGraphicFramePr>
        <p:xfrm>
          <a:off x="539750" y="2654300"/>
          <a:ext cx="7962900" cy="3790950"/>
        </p:xfrm>
        <a:graphic>
          <a:graphicData uri="http://schemas.openxmlformats.org/presentationml/2006/ole">
            <mc:AlternateContent xmlns:mc="http://schemas.openxmlformats.org/markup-compatibility/2006">
              <mc:Choice xmlns:v="urn:schemas-microsoft-com:vml" Requires="v">
                <p:oleObj spid="_x0000_s2310" name="Document" r:id="rId4" imgW="9030463" imgH="4283639" progId="Word.Document.8">
                  <p:embed/>
                </p:oleObj>
              </mc:Choice>
              <mc:Fallback>
                <p:oleObj name="Document" r:id="rId4" imgW="9030463" imgH="4283639" progId="Word.Document.8">
                  <p:embed/>
                  <p:pic>
                    <p:nvPicPr>
                      <p:cNvPr id="0" name="Picture 889"/>
                      <p:cNvPicPr>
                        <a:picLocks noChangeAspect="1" noChangeArrowheads="1"/>
                      </p:cNvPicPr>
                      <p:nvPr/>
                    </p:nvPicPr>
                    <p:blipFill>
                      <a:blip r:embed="rId5"/>
                      <a:srcRect/>
                      <a:stretch>
                        <a:fillRect/>
                      </a:stretch>
                    </p:blipFill>
                    <p:spPr bwMode="auto">
                      <a:xfrm>
                        <a:off x="539750" y="2654300"/>
                        <a:ext cx="7962900" cy="3790950"/>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endParaRPr lang="en-US" altLang="ko-KR" dirty="0"/>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2016</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10"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endParaRPr lang="en-US" altLang="ko-KR" dirty="0"/>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July 2016</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9"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endParaRPr lang="en-US" altLang="ko-KR" dirty="0"/>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July 2016</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9"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endParaRPr lang="en-US" altLang="ko-KR" dirty="0"/>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July 2016</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8"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endParaRPr lang="en-US" altLang="ko-KR" dirty="0"/>
          </a:p>
        </p:txBody>
      </p:sp>
      <p:sp>
        <p:nvSpPr>
          <p:cNvPr id="10" name="Date Placeholder 3"/>
          <p:cNvSpPr>
            <a:spLocks noGrp="1"/>
          </p:cNvSpPr>
          <p:nvPr>
            <p:ph type="dt" sz="quarter" idx="10"/>
          </p:nvPr>
        </p:nvSpPr>
        <p:spPr>
          <a:xfrm>
            <a:off x="696913" y="332601"/>
            <a:ext cx="968214" cy="276999"/>
          </a:xfrm>
          <a:noFill/>
        </p:spPr>
        <p:txBody>
          <a:bodyPr/>
          <a:lstStyle/>
          <a:p>
            <a:r>
              <a:rPr lang="en-US" altLang="ko-KR" dirty="0"/>
              <a:t>July 2016</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9"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endParaRPr lang="en-US" altLang="ko-KR" dirty="0"/>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July 2016</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a:t>
            </a:r>
            <a:r>
              <a:rPr lang="en-GB" altLang="ko-KR" dirty="0" smtClean="0"/>
              <a:t>of </a:t>
            </a:r>
            <a:r>
              <a:rPr lang="en-GB" altLang="ko-KR" dirty="0"/>
              <a:t>F2F </a:t>
            </a:r>
            <a:r>
              <a:rPr lang="en-GB" altLang="ko-KR" dirty="0" smtClean="0"/>
              <a:t>May meeting (TBD) </a:t>
            </a:r>
            <a:r>
              <a:rPr lang="en-US" altLang="ko-KR" dirty="0" smtClean="0"/>
              <a:t>and </a:t>
            </a:r>
            <a:r>
              <a:rPr lang="en-US" altLang="ko-KR" dirty="0" err="1"/>
              <a:t>conf</a:t>
            </a:r>
            <a:r>
              <a:rPr lang="en-US" altLang="ko-KR" dirty="0"/>
              <a:t> call minutes </a:t>
            </a:r>
            <a:r>
              <a:rPr lang="en-US" altLang="ko-KR" dirty="0" smtClean="0"/>
              <a:t>(TBD)</a:t>
            </a:r>
            <a:endParaRPr lang="en-GB" altLang="ko-KR" dirty="0" smtClean="0"/>
          </a:p>
          <a:p>
            <a:endParaRPr lang="ko-KR" altLang="ko-KR" dirty="0"/>
          </a:p>
          <a:p>
            <a:pPr lvl="1"/>
            <a:r>
              <a:rPr lang="en-US" altLang="ko-KR" dirty="0" smtClean="0"/>
              <a:t>Move:	Second:</a:t>
            </a:r>
          </a:p>
          <a:p>
            <a:pPr lvl="1"/>
            <a:r>
              <a:rPr lang="en-US" altLang="ko-KR" dirty="0" smtClean="0"/>
              <a:t>Discussions:</a:t>
            </a:r>
            <a:endParaRPr lang="ko-KR" altLang="ko-KR" dirty="0"/>
          </a:p>
          <a:p>
            <a:pPr lvl="1"/>
            <a:r>
              <a:rPr lang="en-US" altLang="ko-KR" dirty="0" smtClean="0"/>
              <a:t>Motion</a:t>
            </a:r>
            <a:endParaRPr lang="en-GB" altLang="ko-KR" dirty="0"/>
          </a:p>
          <a:p>
            <a:pPr lvl="1"/>
            <a:endParaRPr lang="ko-KR" altLang="en-US" dirty="0"/>
          </a:p>
        </p:txBody>
      </p:sp>
      <p:sp>
        <p:nvSpPr>
          <p:cNvPr id="5" name="바닥글 개체 틀 4"/>
          <p:cNvSpPr>
            <a:spLocks noGrp="1"/>
          </p:cNvSpPr>
          <p:nvPr>
            <p:ph type="ftr" sz="quarter" idx="11"/>
          </p:nvPr>
        </p:nvSpPr>
        <p:spPr>
          <a:xfrm>
            <a:off x="6662962" y="6475413"/>
            <a:ext cx="1880963" cy="184666"/>
          </a:xfrm>
        </p:spPr>
        <p:txBody>
          <a:bodyPr/>
          <a:lstStyle/>
          <a:p>
            <a:r>
              <a:rPr lang="en-US" altLang="ko-KR" dirty="0"/>
              <a:t>Yongho </a:t>
            </a:r>
            <a:r>
              <a:rPr lang="en-US" altLang="ko-KR" dirty="0" err="1"/>
              <a:t>Seok</a:t>
            </a:r>
            <a:r>
              <a:rPr lang="en-US" altLang="ko-KR" dirty="0"/>
              <a:t> (NEWRACOM)</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2016</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Motion 2- EC Approval to forward the draft to </a:t>
            </a:r>
            <a:r>
              <a:rPr lang="en-US" altLang="ko-KR" dirty="0" err="1"/>
              <a:t>Revcom</a:t>
            </a:r>
            <a:endParaRPr lang="ko-KR" altLang="en-US" dirty="0"/>
          </a:p>
        </p:txBody>
      </p:sp>
      <p:sp>
        <p:nvSpPr>
          <p:cNvPr id="3" name="내용 개체 틀 2"/>
          <p:cNvSpPr>
            <a:spLocks noGrp="1"/>
          </p:cNvSpPr>
          <p:nvPr>
            <p:ph idx="1"/>
          </p:nvPr>
        </p:nvSpPr>
        <p:spPr/>
        <p:txBody>
          <a:bodyPr/>
          <a:lstStyle/>
          <a:p>
            <a:pPr lvl="0"/>
            <a:r>
              <a:rPr lang="en-US" altLang="ko-KR" dirty="0"/>
              <a:t>Approve document </a:t>
            </a:r>
            <a:r>
              <a:rPr lang="en-US" altLang="ko-KR" dirty="0"/>
              <a:t>11-16/777r2 </a:t>
            </a:r>
            <a:r>
              <a:rPr lang="en-US" altLang="ko-KR" dirty="0" smtClean="0"/>
              <a:t>as </a:t>
            </a:r>
            <a:r>
              <a:rPr lang="en-US" altLang="ko-KR" dirty="0"/>
              <a:t>the report to the IEEE 802 Executive Committee on the requirements for conditional approval to forward </a:t>
            </a:r>
            <a:r>
              <a:rPr lang="en-US" altLang="ko-KR" dirty="0" smtClean="0"/>
              <a:t>P802.11ah </a:t>
            </a:r>
            <a:r>
              <a:rPr lang="en-US" altLang="ko-KR" dirty="0"/>
              <a:t>to </a:t>
            </a:r>
            <a:r>
              <a:rPr lang="en-US" altLang="ko-KR" dirty="0" err="1"/>
              <a:t>RevCom</a:t>
            </a:r>
            <a:r>
              <a:rPr lang="en-US" altLang="ko-KR" dirty="0"/>
              <a:t>, and</a:t>
            </a:r>
            <a:endParaRPr lang="ko-KR" altLang="ko-KR" dirty="0"/>
          </a:p>
          <a:p>
            <a:pPr lvl="0"/>
            <a:r>
              <a:rPr lang="en-US" altLang="ko-KR" dirty="0"/>
              <a:t>Request the IEEE 802 Executive Committee to conditionally approve forwarding </a:t>
            </a:r>
            <a:r>
              <a:rPr lang="en-US" altLang="ko-KR" dirty="0" smtClean="0"/>
              <a:t>P802.11ah </a:t>
            </a:r>
            <a:r>
              <a:rPr lang="en-US" altLang="ko-KR" dirty="0"/>
              <a:t>to </a:t>
            </a:r>
            <a:r>
              <a:rPr lang="en-US" altLang="ko-KR" dirty="0" err="1"/>
              <a:t>RevCom</a:t>
            </a:r>
            <a:r>
              <a:rPr lang="en-US" altLang="ko-KR" dirty="0"/>
              <a:t>.</a:t>
            </a:r>
            <a:endParaRPr lang="ko-KR" altLang="ko-KR" dirty="0"/>
          </a:p>
          <a:p>
            <a:r>
              <a:rPr lang="en-US" altLang="ko-KR" dirty="0"/>
              <a:t> </a:t>
            </a:r>
            <a:endParaRPr lang="ko-KR" altLang="ko-KR" dirty="0"/>
          </a:p>
          <a:p>
            <a:pPr lvl="0"/>
            <a:r>
              <a:rPr lang="en-GB" altLang="ko-KR" dirty="0"/>
              <a:t>[Moved by &lt;name&gt; on behalf of &lt;group&gt;</a:t>
            </a:r>
            <a:endParaRPr lang="ko-KR" altLang="ko-KR" dirty="0"/>
          </a:p>
          <a:p>
            <a:pPr lvl="0"/>
            <a:r>
              <a:rPr lang="en-GB" altLang="ko-KR" dirty="0"/>
              <a:t>&lt;group&gt; vote: </a:t>
            </a:r>
            <a:endParaRPr lang="ko-KR" altLang="ko-KR" dirty="0"/>
          </a:p>
          <a:p>
            <a:pPr lvl="0"/>
            <a:r>
              <a:rPr lang="en-GB" altLang="ko-KR" dirty="0"/>
              <a:t>Moved: &lt;name&gt;,  Seconded: &lt;name&gt;, Result: y-n-a</a:t>
            </a:r>
            <a:r>
              <a:rPr lang="en-GB" altLang="ko-KR" dirty="0" smtClean="0"/>
              <a:t>]</a:t>
            </a:r>
            <a:endParaRPr lang="ko-KR" altLang="ko-KR" dirty="0"/>
          </a:p>
        </p:txBody>
      </p:sp>
      <p:sp>
        <p:nvSpPr>
          <p:cNvPr id="4" name="날짜 개체 틀 3"/>
          <p:cNvSpPr>
            <a:spLocks noGrp="1"/>
          </p:cNvSpPr>
          <p:nvPr>
            <p:ph type="dt" sz="half" idx="10"/>
          </p:nvPr>
        </p:nvSpPr>
        <p:spPr>
          <a:xfrm>
            <a:off x="696913" y="332601"/>
            <a:ext cx="942566" cy="276999"/>
          </a:xfrm>
        </p:spPr>
        <p:txBody>
          <a:bodyPr/>
          <a:lstStyle/>
          <a:p>
            <a:r>
              <a:rPr lang="en-US" altLang="ko-KR"/>
              <a:t>July 2016</a:t>
            </a:r>
            <a:endParaRPr lang="en-US" altLang="ko-KR" dirty="0"/>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1667221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May meeting </a:t>
            </a:r>
            <a:r>
              <a:rPr lang="en-US" dirty="0" smtClean="0"/>
              <a:t>minutes </a:t>
            </a:r>
            <a:r>
              <a:rPr lang="en-US" dirty="0" smtClean="0"/>
              <a:t>(TBD)</a:t>
            </a:r>
            <a:endParaRPr lang="en-US" dirty="0" smtClean="0"/>
          </a:p>
          <a:p>
            <a:pPr marL="1009650" lvl="1" indent="-609600"/>
            <a:r>
              <a:rPr lang="en-US" dirty="0"/>
              <a:t>Conference call </a:t>
            </a:r>
            <a:r>
              <a:rPr lang="en-US" dirty="0" smtClean="0"/>
              <a:t>minutes </a:t>
            </a:r>
            <a:r>
              <a:rPr lang="en-US" dirty="0" smtClean="0"/>
              <a:t>(TBD)</a:t>
            </a:r>
            <a:endParaRPr lang="en-US" dirty="0" smtClean="0"/>
          </a:p>
          <a:p>
            <a:pPr marL="609600" indent="-609600"/>
            <a:r>
              <a:rPr lang="en-US" altLang="ko-KR" dirty="0" smtClean="0"/>
              <a:t>Motion </a:t>
            </a:r>
            <a:r>
              <a:rPr lang="en-US" altLang="ko-KR" dirty="0"/>
              <a:t>for EC Approval to forward the draft to </a:t>
            </a:r>
            <a:r>
              <a:rPr lang="en-US" altLang="ko-KR" dirty="0" err="1" smtClean="0"/>
              <a:t>Revcom</a:t>
            </a:r>
            <a:r>
              <a:rPr lang="en-US" altLang="ko-KR" dirty="0" smtClean="0"/>
              <a:t> (11-16/777r2)</a:t>
            </a:r>
            <a:endParaRPr lang="en-US" altLang="ko-KR" dirty="0" smtClean="0"/>
          </a:p>
          <a:p>
            <a:pPr marL="609600" indent="-609600"/>
            <a:r>
              <a:rPr lang="en-US" altLang="ko-KR" dirty="0" smtClean="0"/>
              <a:t>Conference </a:t>
            </a:r>
            <a:r>
              <a:rPr lang="en-US" altLang="ko-KR" dirty="0"/>
              <a:t>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endParaRPr lang="en-US" altLang="ko-KR" dirty="0"/>
          </a:p>
        </p:txBody>
      </p:sp>
      <p:sp>
        <p:nvSpPr>
          <p:cNvPr id="7" name="Date Placeholder 3"/>
          <p:cNvSpPr>
            <a:spLocks noGrp="1"/>
          </p:cNvSpPr>
          <p:nvPr>
            <p:ph type="dt" sz="quarter" idx="10"/>
          </p:nvPr>
        </p:nvSpPr>
        <p:spPr>
          <a:xfrm>
            <a:off x="696913" y="332601"/>
            <a:ext cx="968214" cy="276999"/>
          </a:xfrm>
          <a:noFill/>
        </p:spPr>
        <p:txBody>
          <a:bodyPr/>
          <a:lstStyle/>
          <a:p>
            <a:r>
              <a:rPr lang="en-US" altLang="ko-KR" dirty="0"/>
              <a:t>July 2016</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a:t>
            </a:r>
            <a:r>
              <a:rPr lang="en-US" altLang="ko-KR" dirty="0" smtClean="0"/>
              <a:t>(Monday PM1)</a:t>
            </a:r>
            <a:endParaRPr lang="ko-KR" altLang="en-US" dirty="0"/>
          </a:p>
        </p:txBody>
      </p:sp>
      <p:sp>
        <p:nvSpPr>
          <p:cNvPr id="4" name="날짜 개체 틀 3"/>
          <p:cNvSpPr>
            <a:spLocks noGrp="1"/>
          </p:cNvSpPr>
          <p:nvPr>
            <p:ph type="dt" sz="half" idx="10"/>
          </p:nvPr>
        </p:nvSpPr>
        <p:spPr>
          <a:xfrm>
            <a:off x="696913" y="332601"/>
            <a:ext cx="968214" cy="276999"/>
          </a:xfrm>
        </p:spPr>
        <p:txBody>
          <a:bodyPr/>
          <a:lstStyle/>
          <a:p>
            <a:r>
              <a:rPr lang="en-US" altLang="ko-KR" dirty="0"/>
              <a:t>July 2016</a:t>
            </a:r>
          </a:p>
        </p:txBody>
      </p:sp>
      <p:sp>
        <p:nvSpPr>
          <p:cNvPr id="5" name="바닥글 개체 틀 4"/>
          <p:cNvSpPr>
            <a:spLocks noGrp="1"/>
          </p:cNvSpPr>
          <p:nvPr>
            <p:ph type="ftr" sz="quarter" idx="11"/>
          </p:nvPr>
        </p:nvSpPr>
        <p:spPr>
          <a:xfrm>
            <a:off x="6662962" y="6475413"/>
            <a:ext cx="1880963" cy="184666"/>
          </a:xfrm>
        </p:spPr>
        <p:txBody>
          <a:bodyPr/>
          <a:lstStyle/>
          <a:p>
            <a:r>
              <a:rPr lang="en-US" altLang="ko-KR" dirty="0"/>
              <a:t>Yongho </a:t>
            </a:r>
            <a:r>
              <a:rPr lang="en-US" altLang="ko-KR" dirty="0" err="1"/>
              <a:t>Seok</a:t>
            </a:r>
            <a:r>
              <a:rPr lang="en-US" altLang="ko-KR" dirty="0"/>
              <a:t> (NEWRACOM)</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9" name="표 8"/>
          <p:cNvGraphicFramePr>
            <a:graphicFrameLocks noGrp="1"/>
          </p:cNvGraphicFramePr>
          <p:nvPr>
            <p:extLst>
              <p:ext uri="{D42A27DB-BD31-4B8C-83A1-F6EECF244321}">
                <p14:modId xmlns:p14="http://schemas.microsoft.com/office/powerpoint/2010/main" val="3339119978"/>
              </p:ext>
            </p:extLst>
          </p:nvPr>
        </p:nvGraphicFramePr>
        <p:xfrm>
          <a:off x="457202" y="2514600"/>
          <a:ext cx="8381998" cy="30099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chemeClr val="tx1"/>
                          </a:solidFill>
                          <a:effectLst/>
                          <a:latin typeface="Arial"/>
                        </a:rPr>
                        <a:t>3 October 2015</a:t>
                      </a:r>
                    </a:p>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spcBef>
                          <a:spcPts val="0"/>
                        </a:spcBef>
                        <a:spcAft>
                          <a:spcPts val="0"/>
                        </a:spcAft>
                      </a:pPr>
                      <a:r>
                        <a:rPr lang="en-US" altLang="ko-KR" sz="1000" dirty="0" smtClean="0">
                          <a:solidFill>
                            <a:schemeClr val="tx1"/>
                          </a:solidFill>
                          <a:effectLst/>
                          <a:latin typeface="Arial"/>
                        </a:rPr>
                        <a:t>IEEE 802.11ah Draft 5.0 (Unchanged)</a:t>
                      </a:r>
                      <a:endParaRPr lang="en-US" altLang="ko-KR"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p>
                      <a:pPr marL="0" marR="0">
                        <a:spcBef>
                          <a:spcPts val="0"/>
                        </a:spcBef>
                        <a:spcAft>
                          <a:spcPts val="0"/>
                        </a:spcAft>
                      </a:pPr>
                      <a:endParaRPr lang="en-US"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262</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5.26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97.76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no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Sponsor Ballot </a:t>
            </a:r>
            <a:r>
              <a:rPr lang="en-US" altLang="ko-KR" dirty="0" smtClean="0"/>
              <a:t>Status</a:t>
            </a:r>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a:p>
          <a:p>
            <a:pPr lvl="1"/>
            <a:r>
              <a:rPr lang="en-US" altLang="ko-KR" dirty="0" err="1"/>
              <a:t>TGah</a:t>
            </a:r>
            <a:r>
              <a:rPr lang="en-US" altLang="ko-KR" dirty="0"/>
              <a:t> Draft Status </a:t>
            </a:r>
          </a:p>
          <a:p>
            <a:pPr lvl="2"/>
            <a:r>
              <a:rPr lang="en-US" altLang="ko-KR" sz="1800" dirty="0" err="1"/>
              <a:t>TGah</a:t>
            </a:r>
            <a:r>
              <a:rPr lang="en-US" altLang="ko-KR" sz="1800" dirty="0"/>
              <a:t> Draft 2.0, 3.0, 4.0, </a:t>
            </a:r>
            <a:r>
              <a:rPr lang="en-US" altLang="ko-KR" sz="1800" dirty="0" smtClean="0"/>
              <a:t>5.0, 6.0, 7.0 and 8.0 passed</a:t>
            </a:r>
            <a:endParaRPr lang="en-US" altLang="ko-KR" sz="1800" dirty="0"/>
          </a:p>
          <a:p>
            <a:pPr lvl="2"/>
            <a:r>
              <a:rPr lang="en-US" altLang="ko-KR" sz="1800" dirty="0"/>
              <a:t>Can access </a:t>
            </a:r>
            <a:r>
              <a:rPr lang="en-US" altLang="ko-KR" sz="1800" dirty="0" err="1"/>
              <a:t>TGah</a:t>
            </a:r>
            <a:r>
              <a:rPr lang="en-US" altLang="ko-KR" sz="1800" dirty="0"/>
              <a:t> Draft 6.0 from IEEE store</a:t>
            </a:r>
          </a:p>
          <a:p>
            <a:pPr lvl="1"/>
            <a:endParaRPr lang="en-US" altLang="ko-KR" dirty="0" smtClean="0"/>
          </a:p>
          <a:p>
            <a:pPr lvl="1"/>
            <a:endParaRPr lang="en-US" altLang="ko-KR" dirty="0" smtClean="0"/>
          </a:p>
          <a:p>
            <a:pPr lvl="1"/>
            <a:endParaRPr lang="en-US" altLang="ko-KR" dirty="0"/>
          </a:p>
          <a:p>
            <a:pPr marL="457200" lvl="1" indent="0">
              <a:buNone/>
            </a:pPr>
            <a:endParaRPr lang="en-US" altLang="ko-KR" dirty="0"/>
          </a:p>
          <a:p>
            <a:pPr marL="457200" lvl="1" indent="0">
              <a:buNone/>
            </a:pPr>
            <a:endParaRPr lang="en-US" altLang="ko-KR" dirty="0" smtClean="0"/>
          </a:p>
          <a:p>
            <a:pPr lvl="1"/>
            <a:endParaRPr lang="en-US" altLang="ko-KR" dirty="0" smtClean="0"/>
          </a:p>
          <a:p>
            <a:pPr lvl="1"/>
            <a:endParaRPr lang="en-US" altLang="ko-KR" dirty="0"/>
          </a:p>
          <a:p>
            <a:pPr marL="457200" lvl="1" indent="0">
              <a:buNone/>
            </a:pPr>
            <a:endParaRPr lang="en-US" altLang="ko-KR" dirty="0" smtClean="0"/>
          </a:p>
        </p:txBody>
      </p:sp>
      <p:sp>
        <p:nvSpPr>
          <p:cNvPr id="2" name="제목 1"/>
          <p:cNvSpPr>
            <a:spLocks noGrp="1"/>
          </p:cNvSpPr>
          <p:nvPr>
            <p:ph type="title"/>
          </p:nvPr>
        </p:nvSpPr>
        <p:spPr/>
        <p:txBody>
          <a:bodyPr/>
          <a:lstStyle/>
          <a:p>
            <a:r>
              <a:rPr lang="en-US" altLang="ko-KR" dirty="0"/>
              <a:t>Submissions (Monday PM1)</a:t>
            </a:r>
            <a:endParaRPr lang="ko-KR" altLang="en-US" dirty="0"/>
          </a:p>
        </p:txBody>
      </p:sp>
      <p:sp>
        <p:nvSpPr>
          <p:cNvPr id="4" name="날짜 개체 틀 3"/>
          <p:cNvSpPr>
            <a:spLocks noGrp="1"/>
          </p:cNvSpPr>
          <p:nvPr>
            <p:ph type="dt" sz="half" idx="10"/>
          </p:nvPr>
        </p:nvSpPr>
        <p:spPr>
          <a:xfrm>
            <a:off x="696913" y="332601"/>
            <a:ext cx="968214" cy="276999"/>
          </a:xfrm>
        </p:spPr>
        <p:txBody>
          <a:bodyPr/>
          <a:lstStyle/>
          <a:p>
            <a:r>
              <a:rPr lang="en-US" altLang="ko-KR" dirty="0"/>
              <a:t>July 2016</a:t>
            </a:r>
          </a:p>
        </p:txBody>
      </p:sp>
      <p:sp>
        <p:nvSpPr>
          <p:cNvPr id="5" name="바닥글 개체 틀 4"/>
          <p:cNvSpPr>
            <a:spLocks noGrp="1"/>
          </p:cNvSpPr>
          <p:nvPr>
            <p:ph type="ftr" sz="quarter" idx="11"/>
          </p:nvPr>
        </p:nvSpPr>
        <p:spPr>
          <a:xfrm>
            <a:off x="6662962" y="6475413"/>
            <a:ext cx="1880963" cy="184666"/>
          </a:xfrm>
        </p:spPr>
        <p:txBody>
          <a:bodyPr/>
          <a:lstStyle/>
          <a:p>
            <a:r>
              <a:rPr lang="en-US" altLang="ko-KR" dirty="0"/>
              <a:t>Yongho </a:t>
            </a:r>
            <a:r>
              <a:rPr lang="en-US" altLang="ko-KR" dirty="0" err="1"/>
              <a:t>Seok</a:t>
            </a:r>
            <a:r>
              <a:rPr lang="en-US" altLang="ko-KR" dirty="0"/>
              <a:t> (NEWRACOM)</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8" name="표 7"/>
          <p:cNvGraphicFramePr>
            <a:graphicFrameLocks noGrp="1"/>
          </p:cNvGraphicFramePr>
          <p:nvPr>
            <p:extLst>
              <p:ext uri="{D42A27DB-BD31-4B8C-83A1-F6EECF244321}">
                <p14:modId xmlns:p14="http://schemas.microsoft.com/office/powerpoint/2010/main" val="3367050313"/>
              </p:ext>
            </p:extLst>
          </p:nvPr>
        </p:nvGraphicFramePr>
        <p:xfrm>
          <a:off x="457202" y="2514600"/>
          <a:ext cx="8381998" cy="238125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smtClean="0">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5.0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138</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78.40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7.97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90.55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smtClean="0">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02 March 2016</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6.0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81.25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90.83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smtClean="0">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14 April 2016</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7.0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147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83.52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8.16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91.85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smtClean="0">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17 May 2016</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8.0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149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84.65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578167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altLang="ko-KR" dirty="0" smtClean="0"/>
              <a:t>Sponsor Ballot </a:t>
            </a:r>
            <a:r>
              <a:rPr lang="en-US" altLang="ko-KR" dirty="0"/>
              <a:t>Resolution </a:t>
            </a:r>
            <a:r>
              <a:rPr lang="en-US" altLang="ko-KR" dirty="0" smtClean="0"/>
              <a:t>Committee operation rule</a:t>
            </a:r>
          </a:p>
          <a:p>
            <a:pPr lvl="1"/>
            <a:r>
              <a:rPr lang="en-US" altLang="ko-KR" dirty="0" smtClean="0"/>
              <a:t>Any </a:t>
            </a:r>
            <a:r>
              <a:rPr lang="en-US" altLang="ko-KR" dirty="0"/>
              <a:t>voting member of </a:t>
            </a:r>
            <a:r>
              <a:rPr lang="en-US" altLang="ko-KR" dirty="0" smtClean="0"/>
              <a:t>IEEE 802.11 can </a:t>
            </a:r>
            <a:r>
              <a:rPr lang="en-US" altLang="ko-KR" dirty="0"/>
              <a:t>vote at </a:t>
            </a:r>
            <a:r>
              <a:rPr lang="en-US" altLang="ko-KR" dirty="0" err="1" smtClean="0"/>
              <a:t>TGah</a:t>
            </a:r>
            <a:r>
              <a:rPr lang="en-US" altLang="ko-KR" dirty="0" smtClean="0"/>
              <a:t> </a:t>
            </a:r>
            <a:r>
              <a:rPr lang="en-US" altLang="ko-KR" dirty="0"/>
              <a:t>meetings</a:t>
            </a:r>
          </a:p>
          <a:p>
            <a:pPr lvl="1"/>
            <a:r>
              <a:rPr lang="en-US" altLang="ko-KR" dirty="0" err="1" smtClean="0"/>
              <a:t>TGah</a:t>
            </a:r>
            <a:r>
              <a:rPr lang="en-US" altLang="ko-KR" dirty="0" smtClean="0"/>
              <a:t> </a:t>
            </a:r>
            <a:r>
              <a:rPr lang="en-US" altLang="ko-KR" dirty="0"/>
              <a:t>can consider motions (e.g. comment resolution,  other changes to the draft, to recirculate) in any of its meetings – including </a:t>
            </a:r>
            <a:r>
              <a:rPr lang="en-US" altLang="ko-KR" dirty="0" smtClean="0"/>
              <a:t>teleconferences</a:t>
            </a:r>
          </a:p>
          <a:p>
            <a:pPr lvl="1"/>
            <a:r>
              <a:rPr lang="en-US" altLang="ko-KR" dirty="0" smtClean="0"/>
              <a:t>Intellectual Property (IP) related comment is not discussed in teleconferences</a:t>
            </a:r>
          </a:p>
          <a:p>
            <a:pPr lvl="1"/>
            <a:r>
              <a:rPr lang="en-US" altLang="ko-KR" dirty="0" err="1" smtClean="0"/>
              <a:t>TGah</a:t>
            </a:r>
            <a:r>
              <a:rPr lang="en-US" altLang="ko-KR" dirty="0" smtClean="0"/>
              <a:t> </a:t>
            </a:r>
            <a:r>
              <a:rPr lang="en-US" altLang="ko-KR" dirty="0"/>
              <a:t>will meet during </a:t>
            </a:r>
            <a:r>
              <a:rPr lang="en-US" altLang="ko-KR" dirty="0" smtClean="0"/>
              <a:t>IEEE 802.11 </a:t>
            </a:r>
            <a:r>
              <a:rPr lang="en-US" altLang="ko-KR" dirty="0"/>
              <a:t>F2F meetings</a:t>
            </a:r>
          </a:p>
          <a:p>
            <a:pPr lvl="1"/>
            <a:endParaRPr lang="en-US" altLang="ko-KR" dirty="0" smtClean="0"/>
          </a:p>
        </p:txBody>
      </p:sp>
      <p:sp>
        <p:nvSpPr>
          <p:cNvPr id="2" name="제목 1"/>
          <p:cNvSpPr>
            <a:spLocks noGrp="1"/>
          </p:cNvSpPr>
          <p:nvPr>
            <p:ph type="title"/>
          </p:nvPr>
        </p:nvSpPr>
        <p:spPr/>
        <p:txBody>
          <a:bodyPr/>
          <a:lstStyle/>
          <a:p>
            <a:r>
              <a:rPr lang="en-US" altLang="ko-KR" dirty="0"/>
              <a:t>Submissions (Monday PM1)</a:t>
            </a:r>
            <a:endParaRPr lang="ko-KR" altLang="en-US" dirty="0"/>
          </a:p>
        </p:txBody>
      </p:sp>
      <p:sp>
        <p:nvSpPr>
          <p:cNvPr id="4" name="날짜 개체 틀 3"/>
          <p:cNvSpPr>
            <a:spLocks noGrp="1"/>
          </p:cNvSpPr>
          <p:nvPr>
            <p:ph type="dt" sz="half" idx="10"/>
          </p:nvPr>
        </p:nvSpPr>
        <p:spPr>
          <a:xfrm>
            <a:off x="696913" y="332601"/>
            <a:ext cx="968214" cy="276999"/>
          </a:xfrm>
        </p:spPr>
        <p:txBody>
          <a:bodyPr/>
          <a:lstStyle/>
          <a:p>
            <a:r>
              <a:rPr lang="en-US" altLang="ko-KR" dirty="0"/>
              <a:t>July 2016</a:t>
            </a:r>
          </a:p>
        </p:txBody>
      </p:sp>
      <p:sp>
        <p:nvSpPr>
          <p:cNvPr id="5" name="바닥글 개체 틀 4"/>
          <p:cNvSpPr>
            <a:spLocks noGrp="1"/>
          </p:cNvSpPr>
          <p:nvPr>
            <p:ph type="ftr" sz="quarter" idx="11"/>
          </p:nvPr>
        </p:nvSpPr>
        <p:spPr>
          <a:xfrm>
            <a:off x="6662962" y="6475413"/>
            <a:ext cx="1880963" cy="184666"/>
          </a:xfrm>
        </p:spPr>
        <p:txBody>
          <a:bodyPr/>
          <a:lstStyle/>
          <a:p>
            <a:r>
              <a:rPr lang="en-US" altLang="ko-KR" dirty="0"/>
              <a:t>Yongho </a:t>
            </a:r>
            <a:r>
              <a:rPr lang="en-US" altLang="ko-KR" dirty="0" err="1"/>
              <a:t>Seok</a:t>
            </a:r>
            <a:r>
              <a:rPr lang="en-US" altLang="ko-KR" dirty="0"/>
              <a:t> (NEWRACOM)</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18280039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PM1)</a:t>
            </a:r>
            <a:endParaRPr lang="en-US" dirty="0"/>
          </a:p>
        </p:txBody>
      </p:sp>
      <p:sp>
        <p:nvSpPr>
          <p:cNvPr id="3" name="Content Placeholder 2"/>
          <p:cNvSpPr>
            <a:spLocks noGrp="1"/>
          </p:cNvSpPr>
          <p:nvPr>
            <p:ph idx="1"/>
          </p:nvPr>
        </p:nvSpPr>
        <p:spPr/>
        <p:txBody>
          <a:bodyPr/>
          <a:lstStyle/>
          <a:p>
            <a:r>
              <a:rPr lang="en-US" altLang="ko-KR" dirty="0" smtClean="0"/>
              <a:t>P802.11ah </a:t>
            </a:r>
            <a:r>
              <a:rPr lang="en-US" altLang="ko-KR" dirty="0"/>
              <a:t>Report to EC on Approval to forward draft to </a:t>
            </a:r>
            <a:r>
              <a:rPr lang="en-US" altLang="ko-KR" dirty="0" err="1" smtClean="0"/>
              <a:t>RevCom</a:t>
            </a:r>
            <a:r>
              <a:rPr lang="en-US" altLang="ko-KR" dirty="0" smtClean="0"/>
              <a:t> (11-16/777r2)</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endParaRPr lang="en-US" altLang="ko-KR" dirty="0"/>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2016</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AM1</a:t>
            </a:r>
            <a:r>
              <a:rPr lang="en-US" altLang="ko-KR" dirty="0"/>
              <a:t>)</a:t>
            </a:r>
            <a:endParaRPr lang="en-US" dirty="0"/>
          </a:p>
        </p:txBody>
      </p:sp>
      <p:sp>
        <p:nvSpPr>
          <p:cNvPr id="3" name="Content Placeholder 2"/>
          <p:cNvSpPr>
            <a:spLocks noGrp="1"/>
          </p:cNvSpPr>
          <p:nvPr>
            <p:ph idx="1"/>
          </p:nvPr>
        </p:nvSpPr>
        <p:spPr/>
        <p:txBody>
          <a:bodyPr/>
          <a:lstStyle/>
          <a:p>
            <a:r>
              <a:rPr lang="en-US" altLang="ko-KR" dirty="0" smtClean="0"/>
              <a:t>TBD</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endParaRPr lang="en-US" altLang="ko-KR" dirty="0"/>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2016</a:t>
            </a:r>
          </a:p>
        </p:txBody>
      </p:sp>
    </p:spTree>
    <p:extLst>
      <p:ext uri="{BB962C8B-B14F-4D97-AF65-F5344CB8AC3E}">
        <p14:creationId xmlns:p14="http://schemas.microsoft.com/office/powerpoint/2010/main" val="42657213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endParaRPr lang="en-US" altLang="ko-KR" dirty="0"/>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2016</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r>
              <a:rPr lang="en-US" altLang="ko-KR" dirty="0"/>
              <a:t>Weekly teleconferences between March 22</a:t>
            </a:r>
            <a:r>
              <a:rPr lang="en-US" altLang="ko-KR" baseline="30000" dirty="0"/>
              <a:t>th</a:t>
            </a:r>
            <a:r>
              <a:rPr lang="en-US" altLang="ko-KR" dirty="0"/>
              <a:t> 2016 and August 09</a:t>
            </a:r>
            <a:r>
              <a:rPr lang="en-US" altLang="ko-KR" baseline="30000" dirty="0"/>
              <a:t>th</a:t>
            </a:r>
            <a:r>
              <a:rPr lang="en-US" altLang="ko-KR" dirty="0"/>
              <a:t> </a:t>
            </a:r>
            <a:r>
              <a:rPr lang="en-US" altLang="ko-KR" dirty="0" smtClean="0"/>
              <a:t>2016 </a:t>
            </a:r>
            <a:r>
              <a:rPr lang="en-US" altLang="ko-KR" dirty="0"/>
              <a:t>(already approved in </a:t>
            </a:r>
            <a:r>
              <a:rPr lang="en-GB" altLang="ko-KR" dirty="0"/>
              <a:t>F2F </a:t>
            </a:r>
            <a:r>
              <a:rPr lang="en-GB" altLang="ko-KR" dirty="0" smtClean="0"/>
              <a:t>May meeting</a:t>
            </a:r>
            <a:r>
              <a:rPr lang="en-GB" altLang="ko-KR" dirty="0"/>
              <a:t>)</a:t>
            </a:r>
            <a:endParaRPr lang="en-US" altLang="ko-KR" dirty="0"/>
          </a:p>
          <a:p>
            <a:pPr lvl="1">
              <a:defRPr/>
            </a:pPr>
            <a:r>
              <a:rPr lang="en-US" altLang="ja-JP" dirty="0"/>
              <a:t>Tuesday 8PM ET</a:t>
            </a:r>
            <a:r>
              <a:rPr lang="ja-JP" altLang="en-US" dirty="0"/>
              <a:t> </a:t>
            </a:r>
            <a:r>
              <a:rPr lang="en-US" altLang="ja-JP" dirty="0"/>
              <a:t>for 2.5 </a:t>
            </a:r>
            <a:r>
              <a:rPr lang="en-US" altLang="ja-JP" dirty="0" smtClean="0"/>
              <a:t>hours</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endParaRPr lang="en-US" altLang="ko-KR" dirty="0"/>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2016</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11757</TotalTime>
  <Words>1012</Words>
  <Application>Microsoft Office PowerPoint</Application>
  <PresentationFormat>화면 슬라이드 쇼(4:3)</PresentationFormat>
  <Paragraphs>349</Paragraphs>
  <Slides>17</Slides>
  <Notes>5</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17</vt:i4>
      </vt:variant>
    </vt:vector>
  </HeadingPairs>
  <TitlesOfParts>
    <vt:vector size="19" baseType="lpstr">
      <vt:lpstr>802-11-PathProtection</vt:lpstr>
      <vt:lpstr>Microsoft Word 97 - 2003 Document</vt:lpstr>
      <vt:lpstr>IEEE 802.11ah Sub 1 GHz license-exempt operation Agenda for July 2016</vt:lpstr>
      <vt:lpstr>IEEE 802.11ah Agenda</vt:lpstr>
      <vt:lpstr>Submissions (Monday PM1)</vt:lpstr>
      <vt:lpstr>Submissions (Monday PM1)</vt:lpstr>
      <vt:lpstr>Submissions (Monday PM1)</vt:lpstr>
      <vt:lpstr>Submissions (Monday PM1)</vt:lpstr>
      <vt:lpstr>Submissions (Thursday AM1)</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 EC Approval to forward the draft to Revcom</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1141</cp:revision>
  <cp:lastPrinted>1998-02-10T13:28:06Z</cp:lastPrinted>
  <dcterms:created xsi:type="dcterms:W3CDTF">2009-11-09T00:32:22Z</dcterms:created>
  <dcterms:modified xsi:type="dcterms:W3CDTF">2016-06-14T22:49:59Z</dcterms:modified>
</cp:coreProperties>
</file>