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9" r:id="rId3"/>
    <p:sldId id="451" r:id="rId4"/>
    <p:sldId id="452" r:id="rId5"/>
    <p:sldId id="464" r:id="rId6"/>
    <p:sldId id="467" r:id="rId7"/>
    <p:sldId id="466" r:id="rId8"/>
    <p:sldId id="459" r:id="rId9"/>
    <p:sldId id="46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4" autoAdjust="0"/>
    <p:restoredTop sz="94771" autoAdjust="0"/>
  </p:normalViewPr>
  <p:slideViewPr>
    <p:cSldViewPr>
      <p:cViewPr varScale="1">
        <p:scale>
          <a:sx n="116" d="100"/>
          <a:sy n="116" d="100"/>
        </p:scale>
        <p:origin x="-980" y="-6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802.11-16/0777r6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package" Target="../embeddings/Microsoft_Excel_Worksheet1.xlsx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(NEWRACOM)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2016-10-01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960381"/>
              </p:ext>
            </p:extLst>
          </p:nvPr>
        </p:nvGraphicFramePr>
        <p:xfrm>
          <a:off x="687388" y="2970213"/>
          <a:ext cx="7856537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8" name="Document" r:id="rId3" imgW="8391903" imgH="2591601" progId="Word.Document.8">
                  <p:embed/>
                </p:oleObj>
              </mc:Choice>
              <mc:Fallback>
                <p:oleObj name="Document" r:id="rId3" imgW="8391903" imgH="259160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2970213"/>
                        <a:ext cx="7856537" cy="242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P802.11ah Report to EC on Approval </a:t>
            </a:r>
            <a:b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P802.11ah Draft 10.0 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r>
              <a:rPr lang="en-GB" altLang="ko-KR" dirty="0">
                <a:ea typeface="ＭＳ Ｐゴシック" pitchFamily="34" charset="-128"/>
              </a:rPr>
              <a:t>This document was approved during the </a:t>
            </a:r>
            <a:r>
              <a:rPr lang="en-GB" altLang="ko-KR" dirty="0" smtClean="0">
                <a:ea typeface="ＭＳ Ｐゴシック" pitchFamily="34" charset="-128"/>
              </a:rPr>
              <a:t>plenary session </a:t>
            </a:r>
            <a:r>
              <a:rPr lang="en-GB" altLang="ko-KR" dirty="0">
                <a:ea typeface="ＭＳ Ｐゴシック" pitchFamily="34" charset="-128"/>
              </a:rPr>
              <a:t>of the 802.11 working group on </a:t>
            </a:r>
            <a:r>
              <a:rPr lang="en-GB" altLang="ko-KR" dirty="0" smtClean="0">
                <a:ea typeface="ＭＳ Ｐゴシック" pitchFamily="34" charset="-128"/>
              </a:rPr>
              <a:t>14 September 2016.</a:t>
            </a:r>
            <a:endParaRPr lang="en-GB" altLang="ko-KR" dirty="0">
              <a:ea typeface="ＭＳ Ｐゴシック" pitchFamily="34" charset="-128"/>
            </a:endParaRPr>
          </a:p>
          <a:p>
            <a:pPr lvl="1"/>
            <a:r>
              <a:rPr lang="en-GB" altLang="ko-KR" dirty="0">
                <a:ea typeface="ＭＳ Ｐゴシック" pitchFamily="34" charset="-128"/>
              </a:rPr>
              <a:t>Passed in the Working Group </a:t>
            </a:r>
            <a:r>
              <a:rPr lang="en-GB" altLang="ko-KR" dirty="0" smtClean="0">
                <a:ea typeface="ＭＳ Ｐゴシック" pitchFamily="34" charset="-128"/>
              </a:rPr>
              <a:t>109 </a:t>
            </a:r>
            <a:r>
              <a:rPr lang="en-GB" altLang="ko-KR" dirty="0">
                <a:ea typeface="ＭＳ Ｐゴシック" pitchFamily="34" charset="-128"/>
              </a:rPr>
              <a:t>yes, </a:t>
            </a:r>
            <a:r>
              <a:rPr lang="en-GB" altLang="ko-KR" dirty="0" smtClean="0">
                <a:ea typeface="ＭＳ Ｐゴシック" pitchFamily="34" charset="-128"/>
              </a:rPr>
              <a:t>0 </a:t>
            </a:r>
            <a:r>
              <a:rPr lang="en-GB" altLang="ko-KR" dirty="0">
                <a:ea typeface="ＭＳ Ｐゴシック" pitchFamily="34" charset="-128"/>
              </a:rPr>
              <a:t>no , </a:t>
            </a:r>
            <a:r>
              <a:rPr lang="en-GB" altLang="ko-KR" dirty="0" smtClean="0">
                <a:ea typeface="ＭＳ Ｐゴシック" pitchFamily="34" charset="-128"/>
              </a:rPr>
              <a:t>3 </a:t>
            </a:r>
            <a:r>
              <a:rPr lang="en-GB" altLang="ko-KR" dirty="0">
                <a:ea typeface="ＭＳ Ｐゴシック" pitchFamily="34" charset="-128"/>
              </a:rPr>
              <a:t>abstain</a:t>
            </a:r>
          </a:p>
          <a:p>
            <a:r>
              <a:rPr lang="en-US" altLang="ko-KR" dirty="0" smtClean="0"/>
              <a:t>R6 </a:t>
            </a:r>
            <a:r>
              <a:rPr lang="en-US" altLang="ko-KR" dirty="0"/>
              <a:t>of this document adds 802.11 Working Group motion results (above</a:t>
            </a:r>
            <a:r>
              <a:rPr lang="en-US" altLang="ko-KR" dirty="0" smtClean="0"/>
              <a:t>) and </a:t>
            </a:r>
            <a:r>
              <a:rPr lang="en-US" altLang="ko-KR" dirty="0"/>
              <a:t>the </a:t>
            </a:r>
            <a:r>
              <a:rPr lang="en-US" altLang="ko-KR" dirty="0" smtClean="0"/>
              <a:t>5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Recirculation </a:t>
            </a:r>
            <a:r>
              <a:rPr lang="en-US" altLang="ko-KR" dirty="0"/>
              <a:t>Sponsor Ballot </a:t>
            </a:r>
            <a:r>
              <a:rPr lang="en-US" altLang="ko-KR" dirty="0" smtClean="0"/>
              <a:t>result</a:t>
            </a:r>
            <a:endParaRPr lang="en-US" altLang="ko-KR" dirty="0"/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Sponsor Ballot Results – P802.11ah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259463"/>
              </p:ext>
            </p:extLst>
          </p:nvPr>
        </p:nvGraphicFramePr>
        <p:xfrm>
          <a:off x="685800" y="1739609"/>
          <a:ext cx="7772400" cy="420399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71600"/>
                <a:gridCol w="2588232"/>
                <a:gridCol w="545387"/>
                <a:gridCol w="545387"/>
                <a:gridCol w="389562"/>
                <a:gridCol w="389562"/>
                <a:gridCol w="389562"/>
                <a:gridCol w="545387"/>
                <a:gridCol w="398121"/>
                <a:gridCol w="6096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5,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TGah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2,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TGah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April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4, 2016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7.0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147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May 17, 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8.0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149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Arial" pitchFamily="34" charset="0"/>
                          <a:cs typeface="Arial" pitchFamily="34" charset="0"/>
                        </a:rPr>
                        <a:t>September</a:t>
                      </a:r>
                      <a:r>
                        <a:rPr lang="en-US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9, </a:t>
                      </a:r>
                    </a:p>
                    <a:p>
                      <a:r>
                        <a:rPr lang="en-US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lang="en-US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400" dirty="0" smtClean="0">
                          <a:latin typeface="Arial" pitchFamily="34" charset="0"/>
                          <a:cs typeface="Arial" pitchFamily="34" charset="0"/>
                        </a:rPr>
                        <a:t>Fourth Recirculation Sponsor Ballot for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altLang="ko-KR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9.0</a:t>
                      </a:r>
                      <a:endParaRPr lang="en-CA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lang="en-CA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150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ko-KR" sz="1400" dirty="0" smtClean="0"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Arial" pitchFamily="34" charset="0"/>
                          <a:cs typeface="Arial" pitchFamily="34" charset="0"/>
                        </a:rPr>
                        <a:t>September</a:t>
                      </a:r>
                      <a:r>
                        <a:rPr lang="en-US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30, 2016</a:t>
                      </a:r>
                      <a:endParaRPr lang="en-US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400" dirty="0" smtClean="0">
                          <a:latin typeface="Arial" pitchFamily="34" charset="0"/>
                          <a:cs typeface="Arial" pitchFamily="34" charset="0"/>
                        </a:rPr>
                        <a:t>Fifth Recirculation Sponsor Ballot for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altLang="ko-KR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10.0</a:t>
                      </a:r>
                      <a:endParaRPr lang="en-CA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lang="en-CA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153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133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ko-KR" sz="1400" dirty="0" smtClean="0">
                          <a:latin typeface="Arial" pitchFamily="34" charset="0"/>
                          <a:cs typeface="Arial" pitchFamily="34" charset="0"/>
                        </a:rPr>
                        <a:t>96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Sponsor Ballot Comments – P802.11ah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285135"/>
              </p:ext>
            </p:extLst>
          </p:nvPr>
        </p:nvGraphicFramePr>
        <p:xfrm>
          <a:off x="1066800" y="1582837"/>
          <a:ext cx="7086600" cy="463071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71600"/>
                <a:gridCol w="2438400"/>
                <a:gridCol w="32766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</a:t>
                      </a:r>
                      <a:b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5,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TGah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552  (287T , 265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2,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TGah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 (66 T, 15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April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4, 2016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7.0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24 (23 T, 1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May 17, 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8.0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 (2 T, 0 E) </a:t>
                      </a:r>
                      <a:b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</a:b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* Comments form Yes votes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September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9, </a:t>
                      </a:r>
                    </a:p>
                    <a:p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400" dirty="0" smtClean="0">
                          <a:latin typeface="Arial" pitchFamily="34" charset="0"/>
                          <a:cs typeface="Arial" pitchFamily="34" charset="0"/>
                        </a:rPr>
                        <a:t>Fourth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altLang="ko-KR" sz="1400" dirty="0" smtClean="0">
                          <a:latin typeface="Arial" pitchFamily="34" charset="0"/>
                          <a:cs typeface="Arial" pitchFamily="34" charset="0"/>
                        </a:rPr>
                        <a:t>Recirculation Sponsor Ballot for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altLang="ko-KR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9.0</a:t>
                      </a:r>
                      <a:endParaRPr lang="en-CA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 (</a:t>
                      </a:r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 T, 0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September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30, </a:t>
                      </a:r>
                    </a:p>
                    <a:p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400" dirty="0" smtClean="0">
                          <a:latin typeface="Arial" pitchFamily="34" charset="0"/>
                          <a:cs typeface="Arial" pitchFamily="34" charset="0"/>
                        </a:rPr>
                        <a:t>Fifth Recirculation Sponsor Ballot for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altLang="ko-KR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10.0</a:t>
                      </a:r>
                      <a:endParaRPr lang="en-CA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2016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751074"/>
              </p:ext>
            </p:extLst>
          </p:nvPr>
        </p:nvGraphicFramePr>
        <p:xfrm>
          <a:off x="381000" y="1752600"/>
          <a:ext cx="8382001" cy="357274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447801"/>
                <a:gridCol w="1295788"/>
                <a:gridCol w="965423"/>
                <a:gridCol w="965423"/>
                <a:gridCol w="965423"/>
                <a:gridCol w="965423"/>
                <a:gridCol w="965423"/>
                <a:gridCol w="811297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924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Palm, Stephen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McCann, Stephen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Stephens, Adrian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Fischer, Matthew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Hunter, David </a:t>
                      </a:r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(*)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Rolfe, Benjamin </a:t>
                      </a:r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(*)</a:t>
                      </a:r>
                      <a:endParaRPr lang="en-US" sz="14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b="1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4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sp>
        <p:nvSpPr>
          <p:cNvPr id="9" name="Textfeld 8"/>
          <p:cNvSpPr txBox="1"/>
          <p:nvPr/>
        </p:nvSpPr>
        <p:spPr>
          <a:xfrm>
            <a:off x="683568" y="5338227"/>
            <a:ext cx="78508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(*) Commenter provided no response for contacts (June 13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, July 11</a:t>
            </a:r>
            <a:r>
              <a:rPr lang="en-US" sz="1400" baseline="30000" dirty="0" smtClean="0"/>
              <a:t>th </a:t>
            </a:r>
            <a:r>
              <a:rPr lang="en-US" sz="1400" dirty="0" smtClean="0"/>
              <a:t> and September 13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) </a:t>
            </a:r>
            <a:r>
              <a:rPr lang="en-US" altLang="ko-KR" sz="1400" dirty="0" smtClean="0"/>
              <a:t>to </a:t>
            </a:r>
            <a:r>
              <a:rPr lang="en-US" altLang="ko-KR" sz="1400" dirty="0"/>
              <a:t>ask which comments are satisfied or unsatisfied</a:t>
            </a:r>
            <a:r>
              <a:rPr lang="en-US" altLang="ko-KR" sz="1400" dirty="0" smtClean="0"/>
              <a:t>.</a:t>
            </a:r>
          </a:p>
          <a:p>
            <a:r>
              <a:rPr lang="en-US" altLang="ko-KR" sz="1400" b="1" dirty="0"/>
              <a:t>Total number of unsatisfied comments based on feedback from commenter: </a:t>
            </a:r>
            <a:r>
              <a:rPr lang="en-US" altLang="ko-KR" sz="1400" b="1" dirty="0" smtClean="0"/>
              <a:t>14</a:t>
            </a:r>
            <a:r>
              <a:rPr lang="en-US" altLang="ko-KR" sz="1400" dirty="0" smtClean="0"/>
              <a:t> </a:t>
            </a:r>
            <a:endParaRPr lang="en-US" altLang="ko-KR" sz="1400" dirty="0"/>
          </a:p>
          <a:p>
            <a:r>
              <a:rPr lang="en-US" altLang="ko-KR" sz="1400" b="1" dirty="0"/>
              <a:t>Total number of unsatisfied comments from </a:t>
            </a:r>
            <a:r>
              <a:rPr lang="en-US" altLang="ko-KR" sz="1400" b="1" u="sng" dirty="0"/>
              <a:t>unresponsive </a:t>
            </a:r>
            <a:r>
              <a:rPr lang="en-US" altLang="ko-KR" sz="1400" b="1" dirty="0"/>
              <a:t>commenter:  </a:t>
            </a:r>
            <a:r>
              <a:rPr lang="en-US" altLang="ko-KR" sz="1400" b="1" dirty="0" smtClean="0"/>
              <a:t>187</a:t>
            </a:r>
            <a:endParaRPr lang="en-US" altLang="ko-KR" sz="1400" b="1" dirty="0"/>
          </a:p>
          <a:p>
            <a:endParaRPr lang="en-US" altLang="ko-KR" dirty="0" smtClean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2016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  <p:graphicFrame>
        <p:nvGraphicFramePr>
          <p:cNvPr id="7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352118"/>
              </p:ext>
            </p:extLst>
          </p:nvPr>
        </p:nvGraphicFramePr>
        <p:xfrm>
          <a:off x="762000" y="1433624"/>
          <a:ext cx="7696200" cy="502813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819400"/>
                <a:gridCol w="1981200"/>
                <a:gridCol w="1905000"/>
                <a:gridCol w="990600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Topic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Comments from responsive commenter</a:t>
                      </a:r>
                      <a:endParaRPr kumimoji="0" lang="en-GB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Comments from unresponsive commenter</a:t>
                      </a:r>
                      <a:endParaRPr kumimoji="0" lang="en-GB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924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3 (Definitions)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19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19</a:t>
                      </a:r>
                      <a:endParaRPr lang="ko-KR" altLang="en-US" sz="1400" dirty="0"/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4 (General description)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19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21</a:t>
                      </a:r>
                      <a:endParaRPr lang="ko-KR" altLang="en-US" sz="1400" dirty="0"/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5 (MAC service definition)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5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5</a:t>
                      </a:r>
                      <a:endParaRPr lang="ko-KR" altLang="en-US" sz="1400" dirty="0"/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6 (Layer management)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10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9 (Frame formats)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6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23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29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10 (MAC sublayer functional description)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64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66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11 (MLME)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28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29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12 (Security)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23 (S1G PHY specification)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8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8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Annex B (PICS)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and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 (Sequences)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3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General (PAR</a:t>
                      </a:r>
                      <a:r>
                        <a:rPr lang="en-US" altLang="ko-KR" sz="14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Scope, IEEE SA Style</a:t>
                      </a: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altLang="ko-KR" sz="14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etc</a:t>
                      </a: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9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9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b="1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4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14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187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201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22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 marL="0" indent="0">
              <a:lnSpc>
                <a:spcPct val="80000"/>
              </a:lnSpc>
              <a:buNone/>
            </a:pPr>
            <a:endParaRPr lang="en-GB" sz="1800" dirty="0" smtClean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4957305"/>
              </p:ext>
            </p:extLst>
          </p:nvPr>
        </p:nvGraphicFramePr>
        <p:xfrm>
          <a:off x="6172200" y="2514600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8" name="워크시트" showAsIcon="1" r:id="rId4" imgW="914400" imgH="806400" progId="Excel.Sheet.12">
                  <p:embed/>
                </p:oleObj>
              </mc:Choice>
              <mc:Fallback>
                <p:oleObj name="워크시트" showAsIcon="1" r:id="rId4" imgW="914400" imgH="806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72200" y="2514600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0947966"/>
              </p:ext>
            </p:extLst>
          </p:nvPr>
        </p:nvGraphicFramePr>
        <p:xfrm>
          <a:off x="685800" y="1676400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/>
                <a:gridCol w="1219200"/>
                <a:gridCol w="1409700"/>
                <a:gridCol w="1943100"/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February 2015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0199851"/>
              </p:ext>
            </p:extLst>
          </p:nvPr>
        </p:nvGraphicFramePr>
        <p:xfrm>
          <a:off x="685800" y="1219200"/>
          <a:ext cx="8229600" cy="4876800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D7.0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2016-03-30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2016-04-14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D8.0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2016-05-02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2016-05-17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D9.0 (Incorporate baseline updates only)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2016-08-30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2016-09-09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20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Recirculation Sponsor Ballot on D10.0 (Incorporate baseline updates only)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2016-09-20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for unconditional approval to proceed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2016-10-04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Posting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2016-10-17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84525</TotalTime>
  <Words>891</Words>
  <Application>Microsoft Office PowerPoint</Application>
  <PresentationFormat>화면 슬라이드 쇼(4:3)</PresentationFormat>
  <Paragraphs>302</Paragraphs>
  <Slides>9</Slides>
  <Notes>3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2" baseType="lpstr">
      <vt:lpstr>802-11-Submission</vt:lpstr>
      <vt:lpstr>Document</vt:lpstr>
      <vt:lpstr>워크시트</vt:lpstr>
      <vt:lpstr>PowerPoint 프레젠테이션</vt:lpstr>
      <vt:lpstr>Introduction</vt:lpstr>
      <vt:lpstr>Sponsor Ballot Results – P802.11ah</vt:lpstr>
      <vt:lpstr>Sponsor Ballot Comments – P802.11ah</vt:lpstr>
      <vt:lpstr>Unsatisfied comments by commenter</vt:lpstr>
      <vt:lpstr>Unsatisfied comments by topics</vt:lpstr>
      <vt:lpstr>Unsatisfied comments</vt:lpstr>
      <vt:lpstr>Mandatory Coordination</vt:lpstr>
      <vt:lpstr>TGah Timeline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May 2011 Report</dc:title>
  <dc:creator>Eldad Perahia</dc:creator>
  <cp:keywords>July 2011</cp:keywords>
  <cp:lastModifiedBy>Yongho</cp:lastModifiedBy>
  <cp:revision>2789</cp:revision>
  <cp:lastPrinted>1998-02-10T13:28:06Z</cp:lastPrinted>
  <dcterms:created xsi:type="dcterms:W3CDTF">2007-04-17T18:10:23Z</dcterms:created>
  <dcterms:modified xsi:type="dcterms:W3CDTF">2016-10-01T22:00:16Z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