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76" r:id="rId23"/>
    <p:sldId id="551" r:id="rId24"/>
    <p:sldId id="577" r:id="rId25"/>
    <p:sldId id="578" r:id="rId26"/>
    <p:sldId id="558" r:id="rId27"/>
    <p:sldId id="430" r:id="rId28"/>
    <p:sldId id="579" r:id="rId29"/>
    <p:sldId id="513" r:id="rId30"/>
    <p:sldId id="554" r:id="rId31"/>
    <p:sldId id="562" r:id="rId32"/>
    <p:sldId id="39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5" d="100"/>
          <a:sy n="95" d="100"/>
        </p:scale>
        <p:origin x="-26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-08-07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Michael Fischer   Seconded: Joseph Levy</a:t>
            </a:r>
          </a:p>
          <a:p>
            <a:pPr lvl="1"/>
            <a:r>
              <a:rPr lang="en-GB" dirty="0" smtClean="0"/>
              <a:t>Yes: 3   No: 0   Abstain: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Abstain: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a:t>
            </a:r>
            <a:r>
              <a:rPr lang="en-US" dirty="0"/>
              <a:t>“</a:t>
            </a:r>
            <a:r>
              <a:rPr lang="en-US" dirty="0">
                <a:solidFill>
                  <a:srgbClr val="000000"/>
                </a:solidFill>
                <a:ea typeface="Lucida Grande"/>
                <a:cs typeface="Lucida Grande"/>
              </a:rPr>
              <a:t>Remaining LB218 Comments Assigned to Donald Eastlake”, </a:t>
            </a:r>
            <a:r>
              <a:rPr lang="en-US" b="0" dirty="0" smtClean="0"/>
              <a:t>Donald 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a:t>
            </a:r>
            <a:r>
              <a:rPr lang="en-US" dirty="0" smtClean="0"/>
              <a:t>16/</a:t>
            </a:r>
            <a:r>
              <a:rPr lang="en-US" dirty="0" smtClean="0"/>
              <a:t>921, “</a:t>
            </a:r>
            <a:r>
              <a:rPr lang="en-US" dirty="0">
                <a:solidFill>
                  <a:srgbClr val="000000"/>
                </a:solidFill>
                <a:ea typeface="Lucida Grande"/>
                <a:cs typeface="Lucida Grande"/>
              </a:rPr>
              <a:t>Remaining LB218 Comments Assigned to Donald Eastlake”, </a:t>
            </a:r>
            <a:r>
              <a:rPr lang="en-US" dirty="0" smtClean="0">
                <a:solidFill>
                  <a:srgbClr val="000000"/>
                </a:solidFill>
                <a:ea typeface="Lucida Grande"/>
                <a:cs typeface="Lucida Grande"/>
              </a:rPr>
              <a:t>Donald Eastlake</a:t>
            </a:r>
            <a:endParaRPr lang="en-US" b="0" dirty="0"/>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smtClean="0"/>
              <a:t>[27] Moved</a:t>
            </a:r>
            <a:r>
              <a:rPr lang="en-US" dirty="0"/>
              <a:t>, </a:t>
            </a:r>
            <a:r>
              <a:rPr lang="en-US" b="0" dirty="0"/>
              <a:t>to approve the comment resolutions in the Waikoloa3 tab of 11-15/556r29.</a:t>
            </a:r>
          </a:p>
          <a:p>
            <a:pPr lvl="1">
              <a:lnSpc>
                <a:spcPct val="80000"/>
              </a:lnSpc>
            </a:pPr>
            <a:r>
              <a:rPr lang="en-US" dirty="0"/>
              <a:t>Mover: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MarkHamilton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lvl="1">
              <a:lnSpc>
                <a:spcPct val="80000"/>
              </a:lnSpc>
            </a:pPr>
            <a:r>
              <a:rPr lang="en-US" dirty="0" smtClean="0"/>
              <a:t>11-16/827r0, </a:t>
            </a:r>
            <a:r>
              <a:rPr lang="en-US" dirty="0"/>
              <a:t>“LB218 GLK-GCR related comment </a:t>
            </a:r>
            <a:r>
              <a:rPr lang="en-US" dirty="0" smtClean="0"/>
              <a:t>resolutions”, Ganesh </a:t>
            </a:r>
            <a:r>
              <a:rPr lang="en-US" dirty="0" err="1" smtClean="0"/>
              <a:t>Venkatesan</a:t>
            </a:r>
            <a:endParaRPr lang="en-US" b="0" dirty="0"/>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August 8, 15, 22, 29, 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11-16/921r3, </a:t>
            </a:r>
            <a:r>
              <a:rPr lang="en-US" dirty="0"/>
              <a:t>“</a:t>
            </a:r>
            <a:r>
              <a:rPr lang="en-US" dirty="0">
                <a:solidFill>
                  <a:srgbClr val="000000"/>
                </a:solidFill>
                <a:ea typeface="Lucida Grande"/>
                <a:cs typeface="Lucida Grande"/>
              </a:rPr>
              <a:t>Remaining LB218 Comments Assigned to Donald Eastlake”</a:t>
            </a:r>
            <a:r>
              <a:rPr lang="en-US" dirty="0" smtClean="0">
                <a:solidFill>
                  <a:srgbClr val="000000"/>
                </a:solidFill>
                <a:ea typeface="Lucida Grande"/>
                <a:cs typeface="Lucida Grande"/>
              </a:rPr>
              <a:t>, </a:t>
            </a:r>
            <a:r>
              <a:rPr lang="en-US" dirty="0" smtClean="0"/>
              <a:t>Donald Eastlake</a:t>
            </a:r>
            <a:endParaRPr lang="en-US" b="0" dirty="0" smtClean="0"/>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a:t>
            </a:r>
            <a:r>
              <a:rPr lang="en-US" dirty="0" smtClean="0">
                <a:latin typeface="Arial" charset="0"/>
                <a:cs typeface="Arial" charset="0"/>
              </a:rPr>
              <a:t>0</a:t>
            </a:r>
            <a:r>
              <a:rPr lang="en-US" dirty="0">
                <a:latin typeface="Arial"/>
                <a:cs typeface="Arial"/>
              </a:rPr>
              <a:t>, </a:t>
            </a:r>
            <a:r>
              <a:rPr lang="en-US" dirty="0" smtClean="0">
                <a:latin typeface="Arial"/>
                <a:cs typeface="Arial"/>
              </a:rPr>
              <a:t>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lvl="1">
              <a:lnSpc>
                <a:spcPct val="90000"/>
              </a:lnSpc>
            </a:pPr>
            <a:r>
              <a:rPr lang="en-US" altLang="ja-JP" dirty="0" smtClean="0">
                <a:cs typeface="ＭＳ Ｐゴシック" charset="0"/>
              </a:rPr>
              <a:t>Ganesh </a:t>
            </a:r>
            <a:r>
              <a:rPr lang="en-US" altLang="ja-JP" dirty="0" err="1" smtClean="0">
                <a:cs typeface="ＭＳ Ｐゴシック" charset="0"/>
              </a:rPr>
              <a:t>Venkatesan</a:t>
            </a:r>
            <a:r>
              <a:rPr lang="en-US" altLang="ja-JP" dirty="0" smtClean="0">
                <a:cs typeface="ＭＳ Ｐゴシック" charset="0"/>
              </a:rPr>
              <a:t> took notes</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80000"/>
              </a:lnSpc>
            </a:pPr>
            <a:r>
              <a:rPr lang="en-GB" b="0" dirty="0" smtClean="0"/>
              <a:t>802.11ak status</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Ganesh </a:t>
            </a:r>
            <a:r>
              <a:rPr lang="en-US" dirty="0" err="1" smtClean="0"/>
              <a:t>Venkatesan</a:t>
            </a:r>
            <a:r>
              <a:rPr lang="en-US" dirty="0" smtClean="0"/>
              <a:t> – discuss P802.11ak Draft D2.3 text line 19+ page 52</a:t>
            </a:r>
          </a:p>
          <a:p>
            <a:pPr lvl="1">
              <a:lnSpc>
                <a:spcPct val="80000"/>
              </a:lnSpc>
            </a:pPr>
            <a:r>
              <a:rPr lang="en-GB" b="0" dirty="0" smtClean="0"/>
              <a:t>11-16/1004, </a:t>
            </a:r>
            <a:r>
              <a:rPr lang="en-GB" dirty="0"/>
              <a:t>“LB212 </a:t>
            </a:r>
            <a:r>
              <a:rPr lang="en-GB" dirty="0" err="1"/>
              <a:t>hamilton</a:t>
            </a:r>
            <a:r>
              <a:rPr lang="en-GB" dirty="0"/>
              <a:t> assigned </a:t>
            </a:r>
            <a:r>
              <a:rPr lang="en-GB" dirty="0" smtClean="0"/>
              <a:t>comments”, Mark </a:t>
            </a:r>
            <a:r>
              <a:rPr lang="en-GB" b="0" dirty="0" smtClean="0"/>
              <a:t>Hamilton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10am Eastern US time.</a:t>
            </a:r>
          </a:p>
          <a:p>
            <a:pPr lvl="1">
              <a:lnSpc>
                <a:spcPct val="80000"/>
              </a:lnSpc>
            </a:pPr>
            <a:r>
              <a:rPr lang="en-US" dirty="0" smtClean="0"/>
              <a:t>Approved by unanimous consent</a:t>
            </a:r>
          </a:p>
          <a:p>
            <a:pPr lvl="1">
              <a:lnSpc>
                <a:spcPct val="80000"/>
              </a:lnSpc>
            </a:pPr>
            <a:endParaRPr lang="en-US" dirty="0" smtClean="0"/>
          </a:p>
          <a:p>
            <a:pPr>
              <a:lnSpc>
                <a:spcPct val="80000"/>
              </a:lnSpc>
            </a:pPr>
            <a:r>
              <a:rPr lang="en-US" b="0" dirty="0" smtClean="0"/>
              <a:t>Architecture discussions</a:t>
            </a:r>
          </a:p>
          <a:p>
            <a:pPr lvl="1">
              <a:lnSpc>
                <a:spcPct val="80000"/>
              </a:lnSpc>
            </a:pPr>
            <a:r>
              <a:rPr lang="en-GB" dirty="0" smtClean="0"/>
              <a:t>11-16/</a:t>
            </a:r>
            <a:r>
              <a:rPr lang="en-GB" dirty="0"/>
              <a:t>251r6, “GLK ESS”,  </a:t>
            </a:r>
            <a:r>
              <a:rPr lang="en-GB" dirty="0" smtClean="0"/>
              <a:t>Figures 4-13* in the 11ak draft, wording discussed:</a:t>
            </a:r>
            <a:endParaRPr lang="en-GB" dirty="0"/>
          </a:p>
          <a:p>
            <a:pPr lvl="2">
              <a:lnSpc>
                <a:spcPct val="80000"/>
              </a:lnSpc>
            </a:pPr>
            <a:r>
              <a:rPr lang="en-US" b="0" dirty="0"/>
              <a:t>general link (GLK):  A point to point connection between two IEEE </a:t>
            </a:r>
            <a:r>
              <a:rPr lang="en-US" b="0" dirty="0" err="1"/>
              <a:t>Std</a:t>
            </a:r>
            <a:r>
              <a:rPr lang="en-US" b="0" dirty="0"/>
              <a:t> 802.1Q  ISS Service Access Points  (ISS-SAPs) over a IEEE </a:t>
            </a:r>
            <a:r>
              <a:rPr lang="en-US" b="0" dirty="0" err="1"/>
              <a:t>Std</a:t>
            </a:r>
            <a:r>
              <a:rPr lang="en-US" b="0" dirty="0"/>
              <a:t> 802.11 link, suitable for use in an IEEE </a:t>
            </a:r>
            <a:r>
              <a:rPr lang="en-US" b="0" dirty="0" err="1"/>
              <a:t>Std</a:t>
            </a:r>
            <a:r>
              <a:rPr lang="en-US" b="0" dirty="0"/>
              <a:t> 802.1Q conformant network.</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a:t>
            </a:r>
            <a:r>
              <a:rPr lang="en-US" sz="2800" dirty="0">
                <a:latin typeface="Arial"/>
                <a:cs typeface="Arial"/>
              </a:rPr>
              <a:t>H</a:t>
            </a:r>
            <a:r>
              <a:rPr lang="en-US" sz="2800" dirty="0" smtClean="0">
                <a:latin typeface="Arial"/>
                <a:cs typeface="Arial"/>
              </a:rPr>
              <a:t>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endParaRPr lang="en-US" sz="2000" dirty="0" smtClean="0"/>
          </a:p>
          <a:p>
            <a:pPr>
              <a:lnSpc>
                <a:spcPct val="80000"/>
              </a:lnSpc>
            </a:pPr>
            <a:r>
              <a:rPr lang="en-US" sz="2000" dirty="0" smtClean="0"/>
              <a:t>Adjourn </a:t>
            </a:r>
            <a:r>
              <a:rPr lang="en-US" sz="2000" dirty="0"/>
              <a:t>802.11 ARC SC</a:t>
            </a:r>
          </a:p>
          <a:p>
            <a:pPr>
              <a:lnSpc>
                <a:spcPct val="80000"/>
              </a:lnSpc>
            </a:pPr>
            <a:r>
              <a:rPr lang="en-US" sz="2000" dirty="0" smtClean="0"/>
              <a:t>Recess </a:t>
            </a:r>
            <a:r>
              <a:rPr lang="en-US" sz="2000" dirty="0" err="1" smtClean="0"/>
              <a:t>TGak</a:t>
            </a:r>
            <a:r>
              <a:rPr lang="en-US" sz="2000" dirty="0" smtClean="0"/>
              <a:t> until 16:00 today.</a:t>
            </a:r>
            <a:endParaRPr lang="en-US" sz="2000" dirty="0"/>
          </a:p>
          <a:p>
            <a:pPr>
              <a:lnSpc>
                <a:spcPct val="80000"/>
              </a:lnSpc>
            </a:pPr>
            <a:endParaRPr lang="en-US" sz="2000"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p>
          <a:p>
            <a:pPr>
              <a:lnSpc>
                <a:spcPct val="80000"/>
              </a:lnSpc>
            </a:pPr>
            <a:r>
              <a:rPr lang="en-US" b="0" dirty="0" smtClean="0"/>
              <a:t>Call for essential 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smtClean="0"/>
              <a:t>827r2</a:t>
            </a:r>
          </a:p>
          <a:p>
            <a:pPr lvl="1">
              <a:lnSpc>
                <a:spcPct val="80000"/>
              </a:lnSpc>
            </a:pPr>
            <a:r>
              <a:rPr lang="en-US" b="0" dirty="0" smtClean="0"/>
              <a:t>11-16/921r3</a:t>
            </a:r>
            <a:endParaRPr lang="en-US" b="0" dirty="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[28] Moved, </a:t>
            </a:r>
            <a:r>
              <a:rPr lang="en-US" b="0" dirty="0" smtClean="0"/>
              <a:t>to approve the following  comment resolutions and direct the editor to publish a Draft D2.4 incorporating all comment resolutions approved by vote at this San Diego meeting.</a:t>
            </a:r>
          </a:p>
          <a:p>
            <a:pPr lvl="2">
              <a:lnSpc>
                <a:spcPct val="80000"/>
              </a:lnSpc>
            </a:pPr>
            <a:r>
              <a:rPr lang="en-US" sz="2000" dirty="0" smtClean="0"/>
              <a:t>Resolutions colored yellow in 11-16/921r4,</a:t>
            </a:r>
          </a:p>
          <a:p>
            <a:pPr lvl="2">
              <a:lnSpc>
                <a:spcPct val="80000"/>
              </a:lnSpc>
            </a:pPr>
            <a:r>
              <a:rPr lang="en-US" sz="2000" b="0" dirty="0" smtClean="0"/>
              <a:t>Resolutions of CIDs </a:t>
            </a:r>
            <a:r>
              <a:rPr lang="en-US" sz="2000" dirty="0"/>
              <a:t>1018, 1020, 1021, </a:t>
            </a:r>
            <a:r>
              <a:rPr lang="en-US" sz="2000" dirty="0" smtClean="0"/>
              <a:t>and 1022</a:t>
            </a:r>
            <a:r>
              <a:rPr lang="en-US" sz="2000" b="0" dirty="0" smtClean="0"/>
              <a:t> in 11-16/1004r1,</a:t>
            </a:r>
          </a:p>
          <a:p>
            <a:pPr lvl="2">
              <a:lnSpc>
                <a:spcPct val="80000"/>
              </a:lnSpc>
            </a:pPr>
            <a:r>
              <a:rPr lang="en-US" sz="2000" dirty="0" smtClean="0"/>
              <a:t>Accept CID 1285 and 1286.</a:t>
            </a:r>
            <a:endParaRPr lang="en-US" sz="2000" b="0" dirty="0" smtClean="0"/>
          </a:p>
          <a:p>
            <a:pPr lvl="2">
              <a:lnSpc>
                <a:spcPct val="80000"/>
              </a:lnSpc>
            </a:pPr>
            <a:r>
              <a:rPr lang="en-US" sz="2000" dirty="0" smtClean="0"/>
              <a:t>Resolutions of CIDs 1003, 1160, 1162, 1164, 1170, 1218, 1219, 1220, 1228, 1234 in 11-16/827r2.</a:t>
            </a:r>
            <a:endParaRPr lang="en-US" sz="2000" b="0" dirty="0" smtClean="0"/>
          </a:p>
          <a:p>
            <a:pPr lvl="1">
              <a:lnSpc>
                <a:spcPct val="80000"/>
              </a:lnSpc>
            </a:pPr>
            <a:r>
              <a:rPr lang="en-US" dirty="0" smtClean="0"/>
              <a:t>Mover</a:t>
            </a:r>
            <a:r>
              <a:rPr lang="en-US" dirty="0"/>
              <a:t>: </a:t>
            </a:r>
            <a:r>
              <a:rPr lang="en-US" dirty="0" smtClean="0"/>
              <a:t>Mark Hamilton    </a:t>
            </a:r>
            <a:r>
              <a:rPr lang="en-US" dirty="0"/>
              <a:t>Seconder: </a:t>
            </a:r>
            <a:r>
              <a:rPr lang="en-US" dirty="0" smtClean="0"/>
              <a:t>Joseph Levy</a:t>
            </a:r>
            <a:endParaRPr lang="en-US" dirty="0"/>
          </a:p>
          <a:p>
            <a:pPr lvl="1">
              <a:lnSpc>
                <a:spcPct val="80000"/>
              </a:lnSpc>
            </a:pPr>
            <a:r>
              <a:rPr lang="en-US" dirty="0"/>
              <a:t>Yes: </a:t>
            </a:r>
            <a:r>
              <a:rPr lang="en-US" dirty="0" smtClean="0"/>
              <a:t>5   </a:t>
            </a:r>
            <a:r>
              <a:rPr lang="en-US" dirty="0"/>
              <a:t>No: </a:t>
            </a:r>
            <a:r>
              <a:rPr lang="en-US" dirty="0" smtClean="0"/>
              <a:t>0   </a:t>
            </a:r>
            <a:r>
              <a:rPr lang="en-US" dirty="0"/>
              <a:t>Abstain: </a:t>
            </a:r>
            <a:r>
              <a:rPr lang="en-US" dirty="0" smtClean="0"/>
              <a:t>0</a:t>
            </a:r>
            <a:endParaRPr lang="en-US" dirty="0"/>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35581"/>
              </p:ext>
            </p:extLst>
          </p:nvPr>
        </p:nvGraphicFramePr>
        <p:xfrm>
          <a:off x="762000" y="1752600"/>
          <a:ext cx="7696199" cy="426666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a:t>
            </a:r>
            <a:r>
              <a:rPr lang="en-US" dirty="0"/>
              <a:t>556r29, “LB212 + LB218 Working Group Ballot Comments</a:t>
            </a:r>
            <a:r>
              <a:rPr lang="en-US" dirty="0" smtClean="0"/>
              <a:t>”, Donald Eastlake</a:t>
            </a:r>
          </a:p>
          <a:p>
            <a:pPr lvl="1">
              <a:lnSpc>
                <a:spcPct val="80000"/>
              </a:lnSpc>
            </a:pPr>
            <a:r>
              <a:rPr lang="en-US" b="0" dirty="0" smtClean="0"/>
              <a:t>11-16/921r0, “</a:t>
            </a:r>
            <a:r>
              <a:rPr lang="en-US" dirty="0">
                <a:solidFill>
                  <a:srgbClr val="000000"/>
                </a:solidFill>
                <a:ea typeface="Lucida Grande"/>
                <a:cs typeface="Lucida Grande"/>
              </a:rPr>
              <a:t>Remaining LB218 Comments Assigned to Donald </a:t>
            </a:r>
            <a:r>
              <a:rPr lang="en-US" dirty="0" smtClean="0">
                <a:solidFill>
                  <a:srgbClr val="000000"/>
                </a:solidFill>
                <a:ea typeface="Lucida Grande"/>
                <a:cs typeface="Lucida Grande"/>
              </a:rPr>
              <a:t>Eastlake”, </a:t>
            </a:r>
            <a:r>
              <a:rPr lang="en-US" b="0" dirty="0" smtClean="0"/>
              <a:t>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106776</TotalTime>
  <Words>3215</Words>
  <Application>Microsoft Macintosh PowerPoint</Application>
  <PresentationFormat>On-screen Show (4:3)</PresentationFormat>
  <Paragraphs>517</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17 May 2016 19:30 – 21:30, La Jolla A Room</vt:lpstr>
      <vt:lpstr>Tuesday, 17 May 2016 19:30 – 21:30, La Jolla A Room</vt:lpstr>
      <vt:lpstr>Wednesday, 27 July 2016 13:30 – 15:30, La Jolla A Room</vt:lpstr>
      <vt:lpstr>Wednesday, 27 July 2016 13:30 – 15:30, La Jolla A Room</vt:lpstr>
      <vt:lpstr>Wednesday, 27 July 2016 16:00 – 18:00, Seaport H Room</vt:lpstr>
      <vt:lpstr>Thursday, 28 July 2016 08:00 – 10:00, Seaport H Room</vt:lpstr>
      <vt:lpstr>Thursday, 28 July 2016 08:00 – 10:00, Seaport H Room</vt:lpstr>
      <vt:lpstr>Thursday, 28 July 2016 08:00 – 10:00, Seaport H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1248</cp:revision>
  <cp:lastPrinted>2016-06-15T02:09:12Z</cp:lastPrinted>
  <dcterms:created xsi:type="dcterms:W3CDTF">2006-12-04T03:46:13Z</dcterms:created>
  <dcterms:modified xsi:type="dcterms:W3CDTF">2016-08-07T18:34:26Z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