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3"/>
  </p:notesMasterIdLst>
  <p:handoutMasterIdLst>
    <p:handoutMasterId r:id="rId34"/>
  </p:handoutMasterIdLst>
  <p:sldIdLst>
    <p:sldId id="269" r:id="rId2"/>
    <p:sldId id="271" r:id="rId3"/>
    <p:sldId id="358" r:id="rId4"/>
    <p:sldId id="460" r:id="rId5"/>
    <p:sldId id="568" r:id="rId6"/>
    <p:sldId id="443" r:id="rId7"/>
    <p:sldId id="528" r:id="rId8"/>
    <p:sldId id="567" r:id="rId9"/>
    <p:sldId id="566" r:id="rId10"/>
    <p:sldId id="518" r:id="rId11"/>
    <p:sldId id="563" r:id="rId12"/>
    <p:sldId id="574" r:id="rId13"/>
    <p:sldId id="565" r:id="rId14"/>
    <p:sldId id="575" r:id="rId15"/>
    <p:sldId id="569" r:id="rId16"/>
    <p:sldId id="564" r:id="rId17"/>
    <p:sldId id="570" r:id="rId18"/>
    <p:sldId id="571" r:id="rId19"/>
    <p:sldId id="572" r:id="rId20"/>
    <p:sldId id="573" r:id="rId21"/>
    <p:sldId id="535" r:id="rId22"/>
    <p:sldId id="576" r:id="rId23"/>
    <p:sldId id="551" r:id="rId24"/>
    <p:sldId id="577" r:id="rId25"/>
    <p:sldId id="578" r:id="rId26"/>
    <p:sldId id="558" r:id="rId27"/>
    <p:sldId id="430" r:id="rId28"/>
    <p:sldId id="513" r:id="rId29"/>
    <p:sldId id="554" r:id="rId30"/>
    <p:sldId id="562" r:id="rId31"/>
    <p:sldId id="390"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83" d="100"/>
          <a:sy n="83" d="100"/>
        </p:scale>
        <p:origin x="-61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20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P802.11-16/0776r6</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P802.11-16/0776r6</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P802.11-16/0776r6</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0776r6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2016-07-</a:t>
            </a:r>
            <a:r>
              <a:rPr lang="en-US" sz="1800" b="0" dirty="0" smtClean="0">
                <a:latin typeface="Arial" charset="0"/>
              </a:rPr>
              <a:t>27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a:cs typeface="Arial"/>
              </a:rPr>
              <a:t>00, </a:t>
            </a:r>
            <a:r>
              <a:rPr lang="en-US" dirty="0">
                <a:latin typeface="Arial"/>
                <a:cs typeface="Arial"/>
              </a:rPr>
              <a:t>Seaport </a:t>
            </a:r>
            <a:r>
              <a:rPr lang="en-US" dirty="0" smtClean="0">
                <a:latin typeface="Arial"/>
                <a:cs typeface="Arial"/>
              </a:rPr>
              <a:t>H</a:t>
            </a:r>
            <a:r>
              <a:rPr lang="en-US" dirty="0">
                <a:latin typeface="Arial"/>
                <a:cs typeface="Arial"/>
              </a:rPr>
              <a:t>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a:t>Review 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A</a:t>
            </a:r>
            <a:r>
              <a:rPr lang="en-US" dirty="0" smtClean="0"/>
              <a:t>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11-16/843r0</a:t>
            </a:r>
            <a:endParaRPr lang="en-US" dirty="0"/>
          </a:p>
          <a:p>
            <a:pPr lvl="1">
              <a:lnSpc>
                <a:spcPct val="80000"/>
              </a:lnSpc>
            </a:pPr>
            <a:r>
              <a:rPr lang="en-US" dirty="0" smtClean="0"/>
              <a:t>July 11: 11-16/845r0</a:t>
            </a:r>
            <a:endParaRPr lang="en-US" dirty="0"/>
          </a:p>
          <a:p>
            <a:pPr lvl="2">
              <a:lnSpc>
                <a:spcPct val="80000"/>
              </a:lnSpc>
            </a:pPr>
            <a:r>
              <a:rPr lang="en-US" sz="2000" dirty="0" smtClean="0"/>
              <a:t>Approved by unanimous consent</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11-16/969r0 as the minutes of the </a:t>
            </a:r>
            <a:r>
              <a:rPr lang="en-US" b="0" dirty="0" err="1"/>
              <a:t>TGak</a:t>
            </a:r>
            <a:r>
              <a:rPr lang="en-US" b="0" dirty="0"/>
              <a:t> ad hoc meeting this morning.</a:t>
            </a:r>
          </a:p>
          <a:p>
            <a:pPr lvl="1">
              <a:lnSpc>
                <a:spcPct val="80000"/>
              </a:lnSpc>
            </a:pPr>
            <a:r>
              <a:rPr lang="en-US" dirty="0"/>
              <a:t>Mover: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2   </a:t>
            </a:r>
            <a:r>
              <a:rPr lang="en-US" dirty="0"/>
              <a:t>No: </a:t>
            </a:r>
            <a:r>
              <a:rPr lang="en-US" dirty="0" smtClean="0"/>
              <a:t>0   </a:t>
            </a:r>
            <a:r>
              <a:rPr lang="en-US" dirty="0"/>
              <a:t>Abstain: </a:t>
            </a:r>
            <a:r>
              <a:rPr lang="en-US" dirty="0" smtClean="0"/>
              <a:t>1</a:t>
            </a:r>
            <a:endParaRPr lang="en-US" dirty="0"/>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the revised </a:t>
            </a:r>
            <a:r>
              <a:rPr lang="en-US" b="0" dirty="0" err="1" smtClean="0"/>
              <a:t>TGak</a:t>
            </a:r>
            <a:r>
              <a:rPr lang="en-US" b="0" dirty="0" smtClean="0"/>
              <a:t> timeline as shown on slide 5 of 11-16/775r2.</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r>
              <a:rPr lang="en-US" b="0" dirty="0" smtClean="0"/>
              <a:t>Reviewed 5C document </a:t>
            </a:r>
            <a:r>
              <a:rPr lang="en-GB" b="0" dirty="0"/>
              <a:t>11-12/1208r0</a:t>
            </a:r>
            <a:r>
              <a:rPr lang="en-US" b="0" dirty="0"/>
              <a:t> </a:t>
            </a:r>
            <a:endParaRPr lang="en-US" b="0" dirty="0" smtClean="0"/>
          </a:p>
          <a:p>
            <a:pPr lvl="1">
              <a:lnSpc>
                <a:spcPct val="80000"/>
              </a:lnSpc>
            </a:pPr>
            <a:r>
              <a:rPr lang="en-US" dirty="0" smtClean="0"/>
              <a:t>No changes suggested</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440324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sz="2800" dirty="0" smtClean="0"/>
              <a:t>Moved</a:t>
            </a:r>
            <a:r>
              <a:rPr lang="en-GB" dirty="0"/>
              <a:t>:</a:t>
            </a:r>
            <a:r>
              <a:rPr lang="en-GB" dirty="0" smtClean="0"/>
              <a:t/>
            </a:r>
            <a:br>
              <a:rPr lang="en-GB" dirty="0" smtClean="0"/>
            </a:br>
            <a:r>
              <a:rPr lang="en-GB" dirty="0" smtClean="0"/>
              <a:t>Believing </a:t>
            </a:r>
            <a:r>
              <a:rPr lang="en-GB" dirty="0"/>
              <a:t>that the </a:t>
            </a:r>
            <a:r>
              <a:rPr lang="en-GB" dirty="0" smtClean="0"/>
              <a:t>5C contained </a:t>
            </a:r>
            <a:r>
              <a:rPr lang="en-GB" dirty="0"/>
              <a:t>in the document referenced below meets IEEE 802 guidelines,</a:t>
            </a:r>
            <a:endParaRPr lang="en-US" dirty="0"/>
          </a:p>
          <a:p>
            <a:r>
              <a:rPr lang="en-GB" dirty="0"/>
              <a:t>Request that the </a:t>
            </a:r>
            <a:r>
              <a:rPr lang="en-GB" dirty="0" smtClean="0"/>
              <a:t>5C contained </a:t>
            </a:r>
            <a:r>
              <a:rPr lang="en-GB" dirty="0"/>
              <a:t>in 11-12/</a:t>
            </a:r>
            <a:r>
              <a:rPr lang="en-GB" dirty="0" smtClean="0"/>
              <a:t>1208r0 be </a:t>
            </a:r>
            <a:r>
              <a:rPr lang="en-GB" dirty="0"/>
              <a:t>posted to the IEEE 802 Executive Committee (EC) agenda for WG 802 preview and EC </a:t>
            </a:r>
            <a:r>
              <a:rPr lang="en-GB" dirty="0" smtClean="0"/>
              <a:t>approval.</a:t>
            </a:r>
            <a:endParaRPr lang="en-US" dirty="0"/>
          </a:p>
          <a:p>
            <a:pPr lvl="1"/>
            <a:r>
              <a:rPr lang="en-GB" dirty="0" smtClean="0"/>
              <a:t>Task Group Vote:</a:t>
            </a:r>
          </a:p>
          <a:p>
            <a:pPr lvl="1"/>
            <a:r>
              <a:rPr lang="en-GB" dirty="0" smtClean="0"/>
              <a:t>Moved: Michael Fischer   Seconded: Joseph Levy</a:t>
            </a:r>
          </a:p>
          <a:p>
            <a:pPr lvl="1"/>
            <a:r>
              <a:rPr lang="en-GB" dirty="0" smtClean="0"/>
              <a:t>Yes: 3   No: 0   Abstain: 0</a:t>
            </a:r>
            <a:endParaRPr lang="en-US" dirty="0"/>
          </a:p>
          <a:p>
            <a:pPr lvl="0"/>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1"/>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3653204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US" sz="2800" b="0" dirty="0" smtClean="0"/>
              <a:t>Review PAR extension questions and answers as shown in 1</a:t>
            </a:r>
            <a:r>
              <a:rPr lang="en-GB" sz="2800" b="0" dirty="0" smtClean="0"/>
              <a:t>1</a:t>
            </a:r>
            <a:r>
              <a:rPr lang="en-GB" sz="2800" b="0" dirty="0"/>
              <a:t>-16/983r0</a:t>
            </a:r>
            <a:r>
              <a:rPr lang="en-US" sz="2800" b="0" dirty="0" smtClean="0"/>
              <a:t>.</a:t>
            </a:r>
          </a:p>
          <a:p>
            <a:pPr lvl="1"/>
            <a:r>
              <a:rPr lang="en-US" dirty="0" smtClean="0"/>
              <a:t>No changes suggested.</a:t>
            </a:r>
            <a:endParaRPr lang="en-US" dirty="0"/>
          </a:p>
          <a:p>
            <a:pPr>
              <a:lnSpc>
                <a:spcPct val="80000"/>
              </a:lnSpc>
            </a:pPr>
            <a:endParaRPr lang="en-US" b="0" dirty="0" smtClean="0"/>
          </a:p>
        </p:txBody>
      </p:sp>
    </p:spTree>
    <p:extLst>
      <p:ext uri="{BB962C8B-B14F-4D97-AF65-F5344CB8AC3E}">
        <p14:creationId xmlns:p14="http://schemas.microsoft.com/office/powerpoint/2010/main" val="30074608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u="sng" dirty="0" smtClean="0"/>
              <a:t>Moved</a:t>
            </a:r>
            <a:r>
              <a:rPr lang="en-GB" dirty="0" smtClean="0"/>
              <a:t>, </a:t>
            </a:r>
            <a:r>
              <a:rPr lang="en-GB" dirty="0"/>
              <a:t>Believing that the PAR </a:t>
            </a:r>
            <a:r>
              <a:rPr lang="en-GB" dirty="0" smtClean="0"/>
              <a:t>extension contained </a:t>
            </a:r>
            <a:r>
              <a:rPr lang="en-GB" dirty="0"/>
              <a:t>in the document referenced below meets IEEE-SA guidelines,</a:t>
            </a:r>
            <a:endParaRPr lang="en-US" dirty="0"/>
          </a:p>
          <a:p>
            <a:pPr lvl="0"/>
            <a:r>
              <a:rPr lang="en-GB" dirty="0"/>
              <a:t>Request that the PAR </a:t>
            </a:r>
            <a:r>
              <a:rPr lang="en-GB" dirty="0" smtClean="0"/>
              <a:t>extension contained </a:t>
            </a:r>
            <a:r>
              <a:rPr lang="en-GB" dirty="0"/>
              <a:t>in </a:t>
            </a:r>
            <a:r>
              <a:rPr lang="en-GB" dirty="0" smtClean="0"/>
              <a:t>11-16/983r0 be </a:t>
            </a:r>
            <a:r>
              <a:rPr lang="en-GB" dirty="0"/>
              <a:t>posted to the IEEE 802 Executive Committee (EC) agenda for WG 802 preview and EC approval to submit to </a:t>
            </a:r>
            <a:r>
              <a:rPr lang="en-GB" dirty="0" err="1"/>
              <a:t>NesCom</a:t>
            </a:r>
            <a:r>
              <a:rPr lang="en-GB" dirty="0"/>
              <a:t>.</a:t>
            </a:r>
            <a:endParaRPr lang="en-US" dirty="0"/>
          </a:p>
          <a:p>
            <a:pPr lvl="1"/>
            <a:r>
              <a:rPr lang="en-GB" dirty="0"/>
              <a:t> Task Group Vote:</a:t>
            </a:r>
          </a:p>
          <a:p>
            <a:pPr lvl="1"/>
            <a:r>
              <a:rPr lang="en-GB" dirty="0"/>
              <a:t>Moved: </a:t>
            </a:r>
            <a:r>
              <a:rPr lang="en-GB" dirty="0" smtClean="0"/>
              <a:t>Joseph Levy   </a:t>
            </a:r>
            <a:r>
              <a:rPr lang="en-GB" dirty="0"/>
              <a:t>Seconded</a:t>
            </a:r>
            <a:r>
              <a:rPr lang="en-GB" dirty="0" smtClean="0"/>
              <a:t>: Michael Fischer</a:t>
            </a:r>
            <a:endParaRPr lang="en-GB" dirty="0"/>
          </a:p>
          <a:p>
            <a:pPr lvl="1"/>
            <a:r>
              <a:rPr lang="en-GB" dirty="0"/>
              <a:t>Yes: </a:t>
            </a:r>
            <a:r>
              <a:rPr lang="en-GB" dirty="0" smtClean="0"/>
              <a:t>3   </a:t>
            </a:r>
            <a:r>
              <a:rPr lang="en-GB" dirty="0"/>
              <a:t>No: </a:t>
            </a:r>
            <a:r>
              <a:rPr lang="en-GB" dirty="0" smtClean="0"/>
              <a:t>0   Abstain: 0</a:t>
            </a:r>
            <a:endParaRPr lang="en-US" dirty="0"/>
          </a:p>
          <a:p>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0"/>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2979329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11-16/921r1, Donald Eastlake</a:t>
            </a:r>
          </a:p>
          <a:p>
            <a:pPr lvl="1">
              <a:lnSpc>
                <a:spcPct val="80000"/>
              </a:lnSpc>
            </a:pPr>
            <a:endParaRPr lang="en-US" b="0" dirty="0" smtClean="0"/>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3612902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20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11-15/921</a:t>
            </a:r>
            <a:endParaRPr lang="en-US" b="0" dirty="0"/>
          </a:p>
          <a:p>
            <a:pPr>
              <a:lnSpc>
                <a:spcPct val="80000"/>
              </a:lnSpc>
            </a:pPr>
            <a:r>
              <a:rPr lang="en-US" dirty="0"/>
              <a:t>Recess 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dirty="0"/>
              <a:t>Moved, </a:t>
            </a:r>
            <a:r>
              <a:rPr lang="en-US" b="0" dirty="0"/>
              <a:t>to approve the comment resolutions in the Waikoloa3 tab of 11-15/556r29.</a:t>
            </a:r>
          </a:p>
          <a:p>
            <a:pPr lvl="1">
              <a:lnSpc>
                <a:spcPct val="80000"/>
              </a:lnSpc>
            </a:pPr>
            <a:r>
              <a:rPr lang="en-US" dirty="0"/>
              <a:t>Mover: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MarkHamilton</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lvl="1">
              <a:lnSpc>
                <a:spcPct val="80000"/>
              </a:lnSpc>
            </a:pPr>
            <a:r>
              <a:rPr lang="en-US" dirty="0" smtClean="0"/>
              <a:t>11-16/827r0, Ganesh </a:t>
            </a:r>
            <a:r>
              <a:rPr lang="en-US" dirty="0" err="1" smtClean="0"/>
              <a:t>Venkatesan</a:t>
            </a:r>
            <a:endParaRPr lang="en-US" b="0" dirty="0"/>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August 8, 15, 22, 29, 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11-16/921r3</a:t>
            </a:r>
            <a:endParaRPr lang="en-US" b="0" dirty="0" smtClean="0"/>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a:t>
            </a:r>
            <a:r>
              <a:rPr lang="en-US" dirty="0" smtClean="0">
                <a:latin typeface="Arial" charset="0"/>
                <a:cs typeface="Arial" charset="0"/>
              </a:rPr>
              <a:t>0</a:t>
            </a:r>
            <a:r>
              <a:rPr lang="en-US" dirty="0">
                <a:latin typeface="Arial"/>
                <a:cs typeface="Arial"/>
              </a:rPr>
              <a:t>, </a:t>
            </a:r>
            <a:r>
              <a:rPr lang="en-US" dirty="0" smtClean="0">
                <a:latin typeface="Arial"/>
                <a:cs typeface="Arial"/>
              </a:rPr>
              <a:t>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H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consent</a:t>
            </a:r>
          </a:p>
          <a:p>
            <a:pPr>
              <a:lnSpc>
                <a:spcPct val="90000"/>
              </a:lnSpc>
            </a:pPr>
            <a:endParaRPr lang="en-US" altLang="ja-JP" b="0" dirty="0" smtClean="0">
              <a:cs typeface="ＭＳ Ｐゴシック" charset="0"/>
            </a:endParaRPr>
          </a:p>
          <a:p>
            <a:pPr>
              <a:lnSpc>
                <a:spcPct val="80000"/>
              </a:lnSpc>
            </a:pPr>
            <a:r>
              <a:rPr lang="en-GB" b="0" dirty="0" smtClean="0"/>
              <a:t>802.11ak status</a:t>
            </a:r>
          </a:p>
          <a:p>
            <a:pPr>
              <a:lnSpc>
                <a:spcPct val="80000"/>
              </a:lnSpc>
            </a:pPr>
            <a:endParaRPr lang="en-GB" b="0" dirty="0" smtClean="0"/>
          </a:p>
          <a:p>
            <a:pPr>
              <a:lnSpc>
                <a:spcPct val="80000"/>
              </a:lnSpc>
            </a:pPr>
            <a:r>
              <a:rPr lang="en-US" b="0" dirty="0"/>
              <a:t>Architecture </a:t>
            </a:r>
            <a:r>
              <a:rPr lang="en-US" b="0" dirty="0" smtClean="0"/>
              <a:t>discussions</a:t>
            </a:r>
            <a:endParaRPr lang="en-US" b="0" dirty="0"/>
          </a:p>
          <a:p>
            <a:pPr lvl="1">
              <a:lnSpc>
                <a:spcPct val="80000"/>
              </a:lnSpc>
            </a:pPr>
            <a:r>
              <a:rPr lang="en-GB" b="0" dirty="0" smtClean="0"/>
              <a:t>What is an ESS?</a:t>
            </a:r>
          </a:p>
          <a:p>
            <a:pPr lvl="1">
              <a:lnSpc>
                <a:spcPct val="80000"/>
              </a:lnSpc>
            </a:pPr>
            <a:r>
              <a:rPr lang="en-GB" dirty="0" smtClean="0"/>
              <a:t>11-16/251r6  Figures 4-13* in the 11ak draft</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G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a:t>
            </a:r>
            <a:r>
              <a:rPr lang="en-US" b="0" dirty="0"/>
              <a:t>discussion</a:t>
            </a:r>
          </a:p>
          <a:p>
            <a:pPr>
              <a:lnSpc>
                <a:spcPct val="80000"/>
              </a:lnSpc>
            </a:pPr>
            <a:r>
              <a:rPr lang="en-US" dirty="0" smtClean="0"/>
              <a:t>Moved, to hold 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Monday, August 8</a:t>
            </a:r>
            <a:r>
              <a:rPr lang="en-US" baseline="30000" dirty="0" smtClean="0"/>
              <a:t>th</a:t>
            </a:r>
            <a:r>
              <a:rPr lang="en-US" dirty="0" smtClean="0"/>
              <a:t>, 15</a:t>
            </a:r>
            <a:r>
              <a:rPr lang="en-US" baseline="30000" dirty="0" smtClean="0"/>
              <a:t>th</a:t>
            </a:r>
            <a:r>
              <a:rPr lang="en-US" dirty="0" smtClean="0"/>
              <a:t>, 22</a:t>
            </a:r>
            <a:r>
              <a:rPr lang="en-US" baseline="30000" dirty="0" smtClean="0"/>
              <a:t>nd</a:t>
            </a:r>
            <a:r>
              <a:rPr lang="en-US" dirty="0" smtClean="0"/>
              <a:t>, and 29</a:t>
            </a:r>
            <a:r>
              <a:rPr lang="en-US" baseline="30000" dirty="0" smtClean="0"/>
              <a:t>th</a:t>
            </a:r>
            <a:r>
              <a:rPr lang="en-US" dirty="0" smtClean="0"/>
              <a:t> at 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 </a:t>
            </a:r>
          </a:p>
          <a:p>
            <a:pPr>
              <a:lnSpc>
                <a:spcPct val="80000"/>
              </a:lnSpc>
            </a:pPr>
            <a:endParaRPr lang="en-US" dirty="0" smtClean="0"/>
          </a:p>
          <a:p>
            <a:pPr>
              <a:lnSpc>
                <a:spcPct val="80000"/>
              </a:lnSpc>
            </a:pPr>
            <a:r>
              <a:rPr lang="en-US" dirty="0" smtClean="0"/>
              <a:t>Adjourn </a:t>
            </a:r>
            <a:r>
              <a:rPr lang="en-US" dirty="0"/>
              <a:t>802.11 ARC SC</a:t>
            </a:r>
          </a:p>
          <a:p>
            <a:pPr>
              <a:lnSpc>
                <a:spcPct val="80000"/>
              </a:lnSpc>
            </a:pPr>
            <a:r>
              <a:rPr lang="en-US" dirty="0" smtClean="0"/>
              <a:t>Recess </a:t>
            </a:r>
            <a:r>
              <a:rPr lang="en-US" dirty="0" err="1" smtClean="0"/>
              <a:t>TGak</a:t>
            </a:r>
            <a:r>
              <a:rPr lang="en-US" dirty="0" smtClean="0"/>
              <a:t> until 16:00 today.</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endParaRPr lang="en-US" dirty="0" smtClean="0"/>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Draft</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[TBD] Moved, </a:t>
            </a:r>
            <a:r>
              <a:rPr lang="en-US" b="0" dirty="0" smtClean="0"/>
              <a:t>to approve the comment resolutions in the TBD tab of 11-15/556rTBD and direct the editor to publish a Draft DX.Y incorporating all comment resolutions approved by vote at this San Diego meeting.</a:t>
            </a:r>
            <a:endParaRPr lang="en-US" b="0" dirty="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a:r>
            <a:r>
              <a:rPr lang="en-US" sz="3600" u="sng" dirty="0" smtClean="0">
                <a:latin typeface="Arial"/>
                <a:cs typeface="Arial"/>
              </a:rPr>
              <a:t>Adjusted</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94829157"/>
              </p:ext>
            </p:extLst>
          </p:nvPr>
        </p:nvGraphicFramePr>
        <p:xfrm>
          <a:off x="762001" y="2039431"/>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La Jolla A</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&amp;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G</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Seaport H</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 Call for essential patents</a:t>
            </a:r>
            <a:endParaRPr lang="en-US" b="0" dirty="0" smtClean="0"/>
          </a:p>
          <a:p>
            <a:pPr>
              <a:lnSpc>
                <a:spcPct val="80000"/>
              </a:lnSpc>
            </a:pPr>
            <a:r>
              <a:rPr lang="en-US" b="0" dirty="0" smtClean="0"/>
              <a:t>Attendance Recording Reminder</a:t>
            </a:r>
          </a:p>
          <a:p>
            <a:pPr>
              <a:lnSpc>
                <a:spcPct val="80000"/>
              </a:lnSpc>
            </a:pPr>
            <a:r>
              <a:rPr lang="en-US" b="0" dirty="0" smtClean="0"/>
              <a:t>Approval of Agenda</a:t>
            </a:r>
          </a:p>
          <a:p>
            <a:pPr>
              <a:lnSpc>
                <a:spcPct val="80000"/>
              </a:lnSpc>
            </a:pPr>
            <a:r>
              <a:rPr lang="en-US" b="0" dirty="0" smtClean="0"/>
              <a:t>Work on PAR extension motions for 16:00 session later today.</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752600"/>
            <a:ext cx="7924800" cy="4724400"/>
          </a:xfrm>
          <a:noFill/>
          <a:ln/>
        </p:spPr>
        <p:txBody>
          <a:bodyPr/>
          <a:lstStyle/>
          <a:p>
            <a:pPr>
              <a:lnSpc>
                <a:spcPct val="80000"/>
              </a:lnSpc>
            </a:pPr>
            <a:r>
              <a:rPr lang="en-US" sz="1800" b="0" dirty="0"/>
              <a:t>PAR Extension:</a:t>
            </a:r>
          </a:p>
          <a:p>
            <a:pPr>
              <a:lnSpc>
                <a:spcPct val="80000"/>
              </a:lnSpc>
            </a:pPr>
            <a:r>
              <a:rPr lang="en-US" sz="1800" b="0" dirty="0"/>
              <a:t>Number of Previous Extensions Requested: </a:t>
            </a:r>
            <a:r>
              <a:rPr lang="en-US" sz="1800" b="0" dirty="0" smtClean="0"/>
              <a:t>0</a:t>
            </a:r>
            <a:endParaRPr lang="en-US" sz="1800" b="0" dirty="0"/>
          </a:p>
          <a:p>
            <a:pPr>
              <a:lnSpc>
                <a:spcPct val="80000"/>
              </a:lnSpc>
            </a:pPr>
            <a:r>
              <a:rPr lang="en-US" sz="1800" b="0" dirty="0"/>
              <a:t>1. Number of years that the extension is being requested: 2</a:t>
            </a:r>
          </a:p>
          <a:p>
            <a:pPr>
              <a:lnSpc>
                <a:spcPct val="80000"/>
              </a:lnSpc>
            </a:pPr>
            <a:r>
              <a:rPr lang="en-US" sz="1800" b="0" dirty="0"/>
              <a:t>2. Why an Extension is </a:t>
            </a:r>
            <a:r>
              <a:rPr lang="en-US" sz="1800" b="0" dirty="0" smtClean="0"/>
              <a:t>Required: Needed to complete Working Group and Sponsor Ballot. We are at 91.1% approval in latest WG Ballot.</a:t>
            </a:r>
            <a:endParaRPr lang="en-US" sz="1800" b="0" dirty="0"/>
          </a:p>
          <a:p>
            <a:pPr>
              <a:lnSpc>
                <a:spcPct val="80000"/>
              </a:lnSpc>
            </a:pPr>
            <a:r>
              <a:rPr lang="en-US" sz="1800" b="0" dirty="0"/>
              <a:t>3.1. What date did you begin writing the first draft</a:t>
            </a:r>
            <a:r>
              <a:rPr lang="en-US" sz="1800" b="0" dirty="0" smtClean="0"/>
              <a:t>: Draft 0.01 was March 2014.</a:t>
            </a:r>
            <a:endParaRPr lang="en-US" sz="1800" b="0" dirty="0"/>
          </a:p>
          <a:p>
            <a:pPr>
              <a:lnSpc>
                <a:spcPct val="80000"/>
              </a:lnSpc>
            </a:pPr>
            <a:r>
              <a:rPr lang="en-US" sz="1800" b="0" dirty="0"/>
              <a:t>3.2. How many people are actively working on the project</a:t>
            </a:r>
            <a:r>
              <a:rPr lang="en-US" sz="1800" b="0" dirty="0" smtClean="0"/>
              <a:t>: 12</a:t>
            </a:r>
            <a:endParaRPr lang="en-US" sz="1800" b="0" dirty="0"/>
          </a:p>
          <a:p>
            <a:pPr>
              <a:lnSpc>
                <a:spcPct val="80000"/>
              </a:lnSpc>
            </a:pPr>
            <a:r>
              <a:rPr lang="en-US" sz="1800" b="0" dirty="0"/>
              <a:t>3.3. How many times a year does the working group meet</a:t>
            </a:r>
            <a:r>
              <a:rPr lang="en-US" sz="1800" b="0" dirty="0" smtClean="0"/>
              <a:t>? 26</a:t>
            </a:r>
          </a:p>
          <a:p>
            <a:pPr lvl="1">
              <a:lnSpc>
                <a:spcPct val="80000"/>
              </a:lnSpc>
            </a:pPr>
            <a:r>
              <a:rPr lang="en-US" sz="1600" b="0" dirty="0" smtClean="0"/>
              <a:t>In </a:t>
            </a:r>
            <a:r>
              <a:rPr lang="en-US" sz="1600" b="0" dirty="0"/>
              <a:t>person</a:t>
            </a:r>
            <a:r>
              <a:rPr lang="en-US" sz="1600" b="0" dirty="0" smtClean="0"/>
              <a:t>: 6</a:t>
            </a:r>
            <a:endParaRPr lang="en-US" sz="1600" dirty="0" smtClean="0"/>
          </a:p>
          <a:p>
            <a:pPr lvl="1">
              <a:lnSpc>
                <a:spcPct val="80000"/>
              </a:lnSpc>
            </a:pPr>
            <a:r>
              <a:rPr lang="en-US" sz="1600" b="0" dirty="0" smtClean="0"/>
              <a:t>Via </a:t>
            </a:r>
            <a:r>
              <a:rPr lang="en-US" sz="1600" b="0" dirty="0"/>
              <a:t>teleconference</a:t>
            </a:r>
            <a:r>
              <a:rPr lang="en-US" sz="1600" b="0" dirty="0" smtClean="0"/>
              <a:t>: 20</a:t>
            </a:r>
            <a:endParaRPr lang="en-US" sz="1600" b="0" dirty="0"/>
          </a:p>
          <a:p>
            <a:pPr>
              <a:lnSpc>
                <a:spcPct val="80000"/>
              </a:lnSpc>
            </a:pPr>
            <a:r>
              <a:rPr lang="en-US" sz="1800" b="0" dirty="0"/>
              <a:t>3.4. How many times a year is a draft circulated to the working group</a:t>
            </a:r>
            <a:r>
              <a:rPr lang="en-US" sz="1800" b="0" dirty="0" smtClean="0"/>
              <a:t>: 2</a:t>
            </a:r>
            <a:endParaRPr lang="en-US" sz="1800" b="0" dirty="0"/>
          </a:p>
          <a:p>
            <a:pPr>
              <a:lnSpc>
                <a:spcPct val="80000"/>
              </a:lnSpc>
            </a:pPr>
            <a:r>
              <a:rPr lang="en-US" sz="1800" b="0" dirty="0"/>
              <a:t>3.5. What percentage of the Draft is stable: </a:t>
            </a:r>
            <a:r>
              <a:rPr lang="en-US" sz="1800" b="0" dirty="0" smtClean="0"/>
              <a:t>85%</a:t>
            </a:r>
            <a:endParaRPr lang="en-US" sz="1800" b="0" dirty="0"/>
          </a:p>
          <a:p>
            <a:pPr>
              <a:lnSpc>
                <a:spcPct val="80000"/>
              </a:lnSpc>
            </a:pPr>
            <a:r>
              <a:rPr lang="en-US" sz="1800" b="0" dirty="0"/>
              <a:t>3.6. How many significant work revisions has the Draft been through</a:t>
            </a:r>
            <a:r>
              <a:rPr lang="en-US" sz="1800" b="0" dirty="0" smtClean="0"/>
              <a:t>: 3</a:t>
            </a:r>
            <a:endParaRPr lang="en-US" sz="1800" b="0" dirty="0"/>
          </a:p>
          <a:p>
            <a:pPr>
              <a:lnSpc>
                <a:spcPct val="80000"/>
              </a:lnSpc>
            </a:pPr>
            <a:r>
              <a:rPr lang="en-US" sz="1800" b="0" dirty="0"/>
              <a:t>4. When will/did initial sponsor balloting begin</a:t>
            </a:r>
            <a:r>
              <a:rPr lang="en-US" sz="1800" b="0" dirty="0" smtClean="0"/>
              <a:t>: </a:t>
            </a:r>
            <a:r>
              <a:rPr lang="en-US" sz="1800" b="0" dirty="0" err="1" smtClean="0"/>
              <a:t>Janury</a:t>
            </a:r>
            <a:r>
              <a:rPr lang="en-US" sz="1800" b="0" dirty="0" smtClean="0"/>
              <a:t> 2017</a:t>
            </a:r>
            <a:endParaRPr lang="en-US" sz="1800" b="0" dirty="0"/>
          </a:p>
          <a:p>
            <a:pPr>
              <a:lnSpc>
                <a:spcPct val="80000"/>
              </a:lnSpc>
            </a:pPr>
            <a:r>
              <a:rPr lang="en-US" sz="1800" b="0" dirty="0"/>
              <a:t>When do you expect to submit the proposed standard to </a:t>
            </a:r>
            <a:r>
              <a:rPr lang="en-US" sz="1800" b="0" dirty="0" err="1" smtClean="0"/>
              <a:t>RevCom</a:t>
            </a:r>
            <a:r>
              <a:rPr lang="en-US" sz="1800" b="0" dirty="0" smtClean="0"/>
              <a:t>:</a:t>
            </a:r>
            <a:br>
              <a:rPr lang="en-US" sz="1800" b="0" dirty="0" smtClean="0"/>
            </a:br>
            <a:r>
              <a:rPr lang="en-US" sz="1800" b="0" dirty="0" smtClean="0"/>
              <a:t>	September 2017</a:t>
            </a:r>
            <a:endParaRPr lang="en-US" sz="1800" b="0" dirty="0"/>
          </a:p>
          <a:p>
            <a:pPr>
              <a:lnSpc>
                <a:spcPct val="80000"/>
              </a:lnSpc>
            </a:pPr>
            <a:r>
              <a:rPr lang="en-US" sz="1800" b="0" dirty="0"/>
              <a:t>Has this document already been adopted by another </a:t>
            </a:r>
            <a:r>
              <a:rPr lang="en-US" sz="1800" b="0" dirty="0" smtClean="0"/>
              <a:t>source:  No</a:t>
            </a:r>
            <a:endParaRPr lang="en-US" sz="1800" b="0" dirty="0"/>
          </a:p>
          <a:p>
            <a:pPr>
              <a:lnSpc>
                <a:spcPct val="80000"/>
              </a:lnSpc>
            </a:pPr>
            <a:endParaRPr lang="en-US" sz="1800" b="0" dirty="0"/>
          </a:p>
        </p:txBody>
      </p:sp>
    </p:spTree>
    <p:extLst>
      <p:ext uri="{BB962C8B-B14F-4D97-AF65-F5344CB8AC3E}">
        <p14:creationId xmlns:p14="http://schemas.microsoft.com/office/powerpoint/2010/main" val="34259689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11-16/556r29</a:t>
            </a:r>
          </a:p>
          <a:p>
            <a:pPr lvl="1">
              <a:lnSpc>
                <a:spcPct val="80000"/>
              </a:lnSpc>
            </a:pPr>
            <a:r>
              <a:rPr lang="en-US" b="0" dirty="0" smtClean="0"/>
              <a:t>11-16/921r0, Donald Eastlake</a:t>
            </a:r>
          </a:p>
          <a:p>
            <a:pPr lvl="1">
              <a:lnSpc>
                <a:spcPct val="80000"/>
              </a:lnSpc>
            </a:pPr>
            <a:endParaRPr lang="en-US" b="0" dirty="0" smtClean="0"/>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992265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106019</TotalTime>
  <Words>2963</Words>
  <Application>Microsoft Macintosh PowerPoint</Application>
  <PresentationFormat>On-screen Show (4:3)</PresentationFormat>
  <Paragraphs>495</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802-11-Submission</vt:lpstr>
      <vt:lpstr>July 2016 802.11ak Agenda</vt:lpstr>
      <vt:lpstr>IEEE 802.11ak/GLK: Enhancements For Transit Links Within Bridged Networks</vt:lpstr>
      <vt:lpstr>Venue</vt:lpstr>
      <vt:lpstr>TGak Timeline At Start of Meeting</vt:lpstr>
      <vt:lpstr>TGak Timeline Adjusted</vt:lpstr>
      <vt:lpstr>Sessions</vt:lpstr>
      <vt:lpstr>Monday, 25 July 2016 08:00 – 10:00, La Jolla A Room</vt:lpstr>
      <vt:lpstr>Monday, 25 July 2016 08:00 – 10:00, La Jolla A Room</vt:lpstr>
      <vt:lpstr>Monday, 25 July 2016 08:00 – 10:00, La Jolla A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Participants, Patents, and Duty to Inform</vt:lpstr>
      <vt:lpstr>Patent Related Links</vt:lpstr>
      <vt:lpstr>Call for Potentially Essential Patents</vt:lpstr>
      <vt:lpstr>Other Guidelines for IEEE WG Meetings</vt:lpstr>
      <vt:lpstr>Tuesday, 26 July 2016 13:30 – 15:30, Seaport H Room</vt:lpstr>
      <vt:lpstr>Tuesday, 17 May 2016 19:30 – 21:30, La Jolla A Room</vt:lpstr>
      <vt:lpstr>Tuesday, 17 May 2016 19:30 – 21:30, La Jolla A Room</vt:lpstr>
      <vt:lpstr>Wednesday, 27 July 2016 13:30 – 15:30, La Jolla A Room</vt:lpstr>
      <vt:lpstr>Wednesday, 27 July 2016 13:30 – 15:30, La Jolla A Room</vt:lpstr>
      <vt:lpstr>Wednesday, 27 July 2016 16:00 – 18:00, Seaport H Room</vt:lpstr>
      <vt:lpstr>Thursday, 28 July 2016 08:00 – 10:00, Seaport H Room</vt:lpstr>
      <vt:lpstr>Thursday, 28 July 2016 08:00 – 10:00, Seaport G Room</vt:lpstr>
      <vt:lpstr>Thursday, 28 July 2016 16:00 – 18:00, Seaport H Room</vt:lpstr>
      <vt:lpstr>Thursday, 28 July 2016 16:00 – 18:00, Seaport 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1227</cp:revision>
  <cp:lastPrinted>2016-06-15T02:09:12Z</cp:lastPrinted>
  <dcterms:created xsi:type="dcterms:W3CDTF">2006-12-04T03:46:13Z</dcterms:created>
  <dcterms:modified xsi:type="dcterms:W3CDTF">2016-07-27T22:55:18Z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