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69" r:id="rId2"/>
    <p:sldId id="271" r:id="rId3"/>
    <p:sldId id="358" r:id="rId4"/>
    <p:sldId id="460" r:id="rId5"/>
    <p:sldId id="443" r:id="rId6"/>
    <p:sldId id="528" r:id="rId7"/>
    <p:sldId id="470" r:id="rId8"/>
    <p:sldId id="471" r:id="rId9"/>
    <p:sldId id="472" r:id="rId10"/>
    <p:sldId id="474" r:id="rId11"/>
    <p:sldId id="518" r:id="rId12"/>
    <p:sldId id="563" r:id="rId13"/>
    <p:sldId id="564" r:id="rId14"/>
    <p:sldId id="535" r:id="rId15"/>
    <p:sldId id="551" r:id="rId16"/>
    <p:sldId id="558" r:id="rId17"/>
    <p:sldId id="430" r:id="rId18"/>
    <p:sldId id="513" r:id="rId19"/>
    <p:sldId id="554" r:id="rId20"/>
    <p:sldId id="562" r:id="rId21"/>
    <p:sldId id="39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71" autoAdjust="0"/>
    <p:restoredTop sz="98109" autoAdjust="0"/>
  </p:normalViewPr>
  <p:slideViewPr>
    <p:cSldViewPr>
      <p:cViewPr varScale="1">
        <p:scale>
          <a:sx n="102" d="100"/>
          <a:sy n="102" d="100"/>
        </p:scale>
        <p:origin x="-184"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1184"/>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P802.11-16/0776r1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P802.11-16/0776r1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21</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P802.11-16/0776r1</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P802.11-16/0776r1</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P802.11-16/0776r1</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P802.11-16/0776r1</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0776r1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2.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3/802-1ac-rev-d3-1.pdf" TargetMode="External"/><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2016-07-11</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smtClean="0">
                <a:latin typeface="Arial"/>
                <a:cs typeface="Arial"/>
              </a:rPr>
              <a:t>00, </a:t>
            </a:r>
            <a:r>
              <a:rPr lang="en-US" dirty="0">
                <a:latin typeface="Arial"/>
                <a:cs typeface="Arial"/>
              </a:rPr>
              <a:t>Seaport </a:t>
            </a:r>
            <a:r>
              <a:rPr lang="en-US" dirty="0" smtClean="0">
                <a:latin typeface="Arial"/>
                <a:cs typeface="Arial"/>
              </a:rPr>
              <a:t>H</a:t>
            </a:r>
            <a:r>
              <a:rPr lang="en-US" dirty="0">
                <a:latin typeface="Arial"/>
                <a:cs typeface="Arial"/>
              </a:rPr>
              <a:t> </a:t>
            </a:r>
            <a:r>
              <a:rPr lang="en-US" dirty="0" smtClean="0">
                <a:latin typeface="Arial"/>
                <a:cs typeface="Arial"/>
              </a:rPr>
              <a:t>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a:lnSpc>
                <a:spcPct val="80000"/>
              </a:lnSpc>
            </a:pPr>
            <a:r>
              <a:rPr lang="en-US" b="0" dirty="0" smtClean="0"/>
              <a:t>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endParaRPr lang="en-US" b="0" dirty="0" smtClean="0"/>
          </a:p>
          <a:p>
            <a:pPr>
              <a:lnSpc>
                <a:spcPct val="80000"/>
              </a:lnSpc>
            </a:pPr>
            <a:r>
              <a:rPr lang="en-US" dirty="0" smtClean="0"/>
              <a:t>Moved</a:t>
            </a:r>
            <a:r>
              <a:rPr lang="en-US" dirty="0"/>
              <a:t>, </a:t>
            </a:r>
            <a:r>
              <a:rPr lang="en-US" b="0" dirty="0"/>
              <a:t>to approve 11-16</a:t>
            </a:r>
            <a:r>
              <a:rPr lang="en-US" b="0" dirty="0" smtClean="0"/>
              <a:t>/749r0 </a:t>
            </a:r>
            <a:r>
              <a:rPr lang="en-US" b="0" dirty="0"/>
              <a:t>as the minutes of the Waikoloa </a:t>
            </a:r>
            <a:r>
              <a:rPr lang="en-US" b="0" dirty="0" err="1"/>
              <a:t>TGak</a:t>
            </a:r>
            <a:r>
              <a:rPr lang="en-US" b="0" dirty="0"/>
              <a:t> meeting in May.</a:t>
            </a:r>
          </a:p>
          <a:p>
            <a:pPr lvl="1">
              <a:lnSpc>
                <a:spcPct val="80000"/>
              </a:lnSpc>
            </a:pPr>
            <a:r>
              <a:rPr lang="en-US" dirty="0"/>
              <a:t>Mover:     Seconder: </a:t>
            </a:r>
          </a:p>
          <a:p>
            <a:pPr lvl="1">
              <a:lnSpc>
                <a:spcPct val="80000"/>
              </a:lnSpc>
            </a:pPr>
            <a:r>
              <a:rPr lang="en-US" dirty="0"/>
              <a:t>Yes:    No:    Abstain: </a:t>
            </a:r>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Moved, </a:t>
            </a:r>
            <a:r>
              <a:rPr lang="en-US" b="0" dirty="0"/>
              <a:t>to approve the following minutes of </a:t>
            </a:r>
            <a:r>
              <a:rPr lang="en-US" b="0" dirty="0" err="1"/>
              <a:t>TGak</a:t>
            </a:r>
            <a:r>
              <a:rPr lang="en-US" b="0" dirty="0"/>
              <a:t> teleconferences held since the May </a:t>
            </a:r>
            <a:r>
              <a:rPr lang="en-US" b="0" dirty="0" err="1"/>
              <a:t>TGak</a:t>
            </a:r>
            <a:r>
              <a:rPr lang="en-US" b="0" dirty="0"/>
              <a:t> meeting:</a:t>
            </a:r>
          </a:p>
          <a:p>
            <a:pPr lvl="1">
              <a:lnSpc>
                <a:spcPct val="80000"/>
              </a:lnSpc>
            </a:pPr>
            <a:r>
              <a:rPr lang="en-US" dirty="0" smtClean="0"/>
              <a:t>June 6: </a:t>
            </a:r>
            <a:r>
              <a:rPr lang="en-US" dirty="0"/>
              <a:t>11-16</a:t>
            </a:r>
            <a:r>
              <a:rPr lang="en-US" dirty="0" smtClean="0"/>
              <a:t>/767r0</a:t>
            </a:r>
            <a:endParaRPr lang="en-US" dirty="0"/>
          </a:p>
          <a:p>
            <a:pPr lvl="1">
              <a:lnSpc>
                <a:spcPct val="80000"/>
              </a:lnSpc>
            </a:pPr>
            <a:r>
              <a:rPr lang="en-US" dirty="0" smtClean="0"/>
              <a:t>June 13: </a:t>
            </a:r>
            <a:r>
              <a:rPr lang="en-US" dirty="0"/>
              <a:t>11-16</a:t>
            </a:r>
            <a:r>
              <a:rPr lang="en-US" dirty="0" smtClean="0"/>
              <a:t>/782r0</a:t>
            </a:r>
            <a:endParaRPr lang="en-US" dirty="0"/>
          </a:p>
          <a:p>
            <a:pPr lvl="1">
              <a:lnSpc>
                <a:spcPct val="80000"/>
              </a:lnSpc>
            </a:pPr>
            <a:r>
              <a:rPr lang="en-US" dirty="0" smtClean="0"/>
              <a:t>June 20: TBD</a:t>
            </a:r>
            <a:endParaRPr lang="en-US" dirty="0"/>
          </a:p>
          <a:p>
            <a:pPr lvl="1">
              <a:lnSpc>
                <a:spcPct val="80000"/>
              </a:lnSpc>
            </a:pPr>
            <a:r>
              <a:rPr lang="en-US" dirty="0" smtClean="0"/>
              <a:t>July 11: TBD</a:t>
            </a:r>
            <a:endParaRPr lang="en-US" dirty="0"/>
          </a:p>
          <a:p>
            <a:pPr lvl="2">
              <a:lnSpc>
                <a:spcPct val="80000"/>
              </a:lnSpc>
            </a:pPr>
            <a:r>
              <a:rPr lang="en-US" dirty="0" smtClean="0"/>
              <a:t>Mover:    Seconder: </a:t>
            </a:r>
          </a:p>
          <a:p>
            <a:pPr lvl="2">
              <a:lnSpc>
                <a:spcPct val="80000"/>
              </a:lnSpc>
            </a:pPr>
            <a:r>
              <a:rPr lang="en-US" dirty="0" smtClean="0"/>
              <a:t>Yes:    No:    Abstain:</a:t>
            </a:r>
          </a:p>
          <a:p>
            <a:pPr>
              <a:lnSpc>
                <a:spcPct val="80000"/>
              </a:lnSpc>
            </a:pPr>
            <a:r>
              <a:rPr lang="en-US" dirty="0"/>
              <a:t>Moved, </a:t>
            </a:r>
            <a:r>
              <a:rPr lang="en-US" b="0" dirty="0"/>
              <a:t>to approve </a:t>
            </a:r>
            <a:r>
              <a:rPr lang="en-US" b="0" dirty="0" smtClean="0"/>
              <a:t>11-16/TBD as </a:t>
            </a:r>
            <a:r>
              <a:rPr lang="en-US" b="0" dirty="0"/>
              <a:t>the minutes of the </a:t>
            </a:r>
            <a:r>
              <a:rPr lang="en-US" b="0" dirty="0" err="1" smtClean="0"/>
              <a:t>TGak</a:t>
            </a:r>
            <a:r>
              <a:rPr lang="en-US" b="0" dirty="0" smtClean="0"/>
              <a:t> ad hoc meeting this morning.</a:t>
            </a:r>
            <a:endParaRPr lang="en-US" b="0" dirty="0"/>
          </a:p>
          <a:p>
            <a:pPr lvl="1">
              <a:lnSpc>
                <a:spcPct val="80000"/>
              </a:lnSpc>
            </a:pPr>
            <a:r>
              <a:rPr lang="en-US" dirty="0"/>
              <a:t>Mover:     Seconder: </a:t>
            </a:r>
          </a:p>
          <a:p>
            <a:pPr lvl="1">
              <a:lnSpc>
                <a:spcPct val="80000"/>
              </a:lnSpc>
            </a:pPr>
            <a:r>
              <a:rPr lang="en-US" dirty="0"/>
              <a:t>Yes:    No:    Abstain: </a:t>
            </a:r>
            <a:endParaRPr lang="en-US"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a:lnSpc>
                <a:spcPct val="80000"/>
              </a:lnSpc>
            </a:pPr>
            <a:r>
              <a:rPr lang="en-US" dirty="0" smtClean="0"/>
              <a:t>Recess until 13:30 Tuesday.</a:t>
            </a:r>
            <a:endParaRPr lang="en-US" dirty="0"/>
          </a:p>
          <a:p>
            <a:pPr>
              <a:lnSpc>
                <a:spcPct val="80000"/>
              </a:lnSpc>
            </a:pPr>
            <a:endParaRPr lang="en-US" b="0" dirty="0" smtClean="0"/>
          </a:p>
        </p:txBody>
      </p:sp>
    </p:spTree>
    <p:extLst>
      <p:ext uri="{BB962C8B-B14F-4D97-AF65-F5344CB8AC3E}">
        <p14:creationId xmlns:p14="http://schemas.microsoft.com/office/powerpoint/2010/main" val="236129027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26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15:30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dirty="0"/>
              <a:t>Moved, </a:t>
            </a:r>
            <a:r>
              <a:rPr lang="en-US" b="0" dirty="0"/>
              <a:t>to approve the comment resolutions in the Waikoloa3 tab of 11-15/556r29.</a:t>
            </a:r>
          </a:p>
          <a:p>
            <a:pPr lvl="1">
              <a:lnSpc>
                <a:spcPct val="80000"/>
              </a:lnSpc>
            </a:pPr>
            <a:r>
              <a:rPr lang="en-US" dirty="0"/>
              <a:t>Mover:      Seconder:</a:t>
            </a:r>
          </a:p>
          <a:p>
            <a:pPr lvl="1">
              <a:lnSpc>
                <a:spcPct val="80000"/>
              </a:lnSpc>
            </a:pPr>
            <a:r>
              <a:rPr lang="en-US" dirty="0"/>
              <a:t>Yes:      No:      Abstain: </a:t>
            </a:r>
          </a:p>
          <a:p>
            <a:pPr>
              <a:lnSpc>
                <a:spcPct val="80000"/>
              </a:lnSpc>
            </a:pPr>
            <a:r>
              <a:rPr lang="en-US" b="0" dirty="0"/>
              <a:t>Discussion to resolve or assign comments and improve the </a:t>
            </a:r>
            <a:r>
              <a:rPr lang="en-US" b="0" dirty="0" err="1"/>
              <a:t>TGak</a:t>
            </a:r>
            <a:r>
              <a:rPr lang="en-US" b="0" dirty="0"/>
              <a:t> Draft</a:t>
            </a:r>
          </a:p>
          <a:p>
            <a:pPr>
              <a:lnSpc>
                <a:spcPct val="80000"/>
              </a:lnSpc>
            </a:pPr>
            <a:r>
              <a:rPr lang="en-US" dirty="0"/>
              <a:t>Recess until 19:30 </a:t>
            </a:r>
            <a:r>
              <a:rPr lang="en-US" dirty="0" smtClean="0"/>
              <a:t>today</a:t>
            </a:r>
            <a:endParaRPr lang="en-US"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a:t>Discussion to resolve comments and improve the </a:t>
            </a:r>
            <a:r>
              <a:rPr lang="en-US" b="0" dirty="0" err="1"/>
              <a:t>TGak</a:t>
            </a:r>
            <a:r>
              <a:rPr lang="en-US" b="0" dirty="0"/>
              <a:t> Draft</a:t>
            </a:r>
          </a:p>
          <a:p>
            <a:pPr>
              <a:lnSpc>
                <a:spcPct val="80000"/>
              </a:lnSpc>
            </a:pPr>
            <a:r>
              <a:rPr lang="en-US" dirty="0" smtClean="0"/>
              <a:t>Recess </a:t>
            </a:r>
            <a:r>
              <a:rPr lang="en-US" dirty="0" err="1" smtClean="0"/>
              <a:t>TGak</a:t>
            </a:r>
            <a:r>
              <a:rPr lang="en-US" dirty="0" smtClean="0"/>
              <a:t> until 13:30 tomorrow.</a:t>
            </a:r>
            <a:endParaRPr lang="en-US" dirty="0"/>
          </a:p>
        </p:txBody>
      </p:sp>
    </p:spTree>
    <p:extLst>
      <p:ext uri="{BB962C8B-B14F-4D97-AF65-F5344CB8AC3E}">
        <p14:creationId xmlns:p14="http://schemas.microsoft.com/office/powerpoint/2010/main" val="348736770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27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Discussion to </a:t>
            </a:r>
            <a:r>
              <a:rPr lang="en-US" b="0" dirty="0" smtClean="0"/>
              <a:t>resolve comments </a:t>
            </a:r>
            <a:r>
              <a:rPr lang="en-US" b="0" dirty="0"/>
              <a:t>and improve the </a:t>
            </a:r>
            <a:r>
              <a:rPr lang="en-US" b="0" dirty="0" err="1"/>
              <a:t>TGak</a:t>
            </a:r>
            <a:r>
              <a:rPr lang="en-US" b="0" dirty="0"/>
              <a:t> </a:t>
            </a:r>
            <a:r>
              <a:rPr lang="en-US" b="0" dirty="0" smtClean="0"/>
              <a:t>Draft</a:t>
            </a:r>
          </a:p>
          <a:p>
            <a:pPr>
              <a:lnSpc>
                <a:spcPct val="80000"/>
              </a:lnSpc>
            </a:pPr>
            <a:r>
              <a:rPr lang="en-US" b="0" dirty="0"/>
              <a:t>Discussion of agenda for Thursday morning joint meeting and teleconferences</a:t>
            </a:r>
          </a:p>
          <a:p>
            <a:pPr lvl="1">
              <a:lnSpc>
                <a:spcPct val="80000"/>
              </a:lnSpc>
            </a:pPr>
            <a:r>
              <a:rPr lang="en-US" dirty="0"/>
              <a:t>Teleconferences: </a:t>
            </a:r>
            <a:r>
              <a:rPr lang="en-US" dirty="0" smtClean="0"/>
              <a:t>TBD, </a:t>
            </a:r>
            <a:r>
              <a:rPr lang="en-US" dirty="0"/>
              <a:t>Mondays at 10am Eastern US </a:t>
            </a:r>
            <a:r>
              <a:rPr lang="en-US" dirty="0" smtClean="0"/>
              <a:t>time</a:t>
            </a:r>
            <a:endParaRPr lang="en-US" b="0" dirty="0"/>
          </a:p>
          <a:p>
            <a:pPr>
              <a:lnSpc>
                <a:spcPct val="80000"/>
              </a:lnSpc>
            </a:pPr>
            <a:r>
              <a:rPr lang="en-US" dirty="0" smtClean="0"/>
              <a:t>Recess until 08:00 Thursday</a:t>
            </a:r>
          </a:p>
        </p:txBody>
      </p:sp>
    </p:spTree>
    <p:extLst>
      <p:ext uri="{BB962C8B-B14F-4D97-AF65-F5344CB8AC3E}">
        <p14:creationId xmlns:p14="http://schemas.microsoft.com/office/powerpoint/2010/main" val="263164086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28 July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a:cs typeface="Arial"/>
              </a:rPr>
              <a:t>Seaport G </a:t>
            </a:r>
            <a:r>
              <a:rPr lang="en-US" sz="2800" dirty="0">
                <a:latin typeface="Arial"/>
                <a:cs typeface="Arial"/>
              </a:rPr>
              <a:t>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endParaRPr lang="en-US" dirty="0" smtClean="0"/>
          </a:p>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and 802.1 TSN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Agenda approved by unanimous consent</a:t>
            </a:r>
          </a:p>
          <a:p>
            <a:pPr>
              <a:lnSpc>
                <a:spcPct val="90000"/>
              </a:lnSpc>
            </a:pPr>
            <a:endParaRPr lang="en-US" altLang="ja-JP" b="0" dirty="0" smtClean="0">
              <a:cs typeface="ＭＳ Ｐゴシック" charset="0"/>
            </a:endParaRPr>
          </a:p>
          <a:p>
            <a:pPr>
              <a:lnSpc>
                <a:spcPct val="80000"/>
              </a:lnSpc>
            </a:pPr>
            <a:r>
              <a:rPr lang="en-GB" b="0" dirty="0"/>
              <a:t>802.11ak </a:t>
            </a:r>
            <a:r>
              <a:rPr lang="en-GB" b="0" dirty="0" smtClean="0"/>
              <a:t>status</a:t>
            </a:r>
          </a:p>
          <a:p>
            <a:pPr>
              <a:lnSpc>
                <a:spcPct val="80000"/>
              </a:lnSpc>
            </a:pPr>
            <a:r>
              <a:rPr lang="en-GB" b="0" dirty="0"/>
              <a:t>802.1Qbz, 802.1AC status</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a:cs typeface="Arial"/>
              </a:rPr>
              <a:t>Seaport G </a:t>
            </a:r>
            <a:r>
              <a:rPr lang="en-US" sz="2800" dirty="0">
                <a:latin typeface="Arial"/>
                <a:cs typeface="Arial"/>
              </a:rPr>
              <a:t>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endParaRPr lang="en-US" b="0" dirty="0" smtClean="0"/>
          </a:p>
          <a:p>
            <a:pPr>
              <a:lnSpc>
                <a:spcPct val="80000"/>
              </a:lnSpc>
            </a:pPr>
            <a:r>
              <a:rPr lang="en-US" b="0" dirty="0" smtClean="0"/>
              <a:t>Teleconferences </a:t>
            </a:r>
            <a:r>
              <a:rPr lang="en-US" b="0" dirty="0"/>
              <a:t>discussion</a:t>
            </a:r>
          </a:p>
          <a:p>
            <a:pPr>
              <a:lnSpc>
                <a:spcPct val="80000"/>
              </a:lnSpc>
            </a:pPr>
            <a:r>
              <a:rPr lang="en-US" dirty="0" smtClean="0"/>
              <a:t>Moved, to hold 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July 2016 802.11 </a:t>
            </a:r>
            <a:r>
              <a:rPr lang="en-US" dirty="0"/>
              <a:t>meeting on </a:t>
            </a:r>
            <a:r>
              <a:rPr lang="en-US" dirty="0" smtClean="0"/>
              <a:t>Monday, TBD at 10am Eastern </a:t>
            </a:r>
            <a:r>
              <a:rPr lang="en-US" dirty="0"/>
              <a:t>US </a:t>
            </a:r>
            <a:r>
              <a:rPr lang="en-US" dirty="0" smtClean="0"/>
              <a:t>time.</a:t>
            </a:r>
          </a:p>
          <a:p>
            <a:pPr lvl="1">
              <a:lnSpc>
                <a:spcPct val="80000"/>
              </a:lnSpc>
            </a:pPr>
            <a:r>
              <a:rPr lang="en-US" dirty="0"/>
              <a:t>Mover:     Seconder: </a:t>
            </a:r>
          </a:p>
          <a:p>
            <a:pPr lvl="1">
              <a:lnSpc>
                <a:spcPct val="80000"/>
              </a:lnSpc>
            </a:pPr>
            <a:r>
              <a:rPr lang="en-US" dirty="0"/>
              <a:t>Yes:    No:    Abstain: </a:t>
            </a:r>
          </a:p>
          <a:p>
            <a:pPr>
              <a:lnSpc>
                <a:spcPct val="80000"/>
              </a:lnSpc>
            </a:pPr>
            <a:r>
              <a:rPr lang="en-US" b="0" dirty="0" smtClean="0"/>
              <a:t>Architecture discussion</a:t>
            </a:r>
          </a:p>
          <a:p>
            <a:pPr>
              <a:lnSpc>
                <a:spcPct val="80000"/>
              </a:lnSpc>
            </a:pPr>
            <a:r>
              <a:rPr lang="en-US" dirty="0"/>
              <a:t>Adjourn 802.11 ARC SC</a:t>
            </a:r>
          </a:p>
          <a:p>
            <a:pPr>
              <a:lnSpc>
                <a:spcPct val="80000"/>
              </a:lnSpc>
            </a:pPr>
            <a:r>
              <a:rPr lang="en-US" dirty="0" smtClean="0"/>
              <a:t>Recess </a:t>
            </a:r>
            <a:r>
              <a:rPr lang="en-US" dirty="0" err="1" smtClean="0"/>
              <a:t>TGak</a:t>
            </a:r>
            <a:r>
              <a:rPr lang="en-US" dirty="0" smtClean="0"/>
              <a:t> until 16:00 today.</a:t>
            </a:r>
            <a:endParaRPr lang="en-US" dirty="0"/>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16:00 – 18:00, </a:t>
            </a:r>
            <a:r>
              <a:rPr lang="en-US" dirty="0" smtClean="0">
                <a:latin typeface="Arial"/>
                <a:cs typeface="Arial"/>
              </a:rPr>
              <a:t>Seaport </a:t>
            </a:r>
            <a:r>
              <a:rPr lang="en-US" dirty="0">
                <a:latin typeface="Arial"/>
                <a:cs typeface="Arial"/>
              </a:rPr>
              <a:t>H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endParaRPr lang="en-US" dirty="0" smtClean="0"/>
          </a:p>
          <a:p>
            <a:pPr>
              <a:lnSpc>
                <a:spcPct val="80000"/>
              </a:lnSpc>
            </a:pPr>
            <a:r>
              <a:rPr lang="en-US" b="0" dirty="0" smtClean="0"/>
              <a:t>Call for essential 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smtClean="0"/>
              <a:t>Presentations </a:t>
            </a:r>
            <a:r>
              <a:rPr lang="en-US" b="0" dirty="0"/>
              <a:t>and discussion to </a:t>
            </a:r>
            <a:r>
              <a:rPr lang="en-US" b="0" dirty="0" smtClean="0"/>
              <a:t>resolve comments </a:t>
            </a:r>
            <a:r>
              <a:rPr lang="en-US" b="0" dirty="0"/>
              <a:t>and improve the </a:t>
            </a:r>
            <a:r>
              <a:rPr lang="en-US" b="0" dirty="0" err="1"/>
              <a:t>TGak</a:t>
            </a:r>
            <a:r>
              <a:rPr lang="en-US" b="0" dirty="0"/>
              <a:t> Draft</a:t>
            </a:r>
          </a:p>
          <a:p>
            <a:pPr>
              <a:lnSpc>
                <a:spcPct val="80000"/>
              </a:lnSpc>
            </a:pPr>
            <a:endParaRPr lang="en-US" b="0" dirty="0"/>
          </a:p>
        </p:txBody>
      </p:sp>
    </p:spTree>
    <p:extLst>
      <p:ext uri="{BB962C8B-B14F-4D97-AF65-F5344CB8AC3E}">
        <p14:creationId xmlns:p14="http://schemas.microsoft.com/office/powerpoint/2010/main" val="60109512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Diego, California</a:t>
            </a:r>
            <a:endParaRPr lang="en-US" sz="2800" dirty="0">
              <a:latin typeface="Arial" charset="0"/>
            </a:endParaRPr>
          </a:p>
          <a:p>
            <a:pPr algn="ctr">
              <a:lnSpc>
                <a:spcPct val="90000"/>
              </a:lnSpc>
              <a:buFontTx/>
              <a:buNone/>
            </a:pPr>
            <a:r>
              <a:rPr lang="en-US" sz="2800" dirty="0" smtClean="0">
                <a:latin typeface="Arial" charset="0"/>
              </a:rPr>
              <a:t>25-28 July,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16:00 – 18:00, </a:t>
            </a:r>
            <a:r>
              <a:rPr lang="en-US" dirty="0" smtClean="0">
                <a:latin typeface="Arial"/>
                <a:cs typeface="Arial"/>
              </a:rPr>
              <a:t>Seaport </a:t>
            </a:r>
            <a:r>
              <a:rPr lang="en-US" dirty="0">
                <a:latin typeface="Arial"/>
                <a:cs typeface="Arial"/>
              </a:rPr>
              <a:t>H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[TBD] Moved, </a:t>
            </a:r>
            <a:r>
              <a:rPr lang="en-US" b="0" dirty="0" smtClean="0"/>
              <a:t>to approve the comment resolutions in the TBD tab of 11-15/556rTBD and direct the editor to publish a Draft DX.Y incorporating all comment resolutions approved by vote at this San Diego meeting.</a:t>
            </a:r>
            <a:endParaRPr lang="en-US" b="0" dirty="0"/>
          </a:p>
          <a:p>
            <a:pPr lvl="1">
              <a:lnSpc>
                <a:spcPct val="80000"/>
              </a:lnSpc>
            </a:pPr>
            <a:r>
              <a:rPr lang="en-US" dirty="0"/>
              <a:t>Mover:     Seconder: </a:t>
            </a:r>
          </a:p>
          <a:p>
            <a:pPr lvl="1">
              <a:lnSpc>
                <a:spcPct val="80000"/>
              </a:lnSpc>
            </a:pPr>
            <a:r>
              <a:rPr lang="en-US" dirty="0"/>
              <a:t>Yes:    No:    Abstain: </a:t>
            </a:r>
          </a:p>
          <a:p>
            <a:pPr lvl="1">
              <a:lnSpc>
                <a:spcPct val="80000"/>
              </a:lnSpc>
            </a:pPr>
            <a:endParaRPr lang="en-US" dirty="0"/>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21</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smtClean="0"/>
              <a:t>11-12</a:t>
            </a:r>
            <a:r>
              <a:rPr lang="en-GB" dirty="0"/>
              <a:t>/1207r1,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2.2 of 802.11ak and results of Letter Ballot 218:</a:t>
            </a:r>
          </a:p>
          <a:p>
            <a:pPr lvl="1">
              <a:lnSpc>
                <a:spcPct val="80000"/>
              </a:lnSpc>
            </a:pPr>
            <a:r>
              <a:rPr lang="en-GB" dirty="0" smtClean="0">
                <a:hlinkClick r:id="rId4"/>
              </a:rPr>
              <a:t>http://www.ieee802.org/11/private/Draft_Standards/11ak/Draft P802.11ak_D2.2.pdf</a:t>
            </a:r>
            <a:r>
              <a:rPr lang="en-GB" dirty="0" smtClean="0"/>
              <a:t> </a:t>
            </a:r>
          </a:p>
          <a:p>
            <a:pPr lvl="1">
              <a:lnSpc>
                <a:spcPct val="80000"/>
              </a:lnSpc>
            </a:pPr>
            <a:r>
              <a:rPr lang="en-GB" dirty="0" smtClean="0"/>
              <a:t>11-15/556r21,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3.1 of 802.1AC-REV is at</a:t>
            </a:r>
          </a:p>
          <a:p>
            <a:pPr lvl="1">
              <a:lnSpc>
                <a:spcPct val="80000"/>
              </a:lnSpc>
            </a:pPr>
            <a:r>
              <a:rPr lang="en-US" dirty="0" smtClean="0">
                <a:hlinkClick r:id="rId6"/>
              </a:rPr>
              <a:t>http://www.ieee802.org/1/files/private/ac-rev-drafts/d3/802-1ac-rev-d3-1.pdf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Manchester Grand Hyatt, San Diego, California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990600" y="1332278"/>
            <a:ext cx="7239000" cy="461132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94829157"/>
              </p:ext>
            </p:extLst>
          </p:nvPr>
        </p:nvGraphicFramePr>
        <p:xfrm>
          <a:off x="762001" y="2039431"/>
          <a:ext cx="7696199" cy="382796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AM1</a:t>
                      </a:r>
                      <a:r>
                        <a:rPr lang="en-US" sz="2000" strike="noStrike" baseline="0" dirty="0" smtClean="0"/>
                        <a:t>  (ad hoc)</a:t>
                      </a:r>
                      <a:endParaRPr lang="en-US" sz="2000" strike="noStrike" dirty="0"/>
                    </a:p>
                  </a:txBody>
                  <a:tcPr/>
                </a:tc>
                <a:tc>
                  <a:txBody>
                    <a:bodyPr/>
                    <a:lstStyle/>
                    <a:p>
                      <a:r>
                        <a:rPr lang="en-US" sz="2000" strike="noStrike" dirty="0" smtClean="0">
                          <a:latin typeface="+mn-lt"/>
                          <a:cs typeface="Arial" charset="0"/>
                        </a:rPr>
                        <a:t>La Jolla A</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H</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H</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EVE</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La Jolla A</a:t>
                      </a:r>
                      <a:endParaRPr lang="en-US" sz="2000"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La Jolla A</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AM1</a:t>
                      </a:r>
                    </a:p>
                    <a:p>
                      <a:r>
                        <a:rPr lang="en-US" sz="2000" dirty="0" smtClean="0"/>
                        <a:t>Joint with</a:t>
                      </a:r>
                      <a:r>
                        <a:rPr lang="en-US" sz="2000" baseline="0" dirty="0" smtClean="0"/>
                        <a:t> ARC &amp; 802.1 TSN</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G</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Seaport H</a:t>
                      </a:r>
                    </a:p>
                  </a:txBody>
                  <a:tcPr/>
                </a:tc>
              </a:tr>
            </a:tbl>
          </a:graphicData>
        </a:graphic>
      </p:graphicFrame>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 10:00</a:t>
            </a:r>
            <a:r>
              <a:rPr lang="en-US" dirty="0" smtClean="0">
                <a:latin typeface="Arial"/>
                <a:cs typeface="Arial"/>
              </a:rPr>
              <a:t>, </a:t>
            </a:r>
            <a:r>
              <a:rPr lang="en-US" dirty="0">
                <a:latin typeface="Arial"/>
                <a:cs typeface="Arial"/>
              </a:rPr>
              <a:t>La Jolla </a:t>
            </a:r>
            <a:r>
              <a:rPr lang="en-US" dirty="0" smtClean="0">
                <a:latin typeface="Arial"/>
                <a:cs typeface="Arial"/>
              </a:rPr>
              <a:t>A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Call </a:t>
            </a:r>
            <a:r>
              <a:rPr lang="en-US" dirty="0" err="1" smtClean="0"/>
              <a:t>TGak</a:t>
            </a:r>
            <a:r>
              <a:rPr lang="en-US" dirty="0" smtClean="0"/>
              <a:t> Ad Hoc meeting </a:t>
            </a:r>
            <a:r>
              <a:rPr lang="en-US" dirty="0"/>
              <a:t>to </a:t>
            </a:r>
            <a:r>
              <a:rPr lang="en-US" dirty="0" smtClean="0"/>
              <a:t>order</a:t>
            </a:r>
          </a:p>
          <a:p>
            <a:pPr>
              <a:lnSpc>
                <a:spcPct val="80000"/>
              </a:lnSpc>
            </a:pPr>
            <a:r>
              <a:rPr lang="en-US" b="0" dirty="0"/>
              <a:t>Appointment of </a:t>
            </a:r>
            <a:r>
              <a:rPr lang="en-US" b="0" dirty="0" smtClean="0"/>
              <a:t>Secretary</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of Agenda</a:t>
            </a:r>
          </a:p>
          <a:p>
            <a:pPr>
              <a:lnSpc>
                <a:spcPct val="80000"/>
              </a:lnSpc>
            </a:pPr>
            <a:r>
              <a:rPr lang="en-US" b="0" dirty="0"/>
              <a:t>Discussion to resolve </a:t>
            </a:r>
            <a:r>
              <a:rPr lang="en-US" b="0" dirty="0" smtClean="0"/>
              <a:t>comments </a:t>
            </a:r>
            <a:r>
              <a:rPr lang="en-US" b="0" dirty="0"/>
              <a:t>and improve the </a:t>
            </a:r>
            <a:r>
              <a:rPr lang="en-US" b="0" dirty="0" err="1"/>
              <a:t>TGak</a:t>
            </a:r>
            <a:r>
              <a:rPr lang="en-US" b="0" dirty="0"/>
              <a:t> </a:t>
            </a:r>
            <a:r>
              <a:rPr lang="en-US" b="0" dirty="0" smtClean="0"/>
              <a:t>Draft</a:t>
            </a:r>
          </a:p>
          <a:p>
            <a:pPr>
              <a:lnSpc>
                <a:spcPct val="80000"/>
              </a:lnSpc>
            </a:pPr>
            <a:r>
              <a:rPr lang="en-US" dirty="0" smtClean="0"/>
              <a:t>Adjourn </a:t>
            </a:r>
            <a:r>
              <a:rPr lang="en-US" dirty="0" err="1"/>
              <a:t>TGak</a:t>
            </a:r>
            <a:r>
              <a:rPr lang="en-US" dirty="0"/>
              <a:t> ad hoc meeting.</a:t>
            </a:r>
          </a:p>
          <a:p>
            <a:pPr>
              <a:lnSpc>
                <a:spcPct val="80000"/>
              </a:lnSpc>
            </a:pPr>
            <a:endParaRPr lang="en-US" b="0" dirty="0"/>
          </a:p>
          <a:p>
            <a:pPr>
              <a:lnSpc>
                <a:spcPct val="80000"/>
              </a:lnSpc>
            </a:pPr>
            <a:endParaRPr lang="en-US" b="0" dirty="0" smtClean="0"/>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103068</TotalTime>
  <Words>2134</Words>
  <Application>Microsoft Macintosh PowerPoint</Application>
  <PresentationFormat>On-screen Show (4:3)</PresentationFormat>
  <Paragraphs>345</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802-11-Submission</vt:lpstr>
      <vt:lpstr>July 2016 802.11ak Agenda</vt:lpstr>
      <vt:lpstr>IEEE 802.11ak/GLK: Enhancements For Transit Links Within Bridged Networks</vt:lpstr>
      <vt:lpstr>Venue</vt:lpstr>
      <vt:lpstr>TGak Timeline At Start of Meeting</vt:lpstr>
      <vt:lpstr>Sessions</vt:lpstr>
      <vt:lpstr>Monday, 25 July 2016 08:00 – 10:00, La Jolla A Room</vt:lpstr>
      <vt:lpstr>Participants, Patents, and Duty to Inform</vt:lpstr>
      <vt:lpstr>Patent Related Links</vt:lpstr>
      <vt:lpstr>Call for Potentially Essential Patents</vt:lpstr>
      <vt:lpstr>Other Guidelines for IEEE WG Meetings</vt:lpstr>
      <vt:lpstr>Monday, 25 July2016 16:00 – 18:00, Seaport H Room</vt:lpstr>
      <vt:lpstr>Monday, 25 July2016 16:00 – 18:00, Seaport H Room</vt:lpstr>
      <vt:lpstr>Monday, 25 July2016 16:00 – 18:00, Seaport H Room</vt:lpstr>
      <vt:lpstr>Tuesday, 26 July 2016 13:30 – 15:30, Seaport H Room</vt:lpstr>
      <vt:lpstr>Tuesday, 17 May 2016 19:30 – 21:30, La Jolla A Room</vt:lpstr>
      <vt:lpstr>Wednesday, 27 July 2016 13:30 – 15:30, La Jolla A Room</vt:lpstr>
      <vt:lpstr>Thursday, 28 July 2016 08:00 – 10:00, Seaport G Room</vt:lpstr>
      <vt:lpstr>Thursday, 28 July 2016 08:00 – 10:00, Seaport G Room</vt:lpstr>
      <vt:lpstr>Thursday, 28 July 2016 16:00 – 18:00, Seaport H Room</vt:lpstr>
      <vt:lpstr>Thursday, 28 July 2016 16:00 – 18:00, Seaport H Room</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1200</cp:revision>
  <cp:lastPrinted>2016-06-15T02:09:12Z</cp:lastPrinted>
  <dcterms:created xsi:type="dcterms:W3CDTF">2006-12-04T03:46:13Z</dcterms:created>
  <dcterms:modified xsi:type="dcterms:W3CDTF">2016-07-12T03:35:38Z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