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28"/>
  </p:notesMasterIdLst>
  <p:handoutMasterIdLst>
    <p:handoutMasterId r:id="rId129"/>
  </p:handoutMasterIdLst>
  <p:sldIdLst>
    <p:sldId id="269" r:id="rId2"/>
    <p:sldId id="278" r:id="rId3"/>
    <p:sldId id="1454" r:id="rId4"/>
    <p:sldId id="1455" r:id="rId5"/>
    <p:sldId id="358" r:id="rId6"/>
    <p:sldId id="359" r:id="rId7"/>
    <p:sldId id="287" r:id="rId8"/>
    <p:sldId id="1620" r:id="rId9"/>
    <p:sldId id="344" r:id="rId10"/>
    <p:sldId id="345" r:id="rId11"/>
    <p:sldId id="1378" r:id="rId12"/>
    <p:sldId id="1423" r:id="rId13"/>
    <p:sldId id="1164" r:id="rId14"/>
    <p:sldId id="1562" r:id="rId15"/>
    <p:sldId id="1101" r:id="rId16"/>
    <p:sldId id="1581" r:id="rId17"/>
    <p:sldId id="1657" r:id="rId18"/>
    <p:sldId id="1527" r:id="rId19"/>
    <p:sldId id="1526" r:id="rId20"/>
    <p:sldId id="1737" r:id="rId21"/>
    <p:sldId id="1738" r:id="rId22"/>
    <p:sldId id="1739" r:id="rId23"/>
    <p:sldId id="1740" r:id="rId24"/>
    <p:sldId id="1648" r:id="rId25"/>
    <p:sldId id="1741" r:id="rId26"/>
    <p:sldId id="1742" r:id="rId27"/>
    <p:sldId id="1735" r:id="rId28"/>
    <p:sldId id="1736" r:id="rId29"/>
    <p:sldId id="1743" r:id="rId30"/>
    <p:sldId id="1684" r:id="rId31"/>
    <p:sldId id="1685" r:id="rId32"/>
    <p:sldId id="1686" r:id="rId33"/>
    <p:sldId id="1687" r:id="rId34"/>
    <p:sldId id="1689" r:id="rId35"/>
    <p:sldId id="1690" r:id="rId36"/>
    <p:sldId id="1734" r:id="rId37"/>
    <p:sldId id="1733" r:id="rId38"/>
    <p:sldId id="1691" r:id="rId39"/>
    <p:sldId id="1692" r:id="rId40"/>
    <p:sldId id="1694" r:id="rId41"/>
    <p:sldId id="1695" r:id="rId42"/>
    <p:sldId id="1696" r:id="rId43"/>
    <p:sldId id="1697" r:id="rId44"/>
    <p:sldId id="1716" r:id="rId45"/>
    <p:sldId id="1717" r:id="rId46"/>
    <p:sldId id="1718" r:id="rId47"/>
    <p:sldId id="1688" r:id="rId48"/>
    <p:sldId id="1702" r:id="rId49"/>
    <p:sldId id="1703" r:id="rId50"/>
    <p:sldId id="1704" r:id="rId51"/>
    <p:sldId id="1705" r:id="rId52"/>
    <p:sldId id="1706" r:id="rId53"/>
    <p:sldId id="1707" r:id="rId54"/>
    <p:sldId id="1708" r:id="rId55"/>
    <p:sldId id="1709" r:id="rId56"/>
    <p:sldId id="1710" r:id="rId57"/>
    <p:sldId id="1698" r:id="rId58"/>
    <p:sldId id="1699" r:id="rId59"/>
    <p:sldId id="1700" r:id="rId60"/>
    <p:sldId id="1701" r:id="rId61"/>
    <p:sldId id="1711" r:id="rId62"/>
    <p:sldId id="1712" r:id="rId63"/>
    <p:sldId id="1713" r:id="rId64"/>
    <p:sldId id="1679" r:id="rId65"/>
    <p:sldId id="1583" r:id="rId66"/>
    <p:sldId id="1665" r:id="rId67"/>
    <p:sldId id="1680" r:id="rId68"/>
    <p:sldId id="1721" r:id="rId69"/>
    <p:sldId id="1731" r:id="rId70"/>
    <p:sldId id="1629" r:id="rId71"/>
    <p:sldId id="1667" r:id="rId72"/>
    <p:sldId id="1681" r:id="rId73"/>
    <p:sldId id="1722" r:id="rId74"/>
    <p:sldId id="1668" r:id="rId75"/>
    <p:sldId id="1682" r:id="rId76"/>
    <p:sldId id="1669" r:id="rId77"/>
    <p:sldId id="1683" r:id="rId78"/>
    <p:sldId id="1732" r:id="rId79"/>
    <p:sldId id="1572" r:id="rId80"/>
    <p:sldId id="1633" r:id="rId81"/>
    <p:sldId id="1719" r:id="rId82"/>
    <p:sldId id="1720" r:id="rId83"/>
    <p:sldId id="1640" r:id="rId84"/>
    <p:sldId id="1634" r:id="rId85"/>
    <p:sldId id="1635" r:id="rId86"/>
    <p:sldId id="1641" r:id="rId87"/>
    <p:sldId id="1642" r:id="rId88"/>
    <p:sldId id="1643" r:id="rId89"/>
    <p:sldId id="1645" r:id="rId90"/>
    <p:sldId id="1644" r:id="rId91"/>
    <p:sldId id="1650" r:id="rId92"/>
    <p:sldId id="1651" r:id="rId93"/>
    <p:sldId id="1652" r:id="rId94"/>
    <p:sldId id="1653" r:id="rId95"/>
    <p:sldId id="1714" r:id="rId96"/>
    <p:sldId id="1646" r:id="rId97"/>
    <p:sldId id="1729" r:id="rId98"/>
    <p:sldId id="1730" r:id="rId99"/>
    <p:sldId id="1375" r:id="rId100"/>
    <p:sldId id="1376" r:id="rId101"/>
    <p:sldId id="1400" r:id="rId102"/>
    <p:sldId id="619" r:id="rId103"/>
    <p:sldId id="621" r:id="rId104"/>
    <p:sldId id="1561" r:id="rId105"/>
    <p:sldId id="1555" r:id="rId106"/>
    <p:sldId id="1601" r:id="rId107"/>
    <p:sldId id="1585" r:id="rId108"/>
    <p:sldId id="1586" r:id="rId109"/>
    <p:sldId id="1587" r:id="rId110"/>
    <p:sldId id="1588" r:id="rId111"/>
    <p:sldId id="1589" r:id="rId112"/>
    <p:sldId id="1590" r:id="rId113"/>
    <p:sldId id="1591" r:id="rId114"/>
    <p:sldId id="1592" r:id="rId115"/>
    <p:sldId id="1593" r:id="rId116"/>
    <p:sldId id="1594" r:id="rId117"/>
    <p:sldId id="1595" r:id="rId118"/>
    <p:sldId id="1596" r:id="rId119"/>
    <p:sldId id="1597" r:id="rId120"/>
    <p:sldId id="1598" r:id="rId121"/>
    <p:sldId id="1599" r:id="rId122"/>
    <p:sldId id="1600" r:id="rId123"/>
    <p:sldId id="1628" r:id="rId124"/>
    <p:sldId id="1638" r:id="rId125"/>
    <p:sldId id="1725" r:id="rId126"/>
    <p:sldId id="1726" r:id="rId12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72" autoAdjust="0"/>
    <p:restoredTop sz="94660" autoAdjust="0"/>
  </p:normalViewPr>
  <p:slideViewPr>
    <p:cSldViewPr>
      <p:cViewPr varScale="1">
        <p:scale>
          <a:sx n="88" d="100"/>
          <a:sy n="88" d="100"/>
        </p:scale>
        <p:origin x="-160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7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802.11-16/0761r1</a:t>
            </a:r>
            <a:endParaRPr lang="en-US" dirty="0"/>
          </a:p>
        </p:txBody>
      </p:sp>
      <p:sp>
        <p:nvSpPr>
          <p:cNvPr id="3075" name="Rectangle 3"/>
          <p:cNvSpPr>
            <a:spLocks noGrp="1" noChangeArrowheads="1"/>
          </p:cNvSpPr>
          <p:nvPr>
            <p:ph type="dt" sz="quarter" idx="1"/>
          </p:nvPr>
        </p:nvSpPr>
        <p:spPr bwMode="auto">
          <a:xfrm>
            <a:off x="695325" y="177284"/>
            <a:ext cx="69089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July 2016</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802.11-16/0761r1</a:t>
            </a:r>
            <a:endParaRPr lang="en-US" dirty="0"/>
          </a:p>
        </p:txBody>
      </p:sp>
      <p:sp>
        <p:nvSpPr>
          <p:cNvPr id="2051" name="Rectangle 3"/>
          <p:cNvSpPr>
            <a:spLocks noGrp="1" noChangeArrowheads="1"/>
          </p:cNvSpPr>
          <p:nvPr>
            <p:ph type="dt" idx="1"/>
          </p:nvPr>
        </p:nvSpPr>
        <p:spPr bwMode="auto">
          <a:xfrm>
            <a:off x="654050" y="97909"/>
            <a:ext cx="69089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July 2016</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102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103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2" y="363379"/>
            <a:ext cx="31529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802.11-16/0761r1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2016</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16/11-16-0760-00-0jtc-ieee-802-jtc1-sc-minutes-for-may-2016.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13.wmf"/><Relationship Id="rId5" Type="http://schemas.openxmlformats.org/officeDocument/2006/relationships/oleObject" Target="../embeddings/oleObject11.bin"/><Relationship Id="rId4" Type="http://schemas.openxmlformats.org/officeDocument/2006/relationships/image" Target="../media/image12.wmf"/></Relationships>
</file>

<file path=ppt/slides/_rels/slide118.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4.wmf"/><Relationship Id="rId4" Type="http://schemas.openxmlformats.org/officeDocument/2006/relationships/oleObject" Target="../embeddings/oleObject12.bin"/></Relationships>
</file>

<file path=ppt/slides/_rels/slide119.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5.wmf"/><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6.wmf"/></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7.wmf"/></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19.wmf"/><Relationship Id="rId5" Type="http://schemas.openxmlformats.org/officeDocument/2006/relationships/oleObject" Target="../embeddings/oleObject17.bin"/><Relationship Id="rId4" Type="http://schemas.openxmlformats.org/officeDocument/2006/relationships/image" Target="../media/image18.wmf"/></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20.wmf"/></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ieee-sa.centraldesktop.com/802psdo/"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82.xml.rels><?xml version="1.0" encoding="UTF-8" standalone="yes"?>
<Relationships xmlns="http://schemas.openxmlformats.org/package/2006/relationships"><Relationship Id="rId2" Type="http://schemas.openxmlformats.org/officeDocument/2006/relationships/hyperlink" Target="https://standards.ieee.org/findstds/standard/802.15.6-2012.html"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7.bin"/><Relationship Id="rId4" Type="http://schemas.openxmlformats.org/officeDocument/2006/relationships/image" Target="../media/image7.w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s://mentor.ieee.org/802.11/dcn/16/11-16-0817-00-0jtc-proposed-lc-to-sc6-wg1.doc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s://mentor.ieee.org/802.11/dcn/16/11-16-0817-00-0jtc-proposed-lc-to-sc6-wg1.docx"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2016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18 July </a:t>
            </a:r>
            <a:r>
              <a:rPr lang="en-US" b="0" dirty="0" smtClean="0">
                <a:solidFill>
                  <a:schemeClr val="accent2">
                    <a:lumMod val="50000"/>
                  </a:schemeClr>
                </a:solidFill>
              </a:rPr>
              <a:t>2016</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17245814"/>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Hawaii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Hawaii , in May 2016, as documented in </a:t>
            </a:r>
            <a:r>
              <a:rPr lang="en-AU" i="1" dirty="0" smtClean="0">
                <a:solidFill>
                  <a:srgbClr val="FF0000"/>
                </a:solidFill>
                <a:hlinkClick r:id="rId3"/>
              </a:rPr>
              <a:t>11-16-0760r0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100</a:t>
            </a:fld>
            <a:endParaRPr lang="en-US"/>
          </a:p>
        </p:txBody>
      </p:sp>
    </p:spTree>
    <p:extLst>
      <p:ext uri="{BB962C8B-B14F-4D97-AF65-F5344CB8AC3E}">
        <p14:creationId xmlns:p14="http://schemas.microsoft.com/office/powerpoint/2010/main" val="9312439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101</a:t>
            </a:fld>
            <a:endParaRPr lang="en-US"/>
          </a:p>
        </p:txBody>
      </p:sp>
    </p:spTree>
    <p:extLst>
      <p:ext uri="{BB962C8B-B14F-4D97-AF65-F5344CB8AC3E}">
        <p14:creationId xmlns:p14="http://schemas.microsoft.com/office/powerpoint/2010/main" val="15941415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102</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San Diego in July 2016,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332331781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2852344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11</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2367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23678"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118</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480"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119</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504"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802.21, which is planning to do so soon</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758447529"/>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902"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52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553"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124</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3474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34742"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758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March 2016 </a:t>
            </a:r>
            <a:r>
              <a:rPr lang="en-AU" dirty="0"/>
              <a:t>plenary, the IEEE 802 notified SC6 </a:t>
            </a:r>
            <a:r>
              <a:rPr lang="en-AU" dirty="0" smtClean="0"/>
              <a:t>of </a:t>
            </a:r>
            <a:r>
              <a:rPr lang="en-AU" dirty="0"/>
              <a:t>the approval </a:t>
            </a:r>
            <a:r>
              <a:rPr lang="en-AU" dirty="0" smtClean="0"/>
              <a:t>of</a:t>
            </a:r>
            <a:r>
              <a:rPr lang="en-AU" dirty="0"/>
              <a:t> </a:t>
            </a:r>
            <a:r>
              <a:rPr lang="en-AU" dirty="0" smtClean="0"/>
              <a:t>the following </a:t>
            </a:r>
            <a:r>
              <a:rPr lang="en-AU" b="0" dirty="0" smtClean="0"/>
              <a:t>Study Groups  (see </a:t>
            </a:r>
            <a:r>
              <a:rPr lang="en-AU" dirty="0" smtClean="0"/>
              <a:t>SC6_WG1_N053)</a:t>
            </a:r>
            <a:endParaRPr lang="en-AU" b="0" dirty="0"/>
          </a:p>
          <a:p>
            <a:pPr lvl="2"/>
            <a:r>
              <a:rPr lang="en-AU" b="0" dirty="0" smtClean="0"/>
              <a:t>IEEE </a:t>
            </a:r>
            <a:r>
              <a:rPr lang="en-AU" b="0" dirty="0"/>
              <a:t>802.3 Ethernet YANG Models Study Group </a:t>
            </a:r>
          </a:p>
          <a:p>
            <a:pPr lvl="2"/>
            <a:r>
              <a:rPr lang="en-AU" b="0" dirty="0" smtClean="0"/>
              <a:t>IEEE </a:t>
            </a:r>
            <a:r>
              <a:rPr lang="en-AU" b="0" dirty="0"/>
              <a:t>802.19 Wireless Automotive Coexistence </a:t>
            </a:r>
          </a:p>
          <a:p>
            <a:pPr lvl="1"/>
            <a:r>
              <a:rPr lang="en-AU" dirty="0" smtClean="0"/>
              <a:t>Another liaison will be sent after the July 2016 plenary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a:t>
            </a:r>
            <a:r>
              <a:rPr lang="en-AU" u="sng" dirty="0" smtClean="0">
                <a:hlinkClick r:id="rId2"/>
              </a:rPr>
              <a:t>ieee-sa.centraldesktop.com/802psdo/</a:t>
            </a:r>
            <a:endParaRPr lang="en-AU" dirty="0" smtClean="0"/>
          </a:p>
          <a:p>
            <a:pPr lvl="1"/>
            <a:r>
              <a:rPr lang="en-AU" dirty="0" smtClean="0"/>
              <a:t>WG Chairs (and some others) will have management access, which will allow them to update the process steps</a:t>
            </a:r>
          </a:p>
          <a:p>
            <a:pPr lvl="1"/>
            <a:r>
              <a:rPr lang="en-AU" dirty="0" smtClean="0"/>
              <a:t>Training will be available to WG Chairs as they need to use the new tool</a:t>
            </a:r>
            <a:endParaRPr lang="en-AU" dirty="0"/>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96495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twenty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4340312"/>
              </p:ext>
            </p:extLst>
          </p:nvPr>
        </p:nvGraphicFramePr>
        <p:xfrm>
          <a:off x="762000" y="1600200"/>
          <a:ext cx="7620000" cy="4477926"/>
        </p:xfrm>
        <a:graphic>
          <a:graphicData uri="http://schemas.openxmlformats.org/drawingml/2006/table">
            <a:tbl>
              <a:tblPr firstRow="1" bandRow="1">
                <a:tableStyleId>{21E4AEA4-8DFA-4A89-87EB-49C32662AFE0}</a:tableStyleId>
              </a:tblPr>
              <a:tblGrid>
                <a:gridCol w="1371600"/>
                <a:gridCol w="2030186"/>
                <a:gridCol w="2109107"/>
                <a:gridCol w="2109107"/>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51837">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51837">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51837">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51837">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51837">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51837">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Not required</a:t>
                      </a:r>
                    </a:p>
                  </a:txBody>
                  <a:tcPr marL="115147" marR="115147"/>
                </a:tc>
              </a:tr>
              <a:tr h="351837">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lnL w="38100" cap="flat" cmpd="sng" algn="ctr">
                      <a:solidFill>
                        <a:srgbClr val="FF0000"/>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51837">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L w="38100" cap="flat" cmpd="sng" algn="ctr">
                      <a:solidFill>
                        <a:srgbClr val="FF0000"/>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bl>
          </a:graphicData>
        </a:graphic>
      </p:graphicFrame>
      <p:sp>
        <p:nvSpPr>
          <p:cNvPr id="8" name="Rectangle 7"/>
          <p:cNvSpPr/>
          <p:nvPr/>
        </p:nvSpPr>
        <p:spPr bwMode="auto">
          <a:xfrm rot="16200000">
            <a:off x="-304799" y="5181600"/>
            <a:ext cx="1524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Latest</a:t>
            </a:r>
          </a:p>
        </p:txBody>
      </p:sp>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twenty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9305600"/>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gridCol w="2064203"/>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Not required</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Not required</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nine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490983386"/>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.1BA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.1BR</a:t>
                      </a:r>
                      <a:endParaRPr lang="en-AU" sz="1600" dirty="0">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r>
              <a:tr h="359602">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a:solidFill>
                  <a:schemeClr val="accent6"/>
                </a:solidFill>
              </a:rPr>
              <a:t>closes on 17 Aug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smtClean="0">
                <a:solidFill>
                  <a:schemeClr val="accent6"/>
                </a:solidFill>
              </a:rPr>
              <a:t>closes on 17 Aug 2016</a:t>
            </a:r>
            <a:endParaRPr lang="en-AU" dirty="0"/>
          </a:p>
          <a:p>
            <a:endParaRPr lang="en-AU" dirty="0" smtClean="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192667196"/>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30561"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69321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a:solidFill>
                  <a:schemeClr val="accent6"/>
                </a:solidFill>
              </a:rPr>
              <a:t>closes on 17 Aug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a:solidFill>
                  <a:schemeClr val="accent6"/>
                </a:solidFill>
              </a:rPr>
              <a:t>closes on 17 Aug 2016</a:t>
            </a: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09787876"/>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2953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25992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San Diego in July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a:t>
            </a:r>
            <a:r>
              <a:rPr lang="en-US" dirty="0" smtClean="0">
                <a:solidFill>
                  <a:schemeClr val="accent6"/>
                </a:solidFill>
              </a:rPr>
              <a:t>60-day</a:t>
            </a:r>
            <a:r>
              <a:rPr lang="en-AU" dirty="0" smtClean="0">
                <a:solidFill>
                  <a:schemeClr val="accent6"/>
                </a:solidFill>
              </a:rPr>
              <a:t> pre-ballot passed on 30 May 2016 but a response is required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smtClean="0">
                <a:solidFill>
                  <a:schemeClr val="accent2"/>
                </a:solidFill>
              </a:rPr>
              <a:t>with comment response required</a:t>
            </a:r>
          </a:p>
          <a:p>
            <a:pPr lvl="1"/>
            <a:r>
              <a:rPr lang="en-AU" dirty="0" smtClean="0"/>
              <a:t>The </a:t>
            </a:r>
            <a:r>
              <a:rPr lang="en-AU" dirty="0"/>
              <a:t>60 ballot pre-ballot on IEEE 802.1Qbv-2015 passed on 30 May 2016</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2"/>
            <a:r>
              <a:rPr lang="en-AU" dirty="0"/>
              <a:t>Only one </a:t>
            </a:r>
            <a:r>
              <a:rPr lang="en-AU" dirty="0" smtClean="0"/>
              <a:t>comment (from China NB) that </a:t>
            </a:r>
            <a:r>
              <a:rPr lang="en-AU" dirty="0"/>
              <a:t>needs a </a:t>
            </a:r>
            <a:r>
              <a:rPr lang="en-AU" dirty="0" smtClean="0"/>
              <a:t>response (see N16412)</a:t>
            </a:r>
          </a:p>
          <a:p>
            <a:pPr lvl="1"/>
            <a:r>
              <a:rPr lang="en-AU" dirty="0" smtClean="0"/>
              <a:t>A response will be considered in July 2016</a:t>
            </a:r>
            <a:endParaRPr lang="en-AU" dirty="0"/>
          </a:p>
          <a:p>
            <a:r>
              <a:rPr lang="en-AU" dirty="0"/>
              <a:t>FDIS ballot FDIS </a:t>
            </a:r>
            <a:r>
              <a:rPr lang="en-AU" dirty="0" smtClean="0"/>
              <a:t>ballot: </a:t>
            </a:r>
            <a:endParaRPr lang="en-AU" dirty="0"/>
          </a:p>
        </p:txBody>
      </p:sp>
    </p:spTree>
    <p:extLst>
      <p:ext uri="{BB962C8B-B14F-4D97-AF65-F5344CB8AC3E}">
        <p14:creationId xmlns:p14="http://schemas.microsoft.com/office/powerpoint/2010/main" val="885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needs to respond to comment from China NB on 802.1Qbv-2015</a:t>
            </a:r>
            <a:endParaRPr lang="en-AU" dirty="0"/>
          </a:p>
        </p:txBody>
      </p:sp>
      <p:sp>
        <p:nvSpPr>
          <p:cNvPr id="3" name="Content Placeholder 2"/>
          <p:cNvSpPr>
            <a:spLocks noGrp="1"/>
          </p:cNvSpPr>
          <p:nvPr>
            <p:ph idx="1"/>
          </p:nvPr>
        </p:nvSpPr>
        <p:spPr/>
        <p:txBody>
          <a:bodyPr/>
          <a:lstStyle/>
          <a:p>
            <a:pPr lvl="1"/>
            <a:r>
              <a:rPr lang="en-US" dirty="0" smtClean="0"/>
              <a:t>The China NB submitted their usual comment complaining about 802.1X</a:t>
            </a:r>
          </a:p>
          <a:p>
            <a:pPr lvl="2"/>
            <a:r>
              <a:rPr lang="en-US" dirty="0" smtClean="0"/>
              <a:t>See next slide</a:t>
            </a:r>
          </a:p>
          <a:p>
            <a:pPr lvl="1"/>
            <a:r>
              <a:rPr lang="en-US" dirty="0" smtClean="0"/>
              <a:t>The SC Chair has proposed a response based on previous responses</a:t>
            </a:r>
          </a:p>
          <a:p>
            <a:pPr lvl="2"/>
            <a:r>
              <a:rPr lang="en-US" dirty="0" smtClean="0"/>
              <a:t>See two slides hence</a:t>
            </a:r>
          </a:p>
          <a:p>
            <a:pPr lvl="1"/>
            <a:r>
              <a:rPr lang="en-US" dirty="0" smtClean="0"/>
              <a:t>Glen Parsons (802.1 WG Chair) has asked Karen Randall and John Messenger to review the response in the 802.1 </a:t>
            </a:r>
            <a:r>
              <a:rPr lang="en-AU" dirty="0" smtClean="0"/>
              <a:t>Maintenance </a:t>
            </a:r>
            <a:r>
              <a:rPr lang="en-AU" dirty="0"/>
              <a:t>TG </a:t>
            </a:r>
            <a:endParaRPr lang="en-AU" dirty="0" smtClean="0"/>
          </a:p>
          <a:p>
            <a:pPr lvl="2"/>
            <a:r>
              <a:rPr lang="en-AU" dirty="0" smtClean="0"/>
              <a:t>One comment so far is, </a:t>
            </a:r>
            <a:r>
              <a:rPr lang="en-AU" i="1" dirty="0" smtClean="0"/>
              <a:t>I </a:t>
            </a:r>
            <a:r>
              <a:rPr lang="en-AU" i="1" dirty="0"/>
              <a:t>believe it will be necessary to make stronger statement regarding the comment that 802.1X is considered "defective". We cannot let that past. 802.1X is not </a:t>
            </a:r>
            <a:r>
              <a:rPr lang="en-AU" i="1" dirty="0" smtClean="0"/>
              <a:t>defective</a:t>
            </a:r>
          </a:p>
          <a:p>
            <a:pPr lvl="1"/>
            <a:r>
              <a:rPr lang="en-AU" dirty="0" smtClean="0"/>
              <a:t>The SC will discuss the response but it is primarily an 802.1 WG responsibility to approve any </a:t>
            </a:r>
            <a:r>
              <a:rPr lang="en-AU" dirty="0" smtClean="0"/>
              <a:t>response</a:t>
            </a:r>
          </a:p>
          <a:p>
            <a:pPr lvl="1"/>
            <a:r>
              <a:rPr lang="en-AU" dirty="0" smtClean="0"/>
              <a:t>Does IEEE 802 also want to send a more general liaison to SC6 noting the ongoing disagreement and offering the China NB an opportunity to present their concerns to the IEEE 802.1 WG?</a:t>
            </a:r>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3948082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their usual security </a:t>
            </a:r>
            <a:r>
              <a:rPr lang="en-AU" dirty="0"/>
              <a:t>c</a:t>
            </a:r>
            <a:r>
              <a:rPr lang="en-AU" dirty="0" smtClean="0"/>
              <a:t>omment in relation to </a:t>
            </a:r>
            <a:r>
              <a:rPr lang="en-AU" dirty="0"/>
              <a:t>802.1Qbv-2015</a:t>
            </a:r>
          </a:p>
        </p:txBody>
      </p:sp>
      <p:sp>
        <p:nvSpPr>
          <p:cNvPr id="3" name="Content Placeholder 2"/>
          <p:cNvSpPr>
            <a:spLocks noGrp="1"/>
          </p:cNvSpPr>
          <p:nvPr>
            <p:ph idx="1"/>
          </p:nvPr>
        </p:nvSpPr>
        <p:spPr/>
        <p:txBody>
          <a:bodyPr/>
          <a:lstStyle/>
          <a:p>
            <a:r>
              <a:rPr lang="en-AU" dirty="0" smtClean="0"/>
              <a:t>China NB comment 1</a:t>
            </a:r>
          </a:p>
          <a:p>
            <a:pPr lvl="1"/>
            <a:r>
              <a:rPr lang="en-AU" i="1" dirty="0"/>
              <a:t>IEEE </a:t>
            </a:r>
            <a:r>
              <a:rPr lang="en-AU" i="1" dirty="0" smtClean="0"/>
              <a:t>802.1Qbv-2015 </a:t>
            </a:r>
            <a:r>
              <a:rPr lang="en-AU" i="1" dirty="0"/>
              <a:t>is an amendment to </a:t>
            </a:r>
            <a:r>
              <a:rPr lang="en-AU" i="1" dirty="0" smtClean="0"/>
              <a:t>IEEE 802.1Q-2014 </a:t>
            </a:r>
            <a:r>
              <a:rPr lang="en-AU" i="1" dirty="0"/>
              <a:t>that is based on IEEE </a:t>
            </a:r>
            <a:r>
              <a:rPr lang="en-AU" i="1" dirty="0" smtClean="0"/>
              <a:t>802.1x-2010</a:t>
            </a:r>
            <a:r>
              <a:rPr lang="en-AU" i="1" dirty="0"/>
              <a:t>. China has already submitted the </a:t>
            </a:r>
            <a:r>
              <a:rPr lang="en-AU" i="1" dirty="0" smtClean="0"/>
              <a:t>comments on </a:t>
            </a:r>
            <a:r>
              <a:rPr lang="en-AU" i="1" dirty="0"/>
              <a:t>IEEE </a:t>
            </a:r>
            <a:r>
              <a:rPr lang="en-AU" i="1" dirty="0" smtClean="0"/>
              <a:t>802.1Q-2014 </a:t>
            </a:r>
            <a:r>
              <a:rPr lang="en-AU" i="1" dirty="0"/>
              <a:t>during its pre-FDIS </a:t>
            </a:r>
            <a:r>
              <a:rPr lang="en-AU" i="1" dirty="0" smtClean="0"/>
              <a:t>ballot and </a:t>
            </a:r>
            <a:r>
              <a:rPr lang="en-AU" i="1" dirty="0"/>
              <a:t>FDIS ballot about the security problems </a:t>
            </a:r>
            <a:r>
              <a:rPr lang="en-AU" i="1" dirty="0" smtClean="0"/>
              <a:t>in IEEE </a:t>
            </a:r>
            <a:r>
              <a:rPr lang="en-AU" i="1" dirty="0"/>
              <a:t>802.1x-2010 that is referenced by </a:t>
            </a:r>
            <a:r>
              <a:rPr lang="en-AU" i="1" dirty="0" smtClean="0"/>
              <a:t>IEEE 802.1Q-2014</a:t>
            </a:r>
            <a:r>
              <a:rPr lang="en-AU" i="1" dirty="0"/>
              <a:t>. Up to now, there is no </a:t>
            </a:r>
            <a:r>
              <a:rPr lang="en-AU" i="1" dirty="0" smtClean="0"/>
              <a:t>reasonable and </a:t>
            </a:r>
            <a:r>
              <a:rPr lang="en-AU" i="1" dirty="0"/>
              <a:t>appropriate disposition on </a:t>
            </a:r>
            <a:r>
              <a:rPr lang="en-AU" i="1" dirty="0" smtClean="0"/>
              <a:t>Chinese comments</a:t>
            </a:r>
            <a:r>
              <a:rPr lang="en-AU" i="1" dirty="0"/>
              <a:t>. IEEE </a:t>
            </a:r>
            <a:r>
              <a:rPr lang="en-AU" i="1" dirty="0" smtClean="0"/>
              <a:t>802.1Qbv-2015 </a:t>
            </a:r>
            <a:r>
              <a:rPr lang="en-AU" i="1" dirty="0"/>
              <a:t>is based on </a:t>
            </a:r>
            <a:r>
              <a:rPr lang="en-AU" i="1" dirty="0" smtClean="0"/>
              <a:t>a defective </a:t>
            </a:r>
            <a:r>
              <a:rPr lang="en-AU" i="1" dirty="0"/>
              <a:t>standard; therefore, China NB </a:t>
            </a:r>
            <a:r>
              <a:rPr lang="en-AU" i="1" dirty="0" smtClean="0"/>
              <a:t>cannot give </a:t>
            </a:r>
            <a:r>
              <a:rPr lang="en-AU" i="1" dirty="0"/>
              <a:t>support on IEEE </a:t>
            </a:r>
            <a:r>
              <a:rPr lang="en-AU" i="1" dirty="0" smtClean="0"/>
              <a:t>802.1Q-2014 </a:t>
            </a:r>
            <a:r>
              <a:rPr lang="en-AU" i="1" dirty="0"/>
              <a:t>and </a:t>
            </a:r>
            <a:r>
              <a:rPr lang="en-AU" i="1" dirty="0" smtClean="0"/>
              <a:t>its amendment</a:t>
            </a:r>
            <a:r>
              <a:rPr lang="en-AU" i="1" dirty="0"/>
              <a:t>.</a:t>
            </a:r>
          </a:p>
          <a:p>
            <a:r>
              <a:rPr lang="en-AU" dirty="0" smtClean="0"/>
              <a:t>China NB request 1</a:t>
            </a:r>
          </a:p>
          <a:p>
            <a:pPr lvl="1"/>
            <a:r>
              <a:rPr lang="en-AU" i="1" dirty="0"/>
              <a:t>Recommend not referencing the defective standards or enhancing its security mechanism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202639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Chair has developed a possible response to the comment from China NB on </a:t>
            </a:r>
            <a:r>
              <a:rPr lang="en-AU" dirty="0"/>
              <a:t>802.1Qbv-2015</a:t>
            </a:r>
          </a:p>
        </p:txBody>
      </p:sp>
      <p:sp>
        <p:nvSpPr>
          <p:cNvPr id="3" name="Content Placeholder 2"/>
          <p:cNvSpPr>
            <a:spLocks noGrp="1"/>
          </p:cNvSpPr>
          <p:nvPr>
            <p:ph idx="1"/>
          </p:nvPr>
        </p:nvSpPr>
        <p:spPr>
          <a:xfrm>
            <a:off x="685800" y="1752600"/>
            <a:ext cx="7772400" cy="4114800"/>
          </a:xfrm>
        </p:spPr>
        <p:txBody>
          <a:bodyPr/>
          <a:lstStyle/>
          <a:p>
            <a:r>
              <a:rPr lang="en-AU" dirty="0" smtClean="0"/>
              <a:t>Proposed IEEE 802 response to China NB comment &amp; request 1</a:t>
            </a:r>
          </a:p>
          <a:p>
            <a:pPr lvl="1"/>
            <a:r>
              <a:rPr lang="en-US" i="1" dirty="0" smtClean="0"/>
              <a:t>The China NB cannot support </a:t>
            </a:r>
            <a:r>
              <a:rPr lang="en-AU" i="1" dirty="0"/>
              <a:t>IEEE 802.1Qbv-2015 </a:t>
            </a:r>
            <a:r>
              <a:rPr lang="en-AU" i="1" dirty="0" smtClean="0"/>
              <a:t> because it relies on </a:t>
            </a:r>
            <a:r>
              <a:rPr lang="en-US" i="1" dirty="0" smtClean="0"/>
              <a:t>IEEE 802.1X-2010, which </a:t>
            </a:r>
            <a:r>
              <a:rPr lang="en-US" i="1" dirty="0"/>
              <a:t>the China NB </a:t>
            </a:r>
            <a:r>
              <a:rPr lang="en-US" i="1" dirty="0" smtClean="0"/>
              <a:t>asserts is defective</a:t>
            </a:r>
          </a:p>
          <a:p>
            <a:pPr lvl="1"/>
            <a:r>
              <a:rPr lang="en-US" i="1" dirty="0" smtClean="0"/>
              <a:t>IEEE 802 declines to make any change to </a:t>
            </a:r>
            <a:r>
              <a:rPr lang="en-AU" dirty="0" smtClean="0"/>
              <a:t>802.1Qbv-2015 </a:t>
            </a:r>
            <a:r>
              <a:rPr lang="en-US" i="1" dirty="0" smtClean="0"/>
              <a:t>because, while IEEE 802.1Q </a:t>
            </a:r>
            <a:r>
              <a:rPr lang="en-US" i="1" dirty="0"/>
              <a:t>explains how it can be used in conjunction with IEEE </a:t>
            </a:r>
            <a:r>
              <a:rPr lang="en-US" i="1" dirty="0" smtClean="0"/>
              <a:t>802.1X, </a:t>
            </a:r>
            <a:r>
              <a:rPr lang="en-US" i="1" dirty="0"/>
              <a:t>conformance to and use of IEEE </a:t>
            </a:r>
            <a:r>
              <a:rPr lang="en-US" i="1" dirty="0" smtClean="0"/>
              <a:t>802.1X </a:t>
            </a:r>
            <a:r>
              <a:rPr lang="en-US" i="1" dirty="0"/>
              <a:t>is not a requirement of any of the possible claims of conformance to IEEE </a:t>
            </a:r>
            <a:r>
              <a:rPr lang="en-US" i="1" dirty="0" smtClean="0"/>
              <a:t>802.1Q.</a:t>
            </a:r>
          </a:p>
          <a:p>
            <a:pPr lvl="1"/>
            <a:r>
              <a:rPr lang="en-US" i="1" dirty="0"/>
              <a:t>IEEE 802 recognizes that the China NB has asserted in that past that man-in-the-middle (and other) attacks are possible against IEEE 802.1X based systems. However, the technical details of such an attack (or a demonstration of an attack) have not yet been supplied by the China NB. </a:t>
            </a:r>
            <a:r>
              <a:rPr lang="en-US" i="1" dirty="0" smtClean="0"/>
              <a:t>IEEE 802 invites the China NB to submit such technical details for consideration.</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2259311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US" dirty="0" smtClean="0"/>
              <a:t>60-day</a:t>
            </a:r>
            <a:r>
              <a:rPr lang="en-AU" dirty="0" smtClean="0"/>
              <a:t> </a:t>
            </a:r>
            <a:r>
              <a:rPr lang="en-AU" dirty="0"/>
              <a:t>pre-ballot passed on 13 July 2016 and response is to be developed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13 July 2016 </a:t>
            </a:r>
            <a:r>
              <a:rPr lang="en-AU" dirty="0">
                <a:solidFill>
                  <a:schemeClr val="accent6"/>
                </a:solidFill>
              </a:rPr>
              <a:t>with response to be developed</a:t>
            </a:r>
          </a:p>
          <a:p>
            <a:pPr lvl="1"/>
            <a:r>
              <a:rPr lang="en-AU" dirty="0"/>
              <a:t>IEEE </a:t>
            </a:r>
            <a:r>
              <a:rPr lang="en-AU" dirty="0" smtClean="0"/>
              <a:t>802.1QAB-2016 </a:t>
            </a:r>
            <a:r>
              <a:rPr lang="en-AU" dirty="0"/>
              <a:t>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one comment</a:t>
            </a:r>
          </a:p>
          <a:p>
            <a:pPr lvl="1"/>
            <a:r>
              <a:rPr lang="en-AU" dirty="0"/>
              <a:t>IEEE 802.1 WG will generate response to comment in San </a:t>
            </a:r>
            <a:r>
              <a:rPr lang="en-AU" dirty="0" smtClean="0"/>
              <a:t>Diego</a:t>
            </a:r>
            <a:endParaRPr lang="en-AU" dirty="0" smtClean="0"/>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their usual security </a:t>
            </a:r>
            <a:r>
              <a:rPr lang="en-AU" dirty="0"/>
              <a:t>c</a:t>
            </a:r>
            <a:r>
              <a:rPr lang="en-AU" dirty="0" smtClean="0"/>
              <a:t>omment in relation to </a:t>
            </a:r>
            <a:r>
              <a:rPr lang="en-AU" dirty="0" smtClean="0"/>
              <a:t>802.1AB-2016</a:t>
            </a:r>
            <a:endParaRPr lang="en-AU" dirty="0"/>
          </a:p>
        </p:txBody>
      </p:sp>
      <p:sp>
        <p:nvSpPr>
          <p:cNvPr id="3" name="Content Placeholder 2"/>
          <p:cNvSpPr>
            <a:spLocks noGrp="1"/>
          </p:cNvSpPr>
          <p:nvPr>
            <p:ph idx="1"/>
          </p:nvPr>
        </p:nvSpPr>
        <p:spPr/>
        <p:txBody>
          <a:bodyPr/>
          <a:lstStyle/>
          <a:p>
            <a:r>
              <a:rPr lang="en-AU" dirty="0" smtClean="0"/>
              <a:t>China NB comment </a:t>
            </a:r>
            <a:r>
              <a:rPr lang="en-AU" dirty="0" smtClean="0"/>
              <a:t>1</a:t>
            </a:r>
          </a:p>
          <a:p>
            <a:pPr lvl="1"/>
            <a:r>
              <a:rPr lang="en-GB" i="1" dirty="0"/>
              <a:t>IEEE 802.1AB</a:t>
            </a:r>
            <a:r>
              <a:rPr lang="en-GB" i="1" baseline="30000" dirty="0"/>
              <a:t>TM</a:t>
            </a:r>
            <a:r>
              <a:rPr lang="en-GB" i="1" dirty="0"/>
              <a:t>-2016 is the revision of IEEE 802.1AB-2009. However, IEEE 802.1AB</a:t>
            </a:r>
            <a:r>
              <a:rPr lang="en-GB" i="1" baseline="30000" dirty="0"/>
              <a:t>TM</a:t>
            </a:r>
            <a:r>
              <a:rPr lang="en-GB" i="1" dirty="0"/>
              <a:t>-2016 is still implemented with IEEE 802.1X and 802.1AE which have also been proposed to ISO under the PSDO agreement. China NB has expressed objection to the submissions of IEEE 802.1X and 802.1AE and provided detailed comments. IEEE has acknowledged the receiving of China NB’s comments but has not made any satisfactory attempts to change Chinese negative vote. Since Chinese objection to the base/associated standards still stands, we cannot support other standards that rely on previous standards. </a:t>
            </a:r>
            <a:endParaRPr lang="en-AU" i="1" dirty="0"/>
          </a:p>
          <a:p>
            <a:pPr lvl="1"/>
            <a:r>
              <a:rPr lang="en-US" i="1" dirty="0"/>
              <a:t>For previous China NB comment, please refer to 6N15555 and 6N15556</a:t>
            </a:r>
            <a:endParaRPr lang="en-AU" i="1" dirty="0" smtClean="0"/>
          </a:p>
          <a:p>
            <a:r>
              <a:rPr lang="en-AU" dirty="0" smtClean="0"/>
              <a:t>China </a:t>
            </a:r>
            <a:r>
              <a:rPr lang="en-AU" dirty="0" smtClean="0"/>
              <a:t>NB </a:t>
            </a:r>
            <a:r>
              <a:rPr lang="en-AU" dirty="0" smtClean="0"/>
              <a:t>request 1</a:t>
            </a:r>
          </a:p>
          <a:p>
            <a:pPr lvl="1"/>
            <a:r>
              <a:rPr lang="en-AU" i="1" dirty="0"/>
              <a:t>Recommend not referencing the defective standards or enhancing its security mechanism.</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4124627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Chair has developed a possible response to the comment from China NB on </a:t>
            </a:r>
            <a:r>
              <a:rPr lang="en-AU" dirty="0"/>
              <a:t>802.1AB-2016</a:t>
            </a:r>
            <a:endParaRPr lang="en-AU" dirty="0"/>
          </a:p>
        </p:txBody>
      </p:sp>
      <p:sp>
        <p:nvSpPr>
          <p:cNvPr id="3" name="Content Placeholder 2"/>
          <p:cNvSpPr>
            <a:spLocks noGrp="1"/>
          </p:cNvSpPr>
          <p:nvPr>
            <p:ph idx="1"/>
          </p:nvPr>
        </p:nvSpPr>
        <p:spPr>
          <a:xfrm>
            <a:off x="685800" y="1752600"/>
            <a:ext cx="7772400" cy="4114800"/>
          </a:xfrm>
        </p:spPr>
        <p:txBody>
          <a:bodyPr/>
          <a:lstStyle/>
          <a:p>
            <a:r>
              <a:rPr lang="en-AU" dirty="0" smtClean="0"/>
              <a:t>Proposed IEEE 802 response to China NB comment &amp; request 1</a:t>
            </a:r>
          </a:p>
          <a:p>
            <a:pPr lvl="1"/>
            <a:r>
              <a:rPr lang="en-US" i="1" dirty="0" smtClean="0"/>
              <a:t>The China NB cannot support </a:t>
            </a:r>
            <a:r>
              <a:rPr lang="en-AU" i="1" dirty="0"/>
              <a:t>IEEE </a:t>
            </a:r>
            <a:r>
              <a:rPr lang="en-AU" i="1" dirty="0" smtClean="0"/>
              <a:t>802.1AB-2016  </a:t>
            </a:r>
            <a:r>
              <a:rPr lang="en-AU" i="1" dirty="0" smtClean="0"/>
              <a:t>because it relies on </a:t>
            </a:r>
            <a:r>
              <a:rPr lang="en-US" i="1" dirty="0" smtClean="0"/>
              <a:t>IEEE </a:t>
            </a:r>
            <a:r>
              <a:rPr lang="en-US" i="1" dirty="0" smtClean="0"/>
              <a:t>802.1X and IEEE 802.1AE, </a:t>
            </a:r>
            <a:r>
              <a:rPr lang="en-US" i="1" dirty="0" smtClean="0"/>
              <a:t>which </a:t>
            </a:r>
            <a:r>
              <a:rPr lang="en-US" i="1" dirty="0"/>
              <a:t>the China NB </a:t>
            </a:r>
            <a:r>
              <a:rPr lang="en-US" i="1" dirty="0" smtClean="0"/>
              <a:t>asserts </a:t>
            </a:r>
            <a:r>
              <a:rPr lang="en-US" i="1" dirty="0" smtClean="0"/>
              <a:t>are defective</a:t>
            </a:r>
          </a:p>
          <a:p>
            <a:pPr lvl="1"/>
            <a:r>
              <a:rPr lang="en-US" i="1" dirty="0" smtClean="0"/>
              <a:t>While IEEE </a:t>
            </a:r>
            <a:r>
              <a:rPr lang="en-US" i="1" dirty="0"/>
              <a:t>802.1X and IEEE 802.1AE are both ratified ISO/IEC/IEEE </a:t>
            </a:r>
            <a:r>
              <a:rPr lang="en-US" i="1" dirty="0" smtClean="0"/>
              <a:t>standards, </a:t>
            </a:r>
            <a:r>
              <a:rPr lang="en-US" i="1" dirty="0" smtClean="0"/>
              <a:t>IEEE </a:t>
            </a:r>
            <a:r>
              <a:rPr lang="en-US" i="1" dirty="0"/>
              <a:t>802 recognizes that the China NB has asserted in that past that man-in-the-middle (and other) attacks are possible against IEEE </a:t>
            </a:r>
            <a:r>
              <a:rPr lang="en-US" i="1" dirty="0" smtClean="0"/>
              <a:t>802.1X and IEEE 802.1AE </a:t>
            </a:r>
            <a:r>
              <a:rPr lang="en-US" i="1" dirty="0"/>
              <a:t>based systems. However, the technical details of </a:t>
            </a:r>
            <a:r>
              <a:rPr lang="en-US" i="1" dirty="0" smtClean="0"/>
              <a:t>any such attacks </a:t>
            </a:r>
            <a:r>
              <a:rPr lang="en-US" i="1" dirty="0"/>
              <a:t>(or a demonstration of an attack) have not yet been supplied by the China NB. </a:t>
            </a:r>
            <a:r>
              <a:rPr lang="en-US" i="1" dirty="0" smtClean="0"/>
              <a:t>IEEE 802 invites the China NB to submit </a:t>
            </a:r>
            <a:r>
              <a:rPr lang="en-US" i="1" dirty="0" smtClean="0"/>
              <a:t>any technical </a:t>
            </a:r>
            <a:r>
              <a:rPr lang="en-US" i="1" dirty="0" smtClean="0"/>
              <a:t>details for </a:t>
            </a:r>
            <a:r>
              <a:rPr lang="en-US" i="1" dirty="0" smtClean="0"/>
              <a:t>consideration</a:t>
            </a:r>
            <a:r>
              <a:rPr lang="en-US" i="1" dirty="0" smtClean="0"/>
              <a:t>. </a:t>
            </a:r>
            <a:endParaRPr lang="en-US"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703748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US" dirty="0" smtClean="0"/>
              <a:t>60-day</a:t>
            </a:r>
            <a:r>
              <a:rPr lang="en-AU" dirty="0" smtClean="0"/>
              <a:t> pre-ballot </a:t>
            </a:r>
            <a:r>
              <a:rPr lang="en-AU" dirty="0" smtClean="0"/>
              <a:t>passed on </a:t>
            </a:r>
            <a:r>
              <a:rPr lang="en-AU" dirty="0" smtClean="0"/>
              <a:t>13 July </a:t>
            </a:r>
            <a:r>
              <a:rPr lang="en-AU" dirty="0" smtClean="0"/>
              <a:t>2016 and response is to be developed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802.1Qca D2.1 was liaised for information in Nov 2015</a:t>
            </a:r>
          </a:p>
          <a:p>
            <a:r>
              <a:rPr lang="en-US" dirty="0" smtClean="0"/>
              <a:t>60-day</a:t>
            </a:r>
            <a:r>
              <a:rPr lang="en-AU" dirty="0" smtClean="0"/>
              <a:t> </a:t>
            </a:r>
            <a:r>
              <a:rPr lang="en-AU" dirty="0"/>
              <a:t>pre-ballot</a:t>
            </a:r>
            <a:r>
              <a:rPr lang="en-AU" dirty="0" smtClean="0"/>
              <a:t>: </a:t>
            </a:r>
            <a:r>
              <a:rPr lang="en-AU" dirty="0" smtClean="0">
                <a:solidFill>
                  <a:srgbClr val="00B050"/>
                </a:solidFill>
              </a:rPr>
              <a:t>passed 13 </a:t>
            </a:r>
            <a:r>
              <a:rPr lang="en-AU" dirty="0" smtClean="0">
                <a:solidFill>
                  <a:srgbClr val="00B050"/>
                </a:solidFill>
              </a:rPr>
              <a:t>July </a:t>
            </a:r>
            <a:r>
              <a:rPr lang="en-AU" dirty="0" smtClean="0">
                <a:solidFill>
                  <a:srgbClr val="00B050"/>
                </a:solidFill>
              </a:rPr>
              <a:t>2016 </a:t>
            </a:r>
            <a:r>
              <a:rPr lang="en-AU" dirty="0" smtClean="0">
                <a:solidFill>
                  <a:schemeClr val="accent6"/>
                </a:solidFill>
              </a:rPr>
              <a:t>with response to be developed</a:t>
            </a:r>
            <a:endParaRPr lang="en-AU" dirty="0">
              <a:solidFill>
                <a:schemeClr val="accent6"/>
              </a:solidFill>
            </a:endParaRPr>
          </a:p>
          <a:p>
            <a:pPr lvl="1"/>
            <a:r>
              <a:rPr lang="en-AU" dirty="0" smtClean="0"/>
              <a:t>IEEE </a:t>
            </a:r>
            <a:r>
              <a:rPr lang="en-AU" dirty="0" smtClean="0"/>
              <a:t>802.1Qca-2015 </a:t>
            </a:r>
            <a:r>
              <a:rPr lang="en-AU" dirty="0" smtClean="0"/>
              <a:t>passed 60 day pre-ballot 13 </a:t>
            </a:r>
            <a:r>
              <a:rPr lang="en-AU" dirty="0" smtClean="0"/>
              <a:t>July </a:t>
            </a:r>
            <a:r>
              <a:rPr lang="en-AU" dirty="0" smtClean="0"/>
              <a:t>2016</a:t>
            </a:r>
          </a:p>
          <a:p>
            <a:pPr lvl="2"/>
            <a:r>
              <a:rPr lang="en-AU" dirty="0" smtClean="0"/>
              <a:t>Passed 8/1/9 on need for ISO standard</a:t>
            </a:r>
          </a:p>
          <a:p>
            <a:pPr lvl="2"/>
            <a:r>
              <a:rPr lang="en-AU" dirty="0" smtClean="0"/>
              <a:t>Passed 8/1/9 on support for submission to FDIS</a:t>
            </a:r>
          </a:p>
          <a:p>
            <a:pPr lvl="2"/>
            <a:r>
              <a:rPr lang="en-AU" dirty="0" smtClean="0"/>
              <a:t>China NB voted no with one comment</a:t>
            </a:r>
          </a:p>
          <a:p>
            <a:pPr lvl="1"/>
            <a:r>
              <a:rPr lang="en-AU" dirty="0"/>
              <a:t>IEEE </a:t>
            </a:r>
            <a:r>
              <a:rPr lang="en-AU" dirty="0" smtClean="0"/>
              <a:t>802.1 WG will </a:t>
            </a:r>
            <a:r>
              <a:rPr lang="en-AU" dirty="0"/>
              <a:t>generate </a:t>
            </a:r>
            <a:r>
              <a:rPr lang="en-AU" dirty="0" smtClean="0"/>
              <a:t>response to comment </a:t>
            </a:r>
            <a:r>
              <a:rPr lang="en-AU" dirty="0"/>
              <a:t>in San </a:t>
            </a:r>
            <a:r>
              <a:rPr lang="en-AU" dirty="0" smtClean="0"/>
              <a:t>Diego</a:t>
            </a:r>
            <a:endParaRPr lang="en-AU" dirty="0">
              <a:solidFill>
                <a:srgbClr val="FF0000"/>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1223158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their usual security </a:t>
            </a:r>
            <a:r>
              <a:rPr lang="en-AU" dirty="0"/>
              <a:t>c</a:t>
            </a:r>
            <a:r>
              <a:rPr lang="en-AU" dirty="0" smtClean="0"/>
              <a:t>omment in relation to </a:t>
            </a:r>
            <a:r>
              <a:rPr lang="en-AU" dirty="0" smtClean="0"/>
              <a:t>802.1Qca-2015</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US" i="1" dirty="0"/>
              <a:t>IEEE 802.1Qca</a:t>
            </a:r>
            <a:r>
              <a:rPr lang="en-US" i="1" baseline="30000" dirty="0"/>
              <a:t>tm</a:t>
            </a:r>
            <a:r>
              <a:rPr lang="en-US" i="1" dirty="0"/>
              <a:t>-2015 is an amendment to IEEE 802.1Q</a:t>
            </a:r>
            <a:r>
              <a:rPr lang="en-US" i="1" baseline="30000" dirty="0"/>
              <a:t>tm</a:t>
            </a:r>
            <a:r>
              <a:rPr lang="en-US" i="1" dirty="0"/>
              <a:t>-2014 that is based on IEEE 802.1x-2010. China has already submitted the comments on IEEE 802.1Q</a:t>
            </a:r>
            <a:r>
              <a:rPr lang="en-US" i="1" baseline="30000" dirty="0"/>
              <a:t>tm</a:t>
            </a:r>
            <a:r>
              <a:rPr lang="en-US" i="1" dirty="0"/>
              <a:t>-2014 during its pre-FDIS ballot and FDIS ballot about the security problems in IEEE 802.1x-2010 that is referenced by IEEE 802.1Q</a:t>
            </a:r>
            <a:r>
              <a:rPr lang="en-US" i="1" baseline="30000" dirty="0"/>
              <a:t>tm</a:t>
            </a:r>
            <a:r>
              <a:rPr lang="en-US" i="1" dirty="0"/>
              <a:t>-2014. Up to now, there is no reasonable and appropriate disposition on Chinese comments. IEEE 802.1Qca</a:t>
            </a:r>
            <a:r>
              <a:rPr lang="en-US" i="1" baseline="30000" dirty="0"/>
              <a:t>tm</a:t>
            </a:r>
            <a:r>
              <a:rPr lang="en-US" i="1" dirty="0"/>
              <a:t>-2015 is based on a defective standard; therefore, China NB cannot give support on IEEE 802.1Q</a:t>
            </a:r>
            <a:r>
              <a:rPr lang="en-US" i="1" baseline="30000" dirty="0"/>
              <a:t>tm</a:t>
            </a:r>
            <a:r>
              <a:rPr lang="en-US" i="1" dirty="0"/>
              <a:t>-2014 and its </a:t>
            </a:r>
            <a:r>
              <a:rPr lang="en-US" i="1" dirty="0" smtClean="0"/>
              <a:t>amendment</a:t>
            </a:r>
            <a:r>
              <a:rPr lang="en-AU" i="1" dirty="0" smtClean="0"/>
              <a:t>.</a:t>
            </a:r>
            <a:endParaRPr lang="en-AU" i="1" dirty="0"/>
          </a:p>
          <a:p>
            <a:r>
              <a:rPr lang="en-AU" dirty="0" smtClean="0"/>
              <a:t>China NB request 1</a:t>
            </a:r>
          </a:p>
          <a:p>
            <a:pPr lvl="1"/>
            <a:r>
              <a:rPr lang="en-AU" i="1" dirty="0"/>
              <a:t>Recommend not referencing the defective standards or enhancing its security mechanism.</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2050325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Chair has developed a possible response to the comment from China NB on </a:t>
            </a:r>
            <a:r>
              <a:rPr lang="en-AU" dirty="0"/>
              <a:t>802.1Qca-2015</a:t>
            </a:r>
            <a:endParaRPr lang="en-AU" dirty="0"/>
          </a:p>
        </p:txBody>
      </p:sp>
      <p:sp>
        <p:nvSpPr>
          <p:cNvPr id="3" name="Content Placeholder 2"/>
          <p:cNvSpPr>
            <a:spLocks noGrp="1"/>
          </p:cNvSpPr>
          <p:nvPr>
            <p:ph idx="1"/>
          </p:nvPr>
        </p:nvSpPr>
        <p:spPr>
          <a:xfrm>
            <a:off x="685800" y="1752600"/>
            <a:ext cx="7772400" cy="4114800"/>
          </a:xfrm>
        </p:spPr>
        <p:txBody>
          <a:bodyPr/>
          <a:lstStyle/>
          <a:p>
            <a:r>
              <a:rPr lang="en-AU" dirty="0" smtClean="0"/>
              <a:t>Proposed IEEE 802 response to China NB comment &amp; request 1</a:t>
            </a:r>
          </a:p>
          <a:p>
            <a:pPr lvl="1"/>
            <a:r>
              <a:rPr lang="en-US" i="1" dirty="0" smtClean="0"/>
              <a:t>The China NB cannot support </a:t>
            </a:r>
            <a:r>
              <a:rPr lang="en-AU" i="1" dirty="0"/>
              <a:t>IEEE </a:t>
            </a:r>
            <a:r>
              <a:rPr lang="en-AU" i="1" dirty="0" smtClean="0"/>
              <a:t>802.1Qca-2015  </a:t>
            </a:r>
            <a:r>
              <a:rPr lang="en-AU" i="1" dirty="0" smtClean="0"/>
              <a:t>because it relies on </a:t>
            </a:r>
            <a:r>
              <a:rPr lang="en-US" i="1" dirty="0" smtClean="0"/>
              <a:t>IEEE 802.1X-2010, which </a:t>
            </a:r>
            <a:r>
              <a:rPr lang="en-US" i="1" dirty="0"/>
              <a:t>the China NB </a:t>
            </a:r>
            <a:r>
              <a:rPr lang="en-US" i="1" dirty="0" smtClean="0"/>
              <a:t>asserts is defective</a:t>
            </a:r>
          </a:p>
          <a:p>
            <a:pPr lvl="1"/>
            <a:r>
              <a:rPr lang="en-US" i="1" dirty="0" smtClean="0"/>
              <a:t>IEEE 802 declines to make any change to </a:t>
            </a:r>
            <a:r>
              <a:rPr lang="en-AU" dirty="0" smtClean="0"/>
              <a:t>802.1Qca-2015 </a:t>
            </a:r>
            <a:r>
              <a:rPr lang="en-US" i="1" dirty="0" smtClean="0"/>
              <a:t>because, while IEEE 802.1Q </a:t>
            </a:r>
            <a:r>
              <a:rPr lang="en-US" i="1" dirty="0"/>
              <a:t>explains how it can be used in conjunction with IEEE </a:t>
            </a:r>
            <a:r>
              <a:rPr lang="en-US" i="1" dirty="0" smtClean="0"/>
              <a:t>802.1X, </a:t>
            </a:r>
            <a:r>
              <a:rPr lang="en-US" i="1" dirty="0"/>
              <a:t>conformance to and use of IEEE </a:t>
            </a:r>
            <a:r>
              <a:rPr lang="en-US" i="1" dirty="0" smtClean="0"/>
              <a:t>802.1X </a:t>
            </a:r>
            <a:r>
              <a:rPr lang="en-US" i="1" dirty="0"/>
              <a:t>is not a requirement of any of the possible claims of conformance to IEEE </a:t>
            </a:r>
            <a:r>
              <a:rPr lang="en-US" i="1" dirty="0" smtClean="0"/>
              <a:t>802.1Q.</a:t>
            </a:r>
          </a:p>
          <a:p>
            <a:pPr lvl="1"/>
            <a:r>
              <a:rPr lang="en-US" i="1" dirty="0"/>
              <a:t>IEEE 802 recognizes that the China NB has asserted in that past that man-in-the-middle (and other) attacks are possible against IEEE 802.1X based systems. However, the technical details of such an attack (or a demonstration of an attack) have not yet been supplied by the China NB. </a:t>
            </a:r>
            <a:r>
              <a:rPr lang="en-US" i="1" dirty="0" smtClean="0"/>
              <a:t>IEEE 802 invites the China NB to submit such technical details for consideration.</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509129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IEEE </a:t>
            </a:r>
            <a:r>
              <a:rPr lang="en-AU" dirty="0" smtClean="0"/>
              <a:t>802.1Qbu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pPr marL="525462" lvl="2" indent="-342900"/>
            <a:r>
              <a:rPr lang="en-AU" dirty="0" smtClean="0">
                <a:solidFill>
                  <a:srgbClr val="FF0000"/>
                </a:solidFill>
              </a:rPr>
              <a:t>It has been updated since then and probably needs to be re-liaised</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802.1AC-Rev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802.1AC-Rev D3.0 </a:t>
            </a:r>
            <a:r>
              <a:rPr lang="en-AU" dirty="0"/>
              <a:t>was liaised for information in </a:t>
            </a:r>
            <a:r>
              <a:rPr lang="en-AU" dirty="0" smtClean="0"/>
              <a:t>Dec 2015</a:t>
            </a:r>
          </a:p>
          <a:p>
            <a:pPr marL="525462" lvl="2" indent="-342900"/>
            <a:r>
              <a:rPr lang="en-AU" dirty="0" smtClean="0"/>
              <a:t>It is currently a “bit stalled” in IEEE-SA approval 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802.1Qcd-2015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pPr lvl="2"/>
            <a:r>
              <a:rPr lang="en-AU" dirty="0" smtClean="0">
                <a:solidFill>
                  <a:schemeClr val="tx2"/>
                </a:solidFill>
              </a:rPr>
              <a:t>See WG1 N54</a:t>
            </a:r>
            <a:endParaRPr lang="en-AU" dirty="0">
              <a:solidFill>
                <a:schemeClr val="tx2"/>
              </a:solidFill>
            </a:endParaRP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48101115"/>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.3-2015</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D3.0</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solidFill>
                            <a:schemeClr val="tx1"/>
                          </a:solidFill>
                          <a:latin typeface="+mj-lt"/>
                        </a:rPr>
                        <a:t>13 Jul 16</a:t>
                      </a:r>
                      <a:endParaRPr lang="en-AU" sz="1600" dirty="0">
                        <a:solidFill>
                          <a:schemeClr val="tx1"/>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r>
              <a:tr h="35960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dirty="0" smtClean="0">
                          <a:solidFill>
                            <a:schemeClr val="accent2"/>
                          </a:solidFill>
                          <a:latin typeface="+mj-lt"/>
                        </a:rPr>
                        <a:t>Closes</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r>
              <a:tr h="35960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accent2"/>
                          </a:solidFill>
                          <a:latin typeface="+mj-lt"/>
                        </a:rPr>
                        <a:t>Waiting</a:t>
                      </a:r>
                      <a:endParaRPr lang="en-GB" sz="1600" dirty="0">
                        <a:solidFill>
                          <a:schemeClr val="accent2"/>
                        </a:solidFill>
                        <a:latin typeface="+mj-lt"/>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accent2"/>
                          </a:solidFill>
                          <a:latin typeface="+mj-lt"/>
                        </a:rPr>
                        <a:t>Waiting</a:t>
                      </a:r>
                      <a:endParaRPr lang="en-GB" sz="1600" dirty="0">
                        <a:solidFill>
                          <a:schemeClr val="accent2"/>
                        </a:solidFill>
                        <a:latin typeface="+mj-lt"/>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34</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802.3-2015 </a:t>
            </a:r>
            <a:r>
              <a:rPr lang="en-US" dirty="0" smtClean="0"/>
              <a:t>60-day</a:t>
            </a:r>
            <a:r>
              <a:rPr lang="en-AU" dirty="0" smtClean="0"/>
              <a:t> </a:t>
            </a:r>
            <a:r>
              <a:rPr lang="en-AU" dirty="0" smtClean="0"/>
              <a:t>pre-ballot </a:t>
            </a:r>
            <a:r>
              <a:rPr lang="en-AU" dirty="0"/>
              <a:t>passed on 13 July 2016 and response is to be developed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802.3bx was approved by </a:t>
            </a:r>
            <a:r>
              <a:rPr lang="en-AU" dirty="0" err="1"/>
              <a:t>RevCom</a:t>
            </a:r>
            <a:r>
              <a:rPr lang="en-AU" dirty="0"/>
              <a:t> in Sept 2015</a:t>
            </a:r>
          </a:p>
          <a:p>
            <a:pPr lvl="1"/>
            <a:r>
              <a:rPr lang="en-AU" dirty="0"/>
              <a:t>It was previously liaised (Apr 2015)  to SC6  to allow them to become familiar with it before submission for approval under the PSDO process</a:t>
            </a:r>
            <a:endParaRPr lang="en-AU" dirty="0" smtClean="0"/>
          </a:p>
          <a:p>
            <a:r>
              <a:rPr lang="en-US" dirty="0" smtClean="0"/>
              <a:t>60-day</a:t>
            </a:r>
            <a:r>
              <a:rPr lang="en-AU" dirty="0" smtClean="0"/>
              <a:t> </a:t>
            </a:r>
            <a:r>
              <a:rPr lang="en-AU" dirty="0"/>
              <a:t>pre-ballot</a:t>
            </a:r>
            <a:r>
              <a:rPr lang="en-AU" dirty="0" smtClean="0"/>
              <a:t>: </a:t>
            </a:r>
            <a:r>
              <a:rPr lang="en-AU" dirty="0">
                <a:solidFill>
                  <a:srgbClr val="00B050"/>
                </a:solidFill>
              </a:rPr>
              <a:t>passed 13 July 2016 </a:t>
            </a:r>
            <a:r>
              <a:rPr lang="en-AU" dirty="0">
                <a:solidFill>
                  <a:schemeClr val="accent6"/>
                </a:solidFill>
              </a:rPr>
              <a:t>with response to be developed</a:t>
            </a:r>
          </a:p>
          <a:p>
            <a:pPr lvl="1"/>
            <a:r>
              <a:rPr lang="en-AU" dirty="0"/>
              <a:t>IEEE 802.1QAB-2016 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a:t>
            </a:r>
            <a:r>
              <a:rPr lang="en-AU" dirty="0" smtClean="0"/>
              <a:t>two comments</a:t>
            </a:r>
            <a:endParaRPr lang="en-AU" dirty="0" smtClean="0">
              <a:solidFill>
                <a:srgbClr val="FF0000"/>
              </a:solidFill>
            </a:endParaRPr>
          </a:p>
          <a:p>
            <a:pPr lvl="1"/>
            <a:r>
              <a:rPr lang="en-AU" dirty="0" smtClean="0"/>
              <a:t>IEEE </a:t>
            </a:r>
            <a:r>
              <a:rPr lang="en-AU" dirty="0"/>
              <a:t>802.3 Maintenance </a:t>
            </a:r>
            <a:r>
              <a:rPr lang="en-AU" dirty="0" smtClean="0"/>
              <a:t>group will generate responses in San Diego</a:t>
            </a:r>
            <a:endParaRPr lang="en-AU" dirty="0" smtClean="0"/>
          </a:p>
          <a:p>
            <a:r>
              <a:rPr lang="en-AU" dirty="0" smtClean="0"/>
              <a:t>FDIS </a:t>
            </a:r>
            <a:r>
              <a:rPr lang="en-AU" dirty="0" smtClean="0"/>
              <a:t>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6188564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a:t>
            </a:r>
            <a:r>
              <a:rPr lang="en-AU" dirty="0" smtClean="0"/>
              <a:t>comments </a:t>
            </a:r>
            <a:r>
              <a:rPr lang="en-AU" dirty="0" smtClean="0"/>
              <a:t>in relation to </a:t>
            </a:r>
            <a:r>
              <a:rPr lang="en-AU" dirty="0"/>
              <a:t>802.3-2015 </a:t>
            </a:r>
            <a:endParaRPr lang="en-AU" dirty="0"/>
          </a:p>
        </p:txBody>
      </p:sp>
      <p:sp>
        <p:nvSpPr>
          <p:cNvPr id="3" name="Content Placeholder 2"/>
          <p:cNvSpPr>
            <a:spLocks noGrp="1"/>
          </p:cNvSpPr>
          <p:nvPr>
            <p:ph idx="1"/>
          </p:nvPr>
        </p:nvSpPr>
        <p:spPr/>
        <p:txBody>
          <a:bodyPr/>
          <a:lstStyle/>
          <a:p>
            <a:r>
              <a:rPr lang="en-AU" dirty="0" smtClean="0"/>
              <a:t>China NB comment </a:t>
            </a:r>
            <a:r>
              <a:rPr lang="en-AU" dirty="0"/>
              <a:t>1</a:t>
            </a:r>
            <a:endParaRPr lang="en-AU" dirty="0" smtClean="0"/>
          </a:p>
          <a:p>
            <a:pPr lvl="1"/>
            <a:r>
              <a:rPr lang="en-US" i="1" dirty="0" smtClean="0"/>
              <a:t>The </a:t>
            </a:r>
            <a:r>
              <a:rPr lang="en-US" i="1" dirty="0"/>
              <a:t>version of IEEE 802.3</a:t>
            </a:r>
            <a:r>
              <a:rPr lang="en-US" i="1" baseline="30000" dirty="0"/>
              <a:t>TM</a:t>
            </a:r>
            <a:r>
              <a:rPr lang="en-US" i="1" dirty="0"/>
              <a:t>-2015 has already integrated many technical contents; however, it lacks of security that is essential for implementing this standard</a:t>
            </a:r>
            <a:endParaRPr lang="en-AU" i="1" dirty="0"/>
          </a:p>
          <a:p>
            <a:r>
              <a:rPr lang="en-AU" dirty="0" smtClean="0"/>
              <a:t>China NB request </a:t>
            </a:r>
            <a:r>
              <a:rPr lang="en-AU" dirty="0" smtClean="0"/>
              <a:t>1</a:t>
            </a:r>
            <a:endParaRPr lang="en-AU" dirty="0" smtClean="0"/>
          </a:p>
          <a:p>
            <a:pPr lvl="1"/>
            <a:r>
              <a:rPr lang="en-AU" i="1" dirty="0"/>
              <a:t> Add a part of security in the text as IEEE 802.11 does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3737019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a:t>
            </a:r>
            <a:r>
              <a:rPr lang="en-AU" dirty="0" smtClean="0"/>
              <a:t>comments </a:t>
            </a:r>
            <a:r>
              <a:rPr lang="en-AU" dirty="0" smtClean="0"/>
              <a:t>in relation to </a:t>
            </a:r>
            <a:r>
              <a:rPr lang="en-AU" dirty="0"/>
              <a:t>802.3-2015 </a:t>
            </a:r>
            <a:endParaRPr lang="en-AU" dirty="0"/>
          </a:p>
        </p:txBody>
      </p:sp>
      <p:sp>
        <p:nvSpPr>
          <p:cNvPr id="3" name="Content Placeholder 2"/>
          <p:cNvSpPr>
            <a:spLocks noGrp="1"/>
          </p:cNvSpPr>
          <p:nvPr>
            <p:ph idx="1"/>
          </p:nvPr>
        </p:nvSpPr>
        <p:spPr/>
        <p:txBody>
          <a:bodyPr/>
          <a:lstStyle/>
          <a:p>
            <a:r>
              <a:rPr lang="en-AU" dirty="0" smtClean="0"/>
              <a:t>China NB comment </a:t>
            </a:r>
            <a:r>
              <a:rPr lang="en-AU" dirty="0"/>
              <a:t>2</a:t>
            </a:r>
            <a:endParaRPr lang="en-AU" dirty="0" smtClean="0"/>
          </a:p>
          <a:p>
            <a:pPr lvl="1"/>
            <a:r>
              <a:rPr lang="en-US" i="1" dirty="0" smtClean="0"/>
              <a:t>IEEE </a:t>
            </a:r>
            <a:r>
              <a:rPr lang="en-US" i="1" dirty="0"/>
              <a:t>802.3 WG declared that it didn’t expect to submit any further versions to ISO/IEC for approval in 6N13919. Now it may be confusing that IEEE 802.3</a:t>
            </a:r>
            <a:r>
              <a:rPr lang="en-US" i="1" baseline="30000" dirty="0"/>
              <a:t>TM</a:t>
            </a:r>
            <a:r>
              <a:rPr lang="en-US" i="1" dirty="0"/>
              <a:t>-2015 is submitted to SC6 for approval</a:t>
            </a:r>
            <a:endParaRPr lang="en-AU" i="1" dirty="0"/>
          </a:p>
          <a:p>
            <a:r>
              <a:rPr lang="en-AU" dirty="0" smtClean="0"/>
              <a:t>China NB request </a:t>
            </a:r>
            <a:r>
              <a:rPr lang="en-AU" dirty="0" smtClean="0"/>
              <a:t>2</a:t>
            </a:r>
            <a:endParaRPr lang="en-AU" dirty="0" smtClean="0"/>
          </a:p>
          <a:p>
            <a:pPr lvl="1"/>
            <a:r>
              <a:rPr lang="en-AU" i="1" dirty="0" smtClean="0"/>
              <a:t>Please </a:t>
            </a:r>
            <a:r>
              <a:rPr lang="en-AU" i="1" dirty="0"/>
              <a:t>provide background information or basis for such an action/decision.</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2005272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a:t>
            </a:r>
            <a:r>
              <a:rPr lang="en-US" dirty="0" smtClean="0"/>
              <a:t>60-day</a:t>
            </a:r>
            <a:r>
              <a:rPr lang="en-AU" dirty="0" smtClean="0"/>
              <a:t> pre-ballot closes on 19 Sep 2016</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802.3bw </a:t>
            </a:r>
            <a:r>
              <a:rPr lang="en-AU" dirty="0" smtClean="0"/>
              <a:t>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chemeClr val="accent2"/>
                </a:solidFill>
              </a:rPr>
              <a:t>closes 19 Sep 2016</a:t>
            </a:r>
            <a:endParaRPr lang="en-AU" dirty="0">
              <a:solidFill>
                <a:srgbClr val="FF0000"/>
              </a:solidFill>
            </a:endParaRPr>
          </a:p>
          <a:p>
            <a:pPr lvl="1"/>
            <a:r>
              <a:rPr lang="en-AU" dirty="0" smtClean="0"/>
              <a:t>At the IEEE </a:t>
            </a:r>
            <a:r>
              <a:rPr lang="en-AU" dirty="0"/>
              <a:t>802.3 March plenary we decided to wait until the pre-ballot </a:t>
            </a:r>
            <a:r>
              <a:rPr lang="en-AU" dirty="0" smtClean="0"/>
              <a:t>has finished on </a:t>
            </a:r>
            <a:r>
              <a:rPr lang="en-AU" dirty="0"/>
              <a:t>IEEE </a:t>
            </a:r>
            <a:r>
              <a:rPr lang="en-AU" dirty="0" smtClean="0"/>
              <a:t>802.3-2015 (13 July 2016) before </a:t>
            </a:r>
            <a:r>
              <a:rPr lang="en-AU" dirty="0"/>
              <a:t>requesting a pre-ballot on IEEE </a:t>
            </a:r>
            <a:r>
              <a:rPr lang="en-AU" dirty="0" smtClean="0"/>
              <a:t>802.3bw </a:t>
            </a:r>
            <a:r>
              <a:rPr lang="en-AU" dirty="0"/>
              <a:t>since this is an amendment to IEEE </a:t>
            </a:r>
            <a:r>
              <a:rPr lang="en-AU" dirty="0" smtClean="0"/>
              <a:t>802.3-2015</a:t>
            </a:r>
          </a:p>
          <a:p>
            <a:pPr lvl="1"/>
            <a:r>
              <a:rPr lang="en-AU" dirty="0" smtClean="0"/>
              <a:t>It was been submitted in July 2016 and closes on 19 Sep 2016</a:t>
            </a:r>
            <a:endParaRPr lang="en-AU" dirty="0" smtClean="0"/>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will </a:t>
            </a:r>
            <a:r>
              <a:rPr lang="en-AU" dirty="0"/>
              <a:t>be liaised </a:t>
            </a:r>
            <a:r>
              <a:rPr lang="en-AU" dirty="0" smtClean="0"/>
              <a:t>when in SB</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IEEE 802.3bv will be liaised when </a:t>
            </a:r>
            <a:r>
              <a:rPr lang="en-AU" dirty="0" smtClean="0"/>
              <a:t>in 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will </a:t>
            </a:r>
            <a:r>
              <a:rPr lang="en-AU" dirty="0"/>
              <a:t>be liaised </a:t>
            </a:r>
            <a:r>
              <a:rPr lang="en-AU" dirty="0" smtClean="0"/>
              <a:t>when in SB</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IEEE </a:t>
            </a:r>
            <a:r>
              <a:rPr lang="en-AU" dirty="0" smtClean="0"/>
              <a:t>802.3bu </a:t>
            </a:r>
            <a:r>
              <a:rPr lang="en-AU" dirty="0"/>
              <a:t>will be liaised </a:t>
            </a:r>
            <a:r>
              <a:rPr lang="en-AU" dirty="0" smtClean="0"/>
              <a:t>when </a:t>
            </a:r>
            <a:r>
              <a:rPr lang="en-AU" dirty="0"/>
              <a:t>in </a:t>
            </a:r>
            <a:r>
              <a:rPr lang="en-AU" dirty="0" smtClean="0"/>
              <a:t>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was liaised in June 2016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solidFill>
                  <a:schemeClr val="tx2"/>
                </a:solidFill>
              </a:rPr>
              <a:t>IEEE </a:t>
            </a:r>
            <a:r>
              <a:rPr lang="en-AU" dirty="0" smtClean="0">
                <a:solidFill>
                  <a:schemeClr val="tx2"/>
                </a:solidFill>
              </a:rPr>
              <a:t>802.3bz was liaised in June 2016 (when in 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nine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889600"/>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Jan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D5.0</a:t>
                      </a:r>
                    </a:p>
                  </a:txBody>
                  <a:tcPr marL="115147" marR="115147"/>
                </a:tc>
                <a:tc>
                  <a:txBody>
                    <a:bodyPr/>
                    <a:lstStyle/>
                    <a:p>
                      <a:pPr algn="ctr"/>
                      <a:r>
                        <a:rPr lang="en-AU" sz="1600" b="0" dirty="0" smtClean="0">
                          <a:solidFill>
                            <a:schemeClr val="tx1"/>
                          </a:solidFill>
                          <a:latin typeface="+mj-lt"/>
                        </a:rPr>
                        <a:t>Oct 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accent2"/>
                          </a:solidFill>
                          <a:latin typeface="+mj-lt"/>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47</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was liaised for information in Jan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 D5.0 was </a:t>
            </a:r>
            <a:r>
              <a:rPr lang="en-GB" dirty="0"/>
              <a:t>liaised </a:t>
            </a:r>
            <a:r>
              <a:rPr lang="en-GB" dirty="0" smtClean="0"/>
              <a:t>in Jan 2016 for information</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was liaised for information in Oct 2015</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802.11ah D5.0 was </a:t>
            </a:r>
            <a:r>
              <a:rPr lang="en-GB" dirty="0"/>
              <a:t>liaised </a:t>
            </a:r>
            <a:r>
              <a:rPr lang="en-GB" dirty="0" smtClean="0"/>
              <a:t>in Oct 2015 for information</a:t>
            </a:r>
          </a:p>
          <a:p>
            <a:pPr lvl="2"/>
            <a:r>
              <a:rPr lang="en-GB" dirty="0" smtClean="0">
                <a:solidFill>
                  <a:srgbClr val="FF0000"/>
                </a:solidFill>
              </a:rPr>
              <a:t>Given it is almost complete it might be time to liaise again</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was liaised for information in Oct 2015</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D6.0 was </a:t>
            </a:r>
            <a:r>
              <a:rPr lang="en-GB" dirty="0"/>
              <a:t>liaised </a:t>
            </a:r>
            <a:r>
              <a:rPr lang="en-GB" dirty="0" smtClean="0"/>
              <a:t>in Oct 2015 for information</a:t>
            </a:r>
          </a:p>
          <a:p>
            <a:pPr lvl="2"/>
            <a:r>
              <a:rPr lang="en-GB" dirty="0">
                <a:solidFill>
                  <a:srgbClr val="FF0000"/>
                </a:solidFill>
              </a:rPr>
              <a:t>Given it is almost complete it might be time to liaise </a:t>
            </a:r>
            <a:r>
              <a:rPr lang="en-GB" dirty="0" smtClean="0">
                <a:solidFill>
                  <a:srgbClr val="FF0000"/>
                </a:solidFill>
              </a:rPr>
              <a:t>again</a:t>
            </a:r>
            <a:endParaRPr lang="en-GB" dirty="0" smtClean="0"/>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solidFill>
                  <a:srgbClr val="FF0000"/>
                </a:solidFill>
              </a:rPr>
              <a:t>It is time to liaise it?</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802.11ak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solidFill>
                  <a:srgbClr val="FF0000"/>
                </a:solidFill>
              </a:rPr>
              <a:t>It is time to liaise it?</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It is time to liaise it</a:t>
            </a:r>
            <a:r>
              <a:rPr lang="en-AU" dirty="0" smtClean="0">
                <a:solidFill>
                  <a:srgbClr val="FF0000"/>
                </a:solidFill>
              </a:rPr>
              <a:t>?</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It is time to liaise it?</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6812234"/>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rgbClr val="FF0000"/>
                          </a:solidFill>
                          <a:latin typeface="+mj-lt"/>
                        </a:rPr>
                        <a:t>May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rgbClr val="FF0000"/>
                          </a:solidFill>
                          <a:latin typeface="+mj-lt"/>
                          <a:cs typeface="Arial" panose="020B0604020202020204" pitchFamily="34" charset="0"/>
                        </a:rPr>
                        <a:t>May 16</a:t>
                      </a:r>
                      <a:endParaRPr lang="en-AU" sz="1600" b="0" dirty="0">
                        <a:solidFill>
                          <a:srgbClr val="FF000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57</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802.15.3-revA was liaised for information in Dec 2015</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 was liaised for information in </a:t>
            </a:r>
            <a:r>
              <a:rPr lang="en-AU" dirty="0" smtClean="0">
                <a:solidFill>
                  <a:srgbClr val="FF0000"/>
                </a:solidFill>
              </a:rPr>
              <a:t>May 2016</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FF0000"/>
                </a:solidFill>
              </a:rPr>
              <a:t>sent</a:t>
            </a:r>
          </a:p>
          <a:p>
            <a:pPr lvl="1"/>
            <a:r>
              <a:rPr lang="en-GB" dirty="0"/>
              <a:t>IEEE 802.15.4-2006 was adopted by ISO under JTC 1/SC 31 but JTC1/SC6 has responsibility as of June 2015 for IEEE 802.15 </a:t>
            </a:r>
            <a:r>
              <a:rPr lang="en-GB" dirty="0" smtClean="0"/>
              <a:t>standards</a:t>
            </a:r>
          </a:p>
          <a:p>
            <a:pPr lvl="2"/>
            <a:r>
              <a:rPr lang="en-AU" dirty="0"/>
              <a:t>Note that ISO/IEC/IEEE 8802-15.4-2010 is currently being “systematically reviewed” by </a:t>
            </a:r>
            <a:r>
              <a:rPr lang="en-AU" dirty="0" smtClean="0"/>
              <a:t>JTC1 – </a:t>
            </a:r>
            <a:r>
              <a:rPr lang="en-AU" dirty="0" smtClean="0">
                <a:solidFill>
                  <a:srgbClr val="FF0000"/>
                </a:solidFill>
              </a:rPr>
              <a:t>is that still the case?</a:t>
            </a:r>
            <a:endParaRPr lang="en-GB" dirty="0">
              <a:solidFill>
                <a:srgbClr val="FF0000"/>
              </a:solidFill>
            </a:endParaRPr>
          </a:p>
          <a:p>
            <a:pPr lvl="1"/>
            <a:r>
              <a:rPr lang="en-GB" dirty="0" smtClean="0"/>
              <a:t>The 802.15.4 standard was supposed to be liaised in Apr 2016 for information</a:t>
            </a:r>
          </a:p>
          <a:p>
            <a:pPr lvl="2"/>
            <a:r>
              <a:rPr lang="en-GB" dirty="0" smtClean="0">
                <a:solidFill>
                  <a:srgbClr val="FF0000"/>
                </a:solidFill>
              </a:rPr>
              <a:t>Was not liaised as of 6 July 2016</a:t>
            </a:r>
          </a:p>
          <a:p>
            <a:pPr lvl="1"/>
            <a:r>
              <a:rPr lang="en-GB" dirty="0" smtClean="0"/>
              <a:t>Its submission to the PSDO </a:t>
            </a:r>
            <a:r>
              <a:rPr lang="en-GB" dirty="0"/>
              <a:t>was approved in March 2016 </a:t>
            </a:r>
            <a:r>
              <a:rPr lang="en-GB" dirty="0" smtClean="0"/>
              <a:t>is planned for July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 was liaised for information in </a:t>
            </a:r>
            <a:r>
              <a:rPr lang="en-AU" dirty="0" smtClean="0">
                <a:solidFill>
                  <a:srgbClr val="FF0000"/>
                </a:solidFill>
              </a:rPr>
              <a:t>May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FF0000"/>
                </a:solidFill>
              </a:rPr>
              <a:t>sent</a:t>
            </a:r>
          </a:p>
          <a:p>
            <a:pPr lvl="1"/>
            <a:r>
              <a:rPr lang="en-GB" dirty="0" smtClean="0"/>
              <a:t>It was decided to submit 802.15.6 in response to the body area networking discussions in SC6 in March 2016</a:t>
            </a:r>
          </a:p>
          <a:p>
            <a:pPr lvl="1"/>
            <a:r>
              <a:rPr lang="en-GB" dirty="0" smtClean="0"/>
              <a:t>The 802.15.6 standard was </a:t>
            </a:r>
            <a:r>
              <a:rPr lang="en-GB" dirty="0"/>
              <a:t>supposed to be liaised in Apr 2016 for </a:t>
            </a:r>
            <a:r>
              <a:rPr lang="en-GB" dirty="0" smtClean="0"/>
              <a:t>information</a:t>
            </a:r>
          </a:p>
          <a:p>
            <a:pPr lvl="2"/>
            <a:r>
              <a:rPr lang="en-GB" dirty="0" smtClean="0"/>
              <a:t>It was originally planned for liaison in Feb 2016</a:t>
            </a:r>
          </a:p>
          <a:p>
            <a:pPr lvl="2"/>
            <a:r>
              <a:rPr lang="en-GB" dirty="0">
                <a:solidFill>
                  <a:srgbClr val="FF0000"/>
                </a:solidFill>
              </a:rPr>
              <a:t>Was not liaised as of </a:t>
            </a:r>
            <a:r>
              <a:rPr lang="en-GB" dirty="0" smtClean="0">
                <a:solidFill>
                  <a:srgbClr val="FF0000"/>
                </a:solidFill>
              </a:rPr>
              <a:t>6 July 2016</a:t>
            </a:r>
            <a:endParaRPr lang="en-GB" dirty="0"/>
          </a:p>
          <a:p>
            <a:pPr lvl="1"/>
            <a:r>
              <a:rPr lang="en-GB" dirty="0" smtClean="0"/>
              <a:t>It is planned to submit it to PSDO in July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91232603"/>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.21-rev</a:t>
                      </a:r>
                      <a:endParaRPr lang="en-AU" sz="1600" b="0" dirty="0">
                        <a:solidFill>
                          <a:schemeClr val="tx1"/>
                        </a:solidFill>
                        <a:latin typeface="+mj-lt"/>
                        <a:cs typeface="Arial" panose="020B0604020202020204" pitchFamily="34" charset="0"/>
                      </a:endParaRPr>
                    </a:p>
                  </a:txBody>
                  <a:tcPr marL="46800" marR="115147" marT="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.21.1</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802.21-rev will be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IEEE 802.21-rev will be liaised for information in July </a:t>
            </a:r>
            <a:r>
              <a:rPr lang="en-AU" dirty="0" smtClean="0"/>
              <a:t>2016 when in SB</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will be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IEEE </a:t>
            </a:r>
            <a:r>
              <a:rPr lang="en-AU" dirty="0" smtClean="0"/>
              <a:t>802.21.1 </a:t>
            </a:r>
            <a:r>
              <a:rPr lang="en-AU" dirty="0"/>
              <a:t>will be liaised for information in July </a:t>
            </a:r>
            <a:r>
              <a:rPr lang="en-AU" dirty="0" smtClean="0"/>
              <a:t>2016 when in SB</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3448004"/>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accent2"/>
                          </a:solidFill>
                          <a:latin typeface="+mj-lt"/>
                        </a:rPr>
                        <a:t>Waiting</a:t>
                      </a:r>
                      <a:endParaRPr lang="en-AU" sz="1600" dirty="0">
                        <a:solidFill>
                          <a:schemeClr val="accent2"/>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accent2"/>
                          </a:solidFill>
                          <a:latin typeface="+mj-lt"/>
                        </a:rPr>
                        <a:t>Waiting</a:t>
                      </a:r>
                      <a:endParaRPr lang="en-AU" sz="1600" dirty="0">
                        <a:solidFill>
                          <a:schemeClr val="accent2"/>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64</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a:t>
            </a:r>
            <a:r>
              <a:rPr lang="en-US" dirty="0" smtClean="0"/>
              <a:t>60-day</a:t>
            </a:r>
            <a:r>
              <a:rPr lang="en-GB" dirty="0" smtClean="0"/>
              <a:t> pre-ballot passed on 3 April 2016 but a response 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on 3 April 2016 </a:t>
            </a:r>
            <a:r>
              <a:rPr lang="en-AU" dirty="0" smtClean="0">
                <a:solidFill>
                  <a:schemeClr val="accent2"/>
                </a:solidFill>
              </a:rPr>
              <a:t>and a response is required</a:t>
            </a:r>
            <a:endParaRPr lang="en-AU" dirty="0">
              <a:solidFill>
                <a:schemeClr val="accent2"/>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p>
          <a:p>
            <a:pPr lvl="1"/>
            <a:r>
              <a:rPr lang="en-AU" dirty="0" smtClean="0">
                <a:solidFill>
                  <a:srgbClr val="FF0000"/>
                </a:solidFill>
              </a:rPr>
              <a:t>802.22 WG has been requested to send rep to San Diego session</a:t>
            </a:r>
          </a:p>
          <a:p>
            <a:pPr lvl="2"/>
            <a:r>
              <a:rPr lang="en-AU" dirty="0">
                <a:solidFill>
                  <a:srgbClr val="FF0000"/>
                </a:solidFill>
              </a:rPr>
              <a:t>Unlikely as they are not </a:t>
            </a:r>
            <a:r>
              <a:rPr lang="en-AU" dirty="0" smtClean="0">
                <a:solidFill>
                  <a:srgbClr val="FF0000"/>
                </a:solidFill>
              </a:rPr>
              <a:t>meeting</a:t>
            </a:r>
          </a:p>
          <a:p>
            <a:r>
              <a:rPr lang="en-AU" dirty="0" smtClean="0"/>
              <a:t>FDIS ballot:</a:t>
            </a:r>
            <a:endParaRPr lang="en-AU" dirty="0"/>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their usual security </a:t>
            </a:r>
            <a:r>
              <a:rPr lang="en-AU" dirty="0"/>
              <a:t>c</a:t>
            </a:r>
            <a:r>
              <a:rPr lang="en-AU" dirty="0" smtClean="0"/>
              <a:t>omment in relation to 802.22a</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The security in both ISO/IEC/IEEE 802.22a (6N16378) and ISO/IEC/IEEE 802.22b (6N16379) is based on IEEE 802.1X. Since the technical concerns China NB proposed in 6N15555 still haven’t been reasonably disposed in this text, China NB has to vote against on this </a:t>
            </a:r>
            <a:r>
              <a:rPr lang="en-AU" i="1" dirty="0" smtClean="0"/>
              <a:t>ballot</a:t>
            </a:r>
          </a:p>
          <a:p>
            <a:r>
              <a:rPr lang="en-AU" dirty="0" smtClean="0"/>
              <a:t>China NB request 1</a:t>
            </a:r>
          </a:p>
          <a:p>
            <a:pPr lvl="1"/>
            <a:r>
              <a:rPr lang="en-AU" i="1" dirty="0"/>
              <a:t>Remove the IEEE 802.1X-2010-related descriptions from the text.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28057562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China NB on 802.22a</a:t>
            </a:r>
            <a:endParaRPr lang="en-AU" dirty="0"/>
          </a:p>
        </p:txBody>
      </p:sp>
      <p:sp>
        <p:nvSpPr>
          <p:cNvPr id="3" name="Content Placeholder 2"/>
          <p:cNvSpPr>
            <a:spLocks noGrp="1"/>
          </p:cNvSpPr>
          <p:nvPr>
            <p:ph idx="1"/>
          </p:nvPr>
        </p:nvSpPr>
        <p:spPr>
          <a:xfrm>
            <a:off x="685800" y="1752600"/>
            <a:ext cx="7772400" cy="4114800"/>
          </a:xfrm>
        </p:spPr>
        <p:txBody>
          <a:bodyPr/>
          <a:lstStyle/>
          <a:p>
            <a:r>
              <a:rPr lang="en-AU" dirty="0" smtClean="0"/>
              <a:t>Proposed IEEE 802 response to China NB comment &amp; request 1</a:t>
            </a:r>
          </a:p>
          <a:p>
            <a:pPr lvl="1"/>
            <a:r>
              <a:rPr lang="en-US" i="1" dirty="0" smtClean="0"/>
              <a:t>The China NB has requested that IEEE 802.1X-2010 related </a:t>
            </a:r>
            <a:r>
              <a:rPr lang="en-US" i="1" dirty="0"/>
              <a:t>descriptions </a:t>
            </a:r>
            <a:r>
              <a:rPr lang="en-US" i="1" dirty="0" smtClean="0"/>
              <a:t>are removed from the text of </a:t>
            </a:r>
            <a:r>
              <a:rPr lang="en-US" i="1" dirty="0"/>
              <a:t>IEEE </a:t>
            </a:r>
            <a:r>
              <a:rPr lang="en-US" i="1" dirty="0" smtClean="0"/>
              <a:t>802.22a.</a:t>
            </a:r>
          </a:p>
          <a:p>
            <a:pPr lvl="1"/>
            <a:r>
              <a:rPr lang="en-US" i="1" dirty="0" smtClean="0"/>
              <a:t>IEEE 802 declines to make this change because:</a:t>
            </a:r>
          </a:p>
          <a:p>
            <a:pPr lvl="2"/>
            <a:r>
              <a:rPr lang="en-US" i="1" dirty="0"/>
              <a:t>IEEE </a:t>
            </a:r>
            <a:r>
              <a:rPr lang="en-US" i="1" dirty="0" smtClean="0"/>
              <a:t>802.22a does not contain any IEEE </a:t>
            </a:r>
            <a:r>
              <a:rPr lang="en-US" i="1" dirty="0"/>
              <a:t>802.1X-2010 related descriptions </a:t>
            </a:r>
            <a:r>
              <a:rPr lang="en-US" i="1" dirty="0" smtClean="0"/>
              <a:t>and does not require conformance to or use of </a:t>
            </a:r>
            <a:r>
              <a:rPr lang="en-US" i="1" dirty="0"/>
              <a:t>IEEE </a:t>
            </a:r>
            <a:r>
              <a:rPr lang="en-US" i="1" dirty="0" smtClean="0"/>
              <a:t>802.1X-2010</a:t>
            </a:r>
          </a:p>
          <a:p>
            <a:pPr lvl="2"/>
            <a:r>
              <a:rPr lang="en-US" i="1" dirty="0" smtClean="0"/>
              <a:t>There is no technical justification to remove any </a:t>
            </a:r>
            <a:r>
              <a:rPr lang="en-US" i="1" dirty="0"/>
              <a:t>IEEE 802.1X-2010 related descriptions </a:t>
            </a:r>
            <a:r>
              <a:rPr lang="en-US" i="1" dirty="0" smtClean="0"/>
              <a:t>from any standard</a:t>
            </a:r>
          </a:p>
          <a:p>
            <a:pPr lvl="1"/>
            <a:r>
              <a:rPr lang="en-US" i="1" dirty="0" smtClean="0"/>
              <a:t>While </a:t>
            </a:r>
            <a:r>
              <a:rPr lang="en-US" i="1" dirty="0"/>
              <a:t>the base IEEE </a:t>
            </a:r>
            <a:r>
              <a:rPr lang="en-US" i="1" dirty="0" smtClean="0"/>
              <a:t>802.22-2011 </a:t>
            </a:r>
            <a:r>
              <a:rPr lang="en-US" i="1" dirty="0"/>
              <a:t>specification does reference various IEEE 802.1 specifications including IEEE 802.1X, only IEEE </a:t>
            </a:r>
            <a:r>
              <a:rPr lang="en-US" i="1" dirty="0" smtClean="0"/>
              <a:t>802.1Q </a:t>
            </a:r>
            <a:r>
              <a:rPr lang="en-US" i="1" dirty="0"/>
              <a:t>is referenced </a:t>
            </a:r>
            <a:r>
              <a:rPr lang="en-US" i="1" dirty="0" smtClean="0"/>
              <a:t>directly in </a:t>
            </a:r>
            <a:r>
              <a:rPr lang="en-US" i="1" dirty="0"/>
              <a:t>IEEE 802.22a.  IEEE </a:t>
            </a:r>
            <a:r>
              <a:rPr lang="en-US" i="1" dirty="0" smtClean="0"/>
              <a:t>802.1Q </a:t>
            </a:r>
            <a:r>
              <a:rPr lang="en-US" i="1" dirty="0"/>
              <a:t>explains how it can be used in conjunction with IEEE </a:t>
            </a:r>
            <a:r>
              <a:rPr lang="en-US" i="1" dirty="0" smtClean="0"/>
              <a:t>802.1X</a:t>
            </a:r>
            <a:r>
              <a:rPr lang="en-US" i="1" dirty="0"/>
              <a:t>. </a:t>
            </a:r>
            <a:r>
              <a:rPr lang="en-US" i="1" dirty="0" smtClean="0"/>
              <a:t>However, </a:t>
            </a:r>
            <a:r>
              <a:rPr lang="en-US" i="1" dirty="0"/>
              <a:t>conformance to and use of IEEE </a:t>
            </a:r>
            <a:r>
              <a:rPr lang="en-US" i="1" dirty="0" smtClean="0"/>
              <a:t>802.1X </a:t>
            </a:r>
            <a:r>
              <a:rPr lang="en-US" i="1" dirty="0"/>
              <a:t>is not a requirement of any of the possible claims of conformance to IEEE </a:t>
            </a:r>
            <a:r>
              <a:rPr lang="en-US" i="1" dirty="0" smtClean="0"/>
              <a:t>802.1Q.</a:t>
            </a:r>
          </a:p>
          <a:p>
            <a:pPr lvl="1"/>
            <a:r>
              <a:rPr lang="en-US"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5638068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China NB on 802.22a</a:t>
            </a:r>
            <a:endParaRPr lang="en-AU" dirty="0"/>
          </a:p>
        </p:txBody>
      </p:sp>
      <p:sp>
        <p:nvSpPr>
          <p:cNvPr id="3" name="Content Placeholder 2"/>
          <p:cNvSpPr>
            <a:spLocks noGrp="1"/>
          </p:cNvSpPr>
          <p:nvPr>
            <p:ph idx="1"/>
          </p:nvPr>
        </p:nvSpPr>
        <p:spPr>
          <a:xfrm>
            <a:off x="685800" y="1752600"/>
            <a:ext cx="7772400" cy="4114800"/>
          </a:xfrm>
        </p:spPr>
        <p:txBody>
          <a:bodyPr/>
          <a:lstStyle/>
          <a:p>
            <a:r>
              <a:rPr lang="en-AU" dirty="0" smtClean="0"/>
              <a:t>Proposed IEEE 802 response to China NB comment &amp; request 1</a:t>
            </a:r>
          </a:p>
          <a:p>
            <a:pPr lvl="1"/>
            <a:r>
              <a:rPr lang="en-US" i="1" dirty="0" smtClean="0"/>
              <a:t>…</a:t>
            </a:r>
          </a:p>
          <a:p>
            <a:pPr lvl="1"/>
            <a:r>
              <a:rPr lang="en-US" i="1" dirty="0" smtClean="0"/>
              <a:t>IEEE 802 recognizes that the </a:t>
            </a:r>
            <a:r>
              <a:rPr lang="en-US" i="1" dirty="0"/>
              <a:t>China NB has asserted </a:t>
            </a:r>
            <a:r>
              <a:rPr lang="en-US" i="1" dirty="0" smtClean="0"/>
              <a:t>in that past that man-in-the-middle </a:t>
            </a:r>
            <a:r>
              <a:rPr lang="en-US" i="1" dirty="0"/>
              <a:t>(and other) attacks are </a:t>
            </a:r>
            <a:r>
              <a:rPr lang="en-US" i="1" dirty="0" smtClean="0"/>
              <a:t>possible against </a:t>
            </a:r>
            <a:r>
              <a:rPr lang="en-US" i="1" dirty="0"/>
              <a:t>IEEE </a:t>
            </a:r>
            <a:r>
              <a:rPr lang="en-US" i="1" dirty="0" smtClean="0"/>
              <a:t>802.1X based systems. However, </a:t>
            </a:r>
            <a:r>
              <a:rPr lang="en-US" i="1" dirty="0"/>
              <a:t>the technical details of such an attack (or </a:t>
            </a:r>
            <a:r>
              <a:rPr lang="en-US" i="1" dirty="0" smtClean="0"/>
              <a:t>a demonstration of an attack) </a:t>
            </a:r>
            <a:r>
              <a:rPr lang="en-US" i="1" dirty="0"/>
              <a:t>have </a:t>
            </a:r>
            <a:r>
              <a:rPr lang="en-US" i="1" dirty="0" smtClean="0"/>
              <a:t>not yet been </a:t>
            </a:r>
            <a:r>
              <a:rPr lang="en-US" i="1" dirty="0"/>
              <a:t>supplied by the China </a:t>
            </a:r>
            <a:r>
              <a:rPr lang="en-US" i="1" dirty="0" smtClean="0"/>
              <a:t>NB. </a:t>
            </a:r>
            <a:r>
              <a:rPr lang="en-US" i="1" dirty="0"/>
              <a:t>In the absence of technical substantiation of the </a:t>
            </a:r>
            <a:r>
              <a:rPr lang="en-US" i="1" dirty="0" smtClean="0"/>
              <a:t>claims, there is no justification to remove references to </a:t>
            </a:r>
            <a:r>
              <a:rPr lang="en-US" i="1" dirty="0"/>
              <a:t>IEEE 802.1X-2010 </a:t>
            </a:r>
            <a:r>
              <a:rPr lang="en-US" i="1" dirty="0" smtClean="0"/>
              <a:t> from any standard.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32280500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recommending a response to comments from 60-day PSDO ballot on 802.22a</a:t>
            </a:r>
            <a:endParaRPr lang="en-AU" dirty="0"/>
          </a:p>
        </p:txBody>
      </p:sp>
      <p:sp>
        <p:nvSpPr>
          <p:cNvPr id="3" name="Content Placeholder 2"/>
          <p:cNvSpPr>
            <a:spLocks noGrp="1"/>
          </p:cNvSpPr>
          <p:nvPr>
            <p:ph idx="1"/>
          </p:nvPr>
        </p:nvSpPr>
        <p:spPr/>
        <p:txBody>
          <a:bodyPr/>
          <a:lstStyle/>
          <a:p>
            <a:r>
              <a:rPr lang="en-AU" dirty="0" smtClean="0"/>
              <a:t>Motion </a:t>
            </a:r>
          </a:p>
          <a:p>
            <a:pPr lvl="1"/>
            <a:r>
              <a:rPr lang="en-AU" i="1" dirty="0" smtClean="0"/>
              <a:t>IEEE 802 JTC1 SC recommends to IEEE that the response on the previous two pages be liaised to SC6 as a response to the </a:t>
            </a:r>
            <a:r>
              <a:rPr lang="en-US" i="1" dirty="0"/>
              <a:t>60-day</a:t>
            </a:r>
            <a:r>
              <a:rPr lang="en-AU" i="1" dirty="0"/>
              <a:t> ballot </a:t>
            </a:r>
            <a:r>
              <a:rPr lang="en-AU" i="1" dirty="0" smtClean="0"/>
              <a:t>PSDO ballot on </a:t>
            </a:r>
            <a:r>
              <a:rPr lang="en-AU" i="1" dirty="0"/>
              <a:t>IEEE 802.22a </a:t>
            </a:r>
            <a:endParaRPr lang="en-AU" i="1" dirty="0" smtClean="0"/>
          </a:p>
          <a:p>
            <a:pPr lvl="1"/>
            <a:r>
              <a:rPr lang="en-AU" dirty="0" smtClean="0"/>
              <a:t>Moved:</a:t>
            </a:r>
          </a:p>
          <a:p>
            <a:pPr lvl="1"/>
            <a:r>
              <a:rPr lang="en-AU" dirty="0" smtClean="0"/>
              <a:t>Seconded:</a:t>
            </a:r>
          </a:p>
          <a:p>
            <a:pPr lvl="1"/>
            <a:r>
              <a:rPr lang="en-AU" dirty="0" smtClean="0"/>
              <a:t>Result:</a:t>
            </a:r>
          </a:p>
          <a:p>
            <a:pPr lvl="1"/>
            <a:r>
              <a:rPr lang="en-AU" dirty="0" smtClean="0"/>
              <a:t>Note: from </a:t>
            </a:r>
            <a:r>
              <a:rPr lang="en-AU" dirty="0"/>
              <a:t>SC, noting that 802.22 </a:t>
            </a:r>
            <a:r>
              <a:rPr lang="en-AU" dirty="0" smtClean="0"/>
              <a:t>WG is </a:t>
            </a:r>
            <a:r>
              <a:rPr lang="en-AU" dirty="0"/>
              <a:t>not meeting this </a:t>
            </a:r>
            <a:r>
              <a:rPr lang="en-AU" dirty="0" smtClean="0"/>
              <a:t>week</a:t>
            </a:r>
            <a:endParaRPr lang="en-AU" dirty="0"/>
          </a:p>
          <a:p>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2419111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one slot at the July plenary meeting in San Diego</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26 July 2016,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7</a:t>
            </a:fld>
            <a:endParaRPr lang="en-US" dirty="0">
              <a:latin typeface="+mn-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US" dirty="0" smtClean="0"/>
              <a:t>60-day</a:t>
            </a:r>
            <a:r>
              <a:rPr lang="en-GB" dirty="0" smtClean="0"/>
              <a:t> </a:t>
            </a:r>
            <a:r>
              <a:rPr lang="en-GB" dirty="0"/>
              <a:t>pre-ballot </a:t>
            </a:r>
            <a:r>
              <a:rPr lang="en-GB" dirty="0" smtClean="0"/>
              <a:t>passed </a:t>
            </a:r>
            <a:r>
              <a:rPr lang="en-GB" dirty="0"/>
              <a:t>on 3 April 2016 but a response 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t>
            </a:r>
            <a:r>
              <a:rPr lang="en-AU" dirty="0">
                <a:solidFill>
                  <a:schemeClr val="accent2"/>
                </a:solidFill>
              </a:rPr>
              <a:t>and a response is required</a:t>
            </a: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solidFill>
                  <a:srgbClr val="FF0000"/>
                </a:solidFill>
              </a:rPr>
              <a:t>802.22 WG has been requested to send rep to San Diego </a:t>
            </a:r>
            <a:r>
              <a:rPr lang="en-AU" dirty="0" smtClean="0">
                <a:solidFill>
                  <a:srgbClr val="FF0000"/>
                </a:solidFill>
              </a:rPr>
              <a:t>session</a:t>
            </a:r>
          </a:p>
          <a:p>
            <a:pPr lvl="2"/>
            <a:r>
              <a:rPr lang="en-AU" dirty="0" smtClean="0">
                <a:solidFill>
                  <a:srgbClr val="FF0000"/>
                </a:solidFill>
              </a:rPr>
              <a:t>Unlikely as they are not meeting</a:t>
            </a:r>
            <a:endParaRPr lang="en-AU" dirty="0">
              <a:solidFill>
                <a:srgbClr val="FF0000"/>
              </a:solidFill>
            </a:endParaRPr>
          </a:p>
          <a:p>
            <a:r>
              <a:rPr lang="en-AU" dirty="0"/>
              <a:t>FDIS ballot: </a:t>
            </a:r>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their usual security </a:t>
            </a:r>
            <a:r>
              <a:rPr lang="en-AU" dirty="0"/>
              <a:t>c</a:t>
            </a:r>
            <a:r>
              <a:rPr lang="en-AU" dirty="0" smtClean="0"/>
              <a:t>omment in relation to 802.22b</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The security in both ISO/IEC/IEEE 802.22a (6N16378) and ISO/IEC/IEEE 802.22b (6N16379) is based on IEEE 802.1X. Since the technical concerns China NB proposed in 6N15555 still haven’t been reasonably disposed in this text, China NB has to vote against on this </a:t>
            </a:r>
            <a:r>
              <a:rPr lang="en-AU" i="1" dirty="0" smtClean="0"/>
              <a:t>ballot</a:t>
            </a:r>
          </a:p>
          <a:p>
            <a:r>
              <a:rPr lang="en-AU" dirty="0" smtClean="0"/>
              <a:t>China NB request 1</a:t>
            </a:r>
          </a:p>
          <a:p>
            <a:pPr lvl="1"/>
            <a:r>
              <a:rPr lang="en-AU" i="1" dirty="0"/>
              <a:t>Remove the IEEE 802.1X-2010-related descriptions from the text.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39856938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China NB on 802.22b</a:t>
            </a:r>
            <a:endParaRPr lang="en-AU" dirty="0"/>
          </a:p>
        </p:txBody>
      </p:sp>
      <p:sp>
        <p:nvSpPr>
          <p:cNvPr id="3" name="Content Placeholder 2"/>
          <p:cNvSpPr>
            <a:spLocks noGrp="1"/>
          </p:cNvSpPr>
          <p:nvPr>
            <p:ph idx="1"/>
          </p:nvPr>
        </p:nvSpPr>
        <p:spPr/>
        <p:txBody>
          <a:bodyPr/>
          <a:lstStyle/>
          <a:p>
            <a:r>
              <a:rPr lang="en-AU" dirty="0" smtClean="0"/>
              <a:t>IEEE 802 response to China NB comment &amp; request 1</a:t>
            </a:r>
          </a:p>
          <a:p>
            <a:pPr lvl="1"/>
            <a:r>
              <a:rPr lang="en-US" i="1" dirty="0"/>
              <a:t>The China NB has requested that IEEE 802.1X-2010 related descriptions are removed from the text of IEEE </a:t>
            </a:r>
            <a:r>
              <a:rPr lang="en-US" i="1" dirty="0" smtClean="0"/>
              <a:t>802.22b.</a:t>
            </a:r>
            <a:endParaRPr lang="en-US" i="1" dirty="0"/>
          </a:p>
          <a:p>
            <a:pPr lvl="1"/>
            <a:r>
              <a:rPr lang="en-US" i="1" dirty="0"/>
              <a:t>IEEE 802 declines to make this change because:</a:t>
            </a:r>
          </a:p>
          <a:p>
            <a:pPr lvl="2"/>
            <a:r>
              <a:rPr lang="en-US" i="1" dirty="0"/>
              <a:t>IEEE </a:t>
            </a:r>
            <a:r>
              <a:rPr lang="en-US" i="1" dirty="0" smtClean="0"/>
              <a:t>802.22b </a:t>
            </a:r>
            <a:r>
              <a:rPr lang="en-US" i="1" dirty="0"/>
              <a:t>does not contain any IEEE 802.1X-2010 related descriptions </a:t>
            </a:r>
            <a:endParaRPr lang="en-US" i="1" dirty="0" smtClean="0"/>
          </a:p>
          <a:p>
            <a:pPr lvl="2"/>
            <a:r>
              <a:rPr lang="en-US" i="1" dirty="0" smtClean="0"/>
              <a:t>There </a:t>
            </a:r>
            <a:r>
              <a:rPr lang="en-US" i="1" dirty="0"/>
              <a:t>is no technical justification to remove any IEEE 802.1X-2010 related descriptions from any standard</a:t>
            </a:r>
          </a:p>
          <a:p>
            <a:pPr lvl="1"/>
            <a:r>
              <a:rPr lang="en-US" i="1" dirty="0"/>
              <a:t>While the base IEEE 802.22-2011 specification does reference various IEEE 802.1 specifications including IEEE 802.1X, </a:t>
            </a:r>
            <a:r>
              <a:rPr lang="en-US" i="1" dirty="0" smtClean="0"/>
              <a:t>IEEE 802.22b includes no such references.</a:t>
            </a:r>
          </a:p>
          <a:p>
            <a:pPr lvl="1"/>
            <a:r>
              <a:rPr lang="en-US" i="1" dirty="0" smtClean="0"/>
              <a:t>…</a:t>
            </a:r>
            <a:endParaRPr lang="en-US"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11686505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China NB on 802.22b</a:t>
            </a:r>
            <a:endParaRPr lang="en-AU" dirty="0"/>
          </a:p>
        </p:txBody>
      </p:sp>
      <p:sp>
        <p:nvSpPr>
          <p:cNvPr id="3" name="Content Placeholder 2"/>
          <p:cNvSpPr>
            <a:spLocks noGrp="1"/>
          </p:cNvSpPr>
          <p:nvPr>
            <p:ph idx="1"/>
          </p:nvPr>
        </p:nvSpPr>
        <p:spPr>
          <a:xfrm>
            <a:off x="685800" y="1752600"/>
            <a:ext cx="7772400" cy="4114800"/>
          </a:xfrm>
        </p:spPr>
        <p:txBody>
          <a:bodyPr/>
          <a:lstStyle/>
          <a:p>
            <a:r>
              <a:rPr lang="en-AU" dirty="0" smtClean="0"/>
              <a:t>Proposed IEEE 802 response to China NB comment &amp; request 1</a:t>
            </a:r>
          </a:p>
          <a:p>
            <a:pPr lvl="1"/>
            <a:r>
              <a:rPr lang="en-US" i="1" dirty="0" smtClean="0"/>
              <a:t>…</a:t>
            </a:r>
          </a:p>
          <a:p>
            <a:pPr lvl="1"/>
            <a:r>
              <a:rPr lang="en-US" i="1" dirty="0" smtClean="0"/>
              <a:t>IEEE 802 recognizes that the </a:t>
            </a:r>
            <a:r>
              <a:rPr lang="en-US" i="1" dirty="0"/>
              <a:t>China NB has asserted </a:t>
            </a:r>
            <a:r>
              <a:rPr lang="en-US" i="1" dirty="0" smtClean="0"/>
              <a:t>in that past that man-in-the-middle </a:t>
            </a:r>
            <a:r>
              <a:rPr lang="en-US" i="1" dirty="0"/>
              <a:t>(and other) attacks are </a:t>
            </a:r>
            <a:r>
              <a:rPr lang="en-US" i="1" dirty="0" smtClean="0"/>
              <a:t>possible against </a:t>
            </a:r>
            <a:r>
              <a:rPr lang="en-US" i="1" dirty="0"/>
              <a:t>IEEE </a:t>
            </a:r>
            <a:r>
              <a:rPr lang="en-US" i="1" dirty="0" smtClean="0"/>
              <a:t>802.1X based systems. However, </a:t>
            </a:r>
            <a:r>
              <a:rPr lang="en-US" i="1" dirty="0"/>
              <a:t>the technical details of such an attack (or </a:t>
            </a:r>
            <a:r>
              <a:rPr lang="en-US" i="1" dirty="0" smtClean="0"/>
              <a:t>a demonstration of an attack) </a:t>
            </a:r>
            <a:r>
              <a:rPr lang="en-US" i="1" dirty="0"/>
              <a:t>have </a:t>
            </a:r>
            <a:r>
              <a:rPr lang="en-US" i="1" dirty="0" smtClean="0"/>
              <a:t>not yet been </a:t>
            </a:r>
            <a:r>
              <a:rPr lang="en-US" i="1" dirty="0"/>
              <a:t>supplied by the China </a:t>
            </a:r>
            <a:r>
              <a:rPr lang="en-US" i="1" dirty="0" smtClean="0"/>
              <a:t>NB. </a:t>
            </a:r>
            <a:r>
              <a:rPr lang="en-US" i="1" dirty="0"/>
              <a:t>In the absence of technical substantiation of the </a:t>
            </a:r>
            <a:r>
              <a:rPr lang="en-US" i="1" dirty="0" smtClean="0"/>
              <a:t>claims, there is no justification to remove references to </a:t>
            </a:r>
            <a:r>
              <a:rPr lang="en-US" i="1" dirty="0"/>
              <a:t>IEEE 802.1X-2010 </a:t>
            </a:r>
            <a:r>
              <a:rPr lang="en-US" i="1" dirty="0" smtClean="0"/>
              <a:t> from any standard.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36678984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Japan NB submitted two comments in relation to 802.22b</a:t>
            </a:r>
            <a:endParaRPr lang="en-AU" dirty="0"/>
          </a:p>
        </p:txBody>
      </p:sp>
      <p:sp>
        <p:nvSpPr>
          <p:cNvPr id="3" name="Content Placeholder 2"/>
          <p:cNvSpPr>
            <a:spLocks noGrp="1"/>
          </p:cNvSpPr>
          <p:nvPr>
            <p:ph idx="1"/>
          </p:nvPr>
        </p:nvSpPr>
        <p:spPr/>
        <p:txBody>
          <a:bodyPr/>
          <a:lstStyle/>
          <a:p>
            <a:r>
              <a:rPr lang="en-AU" dirty="0" smtClean="0"/>
              <a:t>Japan NB comment 1</a:t>
            </a:r>
          </a:p>
          <a:p>
            <a:pPr lvl="1"/>
            <a:r>
              <a:rPr lang="en-AU" i="1" dirty="0"/>
              <a:t>There is Radio Act before using the frequency band for </a:t>
            </a:r>
            <a:r>
              <a:rPr lang="en-AU" i="1" dirty="0" err="1"/>
              <a:t>analog</a:t>
            </a:r>
            <a:r>
              <a:rPr lang="en-AU" i="1" dirty="0"/>
              <a:t> television broadcasting service in </a:t>
            </a:r>
            <a:r>
              <a:rPr lang="en-AU" i="1" dirty="0" smtClean="0"/>
              <a:t>Japan.</a:t>
            </a:r>
          </a:p>
          <a:p>
            <a:r>
              <a:rPr lang="en-AU" dirty="0" smtClean="0"/>
              <a:t>Japan NB request 1</a:t>
            </a:r>
          </a:p>
          <a:p>
            <a:pPr lvl="1"/>
            <a:r>
              <a:rPr lang="en-AU" i="1" dirty="0"/>
              <a:t>Align technology with Radio Act. </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29641075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Japan NB on 802.22b</a:t>
            </a:r>
            <a:endParaRPr lang="en-AU" dirty="0"/>
          </a:p>
        </p:txBody>
      </p:sp>
      <p:sp>
        <p:nvSpPr>
          <p:cNvPr id="3" name="Content Placeholder 2"/>
          <p:cNvSpPr>
            <a:spLocks noGrp="1"/>
          </p:cNvSpPr>
          <p:nvPr>
            <p:ph idx="1"/>
          </p:nvPr>
        </p:nvSpPr>
        <p:spPr/>
        <p:txBody>
          <a:bodyPr/>
          <a:lstStyle/>
          <a:p>
            <a:r>
              <a:rPr lang="en-AU" dirty="0" smtClean="0"/>
              <a:t>IEEE 802 response to Japan NB comment &amp; request 1</a:t>
            </a:r>
          </a:p>
          <a:p>
            <a:pPr lvl="1"/>
            <a:r>
              <a:rPr lang="en-US" i="1" dirty="0"/>
              <a:t>During the next revision of IEEE 802.22b, IEEE 802.22 will add a paragraph in an Annex that will ensure that 802.22 systems will adhere to the Japanese Radio Act for co-existence with the analog </a:t>
            </a:r>
            <a:r>
              <a:rPr lang="en-US" i="1" dirty="0" smtClean="0"/>
              <a:t>TV</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3989390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Japan NB submitted two comments in relation to 802.22b</a:t>
            </a:r>
            <a:endParaRPr lang="en-AU" dirty="0"/>
          </a:p>
        </p:txBody>
      </p:sp>
      <p:sp>
        <p:nvSpPr>
          <p:cNvPr id="3" name="Content Placeholder 2"/>
          <p:cNvSpPr>
            <a:spLocks noGrp="1"/>
          </p:cNvSpPr>
          <p:nvPr>
            <p:ph idx="1"/>
          </p:nvPr>
        </p:nvSpPr>
        <p:spPr/>
        <p:txBody>
          <a:bodyPr/>
          <a:lstStyle/>
          <a:p>
            <a:r>
              <a:rPr lang="en-AU" dirty="0" smtClean="0"/>
              <a:t>Japan NB comment 2</a:t>
            </a:r>
          </a:p>
          <a:p>
            <a:pPr lvl="1"/>
            <a:r>
              <a:rPr lang="en-AU" i="1" dirty="0"/>
              <a:t>The document template looks different from ISO template</a:t>
            </a:r>
            <a:r>
              <a:rPr lang="en-AU" i="1" dirty="0" smtClean="0"/>
              <a:t>.</a:t>
            </a:r>
          </a:p>
          <a:p>
            <a:r>
              <a:rPr lang="en-AU" dirty="0" smtClean="0"/>
              <a:t>Japan NB request 2</a:t>
            </a:r>
          </a:p>
          <a:p>
            <a:pPr lvl="1"/>
            <a:r>
              <a:rPr lang="en-AU" i="1" dirty="0"/>
              <a:t>Use ISO template</a:t>
            </a: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1245683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Japan NB on 802.22b</a:t>
            </a:r>
            <a:endParaRPr lang="en-AU" dirty="0"/>
          </a:p>
        </p:txBody>
      </p:sp>
      <p:sp>
        <p:nvSpPr>
          <p:cNvPr id="3" name="Content Placeholder 2"/>
          <p:cNvSpPr>
            <a:spLocks noGrp="1"/>
          </p:cNvSpPr>
          <p:nvPr>
            <p:ph idx="1"/>
          </p:nvPr>
        </p:nvSpPr>
        <p:spPr/>
        <p:txBody>
          <a:bodyPr/>
          <a:lstStyle/>
          <a:p>
            <a:r>
              <a:rPr lang="en-AU" dirty="0" smtClean="0"/>
              <a:t>IEEE 802 response to Japan NB comment &amp; request 2</a:t>
            </a:r>
          </a:p>
          <a:p>
            <a:pPr lvl="1"/>
            <a:r>
              <a:rPr lang="en-US" i="1" dirty="0"/>
              <a:t>IEEE standards being submitted through the PSDO process adhere to the IEEE format and style guidelines. IEEE 802 standards, even if later to be submitted for ISO/IEC ratification, are expected to conform to the IEEE-SA Style Guide, which is already fairly harmonized with the ISO Style Guide.</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3989390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recommending a response to comments from 60-day PSDO ballot on 802.22b</a:t>
            </a:r>
            <a:endParaRPr lang="en-AU" dirty="0"/>
          </a:p>
        </p:txBody>
      </p:sp>
      <p:sp>
        <p:nvSpPr>
          <p:cNvPr id="3" name="Content Placeholder 2"/>
          <p:cNvSpPr>
            <a:spLocks noGrp="1"/>
          </p:cNvSpPr>
          <p:nvPr>
            <p:ph idx="1"/>
          </p:nvPr>
        </p:nvSpPr>
        <p:spPr/>
        <p:txBody>
          <a:bodyPr/>
          <a:lstStyle/>
          <a:p>
            <a:r>
              <a:rPr lang="en-AU" dirty="0" smtClean="0"/>
              <a:t>Motion </a:t>
            </a:r>
          </a:p>
          <a:p>
            <a:pPr lvl="1"/>
            <a:r>
              <a:rPr lang="en-AU" i="1" dirty="0" smtClean="0"/>
              <a:t>IEEE 802 JTC1 SC recommends to IEEE that the response on the previous seven pages be liaised to SC6 as a response to the </a:t>
            </a:r>
            <a:r>
              <a:rPr lang="en-US" i="1" dirty="0"/>
              <a:t>60-day</a:t>
            </a:r>
            <a:r>
              <a:rPr lang="en-AU" i="1" dirty="0"/>
              <a:t> ballot </a:t>
            </a:r>
            <a:r>
              <a:rPr lang="en-AU" i="1" dirty="0" smtClean="0"/>
              <a:t>PSDO ballot on </a:t>
            </a:r>
            <a:r>
              <a:rPr lang="en-AU" i="1" dirty="0"/>
              <a:t>IEEE </a:t>
            </a:r>
            <a:r>
              <a:rPr lang="en-AU" i="1" dirty="0" smtClean="0"/>
              <a:t>802.22b</a:t>
            </a:r>
          </a:p>
          <a:p>
            <a:pPr lvl="1"/>
            <a:r>
              <a:rPr lang="en-AU" dirty="0" smtClean="0"/>
              <a:t>Moved:</a:t>
            </a:r>
          </a:p>
          <a:p>
            <a:pPr lvl="1"/>
            <a:r>
              <a:rPr lang="en-AU" dirty="0" smtClean="0"/>
              <a:t>Seconded:</a:t>
            </a:r>
          </a:p>
          <a:p>
            <a:pPr lvl="1"/>
            <a:r>
              <a:rPr lang="en-AU" dirty="0" smtClean="0"/>
              <a:t>Result:</a:t>
            </a:r>
          </a:p>
          <a:p>
            <a:pPr lvl="1"/>
            <a:r>
              <a:rPr lang="en-AU" dirty="0" smtClean="0"/>
              <a:t>Note: from </a:t>
            </a:r>
            <a:r>
              <a:rPr lang="en-AU" dirty="0"/>
              <a:t>SC, noting that 802.22 </a:t>
            </a:r>
            <a:r>
              <a:rPr lang="en-AU" dirty="0" smtClean="0"/>
              <a:t>WG is </a:t>
            </a:r>
            <a:r>
              <a:rPr lang="en-AU" dirty="0"/>
              <a:t>not meeting this </a:t>
            </a:r>
            <a:r>
              <a:rPr lang="en-AU" dirty="0" smtClean="0"/>
              <a:t>week</a:t>
            </a:r>
            <a:endParaRPr lang="en-AU" dirty="0"/>
          </a:p>
          <a:p>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22555743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last SC6 meeting was held in late February 2016  in Xi'an, China </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China</a:t>
            </a:r>
          </a:p>
          <a:p>
            <a:r>
              <a:rPr lang="en-AU" dirty="0" smtClean="0"/>
              <a:t>Date</a:t>
            </a:r>
          </a:p>
          <a:p>
            <a:pPr lvl="1"/>
            <a:r>
              <a:rPr lang="en-AU" dirty="0" smtClean="0"/>
              <a:t>Week of 29 February</a:t>
            </a:r>
          </a:p>
          <a:p>
            <a:r>
              <a:rPr lang="en-AU" dirty="0" smtClean="0"/>
              <a:t>Location</a:t>
            </a:r>
          </a:p>
          <a:p>
            <a:pPr lvl="1"/>
            <a:r>
              <a:rPr lang="en-AU" dirty="0" smtClean="0"/>
              <a:t>Xi'an, China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pic>
        <p:nvPicPr>
          <p:cNvPr id="2344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981200"/>
            <a:ext cx="3810000" cy="254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510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May 2016 in Hawaii</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results of SC6 meeting in February/March 2016, including:</a:t>
            </a:r>
          </a:p>
          <a:p>
            <a:pPr lvl="2"/>
            <a:r>
              <a:rPr lang="en-AU" dirty="0"/>
              <a:t>Discuss </a:t>
            </a:r>
            <a:r>
              <a:rPr lang="en-AU" i="1" dirty="0"/>
              <a:t>Human Body Communications </a:t>
            </a:r>
            <a:r>
              <a:rPr lang="en-AU" dirty="0"/>
              <a:t>NP proposal</a:t>
            </a:r>
          </a:p>
          <a:p>
            <a:pPr lvl="2"/>
            <a:r>
              <a:rPr lang="en-AU" dirty="0" smtClean="0"/>
              <a:t>Consider liaison from SC6/WG1 to IEEE 802</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discussed human body communication and encouraged the proposal of a new work item</a:t>
            </a:r>
            <a:endParaRPr lang="en-AU" dirty="0"/>
          </a:p>
        </p:txBody>
      </p:sp>
      <p:sp>
        <p:nvSpPr>
          <p:cNvPr id="9" name="Content Placeholder 8"/>
          <p:cNvSpPr>
            <a:spLocks noGrp="1"/>
          </p:cNvSpPr>
          <p:nvPr>
            <p:ph idx="1"/>
          </p:nvPr>
        </p:nvSpPr>
        <p:spPr/>
        <p:txBody>
          <a:bodyPr/>
          <a:lstStyle/>
          <a:p>
            <a:pPr lvl="1"/>
            <a:r>
              <a:rPr lang="en-US" dirty="0" smtClean="0"/>
              <a:t>The Korea NB submitted a document  on human body communications to WG1</a:t>
            </a:r>
          </a:p>
          <a:p>
            <a:pPr lvl="1"/>
            <a:r>
              <a:rPr lang="en-US" dirty="0" smtClean="0"/>
              <a:t>One of the sponsors is from ETRI, who were also involved in 802.15.6</a:t>
            </a:r>
          </a:p>
          <a:p>
            <a:pPr lvl="2"/>
            <a:r>
              <a:rPr lang="en-US" dirty="0" smtClean="0"/>
              <a:t>This might be worthwhile discussing with ETRI representatives</a:t>
            </a:r>
          </a:p>
          <a:p>
            <a:pPr lvl="2"/>
            <a:r>
              <a:rPr lang="en-US" dirty="0" smtClean="0"/>
              <a:t>802.15.6 will be submitted to PSDO</a:t>
            </a:r>
          </a:p>
          <a:p>
            <a:pPr lvl="1"/>
            <a:r>
              <a:rPr lang="en-AU" dirty="0" smtClean="0"/>
              <a:t>The proposers were encouraged to propose a project</a:t>
            </a:r>
          </a:p>
          <a:p>
            <a:pPr lvl="2"/>
            <a:r>
              <a:rPr lang="en-AU" i="1" dirty="0" smtClean="0"/>
              <a:t>Mr. Oh presented the Human Body Communications (HBC) Protocol for Capsule Endoscopy (WG1N031) on behalf of Mr. </a:t>
            </a:r>
            <a:r>
              <a:rPr lang="en-AU" i="1" dirty="0" err="1" smtClean="0"/>
              <a:t>Byoung</a:t>
            </a:r>
            <a:r>
              <a:rPr lang="en-AU" i="1" dirty="0" smtClean="0"/>
              <a:t> Nam Lee due to sudden change of meeting schedule during the meeting</a:t>
            </a:r>
          </a:p>
          <a:p>
            <a:pPr lvl="2"/>
            <a:r>
              <a:rPr lang="en-AU" i="1" dirty="0" smtClean="0"/>
              <a:t>WG 1 encouraged Korea NB to propose NWIP of HBC.</a:t>
            </a:r>
          </a:p>
          <a:p>
            <a:pPr lvl="2"/>
            <a:r>
              <a:rPr lang="en-AU" i="1" dirty="0" smtClean="0"/>
              <a:t>WG 1 asked </a:t>
            </a:r>
            <a:r>
              <a:rPr lang="en-AU" i="1" dirty="0" err="1" smtClean="0"/>
              <a:t>Mr.</a:t>
            </a:r>
            <a:r>
              <a:rPr lang="en-AU" i="1" dirty="0" smtClean="0"/>
              <a:t> Oh to take the expansion of scope for this item into consideration </a:t>
            </a:r>
            <a:r>
              <a:rPr lang="en-US" dirty="0" smtClean="0"/>
              <a:t/>
            </a:r>
            <a:br>
              <a:rPr lang="en-US" dirty="0" smtClean="0"/>
            </a:b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80</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860737787"/>
              </p:ext>
            </p:extLst>
          </p:nvPr>
        </p:nvGraphicFramePr>
        <p:xfrm>
          <a:off x="8077200" y="2057400"/>
          <a:ext cx="914400" cy="771525"/>
        </p:xfrm>
        <a:graphic>
          <a:graphicData uri="http://schemas.openxmlformats.org/presentationml/2006/ole">
            <mc:AlternateContent xmlns:mc="http://schemas.openxmlformats.org/markup-compatibility/2006">
              <mc:Choice xmlns:v="urn:schemas-microsoft-com:vml" Requires="v">
                <p:oleObj spid="_x0000_s23362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8077200" y="2057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14170789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proposed SC6 human </a:t>
            </a:r>
            <a:r>
              <a:rPr lang="en-AU" dirty="0"/>
              <a:t>body </a:t>
            </a:r>
            <a:r>
              <a:rPr lang="en-AU" dirty="0" smtClean="0"/>
              <a:t>communications NP asserts IEEE 802.15.6 is insufficient</a:t>
            </a:r>
            <a:endParaRPr lang="en-AU" dirty="0"/>
          </a:p>
        </p:txBody>
      </p:sp>
      <p:sp>
        <p:nvSpPr>
          <p:cNvPr id="3" name="Content Placeholder 2"/>
          <p:cNvSpPr>
            <a:spLocks noGrp="1"/>
          </p:cNvSpPr>
          <p:nvPr>
            <p:ph idx="1"/>
          </p:nvPr>
        </p:nvSpPr>
        <p:spPr/>
        <p:txBody>
          <a:bodyPr/>
          <a:lstStyle/>
          <a:p>
            <a:pPr lvl="1"/>
            <a:r>
              <a:rPr lang="en-AU" dirty="0" smtClean="0"/>
              <a:t>SC6 is currently considering an NP ballot on human </a:t>
            </a:r>
            <a:r>
              <a:rPr lang="en-AU" dirty="0"/>
              <a:t>body communications (see </a:t>
            </a:r>
            <a:r>
              <a:rPr lang="en-AU" dirty="0" smtClean="0"/>
              <a:t>SC6_N16422)</a:t>
            </a:r>
          </a:p>
          <a:p>
            <a:pPr lvl="1"/>
            <a:r>
              <a:rPr lang="en-AU" dirty="0" smtClean="0"/>
              <a:t>The justification mentions IEEE 802.15.6, asserting that it does not meet the </a:t>
            </a:r>
            <a:r>
              <a:rPr lang="en-AU" dirty="0"/>
              <a:t>6Mb/s requirement of a </a:t>
            </a:r>
            <a:r>
              <a:rPr lang="en-AU" dirty="0" smtClean="0"/>
              <a:t>capsule endoscope application</a:t>
            </a:r>
          </a:p>
          <a:p>
            <a:pPr lvl="2"/>
            <a:r>
              <a:rPr lang="en-AU" i="1" dirty="0"/>
              <a:t>HBC in IEEE 802.15.6 standard provides these features by utilizing Frequency Selective Digital Transmission (FSDT), a type of direct digital signalling</a:t>
            </a:r>
            <a:r>
              <a:rPr lang="en-AU" i="1" dirty="0" smtClean="0"/>
              <a:t>.</a:t>
            </a:r>
          </a:p>
          <a:p>
            <a:pPr lvl="2"/>
            <a:r>
              <a:rPr lang="en-AU" i="1" dirty="0" smtClean="0"/>
              <a:t>However</a:t>
            </a:r>
            <a:r>
              <a:rPr lang="en-AU" i="1" dirty="0"/>
              <a:t>, IEEE 802.15.6 standard does not meet the requirement, up to 6 Mbps for the capsule endoscope application, since the maximum data rate of IEEE 802.15.6 standard is less than 2 </a:t>
            </a:r>
            <a:r>
              <a:rPr lang="en-AU" i="1" dirty="0" smtClean="0"/>
              <a:t>Mbps</a:t>
            </a:r>
          </a:p>
          <a:p>
            <a:pPr lvl="2"/>
            <a:r>
              <a:rPr lang="en-AU" i="1" dirty="0" smtClean="0"/>
              <a:t>Therefore</a:t>
            </a:r>
            <a:r>
              <a:rPr lang="en-AU" i="1" dirty="0"/>
              <a:t>, the physical layer protocol of human body communication should be defined to meet the requirement and to secure the interoperability </a:t>
            </a:r>
            <a:r>
              <a:rPr lang="en-AU" i="1" dirty="0" smtClean="0"/>
              <a:t>of communication </a:t>
            </a:r>
            <a:r>
              <a:rPr lang="en-AU" i="1" dirty="0"/>
              <a:t>between various capsule endoscope devices and receiving devices that are implemented on/inside the human body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456404200"/>
              </p:ext>
            </p:extLst>
          </p:nvPr>
        </p:nvGraphicFramePr>
        <p:xfrm>
          <a:off x="7239000" y="2057400"/>
          <a:ext cx="914400" cy="771525"/>
        </p:xfrm>
        <a:graphic>
          <a:graphicData uri="http://schemas.openxmlformats.org/presentationml/2006/ole">
            <mc:AlternateContent xmlns:mc="http://schemas.openxmlformats.org/markup-compatibility/2006">
              <mc:Choice xmlns:v="urn:schemas-microsoft-com:vml" Requires="v">
                <p:oleObj spid="_x0000_s23661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239000" y="2057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1494518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Does IEEE 802.15 WG want to send a liaison to SC6 responding to the HBC NP?</a:t>
            </a:r>
            <a:endParaRPr lang="en-AU" dirty="0"/>
          </a:p>
        </p:txBody>
      </p:sp>
      <p:sp>
        <p:nvSpPr>
          <p:cNvPr id="3" name="Content Placeholder 2"/>
          <p:cNvSpPr>
            <a:spLocks noGrp="1"/>
          </p:cNvSpPr>
          <p:nvPr>
            <p:ph idx="1"/>
          </p:nvPr>
        </p:nvSpPr>
        <p:spPr/>
        <p:txBody>
          <a:bodyPr/>
          <a:lstStyle/>
          <a:p>
            <a:pPr lvl="1"/>
            <a:r>
              <a:rPr lang="en-AU" dirty="0" smtClean="0"/>
              <a:t>The justification on the NP asserts that </a:t>
            </a:r>
            <a:r>
              <a:rPr lang="en-AU" dirty="0"/>
              <a:t>IEEE </a:t>
            </a:r>
            <a:r>
              <a:rPr lang="en-AU" dirty="0" smtClean="0"/>
              <a:t>802.15.6  does not meet the 6Mb/s requirement of a capsule endoscope application</a:t>
            </a:r>
          </a:p>
          <a:p>
            <a:pPr lvl="1"/>
            <a:r>
              <a:rPr lang="en-AU" dirty="0" smtClean="0"/>
              <a:t>However, the </a:t>
            </a:r>
            <a:r>
              <a:rPr lang="en-AU" dirty="0" smtClean="0">
                <a:hlinkClick r:id="rId2"/>
              </a:rPr>
              <a:t>IEEE 802.15.6 standard</a:t>
            </a:r>
            <a:r>
              <a:rPr lang="en-AU" dirty="0" smtClean="0"/>
              <a:t> description asserts it operates at data rates up to 10Mb/s</a:t>
            </a:r>
          </a:p>
          <a:p>
            <a:pPr lvl="1"/>
            <a:r>
              <a:rPr lang="en-AU" dirty="0" smtClean="0"/>
              <a:t>Which assertion is correct?</a:t>
            </a:r>
          </a:p>
          <a:p>
            <a:pPr lvl="2"/>
            <a:r>
              <a:rPr lang="en-AU" dirty="0" smtClean="0"/>
              <a:t>Assuming the IEEE 802.15.6 assertion is correct, does the IEEE 802.15 WG want to respond to the NP ballot by sending a liaison to SC6 correcting the record?</a:t>
            </a:r>
          </a:p>
          <a:p>
            <a:pPr lvl="3"/>
            <a:r>
              <a:rPr lang="en-AU" dirty="0" smtClean="0"/>
              <a:t>If so, this should be done sooner rather than later to ensure NBs have the correct information when voting</a:t>
            </a:r>
          </a:p>
          <a:p>
            <a:pPr lvl="3"/>
            <a:r>
              <a:rPr lang="en-AU" dirty="0" smtClean="0"/>
              <a:t>The NP ballot closes on 3 August 2016</a:t>
            </a:r>
          </a:p>
          <a:p>
            <a:pPr lvl="1"/>
            <a:r>
              <a:rPr lang="en-AU" dirty="0" smtClean="0"/>
              <a:t>Bob Heile (Chair of 802.15 WG)  has been informed about this agenda item</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spTree>
    <p:extLst>
      <p:ext uri="{BB962C8B-B14F-4D97-AF65-F5344CB8AC3E}">
        <p14:creationId xmlns:p14="http://schemas.microsoft.com/office/powerpoint/2010/main" val="38605283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discussed </a:t>
            </a:r>
            <a:r>
              <a:rPr lang="en-US" dirty="0"/>
              <a:t>Low Power Wide Area </a:t>
            </a:r>
            <a:r>
              <a:rPr lang="en-US" dirty="0" smtClean="0"/>
              <a:t>Networks and approved a SG formation</a:t>
            </a:r>
            <a:endParaRPr lang="en-AU" dirty="0"/>
          </a:p>
        </p:txBody>
      </p:sp>
      <p:sp>
        <p:nvSpPr>
          <p:cNvPr id="3" name="Content Placeholder 2"/>
          <p:cNvSpPr>
            <a:spLocks noGrp="1"/>
          </p:cNvSpPr>
          <p:nvPr>
            <p:ph idx="1"/>
          </p:nvPr>
        </p:nvSpPr>
        <p:spPr/>
        <p:txBody>
          <a:bodyPr/>
          <a:lstStyle/>
          <a:p>
            <a:pPr lvl="1"/>
            <a:r>
              <a:rPr lang="en-US" dirty="0" smtClean="0"/>
              <a:t>WG1 apparently discussed </a:t>
            </a:r>
            <a:r>
              <a:rPr lang="en-US" dirty="0"/>
              <a:t>Low Power Wide Area </a:t>
            </a:r>
            <a:r>
              <a:rPr lang="en-US" dirty="0" smtClean="0"/>
              <a:t>Network</a:t>
            </a:r>
          </a:p>
          <a:p>
            <a:pPr lvl="2"/>
            <a:r>
              <a:rPr lang="en-US" dirty="0" smtClean="0"/>
              <a:t>This was not actually on agenda published before hand</a:t>
            </a:r>
          </a:p>
          <a:p>
            <a:pPr lvl="2"/>
            <a:r>
              <a:rPr lang="en-US" dirty="0" smtClean="0"/>
              <a:t>See WG1 N0044</a:t>
            </a:r>
          </a:p>
          <a:p>
            <a:pPr lvl="1"/>
            <a:r>
              <a:rPr lang="en-US" dirty="0" smtClean="0"/>
              <a:t>SC6 then agreed to form a SG</a:t>
            </a:r>
          </a:p>
          <a:p>
            <a:pPr lvl="2"/>
            <a:r>
              <a:rPr lang="en-US" dirty="0" smtClean="0"/>
              <a:t>Terms of reference are in SC6 N16396</a:t>
            </a:r>
          </a:p>
          <a:p>
            <a:pPr lvl="2"/>
            <a:r>
              <a:rPr lang="en-US" dirty="0" smtClean="0"/>
              <a:t>The plan is to finish work by early 2017</a:t>
            </a:r>
          </a:p>
          <a:p>
            <a:pPr lvl="2"/>
            <a:r>
              <a:rPr lang="en-US" dirty="0" smtClean="0"/>
              <a:t>This decision is subject to an SC6 ballot</a:t>
            </a:r>
          </a:p>
          <a:p>
            <a:pPr lvl="3"/>
            <a:r>
              <a:rPr lang="en-US" dirty="0" smtClean="0"/>
              <a:t>Approved in June 2016 by 8/0/9</a:t>
            </a:r>
          </a:p>
          <a:p>
            <a:pPr lvl="3"/>
            <a:r>
              <a:rPr lang="en-US" dirty="0" smtClean="0"/>
              <a:t>Approval by </a:t>
            </a:r>
            <a:r>
              <a:rPr lang="en-AU" dirty="0" smtClean="0"/>
              <a:t>Canada, China, Japan, Kazakhstan, Korea, Netherlands, Russia, Spain</a:t>
            </a:r>
          </a:p>
          <a:p>
            <a:pPr lvl="3"/>
            <a:r>
              <a:rPr lang="en-AU" dirty="0" smtClean="0"/>
              <a:t>Canada suggested expansion of scope to include SIGFOX, </a:t>
            </a:r>
            <a:r>
              <a:rPr lang="en-AU" dirty="0" err="1" smtClean="0"/>
              <a:t>LoRa</a:t>
            </a:r>
            <a:r>
              <a:rPr lang="en-AU" dirty="0" smtClean="0"/>
              <a:t>, IEEE 802.11ah, IEEE 802.16sm 3GPP </a:t>
            </a:r>
            <a:r>
              <a:rPr lang="en-AU" dirty="0"/>
              <a:t>LTE </a:t>
            </a:r>
            <a:r>
              <a:rPr lang="en-AU" dirty="0" smtClean="0"/>
              <a:t>cat-0, 3GPP </a:t>
            </a:r>
            <a:r>
              <a:rPr lang="en-AU" dirty="0"/>
              <a:t>LTE </a:t>
            </a:r>
            <a:r>
              <a:rPr lang="en-AU" dirty="0" smtClean="0"/>
              <a:t>cat-M, SCADA, Weightless W, Weightless </a:t>
            </a:r>
            <a:r>
              <a:rPr lang="en-AU" dirty="0"/>
              <a:t>N</a:t>
            </a:r>
            <a:endParaRPr lang="en-US" dirty="0" smtClean="0"/>
          </a:p>
          <a:p>
            <a:pPr lvl="1"/>
            <a:r>
              <a:rPr lang="en-US" dirty="0" smtClean="0"/>
              <a:t>IEEE 802.11 WG could respond by noting that we already have a similar activity</a:t>
            </a:r>
          </a:p>
          <a:p>
            <a:pPr lvl="2"/>
            <a:r>
              <a:rPr lang="en-US" dirty="0" smtClean="0">
                <a:solidFill>
                  <a:srgbClr val="FF0000"/>
                </a:solidFill>
              </a:rPr>
              <a:t>Any interest?</a:t>
            </a:r>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415522967"/>
              </p:ext>
            </p:extLst>
          </p:nvPr>
        </p:nvGraphicFramePr>
        <p:xfrm>
          <a:off x="-152400" y="2209800"/>
          <a:ext cx="914400" cy="771525"/>
        </p:xfrm>
        <a:graphic>
          <a:graphicData uri="http://schemas.openxmlformats.org/presentationml/2006/ole">
            <mc:AlternateContent xmlns:mc="http://schemas.openxmlformats.org/markup-compatibility/2006">
              <mc:Choice xmlns:v="urn:schemas-microsoft-com:vml" Requires="v">
                <p:oleObj spid="_x0000_s23571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52400" y="22098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22199949"/>
              </p:ext>
            </p:extLst>
          </p:nvPr>
        </p:nvGraphicFramePr>
        <p:xfrm>
          <a:off x="-152400" y="3048000"/>
          <a:ext cx="914400" cy="771525"/>
        </p:xfrm>
        <a:graphic>
          <a:graphicData uri="http://schemas.openxmlformats.org/presentationml/2006/ole">
            <mc:AlternateContent xmlns:mc="http://schemas.openxmlformats.org/markup-compatibility/2006">
              <mc:Choice xmlns:v="urn:schemas-microsoft-com:vml" Requires="v">
                <p:oleObj spid="_x0000_s235711"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52400" y="3048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7104372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discussed wireless access </a:t>
            </a:r>
            <a:r>
              <a:rPr lang="en-AU" dirty="0"/>
              <a:t>controllers but the result is currently unknown</a:t>
            </a:r>
          </a:p>
        </p:txBody>
      </p:sp>
      <p:sp>
        <p:nvSpPr>
          <p:cNvPr id="3" name="Content Placeholder 2"/>
          <p:cNvSpPr>
            <a:spLocks noGrp="1"/>
          </p:cNvSpPr>
          <p:nvPr>
            <p:ph idx="1"/>
          </p:nvPr>
        </p:nvSpPr>
        <p:spPr/>
        <p:txBody>
          <a:bodyPr/>
          <a:lstStyle/>
          <a:p>
            <a:pPr lvl="1"/>
            <a:r>
              <a:rPr lang="en-AU" dirty="0" smtClean="0"/>
              <a:t>China Telecom and IWNCOMM submitted a document to WG7</a:t>
            </a:r>
          </a:p>
          <a:p>
            <a:pPr lvl="2"/>
            <a:r>
              <a:rPr lang="en-AU" dirty="0" smtClean="0"/>
              <a:t>“Proposal </a:t>
            </a:r>
            <a:r>
              <a:rPr lang="en-AU" dirty="0"/>
              <a:t>on WLAN Access </a:t>
            </a:r>
            <a:r>
              <a:rPr lang="en-AU" dirty="0" smtClean="0"/>
              <a:t>Controller (</a:t>
            </a:r>
            <a:r>
              <a:rPr lang="en-AU" dirty="0"/>
              <a:t>AC) Coordination </a:t>
            </a:r>
            <a:r>
              <a:rPr lang="en-AU" dirty="0" smtClean="0"/>
              <a:t>Technology”</a:t>
            </a:r>
          </a:p>
          <a:p>
            <a:pPr lvl="2"/>
            <a:endParaRPr lang="en-AU" dirty="0"/>
          </a:p>
          <a:p>
            <a:pPr lvl="2"/>
            <a:endParaRPr lang="en-AU" dirty="0" smtClean="0"/>
          </a:p>
          <a:p>
            <a:pPr lvl="2"/>
            <a:endParaRPr lang="en-AU" dirty="0"/>
          </a:p>
          <a:p>
            <a:pPr lvl="1"/>
            <a:r>
              <a:rPr lang="en-AU" dirty="0" smtClean="0"/>
              <a:t>What happened in Xian?</a:t>
            </a:r>
          </a:p>
          <a:p>
            <a:pPr lvl="2"/>
            <a:r>
              <a:rPr lang="en-AU" dirty="0"/>
              <a:t>Minutes are not yet </a:t>
            </a:r>
            <a:r>
              <a:rPr lang="en-AU" dirty="0" smtClean="0"/>
              <a:t>available (as of July 2016 – 4 months later)</a:t>
            </a:r>
            <a:endParaRPr lang="en-AU" dirty="0"/>
          </a:p>
          <a:p>
            <a:pPr lvl="2"/>
            <a:r>
              <a:rPr lang="en-AU" dirty="0"/>
              <a:t>The discussion did not lead to a resolution</a:t>
            </a:r>
            <a:endParaRPr lang="en-AU" dirty="0" smtClean="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576058535"/>
              </p:ext>
            </p:extLst>
          </p:nvPr>
        </p:nvGraphicFramePr>
        <p:xfrm>
          <a:off x="1219200" y="2743200"/>
          <a:ext cx="914400" cy="771525"/>
        </p:xfrm>
        <a:graphic>
          <a:graphicData uri="http://schemas.openxmlformats.org/presentationml/2006/ole">
            <mc:AlternateContent xmlns:mc="http://schemas.openxmlformats.org/markup-compatibility/2006">
              <mc:Choice xmlns:v="urn:schemas-microsoft-com:vml" Requires="v">
                <p:oleObj spid="_x0000_s23158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219200" y="2743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758659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WG7 </a:t>
            </a:r>
            <a:r>
              <a:rPr lang="en-AU" dirty="0" smtClean="0"/>
              <a:t>discussed interworking of wireless </a:t>
            </a:r>
            <a:r>
              <a:rPr lang="en-AU" dirty="0"/>
              <a:t>networks but the result is currently unknown</a:t>
            </a:r>
          </a:p>
        </p:txBody>
      </p:sp>
      <p:sp>
        <p:nvSpPr>
          <p:cNvPr id="3" name="Content Placeholder 2"/>
          <p:cNvSpPr>
            <a:spLocks noGrp="1"/>
          </p:cNvSpPr>
          <p:nvPr>
            <p:ph idx="1"/>
          </p:nvPr>
        </p:nvSpPr>
        <p:spPr/>
        <p:txBody>
          <a:bodyPr/>
          <a:lstStyle/>
          <a:p>
            <a:pPr lvl="1"/>
            <a:r>
              <a:rPr lang="en-AU" dirty="0" smtClean="0"/>
              <a:t>Peking University submitted </a:t>
            </a:r>
            <a:r>
              <a:rPr lang="en-AU" dirty="0"/>
              <a:t>a document to WG7</a:t>
            </a:r>
          </a:p>
          <a:p>
            <a:pPr lvl="2"/>
            <a:r>
              <a:rPr lang="en-AU" dirty="0" smtClean="0"/>
              <a:t>“</a:t>
            </a:r>
            <a:r>
              <a:rPr lang="en-AU" i="1" dirty="0"/>
              <a:t>Convergence Service for </a:t>
            </a:r>
            <a:r>
              <a:rPr lang="en-AU" i="1" dirty="0" smtClean="0"/>
              <a:t>Interworking </a:t>
            </a:r>
            <a:r>
              <a:rPr lang="en-AU" i="1" dirty="0"/>
              <a:t>of Heterogeneous Wireless </a:t>
            </a:r>
            <a:r>
              <a:rPr lang="en-AU" i="1" dirty="0" smtClean="0"/>
              <a:t>Networks</a:t>
            </a:r>
            <a:r>
              <a:rPr lang="en-AU" dirty="0" smtClean="0"/>
              <a:t>”</a:t>
            </a:r>
            <a:endParaRPr lang="en-AU" dirty="0"/>
          </a:p>
          <a:p>
            <a:pPr lvl="2"/>
            <a:endParaRPr lang="en-AU" dirty="0"/>
          </a:p>
          <a:p>
            <a:pPr lvl="2"/>
            <a:endParaRPr lang="en-AU" dirty="0"/>
          </a:p>
          <a:p>
            <a:pPr lvl="2"/>
            <a:endParaRPr lang="en-AU" dirty="0"/>
          </a:p>
          <a:p>
            <a:pPr lvl="1"/>
            <a:r>
              <a:rPr lang="en-AU" dirty="0"/>
              <a:t>What happened in Xian</a:t>
            </a:r>
            <a:r>
              <a:rPr lang="en-AU" dirty="0" smtClean="0"/>
              <a:t>?</a:t>
            </a:r>
          </a:p>
          <a:p>
            <a:pPr lvl="2"/>
            <a:r>
              <a:rPr lang="en-AU" dirty="0"/>
              <a:t>Minutes are not yet available (as of July 2016 – 4 months later)</a:t>
            </a:r>
          </a:p>
          <a:p>
            <a:pPr lvl="2"/>
            <a:r>
              <a:rPr lang="en-AU" dirty="0"/>
              <a:t>The discussion did not lead to a resolution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576516792"/>
              </p:ext>
            </p:extLst>
          </p:nvPr>
        </p:nvGraphicFramePr>
        <p:xfrm>
          <a:off x="1295400" y="2733675"/>
          <a:ext cx="914400" cy="771525"/>
        </p:xfrm>
        <a:graphic>
          <a:graphicData uri="http://schemas.openxmlformats.org/presentationml/2006/ole">
            <mc:AlternateContent xmlns:mc="http://schemas.openxmlformats.org/markup-compatibility/2006">
              <mc:Choice xmlns:v="urn:schemas-microsoft-com:vml" Requires="v">
                <p:oleObj spid="_x0000_s23260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295400" y="27336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0104396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is scheduled for February 2017  in Tunisia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Tunisia</a:t>
            </a:r>
          </a:p>
          <a:p>
            <a:r>
              <a:rPr lang="en-AU" dirty="0" smtClean="0"/>
              <a:t>Date</a:t>
            </a:r>
          </a:p>
          <a:p>
            <a:pPr lvl="1"/>
            <a:r>
              <a:rPr lang="en-AU" dirty="0" smtClean="0"/>
              <a:t>6-10 February 2017</a:t>
            </a:r>
          </a:p>
          <a:p>
            <a:r>
              <a:rPr lang="en-AU" dirty="0" smtClean="0"/>
              <a:t>Location</a:t>
            </a:r>
          </a:p>
          <a:p>
            <a:pPr lvl="1"/>
            <a:r>
              <a:rPr lang="en-AU" dirty="0" smtClean="0"/>
              <a:t>Technological Pole of El-Ghazala Tunisia</a:t>
            </a:r>
          </a:p>
        </p:txBody>
      </p:sp>
      <p:sp>
        <p:nvSpPr>
          <p:cNvPr id="6" name="Content Placeholder 5"/>
          <p:cNvSpPr>
            <a:spLocks noGrp="1"/>
          </p:cNvSpPr>
          <p:nvPr>
            <p:ph sz="half" idx="2"/>
          </p:nvPr>
        </p:nvSpPr>
        <p:spPr/>
        <p:txBody>
          <a:bodyPr/>
          <a:lstStyle/>
          <a:p>
            <a:r>
              <a:rPr lang="en-AU" dirty="0" smtClean="0"/>
              <a:t>Comments</a:t>
            </a:r>
          </a:p>
          <a:p>
            <a:pPr lvl="1"/>
            <a:r>
              <a:rPr lang="en-GB" altLang="en-US" dirty="0" smtClean="0"/>
              <a:t>Next meeting date highlights lack of work in SC6</a:t>
            </a:r>
          </a:p>
          <a:p>
            <a:pPr lvl="1"/>
            <a:r>
              <a:rPr lang="en-GB" dirty="0" smtClean="0"/>
              <a:t>Tunisia seems to be getting increasingly involved in SC6 – through a </a:t>
            </a:r>
            <a:r>
              <a:rPr lang="en-GB" dirty="0" smtClean="0"/>
              <a:t>professor</a:t>
            </a:r>
          </a:p>
          <a:p>
            <a:pPr lvl="1"/>
            <a:r>
              <a:rPr lang="en-GB" dirty="0" smtClean="0"/>
              <a:t>Is this location secure?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86</a:t>
            </a:fld>
            <a:endParaRPr lang="en-US"/>
          </a:p>
        </p:txBody>
      </p:sp>
      <p:pic>
        <p:nvPicPr>
          <p:cNvPr id="235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4866744"/>
            <a:ext cx="2895601" cy="149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has sent a liaison to IEEE 802 in relation to the “</a:t>
            </a:r>
            <a:r>
              <a:rPr lang="en-US" i="1" dirty="0"/>
              <a:t>status of progressing IEEE projects in SC </a:t>
            </a:r>
            <a:r>
              <a:rPr lang="en-US" i="1" dirty="0" smtClean="0"/>
              <a:t>6”</a:t>
            </a:r>
            <a:endParaRPr lang="en-AU" dirty="0"/>
          </a:p>
        </p:txBody>
      </p:sp>
      <p:sp>
        <p:nvSpPr>
          <p:cNvPr id="3" name="Content Placeholder 2"/>
          <p:cNvSpPr>
            <a:spLocks noGrp="1"/>
          </p:cNvSpPr>
          <p:nvPr>
            <p:ph idx="1"/>
          </p:nvPr>
        </p:nvSpPr>
        <p:spPr/>
        <p:txBody>
          <a:bodyPr/>
          <a:lstStyle/>
          <a:p>
            <a:pPr lvl="1"/>
            <a:r>
              <a:rPr lang="en-US" dirty="0" smtClean="0"/>
              <a:t>SC6 approved a liaison to IEEE 802 (see </a:t>
            </a:r>
            <a:r>
              <a:rPr lang="en-US" dirty="0" smtClean="0"/>
              <a:t>WG1N46)</a:t>
            </a:r>
            <a:endParaRPr lang="en-US" dirty="0" smtClean="0"/>
          </a:p>
          <a:p>
            <a:pPr lvl="2"/>
            <a:r>
              <a:rPr lang="en-US" i="1" dirty="0" smtClean="0"/>
              <a:t>ISO/IEC </a:t>
            </a:r>
            <a:r>
              <a:rPr lang="en-US" i="1" dirty="0"/>
              <a:t>JTC 1/SC 6/WG 1 thanks IEEE 802 for collaboration on the related issues. We reviewed your Liaison Report documents SC6 N16381, N16382, N16383, N16384 and N 16388.</a:t>
            </a:r>
            <a:endParaRPr lang="en-AU" i="1" dirty="0"/>
          </a:p>
          <a:p>
            <a:pPr lvl="2"/>
            <a:r>
              <a:rPr lang="en-US" i="1" dirty="0"/>
              <a:t>IEEE’s Liaison Reports don’t include the status of projects which IEEE 802 proposed in SC 6 as a fast track. ISO/IEC JTC 1/SC 6/WG 1 would like to know the status of progressing IEEE projects in SC 6. ISO/IEC JTC 1/SC 6/WG 1 requests IEEE 802 to report the status of ongoing projects of IEEE 802 at SC 6/WG 1 meetings.</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27306420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Chair sent an e-mail to the WG1 Chair requesting clarification</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E-mail from Chair of IEEE 802 JTC1 SC to Chair of SC6/WG1</a:t>
            </a:r>
          </a:p>
          <a:p>
            <a:pPr lvl="1"/>
            <a:r>
              <a:rPr lang="en-US" i="1" dirty="0"/>
              <a:t>I have just read the liaison from SC6/WG1 to IEEE 802. It notes:</a:t>
            </a:r>
            <a:endParaRPr lang="en-AU" i="1" dirty="0"/>
          </a:p>
          <a:p>
            <a:pPr lvl="2"/>
            <a:r>
              <a:rPr lang="en-AU" i="1" dirty="0" smtClean="0"/>
              <a:t>IEEE’</a:t>
            </a:r>
            <a:r>
              <a:rPr lang="en-US" i="1" dirty="0"/>
              <a:t>s Liaison Reports don</a:t>
            </a:r>
            <a:r>
              <a:rPr lang="en-AU" i="1" dirty="0"/>
              <a:t>’t</a:t>
            </a:r>
            <a:r>
              <a:rPr lang="en-US" i="1" dirty="0"/>
              <a:t> include the status of projects which IEEE 802 proposed in SC 6 as a fast track. ISO/IEC JTC 1/SC 6/WG 1 would like to know the status of progressing IEEE projects in SC 6. ISO/IEC JTC 1/SC 6/WG 1 requests IEEE 802 to report the status of ongoing projects of IEEE 802 at SC 6/WG 1 meetings</a:t>
            </a:r>
            <a:endParaRPr lang="en-AU" i="1" dirty="0"/>
          </a:p>
          <a:p>
            <a:pPr lvl="1"/>
            <a:r>
              <a:rPr lang="en-AU" i="1" dirty="0"/>
              <a:t>I am a little confused because the various reports liaised to SC6/WG1 provided high level status on every ongoing project in IEEE 802. IEEE 802 has been providing similar information at each meeting for the last 3-4 years. What additional information would SC6/WG1 like to see? It is true that the reports do not specify which standards and amendments will be submitted to JTC1 under the PSDO agreement. However, this is a decision that is often not made until the project is complete.</a:t>
            </a:r>
          </a:p>
          <a:p>
            <a:pPr lvl="1"/>
            <a:r>
              <a:rPr lang="en-AU" i="1" dirty="0" smtClean="0"/>
              <a:t>I </a:t>
            </a:r>
            <a:r>
              <a:rPr lang="en-AU" i="1" dirty="0"/>
              <a:t>also note that IEEE 802 has regularly liaised a report that documents the start of every new project in IEEE 802.</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12827297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WG1 Chair replied </a:t>
            </a:r>
            <a:r>
              <a:rPr lang="en-AU" dirty="0"/>
              <a:t>to the request for </a:t>
            </a:r>
            <a:r>
              <a:rPr lang="en-AU" dirty="0" smtClean="0"/>
              <a:t>clarification from the SC Chair</a:t>
            </a:r>
            <a:endParaRPr lang="en-AU" dirty="0"/>
          </a:p>
        </p:txBody>
      </p:sp>
      <p:sp>
        <p:nvSpPr>
          <p:cNvPr id="3" name="Content Placeholder 2"/>
          <p:cNvSpPr>
            <a:spLocks noGrp="1"/>
          </p:cNvSpPr>
          <p:nvPr>
            <p:ph idx="1"/>
          </p:nvPr>
        </p:nvSpPr>
        <p:spPr/>
        <p:txBody>
          <a:bodyPr/>
          <a:lstStyle/>
          <a:p>
            <a:r>
              <a:rPr lang="en-AU" dirty="0" smtClean="0"/>
              <a:t>Reply e-mail </a:t>
            </a:r>
            <a:r>
              <a:rPr lang="en-AU" dirty="0"/>
              <a:t>from Chair of </a:t>
            </a:r>
            <a:r>
              <a:rPr lang="en-AU" dirty="0" smtClean="0"/>
              <a:t>SC6/WG1 to Chair </a:t>
            </a:r>
            <a:r>
              <a:rPr lang="en-AU" dirty="0"/>
              <a:t>of IEEE 802 JTC1 </a:t>
            </a:r>
            <a:r>
              <a:rPr lang="en-AU" dirty="0" smtClean="0"/>
              <a:t>SC</a:t>
            </a:r>
          </a:p>
          <a:p>
            <a:pPr lvl="1"/>
            <a:r>
              <a:rPr lang="en-AU" i="1" dirty="0" smtClean="0"/>
              <a:t>As </a:t>
            </a:r>
            <a:r>
              <a:rPr lang="en-AU" i="1" dirty="0"/>
              <a:t>you know, IEEE 802 liaison reports include the status of only projects which IEEE 802 progresses in its group.</a:t>
            </a:r>
          </a:p>
          <a:p>
            <a:pPr lvl="1"/>
            <a:r>
              <a:rPr lang="en-AU" i="1" dirty="0"/>
              <a:t>But it is needed to present the status of projects which IEEE 802 proposed in SC 6 as a fast track like ECMA.</a:t>
            </a:r>
          </a:p>
          <a:p>
            <a:pPr lvl="1"/>
            <a:r>
              <a:rPr lang="en-AU" i="1" dirty="0"/>
              <a:t>So, WG 1 requested that IEEE 802 </a:t>
            </a:r>
            <a:r>
              <a:rPr lang="en-AU" i="1" dirty="0" smtClean="0"/>
              <a:t>should </a:t>
            </a:r>
            <a:r>
              <a:rPr lang="en-AU" i="1" dirty="0"/>
              <a:t>present the status of SC 6's projects related to IEEE 802 in WG 1 meeting.</a:t>
            </a:r>
          </a:p>
          <a:p>
            <a:pPr lvl="1"/>
            <a:r>
              <a:rPr lang="en-AU" i="1" dirty="0" smtClean="0"/>
              <a:t>SC </a:t>
            </a:r>
            <a:r>
              <a:rPr lang="en-AU" i="1" dirty="0"/>
              <a:t>6/WG 1 is interested in SC 6's projects related to IEEE 802</a:t>
            </a:r>
            <a:r>
              <a:rPr lang="en-AU" i="1" dirty="0" smtClean="0"/>
              <a:t>.</a:t>
            </a:r>
            <a:endParaRPr lang="en-AU" i="1" dirty="0"/>
          </a:p>
          <a:p>
            <a:pPr lvl="1"/>
            <a:r>
              <a:rPr lang="en-AU" i="1" dirty="0" smtClean="0"/>
              <a:t>Could </a:t>
            </a:r>
            <a:r>
              <a:rPr lang="en-AU" i="1" dirty="0"/>
              <a:t>you understand what WG 1 means ?</a:t>
            </a:r>
          </a:p>
          <a:p>
            <a:pPr lvl="1"/>
            <a:r>
              <a:rPr lang="en-AU" i="1" dirty="0" smtClean="0"/>
              <a:t>Let </a:t>
            </a:r>
            <a:r>
              <a:rPr lang="en-AU" i="1" dirty="0"/>
              <a:t>me know if you have any </a:t>
            </a:r>
            <a:r>
              <a:rPr lang="en-AU" i="1" dirty="0" smtClean="0"/>
              <a:t>additional </a:t>
            </a:r>
            <a:r>
              <a:rPr lang="en-AU" i="1" dirty="0"/>
              <a:t>question.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3810790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9</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San Diego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San Diego in July 2016, as documented on slide 8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Chair sent an e-mail to the </a:t>
            </a:r>
            <a:r>
              <a:rPr lang="en-AU" dirty="0" smtClean="0"/>
              <a:t>WG1 Chair requesting further clarification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
        <p:nvSpPr>
          <p:cNvPr id="6" name="Rectangle 5"/>
          <p:cNvSpPr/>
          <p:nvPr/>
        </p:nvSpPr>
        <p:spPr bwMode="auto">
          <a:xfrm>
            <a:off x="228600" y="6096000"/>
            <a:ext cx="8915400" cy="7620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3" name="Content Placeholder 2"/>
          <p:cNvSpPr>
            <a:spLocks noGrp="1"/>
          </p:cNvSpPr>
          <p:nvPr>
            <p:ph idx="1"/>
          </p:nvPr>
        </p:nvSpPr>
        <p:spPr>
          <a:xfrm>
            <a:off x="685800" y="1676400"/>
            <a:ext cx="7772400" cy="4114800"/>
          </a:xfrm>
        </p:spPr>
        <p:txBody>
          <a:bodyPr/>
          <a:lstStyle/>
          <a:p>
            <a:r>
              <a:rPr lang="en-AU" dirty="0"/>
              <a:t>E-mail from Chair of </a:t>
            </a:r>
            <a:r>
              <a:rPr lang="en-AU" dirty="0" smtClean="0"/>
              <a:t>SC6/WG1 </a:t>
            </a:r>
            <a:r>
              <a:rPr lang="en-AU" dirty="0"/>
              <a:t>to Chair of </a:t>
            </a:r>
            <a:r>
              <a:rPr lang="en-AU" dirty="0" smtClean="0"/>
              <a:t>IEEE 802 JTC1 SC</a:t>
            </a:r>
          </a:p>
          <a:p>
            <a:pPr lvl="1">
              <a:spcBef>
                <a:spcPts val="400"/>
              </a:spcBef>
            </a:pPr>
            <a:r>
              <a:rPr lang="en-AU" i="1" dirty="0"/>
              <a:t>I am still having difficulty understanding the request, but let me propose a solution that I believe might resolve the issue.</a:t>
            </a:r>
          </a:p>
          <a:p>
            <a:pPr lvl="1">
              <a:spcBef>
                <a:spcPts val="400"/>
              </a:spcBef>
            </a:pPr>
            <a:r>
              <a:rPr lang="en-AU" i="1" dirty="0"/>
              <a:t> </a:t>
            </a:r>
            <a:r>
              <a:rPr lang="en-AU" i="1" dirty="0" smtClean="0"/>
              <a:t>IEEE </a:t>
            </a:r>
            <a:r>
              <a:rPr lang="en-AU" i="1" dirty="0"/>
              <a:t>802 currently sends SC6/WG1 a status update of all the activities underway in IEEE 802. All of these activities are candidates for submission to JTC1 using the PSDO agreement between IEEE-SA and ISO, but the decision to do so is often only made later in the IEEE 802 development process. Sometimes the decision is only made after the standard is ratified by IEEE-SA.</a:t>
            </a:r>
          </a:p>
          <a:p>
            <a:pPr lvl="1">
              <a:spcBef>
                <a:spcPts val="400"/>
              </a:spcBef>
            </a:pPr>
            <a:r>
              <a:rPr lang="en-AU" i="1" dirty="0"/>
              <a:t> </a:t>
            </a:r>
            <a:r>
              <a:rPr lang="en-AU" i="1" dirty="0" smtClean="0"/>
              <a:t>That </a:t>
            </a:r>
            <a:r>
              <a:rPr lang="en-AU" i="1" dirty="0"/>
              <a:t>said, IEEE 802 always liaises draft standards and standards to SC6/WG1 before submitting them for ratification under the PSDO agreement, as agreed. In the past, IEEE 802 have not always explicitly highlighted that this liaison was a possible precursor to a submission using the PSDO process.  Would making this explicit in the future satisfy the request from WG1?</a:t>
            </a:r>
          </a:p>
          <a:p>
            <a:pPr lvl="1">
              <a:spcBef>
                <a:spcPts val="400"/>
              </a:spcBef>
            </a:pPr>
            <a:r>
              <a:rPr lang="en-AU" i="1" dirty="0"/>
              <a:t> </a:t>
            </a:r>
            <a:r>
              <a:rPr lang="en-AU" i="1" dirty="0" smtClean="0"/>
              <a:t>It </a:t>
            </a:r>
            <a:r>
              <a:rPr lang="en-AU" i="1" dirty="0"/>
              <a:t>would be great if you could provide your perspective this week so that the issue can be discussed fully at the IEEE 802 meeting next week in Macau</a:t>
            </a:r>
          </a:p>
          <a:p>
            <a:endParaRPr lang="en-AU" dirty="0"/>
          </a:p>
          <a:p>
            <a:endParaRPr lang="en-AU" dirty="0"/>
          </a:p>
        </p:txBody>
      </p:sp>
    </p:spTree>
    <p:extLst>
      <p:ext uri="{BB962C8B-B14F-4D97-AF65-F5344CB8AC3E}">
        <p14:creationId xmlns:p14="http://schemas.microsoft.com/office/powerpoint/2010/main" val="11115570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WG1 Chair replied to the request for </a:t>
            </a:r>
            <a:r>
              <a:rPr lang="en-AU" dirty="0" smtClean="0"/>
              <a:t>further clarification </a:t>
            </a:r>
            <a:r>
              <a:rPr lang="en-AU" dirty="0"/>
              <a:t>from the SC Chair</a:t>
            </a:r>
          </a:p>
        </p:txBody>
      </p:sp>
      <p:sp>
        <p:nvSpPr>
          <p:cNvPr id="3" name="Content Placeholder 2"/>
          <p:cNvSpPr>
            <a:spLocks noGrp="1"/>
          </p:cNvSpPr>
          <p:nvPr>
            <p:ph idx="1"/>
          </p:nvPr>
        </p:nvSpPr>
        <p:spPr/>
        <p:txBody>
          <a:bodyPr/>
          <a:lstStyle/>
          <a:p>
            <a:r>
              <a:rPr lang="en-AU" dirty="0" smtClean="0"/>
              <a:t>Reply e-mail from Chair of SC6/WG1 to Chair of IEEE 802 JTC1 SC</a:t>
            </a:r>
          </a:p>
          <a:p>
            <a:pPr lvl="1"/>
            <a:r>
              <a:rPr lang="en-AU" i="1" dirty="0" smtClean="0"/>
              <a:t>I know IEEE 802 group have been reporting the overview of projects in itself to SC 6</a:t>
            </a:r>
          </a:p>
          <a:p>
            <a:pPr lvl="1"/>
            <a:r>
              <a:rPr lang="en-AU" i="1" dirty="0" smtClean="0"/>
              <a:t>But</a:t>
            </a:r>
            <a:r>
              <a:rPr lang="en-AU" i="1" dirty="0"/>
              <a:t>, the report of IEEE 802 didn't include the SC 6 projects related to IEEE 802 such as ISO/IEC/IEEE 8802-15-4 and so </a:t>
            </a:r>
            <a:r>
              <a:rPr lang="en-AU" i="1" dirty="0" smtClean="0"/>
              <a:t>on</a:t>
            </a:r>
            <a:endParaRPr lang="en-AU" i="1" dirty="0"/>
          </a:p>
          <a:p>
            <a:pPr lvl="1"/>
            <a:r>
              <a:rPr lang="en-AU" i="1" dirty="0"/>
              <a:t>SC 6/WG 1 is interested in the progressing status of projects which IEEE 802 proposed to SC 6 among the </a:t>
            </a:r>
            <a:r>
              <a:rPr lang="en-AU" i="1" dirty="0" smtClean="0"/>
              <a:t>candidates</a:t>
            </a:r>
            <a:endParaRPr lang="en-AU" i="1" dirty="0"/>
          </a:p>
          <a:p>
            <a:pPr lvl="1"/>
            <a:r>
              <a:rPr lang="en-AU" i="1" dirty="0"/>
              <a:t>The activities of IEEE 802 which SC 6/WG 1 expects is below:</a:t>
            </a:r>
          </a:p>
          <a:p>
            <a:pPr lvl="2"/>
            <a:r>
              <a:rPr lang="en-AU" i="1" dirty="0"/>
              <a:t>1. To explain the new items before IEEE 802 proposes to SC 6.</a:t>
            </a:r>
          </a:p>
          <a:p>
            <a:pPr lvl="2"/>
            <a:r>
              <a:rPr lang="en-AU" i="1" dirty="0"/>
              <a:t>2. To make a detailed report of SC 6 voting results or comments in every stage.</a:t>
            </a:r>
          </a:p>
          <a:p>
            <a:pPr lvl="1"/>
            <a:r>
              <a:rPr lang="en-AU" i="1" dirty="0"/>
              <a:t> </a:t>
            </a:r>
            <a:r>
              <a:rPr lang="en-AU" i="1" dirty="0" smtClean="0"/>
              <a:t>Is </a:t>
            </a:r>
            <a:r>
              <a:rPr lang="en-AU" i="1" dirty="0"/>
              <a:t>this enough </a:t>
            </a:r>
            <a:r>
              <a:rPr lang="en-AU" i="1" dirty="0" smtClean="0"/>
              <a:t>answer?</a:t>
            </a:r>
            <a:endParaRPr lang="en-AU" i="1"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12679383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Chair sent an e-mail to the WG1 Chair requesting </a:t>
            </a:r>
            <a:r>
              <a:rPr lang="en-AU" dirty="0" smtClean="0"/>
              <a:t>yet further </a:t>
            </a:r>
            <a:r>
              <a:rPr lang="en-AU" dirty="0"/>
              <a:t>clarification</a:t>
            </a:r>
          </a:p>
        </p:txBody>
      </p:sp>
      <p:sp>
        <p:nvSpPr>
          <p:cNvPr id="3" name="Content Placeholder 2"/>
          <p:cNvSpPr>
            <a:spLocks noGrp="1"/>
          </p:cNvSpPr>
          <p:nvPr>
            <p:ph idx="1"/>
          </p:nvPr>
        </p:nvSpPr>
        <p:spPr/>
        <p:txBody>
          <a:bodyPr/>
          <a:lstStyle/>
          <a:p>
            <a:r>
              <a:rPr lang="en-AU" dirty="0"/>
              <a:t>E-mail from Chair of SC6/WG1 to Chair of IEEE 802 JTC1 SC</a:t>
            </a:r>
          </a:p>
          <a:p>
            <a:pPr lvl="1"/>
            <a:r>
              <a:rPr lang="en-AU" i="1" dirty="0" smtClean="0"/>
              <a:t>Thank </a:t>
            </a:r>
            <a:r>
              <a:rPr lang="en-AU" i="1" dirty="0"/>
              <a:t>you, I think I now understand the request. I will share it with the IEEE 802 group this </a:t>
            </a:r>
            <a:r>
              <a:rPr lang="en-AU" i="1" dirty="0" smtClean="0"/>
              <a:t>week</a:t>
            </a:r>
            <a:r>
              <a:rPr lang="en-AU" i="1" dirty="0"/>
              <a:t> </a:t>
            </a:r>
          </a:p>
          <a:p>
            <a:pPr lvl="1"/>
            <a:r>
              <a:rPr lang="en-AU" i="1" dirty="0"/>
              <a:t>One final question. You note that you expect IEEE 802 , “To make a detailed report of SC 6 voting results or comments in every stage</a:t>
            </a:r>
            <a:r>
              <a:rPr lang="en-AU" i="1" dirty="0" smtClean="0"/>
              <a:t>”.</a:t>
            </a:r>
          </a:p>
          <a:p>
            <a:pPr lvl="1"/>
            <a:r>
              <a:rPr lang="en-AU" i="1" dirty="0" smtClean="0"/>
              <a:t>Do </a:t>
            </a:r>
            <a:r>
              <a:rPr lang="en-AU" i="1" dirty="0"/>
              <a:t>you really mean to ask for IEEE 802 to provide the IEEE 802 WG voting results and comments in each ballot within IEEE 802 for standards that are being submitted to SC6 for ratification under the PSDO </a:t>
            </a:r>
            <a:r>
              <a:rPr lang="en-AU" i="1" dirty="0" smtClean="0"/>
              <a:t>agreement?</a:t>
            </a:r>
          </a:p>
          <a:p>
            <a:pPr lvl="1"/>
            <a:r>
              <a:rPr lang="en-AU" i="1" dirty="0" smtClean="0"/>
              <a:t>If </a:t>
            </a:r>
            <a:r>
              <a:rPr lang="en-AU" i="1" dirty="0"/>
              <a:t>so, why is this required?</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16139098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WG1 Chair replied to the request for further clarification from the SC Chair</a:t>
            </a:r>
          </a:p>
        </p:txBody>
      </p:sp>
      <p:sp>
        <p:nvSpPr>
          <p:cNvPr id="3" name="Content Placeholder 2"/>
          <p:cNvSpPr>
            <a:spLocks noGrp="1"/>
          </p:cNvSpPr>
          <p:nvPr>
            <p:ph idx="1"/>
          </p:nvPr>
        </p:nvSpPr>
        <p:spPr/>
        <p:txBody>
          <a:bodyPr/>
          <a:lstStyle/>
          <a:p>
            <a:r>
              <a:rPr lang="en-AU" b="1" dirty="0"/>
              <a:t>Reply e-mail from Chair of SC6/WG1 to Chair of IEEE 802 JTC1 </a:t>
            </a:r>
            <a:r>
              <a:rPr lang="en-AU" b="1" dirty="0" smtClean="0"/>
              <a:t>SC</a:t>
            </a:r>
            <a:endParaRPr lang="en-AU" b="1" i="1" dirty="0" smtClean="0"/>
          </a:p>
          <a:p>
            <a:pPr lvl="1"/>
            <a:r>
              <a:rPr lang="en-AU" i="1" dirty="0" smtClean="0"/>
              <a:t>What </a:t>
            </a:r>
            <a:r>
              <a:rPr lang="en-AU" i="1" dirty="0"/>
              <a:t>WG 1 asks IEEE 802 to report is </a:t>
            </a:r>
            <a:r>
              <a:rPr lang="en-AU" i="1" dirty="0" smtClean="0"/>
              <a:t>the</a:t>
            </a:r>
            <a:r>
              <a:rPr lang="en-AU" i="1" dirty="0"/>
              <a:t> voting results or comments in the stage of pre-voting and FDIS in SC 6, not IEEE 802.</a:t>
            </a:r>
          </a:p>
          <a:p>
            <a:pPr lvl="1"/>
            <a:r>
              <a:rPr lang="en-AU" i="1" dirty="0" smtClean="0"/>
              <a:t>If </a:t>
            </a:r>
            <a:r>
              <a:rPr lang="en-AU" i="1" dirty="0"/>
              <a:t>WG 1 members know the progressing status of projects which IEEE 802 proposed to SC </a:t>
            </a:r>
            <a:r>
              <a:rPr lang="en-AU" i="1" dirty="0" smtClean="0"/>
              <a:t>6, I </a:t>
            </a:r>
            <a:r>
              <a:rPr lang="en-AU" i="1" dirty="0"/>
              <a:t>expect WG 1 can find the more things to cooperate with IEEE 802 within SC 6.</a:t>
            </a:r>
          </a:p>
          <a:p>
            <a:pPr lvl="1"/>
            <a:r>
              <a:rPr lang="en-AU" i="1" dirty="0" smtClean="0"/>
              <a:t>I </a:t>
            </a:r>
            <a:r>
              <a:rPr lang="en-AU" i="1" dirty="0"/>
              <a:t>hope for you to understand WG 1's meaning exactly.</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6936593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Chair sent an e-mail to the WG1 Chair requesting yet further clarification</a:t>
            </a:r>
          </a:p>
        </p:txBody>
      </p:sp>
      <p:sp>
        <p:nvSpPr>
          <p:cNvPr id="3" name="Content Placeholder 2"/>
          <p:cNvSpPr>
            <a:spLocks noGrp="1"/>
          </p:cNvSpPr>
          <p:nvPr>
            <p:ph idx="1"/>
          </p:nvPr>
        </p:nvSpPr>
        <p:spPr>
          <a:xfrm>
            <a:off x="685800" y="1828800"/>
            <a:ext cx="7772400" cy="4114800"/>
          </a:xfrm>
        </p:spPr>
        <p:txBody>
          <a:bodyPr/>
          <a:lstStyle/>
          <a:p>
            <a:r>
              <a:rPr lang="en-AU" dirty="0"/>
              <a:t>E-mail from Chair of SC6/WG1 to Chair of IEEE 802 JTC1 SC</a:t>
            </a:r>
          </a:p>
          <a:p>
            <a:pPr lvl="1"/>
            <a:r>
              <a:rPr lang="en-AU" i="1" dirty="0" smtClean="0"/>
              <a:t>Now </a:t>
            </a:r>
            <a:r>
              <a:rPr lang="en-AU" i="1" dirty="0"/>
              <a:t>I am confused again …</a:t>
            </a:r>
          </a:p>
          <a:p>
            <a:pPr lvl="1"/>
            <a:r>
              <a:rPr lang="en-AU" i="1" dirty="0" smtClean="0"/>
              <a:t>IEEE </a:t>
            </a:r>
            <a:r>
              <a:rPr lang="en-AU" i="1" dirty="0"/>
              <a:t>802 could tell WG1 member the “voting results or comments in the stage of pre-voting and FDIS in SC 6”. However, the voting results and comments made by a NB in a pre-ballot or an FDIS are reported to the WG1 membership by the SC Secretariat. IEEE 802 always provides responses to any comments. These responses are also announced to the WG1 membership by the SC6 Secretariat. I am struggling to understand what you want IEEE 802 to do that is not already being done by either IEEE 802 or the SC6 Secretariat</a:t>
            </a:r>
            <a:r>
              <a:rPr lang="en-AU" i="1" dirty="0" smtClean="0"/>
              <a:t>.</a:t>
            </a:r>
            <a:endParaRPr lang="en-AU" i="1" dirty="0"/>
          </a:p>
          <a:p>
            <a:pPr lvl="1"/>
            <a:r>
              <a:rPr lang="en-AU" i="1" dirty="0"/>
              <a:t>Another possibility is that SC6 is asking for a summary of the status of all projects that have been submitted to the PSDO process. IEEE 802 has such a status report for its own purposes. For example, is something like the following what SC6 would like to </a:t>
            </a:r>
            <a:r>
              <a:rPr lang="en-AU" i="1" dirty="0" smtClean="0"/>
              <a:t>see:</a:t>
            </a:r>
          </a:p>
          <a:p>
            <a:pPr lvl="2"/>
            <a:r>
              <a:rPr lang="en-AU" dirty="0" smtClean="0"/>
              <a:t>&lt;diagram similar to slide 28&gt;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9492542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Further discussion on the WG1 request occurred after the SC meeting in Macau</a:t>
            </a:r>
            <a:endParaRPr lang="en-AU" dirty="0"/>
          </a:p>
        </p:txBody>
      </p:sp>
      <p:sp>
        <p:nvSpPr>
          <p:cNvPr id="3" name="Content Placeholder 2"/>
          <p:cNvSpPr>
            <a:spLocks noGrp="1"/>
          </p:cNvSpPr>
          <p:nvPr>
            <p:ph idx="1"/>
          </p:nvPr>
        </p:nvSpPr>
        <p:spPr/>
        <p:txBody>
          <a:bodyPr/>
          <a:lstStyle/>
          <a:p>
            <a:pPr lvl="1" latinLnBrk="1"/>
            <a:r>
              <a:rPr lang="en-US" dirty="0" smtClean="0"/>
              <a:t>The Secretary of SC6 wrote in April 2016</a:t>
            </a:r>
          </a:p>
          <a:p>
            <a:pPr lvl="2" latinLnBrk="1"/>
            <a:r>
              <a:rPr lang="en-US" i="1" dirty="0" smtClean="0"/>
              <a:t>I </a:t>
            </a:r>
            <a:r>
              <a:rPr lang="en-US" i="1" dirty="0"/>
              <a:t>guess </a:t>
            </a:r>
            <a:r>
              <a:rPr lang="en-US" altLang="ko-KR" i="1" dirty="0"/>
              <a:t>–</a:t>
            </a:r>
            <a:endParaRPr lang="en-AU" i="1" dirty="0"/>
          </a:p>
          <a:p>
            <a:pPr lvl="2" latinLnBrk="1"/>
            <a:r>
              <a:rPr lang="en-US" i="1" dirty="0"/>
              <a:t>SC 6/WG 1 members hope that IEEE representatives physically attend the SC 6/WG 1 meetings and make verbal reports on progress of IEEE projects before submission for 60-day pre-ballots and on IEEE responses to comments received during the 60-day pre-ballot period, if possible.</a:t>
            </a:r>
            <a:endParaRPr lang="en-AU" i="1" dirty="0"/>
          </a:p>
          <a:p>
            <a:pPr lvl="1"/>
            <a:r>
              <a:rPr lang="en-AU" dirty="0" smtClean="0"/>
              <a:t>The SC Chair has asked the SC6/WG1 Chair in April 2016 to confirm this interpretation</a:t>
            </a:r>
          </a:p>
          <a:p>
            <a:pPr lvl="2"/>
            <a:r>
              <a:rPr lang="en-AU" dirty="0" smtClean="0"/>
              <a:t>No response as of 9 July 2016</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21491489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proposed consideration of a response to the WG1 liaison be postponed until July 2016</a:t>
            </a:r>
            <a:endParaRPr lang="en-AU"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AU" dirty="0" smtClean="0"/>
              <a:t>It appears that SC6 wants:</a:t>
            </a:r>
          </a:p>
          <a:p>
            <a:pPr lvl="2">
              <a:buFont typeface="Arial" panose="020B0604020202020204" pitchFamily="34" charset="0"/>
              <a:buChar char="•"/>
            </a:pPr>
            <a:r>
              <a:rPr lang="en-AU" dirty="0" smtClean="0"/>
              <a:t>Better notification of which projects we intend to submit under the PSDO</a:t>
            </a:r>
          </a:p>
          <a:p>
            <a:pPr lvl="2">
              <a:buFont typeface="Arial" panose="020B0604020202020204" pitchFamily="34" charset="0"/>
              <a:buChar char="•"/>
            </a:pPr>
            <a:r>
              <a:rPr lang="en-AU" dirty="0" smtClean="0"/>
              <a:t>Links to the voting history in SC6</a:t>
            </a:r>
          </a:p>
          <a:p>
            <a:pPr lvl="2">
              <a:buFont typeface="Arial" panose="020B0604020202020204" pitchFamily="34" charset="0"/>
              <a:buChar char="•"/>
            </a:pPr>
            <a:r>
              <a:rPr lang="en-AU" dirty="0" smtClean="0"/>
              <a:t>Physical presence at SC6 meeting to explain plans, progress and responses</a:t>
            </a:r>
          </a:p>
          <a:p>
            <a:pPr lvl="1">
              <a:buFont typeface="Arial" panose="020B0604020202020204" pitchFamily="34" charset="0"/>
              <a:buChar char="•"/>
            </a:pPr>
            <a:r>
              <a:rPr lang="en-AU" dirty="0" smtClean="0"/>
              <a:t>A response from IEEE 802 to SC6/WG1 is probably not necessary until the next SC6 meeting</a:t>
            </a:r>
          </a:p>
          <a:p>
            <a:pPr lvl="2">
              <a:buFont typeface="Arial" panose="020B0604020202020204" pitchFamily="34" charset="0"/>
              <a:buChar char="•"/>
            </a:pPr>
            <a:r>
              <a:rPr lang="en-AU" dirty="0" smtClean="0"/>
              <a:t>The next SC6 meeting is currently scheduled for 1Q 2017</a:t>
            </a:r>
          </a:p>
          <a:p>
            <a:pPr lvl="2">
              <a:buFont typeface="Arial" panose="020B0604020202020204" pitchFamily="34" charset="0"/>
              <a:buChar char="•"/>
            </a:pPr>
            <a:r>
              <a:rPr lang="en-AU" dirty="0" smtClean="0"/>
              <a:t>A clarification request is still outstanding</a:t>
            </a:r>
          </a:p>
          <a:p>
            <a:pPr lvl="1">
              <a:buFont typeface="Arial" panose="020B0604020202020204" pitchFamily="34" charset="0"/>
              <a:buChar char="•"/>
            </a:pPr>
            <a:r>
              <a:rPr lang="en-AU" dirty="0" smtClean="0"/>
              <a:t>It is proposed by the SC Chair that no response be sent until we better understand the request</a:t>
            </a:r>
          </a:p>
          <a:p>
            <a:pPr lvl="2">
              <a:buFont typeface="Arial" panose="020B0604020202020204" pitchFamily="34" charset="0"/>
              <a:buChar char="•"/>
            </a:pPr>
            <a:r>
              <a:rPr lang="en-AU" dirty="0" smtClean="0"/>
              <a:t>We should probably plan for a response out of the IEEE 802 July plenary</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9370243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a possible response to the Liaison Statement from SC6</a:t>
            </a:r>
            <a:endParaRPr lang="en-AU" dirty="0"/>
          </a:p>
        </p:txBody>
      </p:sp>
      <p:sp>
        <p:nvSpPr>
          <p:cNvPr id="3" name="Content Placeholder 2"/>
          <p:cNvSpPr>
            <a:spLocks noGrp="1"/>
          </p:cNvSpPr>
          <p:nvPr>
            <p:ph idx="1"/>
          </p:nvPr>
        </p:nvSpPr>
        <p:spPr/>
        <p:txBody>
          <a:bodyPr/>
          <a:lstStyle/>
          <a:p>
            <a:pPr lvl="1"/>
            <a:r>
              <a:rPr lang="en-AU" dirty="0" smtClean="0"/>
              <a:t>It is proposed that the following response (in outline form) be sent to SC6/WG1</a:t>
            </a:r>
          </a:p>
          <a:p>
            <a:pPr lvl="2"/>
            <a:r>
              <a:rPr lang="en-AU" dirty="0" smtClean="0"/>
              <a:t>Thank them and summarise our interpretation of the request</a:t>
            </a:r>
          </a:p>
          <a:p>
            <a:pPr lvl="2"/>
            <a:r>
              <a:rPr lang="en-US" dirty="0" smtClean="0"/>
              <a:t>Agree that information sharing is important</a:t>
            </a:r>
          </a:p>
          <a:p>
            <a:pPr lvl="2"/>
            <a:r>
              <a:rPr lang="en-US" dirty="0" smtClean="0"/>
              <a:t>Note IEEE 802 reps will not always be able to attend SC6 meetings</a:t>
            </a:r>
          </a:p>
          <a:p>
            <a:pPr lvl="2"/>
            <a:r>
              <a:rPr lang="en-US" dirty="0" smtClean="0"/>
              <a:t>Suggest information be held in a teleconference before each SC6 meeting</a:t>
            </a:r>
          </a:p>
          <a:p>
            <a:pPr lvl="3"/>
            <a:r>
              <a:rPr lang="en-US" dirty="0" smtClean="0"/>
              <a:t>Effectively once or twice per year</a:t>
            </a:r>
          </a:p>
          <a:p>
            <a:pPr lvl="2"/>
            <a:r>
              <a:rPr lang="en-US" dirty="0" smtClean="0"/>
              <a:t>Note we hope this satisfies request</a:t>
            </a:r>
            <a:endParaRPr lang="en-AU" dirty="0" smtClean="0"/>
          </a:p>
          <a:p>
            <a:pPr lvl="1"/>
            <a:r>
              <a:rPr lang="en-AU" dirty="0" smtClean="0"/>
              <a:t>The proposed text </a:t>
            </a:r>
            <a:r>
              <a:rPr lang="en-AU" dirty="0"/>
              <a:t>is </a:t>
            </a:r>
            <a:r>
              <a:rPr lang="en-AU" dirty="0" smtClean="0"/>
              <a:t>documented in </a:t>
            </a:r>
            <a:r>
              <a:rPr lang="en-AU" dirty="0" smtClean="0">
                <a:hlinkClick r:id="rId2"/>
              </a:rPr>
              <a:t>11-16-0817-00</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56528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consider approving a response to the Liaison Statement from SC6</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IEEE 802 JTC1 SC recommends to IEEE 802 EC the approval of </a:t>
            </a:r>
            <a:r>
              <a:rPr lang="en-AU" i="1" dirty="0" smtClean="0">
                <a:hlinkClick r:id="rId2"/>
              </a:rPr>
              <a:t>11-16-0817-00</a:t>
            </a:r>
            <a:r>
              <a:rPr lang="en-AU" i="1" dirty="0" smtClean="0"/>
              <a:t> as response to the liaison statement from ISO/IEC JTC1/SC6/WG1 (doc: </a:t>
            </a:r>
            <a:r>
              <a:rPr lang="en-US" i="1" dirty="0" smtClean="0"/>
              <a:t>SC6_WG1_N0046) dated 16 March 2016</a:t>
            </a:r>
          </a:p>
          <a:p>
            <a:pPr lvl="1"/>
            <a:r>
              <a:rPr lang="en-US" dirty="0" smtClean="0"/>
              <a:t>Moved:</a:t>
            </a:r>
          </a:p>
          <a:p>
            <a:pPr lvl="1"/>
            <a:r>
              <a:rPr lang="en-US" dirty="0" smtClean="0"/>
              <a:t>Seconded:</a:t>
            </a:r>
          </a:p>
          <a:p>
            <a:pPr lvl="1"/>
            <a:r>
              <a:rPr lang="en-US" dirty="0" smtClean="0"/>
              <a:t>Result: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98</a:t>
            </a:fld>
            <a:endParaRPr lang="en-US"/>
          </a:p>
        </p:txBody>
      </p:sp>
    </p:spTree>
    <p:extLst>
      <p:ext uri="{BB962C8B-B14F-4D97-AF65-F5344CB8AC3E}">
        <p14:creationId xmlns:p14="http://schemas.microsoft.com/office/powerpoint/2010/main" val="21713190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99</a:t>
            </a:fld>
            <a:endParaRPr lang="en-US"/>
          </a:p>
        </p:txBody>
      </p:sp>
    </p:spTree>
    <p:extLst>
      <p:ext uri="{BB962C8B-B14F-4D97-AF65-F5344CB8AC3E}">
        <p14:creationId xmlns:p14="http://schemas.microsoft.com/office/powerpoint/2010/main" val="228502126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11005</Words>
  <Application>Microsoft Office PowerPoint</Application>
  <PresentationFormat>On-screen Show (4:3)</PresentationFormat>
  <Paragraphs>1595</Paragraphs>
  <Slides>126</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126</vt:i4>
      </vt:variant>
    </vt:vector>
  </HeadingPairs>
  <TitlesOfParts>
    <vt:vector size="129" baseType="lpstr">
      <vt:lpstr>802-11-Submission</vt:lpstr>
      <vt:lpstr>Acrobat Document</vt:lpstr>
      <vt:lpstr>Packager Shell Object</vt:lpstr>
      <vt:lpstr>IEEE 802 JTC1 Standing Committee July 2016 agenda</vt:lpstr>
      <vt:lpstr>This document will be used to run the IEEE 802 JTC1 SC meetings in San Diego in July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one slot at the July plenary meeting in San Diego</vt:lpstr>
      <vt:lpstr>The IEEE 802 JTC1 SC regular meeting has a high level list of agenda items to be considered</vt:lpstr>
      <vt:lpstr>The IEEE 802 JTC1 SC will consider approving its agenda for the San Diego meeting</vt:lpstr>
      <vt:lpstr>The IEEE 802 JTC1 SC will consider approval of the minutes of its Hawaii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IEEE 802 has pushed twenty standards completely through the PSDO ratification process</vt:lpstr>
      <vt:lpstr>IEEE 802 has pushed twenty standards completely through the PSDO ratification process</vt:lpstr>
      <vt:lpstr>IEEE 802.1 has nine standards in the pipeline for ratification under the PSDO</vt:lpstr>
      <vt:lpstr>IEEE 802.1BA-2011 FDIS closes on 17 Aug 2016</vt:lpstr>
      <vt:lpstr>IEEE 802.1BR-2012 FDIS closes on 17 Aug 2016</vt:lpstr>
      <vt:lpstr>IEEE 802.1Qbv-2015 60-day pre-ballot passed on 30 May 2016 but a response is required</vt:lpstr>
      <vt:lpstr>IEEE 802 needs to respond to comment from China NB on 802.1Qbv-2015</vt:lpstr>
      <vt:lpstr>The China NB has submitted their usual security comment in relation to 802.1Qbv-2015</vt:lpstr>
      <vt:lpstr>The SC Chair has developed a possible response to the comment from China NB on 802.1Qbv-2015</vt:lpstr>
      <vt:lpstr>IEEE 802.1AB-2016 60-day pre-ballot passed on 13 July 2016 and response is to be developed</vt:lpstr>
      <vt:lpstr>The China NB has submitted their usual security comment in relation to 802.1AB-2016</vt:lpstr>
      <vt:lpstr>The SC Chair has developed a possible response to the comment from China NB on 802.1AB-2016</vt:lpstr>
      <vt:lpstr>IEEE 802.1Qca-2015 60-day pre-ballot passed on 13 July 2016 and response is to be developed</vt:lpstr>
      <vt:lpstr>The China NB has submitted their usual security comment in relation to 802.1Qca-2015</vt:lpstr>
      <vt:lpstr>The SC Chair has developed a possible response to the comment from China NB on 802.1Qca-2015</vt:lpstr>
      <vt:lpstr>IEEE 802.1Qbu will be submitted to PSDO</vt:lpstr>
      <vt:lpstr>IEEE 802.1Qbz will be submitted to PSDO</vt:lpstr>
      <vt:lpstr>IEEE 802.1AC-Rev will be submitted to PSDO</vt:lpstr>
      <vt:lpstr>IEEE 802.1Qcd-2015 will be submitted to PSDO</vt:lpstr>
      <vt:lpstr>IEEE 802.3 has ten standards in the pipeline for ratification under the PSDO</vt:lpstr>
      <vt:lpstr>IEEE 802.3-2015 60-day pre-ballot passed on 13 July 2016 and response is to be developed</vt:lpstr>
      <vt:lpstr>The China NB has submitted comments in relation to 802.3-2015 </vt:lpstr>
      <vt:lpstr>The China NB has submitted comments in relation to 802.3-2015 </vt:lpstr>
      <vt:lpstr>IEEE 802.3bw 60-day pre-ballot closes on 19 Sep 2016</vt:lpstr>
      <vt:lpstr>IEEE 802.3bp was liaised for information in Feb 2016</vt:lpstr>
      <vt:lpstr>IEEE 802.3bn was liaised for information in Feb 2016</vt:lpstr>
      <vt:lpstr>IEEE 802.3bq was liaised for information in Feb 2016</vt:lpstr>
      <vt:lpstr>IEEE 802.3br was liaised for information in Feb 2016</vt:lpstr>
      <vt:lpstr>IEEE 802.3by was liaised for information in Feb 2016</vt:lpstr>
      <vt:lpstr>IEEE 802.3bv will be liaised when in SB</vt:lpstr>
      <vt:lpstr>IEEE 802.3bu will be liaised when in SB</vt:lpstr>
      <vt:lpstr>IEEE 802.3bz was liaised in June 2016 </vt:lpstr>
      <vt:lpstr>IEEE 802.11 has nine standards in the pipeline for ratification under the PSDO</vt:lpstr>
      <vt:lpstr>IEEE 802.11mc was liaised for information in Jan 2016</vt:lpstr>
      <vt:lpstr>IEEE 802.11ah was liaised for information in Oct 2015</vt:lpstr>
      <vt:lpstr>IEEE 802.11ai was liaised for information in Oct 2015</vt:lpstr>
      <vt:lpstr>IEEE 802.11aj will be liaised when appropriate</vt:lpstr>
      <vt:lpstr>IEEE 802.11ak will be liaised when appropriate</vt:lpstr>
      <vt:lpstr>IEEE 802.11aq will be liaised when appropriate</vt:lpstr>
      <vt:lpstr>IEEE 802.11ax will be liaised when appropriate</vt:lpstr>
      <vt:lpstr>IEEE 802.11ay will be liaised when appropriate</vt:lpstr>
      <vt:lpstr>IEEE 802.11az will be liaised when appropriate</vt:lpstr>
      <vt:lpstr>IEEE 802.15 has three standards in the pipeline for ratification under the PSDO</vt:lpstr>
      <vt:lpstr>IEEE 802.15.3-revA was liaised for information in Dec 2015</vt:lpstr>
      <vt:lpstr>IEEE 802.15.4 was liaised for information in May 2016</vt:lpstr>
      <vt:lpstr>IEEE 802.15.6 was liaised for information in May 2016</vt:lpstr>
      <vt:lpstr>IEEE 802.21 has two standards in the pipeline for ratification under the PSDO</vt:lpstr>
      <vt:lpstr>IEEE 802.21-rev will be liaised for information in July 2016</vt:lpstr>
      <vt:lpstr>IEEE 802.21.1 will be liaised for information in July 2016</vt:lpstr>
      <vt:lpstr>IEEE 802.22 has two standards in the pipeline for ratification under the PSDO</vt:lpstr>
      <vt:lpstr>IEEE 802.22a 60-day pre-ballot passed on 3 April 2016 but a response is required</vt:lpstr>
      <vt:lpstr>The China NB has submitted their usual security comment in relation to 802.22a</vt:lpstr>
      <vt:lpstr>IEEE 802 needs to respond to comment from China NB on 802.22a</vt:lpstr>
      <vt:lpstr>IEEE 802 needs to respond to comment from China NB on 802.22a</vt:lpstr>
      <vt:lpstr>The SC will consider recommending a response to comments from 60-day PSDO ballot on 802.22a</vt:lpstr>
      <vt:lpstr>IEEE 802.22b 60-day pre-ballot passed on 3 April 2016 but a response is required</vt:lpstr>
      <vt:lpstr>The China NB has submitted their usual security comment in relation to 802.22b</vt:lpstr>
      <vt:lpstr>IEEE 802 needs to respond to comment from China NB on 802.22b</vt:lpstr>
      <vt:lpstr>IEEE 802 needs to respond to comment from China NB on 802.22b</vt:lpstr>
      <vt:lpstr>The Japan NB submitted two comments in relation to 802.22b</vt:lpstr>
      <vt:lpstr>IEEE 802 needs to respond to comment from Japan NB on 802.22b</vt:lpstr>
      <vt:lpstr>The Japan NB submitted two comments in relation to 802.22b</vt:lpstr>
      <vt:lpstr>IEEE 802 needs to respond to comment from Japan NB on 802.22b</vt:lpstr>
      <vt:lpstr>The SC will consider recommending a response to comments from 60-day PSDO ballot on 802.22b</vt:lpstr>
      <vt:lpstr>The last SC6 meeting was held in late February 2016  in Xi'an, China </vt:lpstr>
      <vt:lpstr>WG1 discussed human body communication and encouraged the proposal of a new work item</vt:lpstr>
      <vt:lpstr>The proposed SC6 human body communications NP asserts IEEE 802.15.6 is insufficient</vt:lpstr>
      <vt:lpstr>Does IEEE 802.15 WG want to send a liaison to SC6 responding to the HBC NP?</vt:lpstr>
      <vt:lpstr>WG1 discussed Low Power Wide Area Networks and approved a SG formation</vt:lpstr>
      <vt:lpstr>WG7 discussed wireless access controllers but the result is currently unknown</vt:lpstr>
      <vt:lpstr>WG7 discussed interworking of wireless networks but the result is currently unknown</vt:lpstr>
      <vt:lpstr>The next SC6 meeting is scheduled for February 2017  in Tunisia</vt:lpstr>
      <vt:lpstr>WG1 has sent a liaison to IEEE 802 in relation to the “status of progressing IEEE projects in SC 6”</vt:lpstr>
      <vt:lpstr>The SC Chair sent an e-mail to the WG1 Chair requesting clarification</vt:lpstr>
      <vt:lpstr>The WG1 Chair replied to the request for clarification from the SC Chair</vt:lpstr>
      <vt:lpstr>The SC Chair sent an e-mail to the WG1 Chair requesting further clarification</vt:lpstr>
      <vt:lpstr>The WG1 Chair replied to the request for further clarification from the SC Chair</vt:lpstr>
      <vt:lpstr>The SC Chair sent an e-mail to the WG1 Chair requesting yet further clarification</vt:lpstr>
      <vt:lpstr>The WG1 Chair replied to the request for further clarification from the SC Chair</vt:lpstr>
      <vt:lpstr>The SC Chair sent an e-mail to the WG1 Chair requesting yet further clarification</vt:lpstr>
      <vt:lpstr>Further discussion on the WG1 request occurred after the SC meeting in Macau</vt:lpstr>
      <vt:lpstr>It is proposed consideration of a response to the WG1 liaison be postponed until July 2016</vt:lpstr>
      <vt:lpstr>The SC will discuss a possible response to the Liaison Statement from SC6</vt:lpstr>
      <vt:lpstr>The SC consider approving a response to the Liaison Statement from SC6</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2016-07-18T06:36:28Z</dcterms:modified>
</cp:coreProperties>
</file>