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2"/>
  </p:notesMasterIdLst>
  <p:handoutMasterIdLst>
    <p:handoutMasterId r:id="rId123"/>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648" r:id="rId21"/>
    <p:sldId id="1618" r:id="rId22"/>
    <p:sldId id="1649" r:id="rId23"/>
    <p:sldId id="1728" r:id="rId24"/>
    <p:sldId id="1723" r:id="rId25"/>
    <p:sldId id="1724" r:id="rId26"/>
    <p:sldId id="1684" r:id="rId27"/>
    <p:sldId id="1685" r:id="rId28"/>
    <p:sldId id="1686" r:id="rId29"/>
    <p:sldId id="1687" r:id="rId30"/>
    <p:sldId id="1689" r:id="rId31"/>
    <p:sldId id="1690" r:id="rId32"/>
    <p:sldId id="1691" r:id="rId33"/>
    <p:sldId id="1692" r:id="rId34"/>
    <p:sldId id="1694" r:id="rId35"/>
    <p:sldId id="1695" r:id="rId36"/>
    <p:sldId id="1696" r:id="rId37"/>
    <p:sldId id="1697" r:id="rId38"/>
    <p:sldId id="1716" r:id="rId39"/>
    <p:sldId id="1717" r:id="rId40"/>
    <p:sldId id="1718" r:id="rId41"/>
    <p:sldId id="1688" r:id="rId42"/>
    <p:sldId id="1702" r:id="rId43"/>
    <p:sldId id="1703" r:id="rId44"/>
    <p:sldId id="1704" r:id="rId45"/>
    <p:sldId id="1705" r:id="rId46"/>
    <p:sldId id="1706" r:id="rId47"/>
    <p:sldId id="1707" r:id="rId48"/>
    <p:sldId id="1708" r:id="rId49"/>
    <p:sldId id="1709" r:id="rId50"/>
    <p:sldId id="1710" r:id="rId51"/>
    <p:sldId id="1698" r:id="rId52"/>
    <p:sldId id="1699" r:id="rId53"/>
    <p:sldId id="1700" r:id="rId54"/>
    <p:sldId id="1701" r:id="rId55"/>
    <p:sldId id="1711" r:id="rId56"/>
    <p:sldId id="1712" r:id="rId57"/>
    <p:sldId id="1713" r:id="rId58"/>
    <p:sldId id="1679" r:id="rId59"/>
    <p:sldId id="1583" r:id="rId60"/>
    <p:sldId id="1665" r:id="rId61"/>
    <p:sldId id="1680" r:id="rId62"/>
    <p:sldId id="1721" r:id="rId63"/>
    <p:sldId id="1731" r:id="rId64"/>
    <p:sldId id="1629" r:id="rId65"/>
    <p:sldId id="1667" r:id="rId66"/>
    <p:sldId id="1681" r:id="rId67"/>
    <p:sldId id="1722" r:id="rId68"/>
    <p:sldId id="1668" r:id="rId69"/>
    <p:sldId id="1682" r:id="rId70"/>
    <p:sldId id="1669" r:id="rId71"/>
    <p:sldId id="1683" r:id="rId72"/>
    <p:sldId id="1732" r:id="rId73"/>
    <p:sldId id="1572" r:id="rId74"/>
    <p:sldId id="1633" r:id="rId75"/>
    <p:sldId id="1719" r:id="rId76"/>
    <p:sldId id="1720" r:id="rId77"/>
    <p:sldId id="1640" r:id="rId78"/>
    <p:sldId id="1634" r:id="rId79"/>
    <p:sldId id="1635" r:id="rId80"/>
    <p:sldId id="1641" r:id="rId81"/>
    <p:sldId id="1642" r:id="rId82"/>
    <p:sldId id="1643" r:id="rId83"/>
    <p:sldId id="1645" r:id="rId84"/>
    <p:sldId id="1644" r:id="rId85"/>
    <p:sldId id="1650" r:id="rId86"/>
    <p:sldId id="1651" r:id="rId87"/>
    <p:sldId id="1652" r:id="rId88"/>
    <p:sldId id="1653" r:id="rId89"/>
    <p:sldId id="1714" r:id="rId90"/>
    <p:sldId id="1646" r:id="rId91"/>
    <p:sldId id="1729" r:id="rId92"/>
    <p:sldId id="1730" r:id="rId93"/>
    <p:sldId id="1375" r:id="rId94"/>
    <p:sldId id="1376" r:id="rId95"/>
    <p:sldId id="1400" r:id="rId96"/>
    <p:sldId id="619" r:id="rId97"/>
    <p:sldId id="621" r:id="rId98"/>
    <p:sldId id="1561" r:id="rId99"/>
    <p:sldId id="1555" r:id="rId100"/>
    <p:sldId id="1601" r:id="rId101"/>
    <p:sldId id="1585" r:id="rId102"/>
    <p:sldId id="1586" r:id="rId103"/>
    <p:sldId id="1587" r:id="rId104"/>
    <p:sldId id="1588" r:id="rId105"/>
    <p:sldId id="1589" r:id="rId106"/>
    <p:sldId id="1590" r:id="rId107"/>
    <p:sldId id="1591" r:id="rId108"/>
    <p:sldId id="1592" r:id="rId109"/>
    <p:sldId id="1593" r:id="rId110"/>
    <p:sldId id="1594" r:id="rId111"/>
    <p:sldId id="1595" r:id="rId112"/>
    <p:sldId id="1596" r:id="rId113"/>
    <p:sldId id="1597" r:id="rId114"/>
    <p:sldId id="1598" r:id="rId115"/>
    <p:sldId id="1599" r:id="rId116"/>
    <p:sldId id="1600" r:id="rId117"/>
    <p:sldId id="1628" r:id="rId118"/>
    <p:sldId id="1638" r:id="rId119"/>
    <p:sldId id="1725" r:id="rId120"/>
    <p:sldId id="1726" r:id="rId12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115" d="100"/>
          <a:sy n="115" d="100"/>
        </p:scale>
        <p:origin x="-1044"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802.11-16/0761r0</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802.11-16/0761r0</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802.11-16/0761r0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0760-00-0jtc-ieee-802-jtc1-sc-minutes-for-may-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2.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1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76.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May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 in May 2016, as documented in </a:t>
            </a:r>
            <a:r>
              <a:rPr lang="en-AU" i="1" dirty="0" smtClean="0">
                <a:solidFill>
                  <a:srgbClr val="FF0000"/>
                </a:solidFill>
                <a:hlinkClick r:id="rId3"/>
              </a:rPr>
              <a:t>11-16-0760r0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65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65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7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9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4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118</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72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72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57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a:t>
            </a:r>
            <a:r>
              <a:rPr lang="en-AU" dirty="0" smtClean="0"/>
              <a:t>802.16 …</a:t>
            </a:r>
            <a:endParaRPr lang="en-AU" dirty="0" smtClean="0"/>
          </a:p>
          <a:p>
            <a:pPr lvl="2"/>
            <a:r>
              <a:rPr lang="en-AU" dirty="0" smtClean="0"/>
              <a:t>… and </a:t>
            </a:r>
            <a:r>
              <a:rPr lang="en-AU" dirty="0" smtClean="0"/>
              <a:t>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9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1"/>
            <a:r>
              <a:rPr lang="en-AU" dirty="0" smtClean="0"/>
              <a:t>Another liaison will be sent after the July </a:t>
            </a:r>
            <a:r>
              <a:rPr lang="en-AU" dirty="0" smtClean="0"/>
              <a:t>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a:t>
            </a:r>
            <a:r>
              <a:rPr lang="en-AU" dirty="0" smtClean="0"/>
              <a:t>twenty standards </a:t>
            </a:r>
            <a:r>
              <a:rPr lang="en-AU" dirty="0" smtClean="0"/>
              <a:t>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340312"/>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371600"/>
                <a:gridCol w="2030186"/>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endParaRPr lang="en-AU" sz="1600" b="0" dirty="0" smtClean="0">
                        <a:solidFill>
                          <a:srgbClr val="00B050"/>
                        </a:solidFill>
                      </a:endParaRPr>
                    </a:p>
                  </a:txBody>
                  <a:tcPr marL="115147" marR="115147"/>
                </a:tc>
              </a:tr>
              <a:tr h="351837">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endParaRPr lang="en-AU" sz="1600" b="0" dirty="0" smtClean="0">
                        <a:solidFill>
                          <a:srgbClr val="00B050"/>
                        </a:solidFill>
                      </a:endParaRPr>
                    </a:p>
                  </a:txBody>
                  <a:tcPr marL="115147" marR="115147"/>
                </a:tc>
              </a:tr>
            </a:tbl>
          </a:graphicData>
        </a:graphic>
      </p:graphicFrame>
      <p:sp>
        <p:nvSpPr>
          <p:cNvPr id="8" name="Rectangle 7"/>
          <p:cNvSpPr/>
          <p:nvPr/>
        </p:nvSpPr>
        <p:spPr bwMode="auto">
          <a:xfrm rot="16200000">
            <a:off x="-304799" y="51816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a:t>
            </a:r>
            <a:r>
              <a:rPr lang="en-AU" dirty="0" smtClean="0"/>
              <a:t>twenty standards </a:t>
            </a:r>
            <a:r>
              <a:rPr lang="en-AU" dirty="0" smtClean="0"/>
              <a:t>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305600"/>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nine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52068347"/>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a:t>
            </a:r>
            <a:r>
              <a:rPr lang="en-AU" dirty="0"/>
              <a:t>s</a:t>
            </a:r>
            <a:r>
              <a:rPr lang="en-AU" dirty="0" smtClean="0"/>
              <a:t>ent </a:t>
            </a:r>
            <a:r>
              <a:rPr lang="en-AU" dirty="0"/>
              <a:t>in Jan </a:t>
            </a:r>
            <a:r>
              <a:rPr lang="en-AU" dirty="0" smtClean="0"/>
              <a:t>2016</a:t>
            </a:r>
            <a:endParaRPr lang="en-AU" dirty="0"/>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266719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55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a:t>
            </a:r>
            <a:r>
              <a:rPr lang="en-AU" dirty="0" smtClean="0"/>
              <a:t>needed </a:t>
            </a:r>
            <a:r>
              <a:rPr lang="en-AU" dirty="0" smtClean="0"/>
              <a:t>a response</a:t>
            </a:r>
          </a:p>
          <a:p>
            <a:pPr lvl="1"/>
            <a:r>
              <a:rPr lang="en-AU" dirty="0"/>
              <a:t>A response </a:t>
            </a:r>
            <a:r>
              <a:rPr lang="en-AU" dirty="0" smtClean="0"/>
              <a:t>was sent </a:t>
            </a:r>
            <a:r>
              <a:rPr lang="en-AU" dirty="0" smtClean="0"/>
              <a:t>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US" dirty="0"/>
              <a:t>60-day</a:t>
            </a:r>
            <a:r>
              <a:rPr lang="en-AU" dirty="0"/>
              <a:t> pre-ballot closes on 13 July 2016</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chemeClr val="accent2"/>
                </a:solidFill>
              </a:rPr>
              <a:t>closes 13 July 2016</a:t>
            </a:r>
            <a:endParaRPr lang="en-AU" dirty="0">
              <a:solidFill>
                <a:schemeClr val="accent6"/>
              </a:solidFill>
            </a:endParaRPr>
          </a:p>
          <a:p>
            <a:pPr lvl="1"/>
            <a:r>
              <a:rPr lang="en-AU" dirty="0"/>
              <a:t>Submission of IEEE 802.1AB-2016 </a:t>
            </a:r>
            <a:r>
              <a:rPr lang="en-AU" dirty="0" smtClean="0"/>
              <a:t>to PSDO was approved in Mar 16</a:t>
            </a:r>
          </a:p>
          <a:p>
            <a:pPr lvl="2"/>
            <a:r>
              <a:rPr lang="en-AU" dirty="0" smtClean="0"/>
              <a:t>Standard was submitted on 11 May 2016</a:t>
            </a:r>
          </a:p>
          <a:p>
            <a:pPr lvl="1"/>
            <a:r>
              <a:rPr lang="en-AU" dirty="0"/>
              <a:t>Pre-ballot closes on 13 July </a:t>
            </a:r>
            <a:r>
              <a:rPr lang="en-AU" dirty="0" smtClean="0"/>
              <a:t>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US" dirty="0" smtClean="0"/>
              <a:t>60-day</a:t>
            </a:r>
            <a:r>
              <a:rPr lang="en-AU" dirty="0" smtClean="0"/>
              <a:t> pre-ballot closes on 13 July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chemeClr val="accent2"/>
                </a:solidFill>
              </a:rPr>
              <a:t>closes 13 July 2016</a:t>
            </a:r>
            <a:endParaRPr lang="en-AU" dirty="0">
              <a:solidFill>
                <a:schemeClr val="accent2"/>
              </a:solidFill>
            </a:endParaRPr>
          </a:p>
          <a:p>
            <a:pPr lvl="1"/>
            <a:r>
              <a:rPr lang="en-AU" dirty="0"/>
              <a:t>Submission of IEEE </a:t>
            </a:r>
            <a:r>
              <a:rPr lang="en-AU" dirty="0" smtClean="0"/>
              <a:t>802.1Qca-2015 </a:t>
            </a:r>
            <a:r>
              <a:rPr lang="en-AU" dirty="0"/>
              <a:t>to PSDO was approved in Mar 16</a:t>
            </a:r>
          </a:p>
          <a:p>
            <a:pPr lvl="2"/>
            <a:r>
              <a:rPr lang="en-AU" dirty="0" smtClean="0"/>
              <a:t>Standard </a:t>
            </a:r>
            <a:r>
              <a:rPr lang="en-AU" dirty="0"/>
              <a:t>was submitted on 11 May </a:t>
            </a:r>
            <a:r>
              <a:rPr lang="en-AU" dirty="0" smtClean="0"/>
              <a:t>2016</a:t>
            </a:r>
          </a:p>
          <a:p>
            <a:pPr lvl="1"/>
            <a:r>
              <a:rPr lang="en-AU" dirty="0" smtClean="0"/>
              <a:t>Pre-ballot closes on 13 July 2016</a:t>
            </a:r>
            <a:endParaRPr lang="en-AU" dirty="0"/>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pre-ballot passed on 30 May 2016 but a response is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with comment response required</a:t>
            </a:r>
          </a:p>
          <a:p>
            <a:pPr lvl="1"/>
            <a:r>
              <a:rPr lang="en-AU" dirty="0" smtClean="0"/>
              <a:t>The </a:t>
            </a:r>
            <a:r>
              <a:rPr lang="en-AU" dirty="0"/>
              <a:t>60 ballot </a:t>
            </a:r>
            <a:r>
              <a:rPr lang="en-AU" dirty="0"/>
              <a:t>pre-ballot on IEEE 802.1Qbv-2015 passed </a:t>
            </a:r>
            <a:r>
              <a:rPr lang="en-AU" dirty="0"/>
              <a:t>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r>
              <a:rPr lang="en-AU" dirty="0" smtClean="0"/>
              <a:t>)</a:t>
            </a:r>
          </a:p>
          <a:p>
            <a:pPr lvl="1"/>
            <a:r>
              <a:rPr lang="en-AU" dirty="0" smtClean="0"/>
              <a:t>A response will be considered in July 2016</a:t>
            </a:r>
            <a:endParaRPr lang="en-AU" dirty="0"/>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needs to respond to comment from China NB on 802.1Qbv-2015</a:t>
            </a:r>
            <a:endParaRPr lang="en-AU" dirty="0"/>
          </a:p>
        </p:txBody>
      </p:sp>
      <p:sp>
        <p:nvSpPr>
          <p:cNvPr id="3" name="Content Placeholder 2"/>
          <p:cNvSpPr>
            <a:spLocks noGrp="1"/>
          </p:cNvSpPr>
          <p:nvPr>
            <p:ph idx="1"/>
          </p:nvPr>
        </p:nvSpPr>
        <p:spPr/>
        <p:txBody>
          <a:bodyPr/>
          <a:lstStyle/>
          <a:p>
            <a:pPr lvl="1"/>
            <a:r>
              <a:rPr lang="en-US" dirty="0" smtClean="0"/>
              <a:t>The China NB </a:t>
            </a:r>
            <a:r>
              <a:rPr lang="en-US" dirty="0" smtClean="0"/>
              <a:t>submitted their usual comment complaining about 802.1X</a:t>
            </a:r>
          </a:p>
          <a:p>
            <a:pPr lvl="2"/>
            <a:r>
              <a:rPr lang="en-US" dirty="0" smtClean="0"/>
              <a:t>See next slide</a:t>
            </a:r>
          </a:p>
          <a:p>
            <a:pPr lvl="1"/>
            <a:r>
              <a:rPr lang="en-US" dirty="0" smtClean="0"/>
              <a:t>The SC Chair has proposed a response based on previous responses</a:t>
            </a:r>
          </a:p>
          <a:p>
            <a:pPr lvl="2"/>
            <a:r>
              <a:rPr lang="en-US" dirty="0" smtClean="0"/>
              <a:t>See tw</a:t>
            </a:r>
            <a:r>
              <a:rPr lang="en-US" dirty="0" smtClean="0"/>
              <a:t>o slides hence</a:t>
            </a:r>
          </a:p>
          <a:p>
            <a:pPr lvl="1"/>
            <a:r>
              <a:rPr lang="en-US" dirty="0" smtClean="0"/>
              <a:t>Glen Parsons (802.1 WG Chair) has asked Karen Randall and John Messenger to review the response in the 802.1 </a:t>
            </a:r>
            <a:r>
              <a:rPr lang="en-AU" dirty="0" smtClean="0"/>
              <a:t>Maintenance </a:t>
            </a:r>
            <a:r>
              <a:rPr lang="en-AU" dirty="0"/>
              <a:t>TG </a:t>
            </a:r>
            <a:endParaRPr lang="en-AU" dirty="0" smtClean="0"/>
          </a:p>
          <a:p>
            <a:pPr lvl="2"/>
            <a:r>
              <a:rPr lang="en-AU" dirty="0" smtClean="0"/>
              <a:t>One comment so far is, </a:t>
            </a:r>
            <a:r>
              <a:rPr lang="en-AU" i="1" dirty="0" smtClean="0"/>
              <a:t>I </a:t>
            </a:r>
            <a:r>
              <a:rPr lang="en-AU" i="1" dirty="0"/>
              <a:t>believe it will be necessary to make stronger statement regarding the comment that 802.1X is considered "defective". We cannot let that past. 802.1X is not </a:t>
            </a:r>
            <a:r>
              <a:rPr lang="en-AU" i="1" dirty="0" smtClean="0"/>
              <a:t>defective</a:t>
            </a:r>
          </a:p>
          <a:p>
            <a:pPr lvl="1"/>
            <a:r>
              <a:rPr lang="en-AU" dirty="0" smtClean="0"/>
              <a:t>The SC will discuss the response but it is primarily an 802.1 WG responsibility to approve any response</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93780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a:t>802.1Qbv-2015</a:t>
            </a:r>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smtClean="0"/>
              <a:t>802.1Qbv-2015 </a:t>
            </a:r>
            <a:r>
              <a:rPr lang="en-AU" i="1" dirty="0"/>
              <a:t>is an amendment to </a:t>
            </a:r>
            <a:r>
              <a:rPr lang="en-AU" i="1" dirty="0" smtClean="0"/>
              <a:t>IEEE 802.1Q-2014 </a:t>
            </a:r>
            <a:r>
              <a:rPr lang="en-AU" i="1" dirty="0"/>
              <a:t>that is based on IEEE </a:t>
            </a:r>
            <a:r>
              <a:rPr lang="en-AU" i="1" dirty="0" smtClean="0"/>
              <a:t>802.1x-2010</a:t>
            </a:r>
            <a:r>
              <a:rPr lang="en-AU" i="1" dirty="0"/>
              <a:t>. China has already submitted the </a:t>
            </a:r>
            <a:r>
              <a:rPr lang="en-AU" i="1" dirty="0" smtClean="0"/>
              <a:t>comments on </a:t>
            </a:r>
            <a:r>
              <a:rPr lang="en-AU" i="1" dirty="0"/>
              <a:t>IEEE </a:t>
            </a:r>
            <a:r>
              <a:rPr lang="en-AU" i="1" dirty="0" smtClean="0"/>
              <a:t>802.1Q-2014 </a:t>
            </a:r>
            <a:r>
              <a:rPr lang="en-AU" i="1" dirty="0"/>
              <a:t>during its pre-FDIS </a:t>
            </a:r>
            <a:r>
              <a:rPr lang="en-AU" i="1" dirty="0" smtClean="0"/>
              <a:t>ballot and </a:t>
            </a:r>
            <a:r>
              <a:rPr lang="en-AU" i="1" dirty="0"/>
              <a:t>FDIS ballot about the security problems </a:t>
            </a:r>
            <a:r>
              <a:rPr lang="en-AU" i="1" dirty="0" smtClean="0"/>
              <a:t>in IEEE </a:t>
            </a:r>
            <a:r>
              <a:rPr lang="en-AU" i="1" dirty="0"/>
              <a:t>802.1x-2010 that is referenced by </a:t>
            </a:r>
            <a:r>
              <a:rPr lang="en-AU" i="1" dirty="0" smtClean="0"/>
              <a:t>IEEE 802.1Q-2014</a:t>
            </a:r>
            <a:r>
              <a:rPr lang="en-AU" i="1" dirty="0"/>
              <a:t>. Up to now, there is no </a:t>
            </a:r>
            <a:r>
              <a:rPr lang="en-AU" i="1" dirty="0" smtClean="0"/>
              <a:t>reasonable and </a:t>
            </a:r>
            <a:r>
              <a:rPr lang="en-AU" i="1" dirty="0"/>
              <a:t>appropriate disposition on </a:t>
            </a:r>
            <a:r>
              <a:rPr lang="en-AU" i="1" dirty="0" smtClean="0"/>
              <a:t>Chinese comments</a:t>
            </a:r>
            <a:r>
              <a:rPr lang="en-AU" i="1" dirty="0"/>
              <a:t>. IEEE </a:t>
            </a:r>
            <a:r>
              <a:rPr lang="en-AU" i="1" dirty="0" smtClean="0"/>
              <a:t>802.1Qbv-2015 </a:t>
            </a:r>
            <a:r>
              <a:rPr lang="en-AU" i="1" dirty="0"/>
              <a:t>is based on </a:t>
            </a:r>
            <a:r>
              <a:rPr lang="en-AU" i="1" dirty="0" smtClean="0"/>
              <a:t>a defective </a:t>
            </a:r>
            <a:r>
              <a:rPr lang="en-AU" i="1" dirty="0"/>
              <a:t>standard; therefore, China NB </a:t>
            </a:r>
            <a:r>
              <a:rPr lang="en-AU" i="1" dirty="0" smtClean="0"/>
              <a:t>cannot give </a:t>
            </a:r>
            <a:r>
              <a:rPr lang="en-AU" i="1" dirty="0"/>
              <a:t>support on IEEE </a:t>
            </a:r>
            <a:r>
              <a:rPr lang="en-AU" i="1" dirty="0" smtClean="0"/>
              <a:t>802.1Q-2014 </a:t>
            </a:r>
            <a:r>
              <a:rPr lang="en-AU" i="1" dirty="0"/>
              <a:t>and </a:t>
            </a:r>
            <a:r>
              <a:rPr lang="en-AU" i="1" dirty="0" smtClean="0"/>
              <a:t>its amendment</a:t>
            </a:r>
            <a:r>
              <a:rPr lang="en-AU" i="1" dirty="0"/>
              <a:t>.</a:t>
            </a:r>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10823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a:t>
            </a:r>
            <a:r>
              <a:rPr lang="en-AU" dirty="0" smtClean="0"/>
              <a:t>e </a:t>
            </a:r>
            <a:r>
              <a:rPr lang="en-AU" dirty="0" smtClean="0"/>
              <a:t>to the comment </a:t>
            </a:r>
            <a:r>
              <a:rPr lang="en-AU" dirty="0" smtClean="0"/>
              <a:t>from China NB on </a:t>
            </a:r>
            <a:r>
              <a:rPr lang="en-AU" dirty="0"/>
              <a:t>802.1Qbv-2015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802.1Qbv-2015 </a:t>
            </a:r>
            <a:r>
              <a:rPr lang="en-AU" i="1" dirty="0" smtClean="0"/>
              <a:t>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802.1Qbv-2015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76223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a:t>
            </a:r>
            <a:r>
              <a:rPr lang="en-AU" dirty="0" smtClean="0"/>
              <a:t>“bit stalled” </a:t>
            </a:r>
            <a:r>
              <a:rPr lang="en-AU" dirty="0" smtClean="0"/>
              <a:t>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6500706"/>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US" dirty="0" smtClean="0"/>
              <a:t>60-day</a:t>
            </a:r>
            <a:r>
              <a:rPr lang="en-AU" dirty="0" smtClean="0"/>
              <a:t> pre-ballot closes on 13 July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smtClean="0">
                <a:solidFill>
                  <a:schemeClr val="accent2"/>
                </a:solidFill>
              </a:rPr>
              <a:t>closes 13 July 2016</a:t>
            </a:r>
            <a:endParaRPr lang="en-AU" dirty="0">
              <a:solidFill>
                <a:schemeClr val="accent2"/>
              </a:solidFill>
            </a:endParaRPr>
          </a:p>
          <a:p>
            <a:pPr lvl="1"/>
            <a:r>
              <a:rPr lang="en-AU" dirty="0" smtClean="0"/>
              <a:t>It was approved for submittal to </a:t>
            </a:r>
            <a:r>
              <a:rPr lang="en-US" dirty="0" smtClean="0"/>
              <a:t>60-day</a:t>
            </a:r>
            <a:r>
              <a:rPr lang="en-AU" dirty="0" smtClean="0"/>
              <a:t> pre-ballot in March 2016</a:t>
            </a:r>
          </a:p>
          <a:p>
            <a:pPr lvl="2"/>
            <a:r>
              <a:rPr lang="en-AU" dirty="0" smtClean="0"/>
              <a:t>It was submitted on 10 May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 submitted to </a:t>
            </a:r>
            <a:r>
              <a:rPr lang="en-US" dirty="0" smtClean="0"/>
              <a:t>60-day</a:t>
            </a:r>
            <a:r>
              <a:rPr lang="en-AU" dirty="0" smtClean="0"/>
              <a:t> pre-ballot </a:t>
            </a:r>
            <a:r>
              <a:rPr lang="en-AU" dirty="0"/>
              <a:t>when pre-ballot </a:t>
            </a:r>
            <a:r>
              <a:rPr lang="en-AU" dirty="0" smtClean="0"/>
              <a:t>on </a:t>
            </a:r>
            <a:r>
              <a:rPr lang="en-AU" dirty="0"/>
              <a:t>IEEE </a:t>
            </a:r>
            <a:r>
              <a:rPr lang="en-AU" dirty="0" smtClean="0"/>
              <a:t>802.3-2015 has closed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889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2"/>
            <a:r>
              <a:rPr lang="en-GB" dirty="0" smtClean="0">
                <a:solidFill>
                  <a:srgbClr val="FF0000"/>
                </a:solidFill>
              </a:rPr>
              <a:t>Given it is almost complete it might be time to liaise again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2"/>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endParaRPr lang="en-AU" dirty="0" smtClean="0">
              <a:solidFill>
                <a:srgbClr val="FF0000"/>
              </a:solidFill>
            </a:endParaRP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r>
              <a:rPr lang="en-AU" dirty="0" smtClean="0">
                <a:solidFill>
                  <a:srgbClr val="FF0000"/>
                </a:solidFill>
              </a:rPr>
              <a:t>?</a:t>
            </a:r>
            <a:endParaRPr lang="en-AU" dirty="0" smtClean="0">
              <a:solidFill>
                <a:srgbClr val="FF0000"/>
              </a:solidFill>
            </a:endParaRP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81223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May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May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The 802.15.4 standard was supposed to be liaised in Apr 2016 for information</a:t>
            </a:r>
          </a:p>
          <a:p>
            <a:pPr lvl="2"/>
            <a:r>
              <a:rPr lang="en-GB" dirty="0" smtClean="0">
                <a:solidFill>
                  <a:srgbClr val="FF0000"/>
                </a:solidFill>
              </a:rPr>
              <a:t>Was not liaised as </a:t>
            </a:r>
            <a:r>
              <a:rPr lang="en-GB" dirty="0" smtClean="0">
                <a:solidFill>
                  <a:srgbClr val="FF0000"/>
                </a:solidFill>
              </a:rPr>
              <a:t>of 6 July 2016</a:t>
            </a:r>
            <a:endParaRPr lang="en-GB" dirty="0" smtClean="0">
              <a:solidFill>
                <a:srgbClr val="FF0000"/>
              </a:solidFill>
            </a:endParaRPr>
          </a:p>
          <a:p>
            <a:pPr lvl="1"/>
            <a:r>
              <a:rPr lang="en-GB" dirty="0" smtClean="0"/>
              <a:t>Its submission to the PSDO </a:t>
            </a:r>
            <a:r>
              <a:rPr lang="en-GB" dirty="0"/>
              <a:t>was approved in March 2016 </a:t>
            </a:r>
            <a:r>
              <a:rPr lang="en-GB" dirty="0" smtClean="0"/>
              <a:t>is planned for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rgbClr val="FF0000"/>
                </a:solidFill>
              </a:rPr>
              <a:t>May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a:t>
            </a:r>
          </a:p>
          <a:p>
            <a:pPr lvl="2"/>
            <a:r>
              <a:rPr lang="en-GB" dirty="0" smtClean="0"/>
              <a:t>It was originally planned for liaison in Feb 2016</a:t>
            </a:r>
          </a:p>
          <a:p>
            <a:pPr lvl="2"/>
            <a:r>
              <a:rPr lang="en-GB" dirty="0">
                <a:solidFill>
                  <a:srgbClr val="FF0000"/>
                </a:solidFill>
              </a:rPr>
              <a:t>Was not liaised as of </a:t>
            </a:r>
            <a:r>
              <a:rPr lang="en-GB" dirty="0" smtClean="0">
                <a:solidFill>
                  <a:srgbClr val="FF0000"/>
                </a:solidFill>
              </a:rPr>
              <a:t>6 July 2016</a:t>
            </a:r>
            <a:endParaRPr lang="en-GB" dirty="0"/>
          </a:p>
          <a:p>
            <a:pPr lvl="1"/>
            <a:r>
              <a:rPr lang="en-GB" dirty="0" smtClean="0"/>
              <a:t>It is planned to submit it to PSDO in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smtClean="0">
                <a:solidFill>
                  <a:srgbClr val="FF0000"/>
                </a:solidFill>
              </a:rPr>
              <a:t>802.22 WG has been requested to send rep to San Diego session</a:t>
            </a:r>
          </a:p>
          <a:p>
            <a:pPr lvl="2"/>
            <a:r>
              <a:rPr lang="en-AU" dirty="0">
                <a:solidFill>
                  <a:srgbClr val="FF0000"/>
                </a:solidFill>
              </a:rPr>
              <a:t>Unlikely as they are not </a:t>
            </a:r>
            <a:r>
              <a:rPr lang="en-AU" dirty="0" smtClean="0">
                <a:solidFill>
                  <a:srgbClr val="FF0000"/>
                </a:solidFill>
              </a:rPr>
              <a:t>meeting</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805756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has requested that IEEE 802.1X-2010 related </a:t>
            </a:r>
            <a:r>
              <a:rPr lang="en-US" i="1" dirty="0"/>
              <a:t>descriptions </a:t>
            </a:r>
            <a:r>
              <a:rPr lang="en-US" i="1" dirty="0" smtClean="0"/>
              <a:t>are removed from the text of </a:t>
            </a:r>
            <a:r>
              <a:rPr lang="en-US" i="1" dirty="0"/>
              <a:t>IEEE </a:t>
            </a:r>
            <a:r>
              <a:rPr lang="en-US" i="1" dirty="0" smtClean="0"/>
              <a:t>802.22a.</a:t>
            </a:r>
          </a:p>
          <a:p>
            <a:pPr lvl="1"/>
            <a:r>
              <a:rPr lang="en-US" i="1" dirty="0" smtClean="0"/>
              <a:t>IEEE 802 declines to make this change because:</a:t>
            </a:r>
          </a:p>
          <a:p>
            <a:pPr lvl="2"/>
            <a:r>
              <a:rPr lang="en-US" i="1" dirty="0"/>
              <a:t>IEEE </a:t>
            </a:r>
            <a:r>
              <a:rPr lang="en-US" i="1" dirty="0" smtClean="0"/>
              <a:t>802.22a does not contain any IEEE </a:t>
            </a:r>
            <a:r>
              <a:rPr lang="en-US" i="1" dirty="0"/>
              <a:t>802.1X-2010 related descriptions </a:t>
            </a:r>
            <a:r>
              <a:rPr lang="en-US" i="1" dirty="0" smtClean="0"/>
              <a:t>and does not require conformance to or use of </a:t>
            </a:r>
            <a:r>
              <a:rPr lang="en-US" i="1" dirty="0"/>
              <a:t>IEEE </a:t>
            </a:r>
            <a:r>
              <a:rPr lang="en-US" i="1" dirty="0" smtClean="0"/>
              <a:t>802.1X-2010</a:t>
            </a:r>
          </a:p>
          <a:p>
            <a:pPr lvl="2"/>
            <a:r>
              <a:rPr lang="en-US" i="1" dirty="0" smtClean="0"/>
              <a:t>There is no technical justification to remove any </a:t>
            </a:r>
            <a:r>
              <a:rPr lang="en-US" i="1" dirty="0"/>
              <a:t>IEEE 802.1X-2010 related descriptions </a:t>
            </a:r>
            <a:r>
              <a:rPr lang="en-US" i="1" dirty="0" smtClean="0"/>
              <a:t>from any standard</a:t>
            </a:r>
          </a:p>
          <a:p>
            <a:pPr lvl="1"/>
            <a:r>
              <a:rPr lang="en-US" i="1" dirty="0" smtClean="0"/>
              <a:t>While </a:t>
            </a:r>
            <a:r>
              <a:rPr lang="en-US" i="1" dirty="0"/>
              <a:t>the base IEEE </a:t>
            </a:r>
            <a:r>
              <a:rPr lang="en-US" i="1" dirty="0" smtClean="0"/>
              <a:t>802.22-2011 </a:t>
            </a:r>
            <a:r>
              <a:rPr lang="en-US" i="1" dirty="0"/>
              <a:t>specification does reference various IEEE 802.1 specifications including IEEE 802.1X, only IEEE </a:t>
            </a:r>
            <a:r>
              <a:rPr lang="en-US" i="1" dirty="0" smtClean="0"/>
              <a:t>802.1Q </a:t>
            </a:r>
            <a:r>
              <a:rPr lang="en-US" i="1" dirty="0"/>
              <a:t>is referenced </a:t>
            </a:r>
            <a:r>
              <a:rPr lang="en-US" i="1" dirty="0" smtClean="0"/>
              <a:t>directly in </a:t>
            </a:r>
            <a:r>
              <a:rPr lang="en-US" i="1" dirty="0"/>
              <a:t>IEEE 802.22a.  IEEE </a:t>
            </a:r>
            <a:r>
              <a:rPr lang="en-US" i="1" dirty="0" smtClean="0"/>
              <a:t>802.1Q </a:t>
            </a:r>
            <a:r>
              <a:rPr lang="en-US" i="1" dirty="0"/>
              <a:t>explains how it can be used in conjunction with IEEE </a:t>
            </a:r>
            <a:r>
              <a:rPr lang="en-US" i="1" dirty="0" smtClean="0"/>
              <a:t>802.1X</a:t>
            </a:r>
            <a:r>
              <a:rPr lang="en-US" i="1" dirty="0"/>
              <a:t>. </a:t>
            </a:r>
            <a:r>
              <a:rPr lang="en-US" i="1" dirty="0" smtClean="0"/>
              <a:t>However,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563806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28050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802.22a</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two pages be liaised to SC6 as a response to the </a:t>
            </a:r>
            <a:r>
              <a:rPr lang="en-US" i="1" dirty="0"/>
              <a:t>60-day</a:t>
            </a:r>
            <a:r>
              <a:rPr lang="en-AU" i="1" dirty="0"/>
              <a:t> ballot </a:t>
            </a:r>
            <a:r>
              <a:rPr lang="en-AU" i="1" dirty="0" smtClean="0"/>
              <a:t>PSDO ballot on </a:t>
            </a:r>
            <a:r>
              <a:rPr lang="en-AU" i="1" dirty="0"/>
              <a:t>IEEE 802.22a </a:t>
            </a:r>
            <a:endParaRPr lang="en-AU" i="1" dirty="0" smtClean="0"/>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19111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has been requested to send rep to San Diego </a:t>
            </a:r>
            <a:r>
              <a:rPr lang="en-AU" dirty="0" smtClean="0">
                <a:solidFill>
                  <a:srgbClr val="FF0000"/>
                </a:solidFill>
              </a:rPr>
              <a:t>session</a:t>
            </a:r>
          </a:p>
          <a:p>
            <a:pPr lvl="2"/>
            <a:r>
              <a:rPr lang="en-AU" dirty="0" smtClean="0">
                <a:solidFill>
                  <a:srgbClr val="FF0000"/>
                </a:solidFill>
              </a:rPr>
              <a:t>Unlikely as they are not meeting</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985693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US" i="1" dirty="0"/>
              <a:t>The China NB has requested that IEEE 802.1X-2010 related descriptions are removed from the text of IEEE </a:t>
            </a:r>
            <a:r>
              <a:rPr lang="en-US" i="1" dirty="0" smtClean="0"/>
              <a:t>802.22b.</a:t>
            </a:r>
            <a:endParaRPr lang="en-US" i="1" dirty="0"/>
          </a:p>
          <a:p>
            <a:pPr lvl="1"/>
            <a:r>
              <a:rPr lang="en-US" i="1" dirty="0"/>
              <a:t>IEEE 802 declines to make this change because:</a:t>
            </a:r>
          </a:p>
          <a:p>
            <a:pPr lvl="2"/>
            <a:r>
              <a:rPr lang="en-US" i="1" dirty="0"/>
              <a:t>IEEE </a:t>
            </a:r>
            <a:r>
              <a:rPr lang="en-US" i="1" dirty="0" smtClean="0"/>
              <a:t>802.22b </a:t>
            </a:r>
            <a:r>
              <a:rPr lang="en-US" i="1" dirty="0"/>
              <a:t>does not contain any IEEE 802.1X-2010 related descriptions </a:t>
            </a:r>
            <a:endParaRPr lang="en-US" i="1" dirty="0" smtClean="0"/>
          </a:p>
          <a:p>
            <a:pPr lvl="2"/>
            <a:r>
              <a:rPr lang="en-US" i="1" dirty="0" smtClean="0"/>
              <a:t>There </a:t>
            </a:r>
            <a:r>
              <a:rPr lang="en-US" i="1" dirty="0"/>
              <a:t>is no technical justification to remove any IEEE 802.1X-2010 related descriptions from any standard</a:t>
            </a:r>
          </a:p>
          <a:p>
            <a:pPr lvl="1"/>
            <a:r>
              <a:rPr lang="en-US" i="1" dirty="0"/>
              <a:t>While the base IEEE 802.22-2011 specification does reference various IEEE 802.1 specifications including IEEE 802.1X, </a:t>
            </a:r>
            <a:r>
              <a:rPr lang="en-US" i="1" dirty="0" smtClean="0"/>
              <a:t>IEEE 802.22b includes no such references.</a:t>
            </a:r>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168650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678984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964107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US" i="1" dirty="0"/>
              <a:t>During the next revision of IEEE 802.22b, IEEE 802.22 will add a paragraph in an Annex that will ensure that 802.22 systems will adhere to the Japanese Radio Act for co-existence with the analog </a:t>
            </a:r>
            <a:r>
              <a:rPr lang="en-US" i="1" dirty="0" smtClean="0"/>
              <a:t>TV</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89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July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26 July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124568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US" i="1" dirty="0"/>
              <a:t>IEEE standards being submitted through the PSDO process adhere to the IEEE format and style guidelines. IEEE 802 standards, even if later to be submitted for ISO/IEC ratification, are expected to conform to the IEEE-SA Style Guide, which is already fairly harmonized with the ISO Style Guide.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98939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802.22b</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seven pages be liaised to SC6 as a response to the </a:t>
            </a:r>
            <a:r>
              <a:rPr lang="en-US" i="1" dirty="0"/>
              <a:t>60-day</a:t>
            </a:r>
            <a:r>
              <a:rPr lang="en-AU" i="1" dirty="0"/>
              <a:t> ballot </a:t>
            </a:r>
            <a:r>
              <a:rPr lang="en-AU" i="1" dirty="0" smtClean="0"/>
              <a:t>PSDO ballot on </a:t>
            </a:r>
            <a:r>
              <a:rPr lang="en-AU" i="1" dirty="0"/>
              <a:t>IEEE </a:t>
            </a:r>
            <a:r>
              <a:rPr lang="en-AU" i="1" dirty="0" smtClean="0"/>
              <a:t>802.22b</a:t>
            </a:r>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55574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6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60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860528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69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69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7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a:t>
            </a:r>
            <a:r>
              <a:rPr lang="en-AU"/>
              <a:t>yet </a:t>
            </a:r>
            <a:r>
              <a:rPr lang="en-AU"/>
              <a:t>available (as of July 2016 – 4 months later)</a:t>
            </a:r>
            <a:endParaRPr lang="en-AU" dirty="0"/>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9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a:t>
            </a:r>
            <a:r>
              <a:rPr lang="en-AU" dirty="0" smtClean="0"/>
              <a:t>2016, including:</a:t>
            </a:r>
            <a:endParaRPr lang="en-AU" dirty="0" smtClean="0"/>
          </a:p>
          <a:p>
            <a:pPr lvl="2"/>
            <a:r>
              <a:rPr lang="en-AU" dirty="0"/>
              <a:t>Discuss </a:t>
            </a:r>
            <a:r>
              <a:rPr lang="en-AU" i="1" dirty="0"/>
              <a:t>Human Body Communications </a:t>
            </a:r>
            <a:r>
              <a:rPr lang="en-AU" dirty="0"/>
              <a:t>NP proposal</a:t>
            </a:r>
          </a:p>
          <a:p>
            <a:pPr lvl="2"/>
            <a:r>
              <a:rPr lang="en-AU" dirty="0" smtClean="0"/>
              <a:t>Consider </a:t>
            </a:r>
            <a:r>
              <a:rPr lang="en-AU" dirty="0" smtClean="0"/>
              <a:t>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730642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82729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8107906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267938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613909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6936593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49254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a:t>
            </a:r>
            <a:r>
              <a:rPr lang="en-AU" dirty="0" smtClean="0"/>
              <a:t>in April 2016 to </a:t>
            </a:r>
            <a:r>
              <a:rPr lang="en-AU" dirty="0" smtClean="0"/>
              <a:t>confirm this interpretation</a:t>
            </a:r>
          </a:p>
          <a:p>
            <a:pPr lvl="2"/>
            <a:r>
              <a:rPr lang="en-AU" dirty="0" smtClean="0"/>
              <a:t>No response as of 9 </a:t>
            </a:r>
            <a:r>
              <a:rPr lang="en-AU" dirty="0" smtClean="0"/>
              <a:t>July 2016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914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2016, as documented on slide </a:t>
            </a:r>
            <a:r>
              <a:rPr lang="en-AU" i="1" dirty="0" smtClean="0"/>
              <a:t>8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a:t>
            </a:r>
            <a:r>
              <a:rPr lang="en-AU" dirty="0" smtClean="0"/>
              <a:t>plenary</a:t>
            </a:r>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9370243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possible response to the Liaison Statement from SC6</a:t>
            </a:r>
            <a:endParaRPr lang="en-AU" dirty="0"/>
          </a:p>
        </p:txBody>
      </p:sp>
      <p:sp>
        <p:nvSpPr>
          <p:cNvPr id="3" name="Content Placeholder 2"/>
          <p:cNvSpPr>
            <a:spLocks noGrp="1"/>
          </p:cNvSpPr>
          <p:nvPr>
            <p:ph idx="1"/>
          </p:nvPr>
        </p:nvSpPr>
        <p:spPr/>
        <p:txBody>
          <a:bodyPr/>
          <a:lstStyle/>
          <a:p>
            <a:pPr lvl="1"/>
            <a:r>
              <a:rPr lang="en-AU" dirty="0" smtClean="0"/>
              <a:t>It is proposed that the following response (in outline form) be sent to SC6/WG1</a:t>
            </a:r>
          </a:p>
          <a:p>
            <a:pPr lvl="2"/>
            <a:r>
              <a:rPr lang="en-AU" dirty="0" smtClean="0"/>
              <a:t>Thank them and summarise our interpretation of the request</a:t>
            </a:r>
          </a:p>
          <a:p>
            <a:pPr lvl="2"/>
            <a:r>
              <a:rPr lang="en-US" dirty="0" smtClean="0"/>
              <a:t>Agree that information sharing is important</a:t>
            </a:r>
          </a:p>
          <a:p>
            <a:pPr lvl="2"/>
            <a:r>
              <a:rPr lang="en-US" dirty="0" smtClean="0"/>
              <a:t>Note IEEE 802 reps will not always be able to attend SC6 meetings</a:t>
            </a:r>
          </a:p>
          <a:p>
            <a:pPr lvl="2"/>
            <a:r>
              <a:rPr lang="en-US" dirty="0" smtClean="0"/>
              <a:t>Suggest information be held in a teleconference before each SC6 meeting</a:t>
            </a:r>
          </a:p>
          <a:p>
            <a:pPr lvl="3"/>
            <a:r>
              <a:rPr lang="en-US" dirty="0" smtClean="0"/>
              <a:t>Effectively once or twice per year</a:t>
            </a:r>
          </a:p>
          <a:p>
            <a:pPr lvl="2"/>
            <a:r>
              <a:rPr lang="en-US" dirty="0" smtClean="0"/>
              <a:t>Note we hope this satisfies request</a:t>
            </a:r>
            <a:endParaRPr lang="en-AU" dirty="0" smtClean="0"/>
          </a:p>
          <a:p>
            <a:pPr lvl="1"/>
            <a:r>
              <a:rPr lang="en-AU" dirty="0" smtClean="0"/>
              <a:t>The proposed text </a:t>
            </a:r>
            <a:r>
              <a:rPr lang="en-AU" dirty="0"/>
              <a:t>is </a:t>
            </a:r>
            <a:r>
              <a:rPr lang="en-AU" dirty="0" smtClean="0"/>
              <a:t>documented in </a:t>
            </a:r>
            <a:r>
              <a:rPr lang="en-AU" dirty="0" smtClean="0">
                <a:hlinkClick r:id="rId2"/>
              </a:rPr>
              <a:t>11-16-0817-00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565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consider approving a response to the Liaison Statement from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the approval of </a:t>
            </a:r>
            <a:r>
              <a:rPr lang="en-AU" i="1" dirty="0" smtClean="0">
                <a:hlinkClick r:id="rId2"/>
              </a:rPr>
              <a:t>11-16-0817-00</a:t>
            </a:r>
            <a:r>
              <a:rPr lang="en-AU" i="1" dirty="0" smtClean="0"/>
              <a:t> as response to the liaison statement from ISO/IEC JTC1/SC6/WG1 (doc: </a:t>
            </a:r>
            <a:r>
              <a:rPr lang="en-US" i="1" dirty="0" smtClean="0"/>
              <a:t>SC6_WG1_N0046) dated 16 March 2016</a:t>
            </a:r>
          </a:p>
          <a:p>
            <a:pPr lvl="1"/>
            <a:r>
              <a:rPr lang="en-US" dirty="0" smtClean="0"/>
              <a:t>Moved:</a:t>
            </a:r>
          </a:p>
          <a:p>
            <a:pPr lvl="1"/>
            <a:r>
              <a:rPr lang="en-US" dirty="0" smtClean="0"/>
              <a:t>Seconded:</a:t>
            </a:r>
          </a:p>
          <a:p>
            <a:pPr lvl="1"/>
            <a:r>
              <a:rPr lang="en-US"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2171319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10158</Words>
  <Application>Microsoft Office PowerPoint</Application>
  <PresentationFormat>On-screen Show (4:3)</PresentationFormat>
  <Paragraphs>1543</Paragraphs>
  <Slides>120</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802-11-Submission</vt:lpstr>
      <vt:lpstr>Acrobat Document</vt:lpstr>
      <vt:lpstr>Packager Shell Object</vt:lpstr>
      <vt:lpstr>IEEE 802 JTC1 Standing Committee July 2016 agenda</vt:lpstr>
      <vt:lpstr>This document will be used to run the IEEE 802 JTC1 SC meetings in San Diego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July plenary meeting in San Diego</vt:lpstr>
      <vt:lpstr>The IEEE 802 JTC1 SC regular meeting has a high level list of agenda items to be considered</vt:lpstr>
      <vt:lpstr>The IEEE 802 JTC1 SC will consider approving its agenda for the San Diego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twenty standards completely through the PSDO ratification process</vt:lpstr>
      <vt:lpstr>IEEE 802 has pushed twenty standards completely through the PSDO ratification process</vt:lpstr>
      <vt:lpstr>IEEE 802.1 has nine standards in the pipeline for ratification under the PSDO</vt:lpstr>
      <vt:lpstr>IEEE 802.1BA-2011 FDIS closes on 17 Aug 2016</vt:lpstr>
      <vt:lpstr>IEEE 802.1BR-2012 FDIS closes on 17 Aug 2016</vt:lpstr>
      <vt:lpstr>IEEE 802.1AB-2016 60-day pre-ballot closes on 13 July 2016</vt:lpstr>
      <vt:lpstr>IEEE 802.1Qca-2015 60-day pre-ballot closes on 13 July 2016</vt:lpstr>
      <vt:lpstr>IEEE 802.1Qbv-2015 60-day pre-ballot passed on 30 May 2016 but a response is required</vt:lpstr>
      <vt:lpstr>IEEE 802 needs to respond to comment from China NB on 802.1Qbv-2015</vt:lpstr>
      <vt:lpstr>The China NB has submitted their usual security comment in relation to 802.1Qbv-2015</vt:lpstr>
      <vt:lpstr>The SC Chair has developed a possible response to the comment from China NB on 802.1Qbv-2015</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60-day pre-ballot closes on 13 July 2016</vt:lpstr>
      <vt:lpstr>IEEE 802.3bw will be submitted to 60-day pre-ballot when pre-ballot on IEEE 802.3-2015 has closed</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May 2016</vt:lpstr>
      <vt:lpstr>IEEE 802.15.6 was liaised for information in May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IEEE 802 needs to respond to comment from China NB on 802.22a</vt:lpstr>
      <vt:lpstr>IEEE 802 needs to respond to comment from China NB on 802.22a</vt:lpstr>
      <vt:lpstr>The SC will consider recommending a response to comments from 60-day PSDO ballot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SC will consider recommending a response to comments from 60-day PSDO ballot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The SC will discuss a possible response to the Liaison Statement from SC6</vt:lpstr>
      <vt:lpstr>The SC consider approving a response to the Liaison Statement from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2016-07-06T03:12:39Z</dcterms:modified>
</cp:coreProperties>
</file>