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76" r:id="rId15"/>
    <p:sldId id="477" r:id="rId16"/>
    <p:sldId id="478" r:id="rId17"/>
    <p:sldId id="479" r:id="rId18"/>
    <p:sldId id="480" r:id="rId19"/>
    <p:sldId id="481" r:id="rId20"/>
    <p:sldId id="482" r:id="rId21"/>
    <p:sldId id="483" r:id="rId22"/>
    <p:sldId id="484" r:id="rId23"/>
    <p:sldId id="485" r:id="rId24"/>
    <p:sldId id="486" r:id="rId25"/>
    <p:sldId id="487" r:id="rId26"/>
    <p:sldId id="488" r:id="rId27"/>
    <p:sldId id="489" r:id="rId28"/>
    <p:sldId id="490" r:id="rId29"/>
    <p:sldId id="491" r:id="rId30"/>
    <p:sldId id="492" r:id="rId31"/>
    <p:sldId id="493" r:id="rId32"/>
    <p:sldId id="494" r:id="rId33"/>
    <p:sldId id="495" r:id="rId34"/>
    <p:sldId id="496" r:id="rId35"/>
    <p:sldId id="497" r:id="rId36"/>
    <p:sldId id="498" r:id="rId37"/>
    <p:sldId id="499" r:id="rId38"/>
    <p:sldId id="500" r:id="rId39"/>
    <p:sldId id="501" r:id="rId40"/>
    <p:sldId id="502" r:id="rId41"/>
    <p:sldId id="503" r:id="rId42"/>
    <p:sldId id="504" r:id="rId43"/>
    <p:sldId id="505" r:id="rId44"/>
    <p:sldId id="506" r:id="rId45"/>
    <p:sldId id="507" r:id="rId46"/>
    <p:sldId id="508" r:id="rId47"/>
    <p:sldId id="509" r:id="rId48"/>
    <p:sldId id="510" r:id="rId49"/>
    <p:sldId id="511" r:id="rId50"/>
    <p:sldId id="512" r:id="rId51"/>
    <p:sldId id="513" r:id="rId52"/>
    <p:sldId id="515" r:id="rId53"/>
    <p:sldId id="514" r:id="rId54"/>
    <p:sldId id="516" r:id="rId55"/>
    <p:sldId id="517" r:id="rId56"/>
    <p:sldId id="518" r:id="rId57"/>
    <p:sldId id="519" r:id="rId58"/>
    <p:sldId id="520" r:id="rId59"/>
    <p:sldId id="521" r:id="rId60"/>
    <p:sldId id="522" r:id="rId61"/>
    <p:sldId id="523" r:id="rId62"/>
    <p:sldId id="524" r:id="rId63"/>
    <p:sldId id="525" r:id="rId64"/>
    <p:sldId id="526" r:id="rId65"/>
    <p:sldId id="527" r:id="rId66"/>
    <p:sldId id="528" r:id="rId67"/>
    <p:sldId id="529" r:id="rId68"/>
    <p:sldId id="530" r:id="rId69"/>
    <p:sldId id="531" r:id="rId70"/>
    <p:sldId id="532" r:id="rId71"/>
    <p:sldId id="533" r:id="rId72"/>
    <p:sldId id="535" r:id="rId73"/>
    <p:sldId id="536" r:id="rId74"/>
    <p:sldId id="537" r:id="rId75"/>
    <p:sldId id="538" r:id="rId76"/>
    <p:sldId id="534" r:id="rId77"/>
    <p:sldId id="539" r:id="rId7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1" y="0"/>
            <a:ext cx="3004604" cy="463953"/>
          </a:xfrm>
          <a:prstGeom prst="rect">
            <a:avLst/>
          </a:prstGeom>
        </p:spPr>
        <p:txBody>
          <a:bodyPr/>
          <a:lstStyle/>
          <a:p>
            <a:pPr>
              <a:defRPr/>
            </a:pPr>
            <a:r>
              <a:rPr lang="en-US" smtClean="0"/>
              <a:t>doc.: IEEE 802.11-yy/xxxxr0</a:t>
            </a:r>
            <a:endParaRPr lang="en-US"/>
          </a:p>
        </p:txBody>
      </p:sp>
      <p:sp>
        <p:nvSpPr>
          <p:cNvPr id="5" name="Date Placeholder 4"/>
          <p:cNvSpPr>
            <a:spLocks noGrp="1"/>
          </p:cNvSpPr>
          <p:nvPr>
            <p:ph type="dt" idx="11"/>
          </p:nvPr>
        </p:nvSpPr>
        <p:spPr>
          <a:xfrm>
            <a:off x="3927980" y="0"/>
            <a:ext cx="3004604" cy="463953"/>
          </a:xfrm>
          <a:prstGeom prst="rect">
            <a:avLst/>
          </a:prstGeom>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altLang="ko-KR" smtClean="0"/>
              <a:t>Page </a:t>
            </a:r>
            <a:fld id="{275D1F4F-B47B-4A77-8801-D575E694F8C3}" type="slidenum">
              <a:rPr lang="en-US" altLang="ko-KR" smtClean="0"/>
              <a:pPr>
                <a:defRPr/>
              </a:pPr>
              <a:t>16</a:t>
            </a:fld>
            <a:endParaRPr lang="en-US" altLang="ko-KR"/>
          </a:p>
        </p:txBody>
      </p:sp>
    </p:spTree>
    <p:extLst>
      <p:ext uri="{BB962C8B-B14F-4D97-AF65-F5344CB8AC3E}">
        <p14:creationId xmlns:p14="http://schemas.microsoft.com/office/powerpoint/2010/main" xmlns="" val="2003460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26631" name="Slide Number Placeholder 6"/>
          <p:cNvSpPr>
            <a:spLocks noGrp="1"/>
          </p:cNvSpPr>
          <p:nvPr>
            <p:ph type="sldNum" sz="quarter" idx="5"/>
          </p:nvPr>
        </p:nvSpPr>
        <p:spPr>
          <a:xfrm>
            <a:off x="3320211" y="8985250"/>
            <a:ext cx="415177" cy="184666"/>
          </a:xfrm>
          <a:noFill/>
        </p:spPr>
        <p:txBody>
          <a:bodyPr/>
          <a:lstStyle/>
          <a:p>
            <a:r>
              <a:rPr lang="en-US" altLang="en-US"/>
              <a:t>Page </a:t>
            </a:r>
            <a:fld id="{5E2CCFAF-31F0-45CA-9C2C-F076BA45C312}" type="slidenum">
              <a:rPr lang="en-US" altLang="en-US"/>
              <a:pPr/>
              <a:t>35</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28679" name="Slide Number Placeholder 6"/>
          <p:cNvSpPr>
            <a:spLocks noGrp="1"/>
          </p:cNvSpPr>
          <p:nvPr>
            <p:ph type="sldNum" sz="quarter" idx="5"/>
          </p:nvPr>
        </p:nvSpPr>
        <p:spPr>
          <a:xfrm>
            <a:off x="3320211" y="8985250"/>
            <a:ext cx="415177" cy="184666"/>
          </a:xfrm>
          <a:noFill/>
        </p:spPr>
        <p:txBody>
          <a:bodyPr/>
          <a:lstStyle/>
          <a:p>
            <a:r>
              <a:rPr lang="en-US" altLang="en-US"/>
              <a:t>Page </a:t>
            </a:r>
            <a:fld id="{6FB34BA9-831F-4B80-93C2-34F0A15B6D47}" type="slidenum">
              <a:rPr lang="en-US" altLang="en-US"/>
              <a:pPr/>
              <a:t>36</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30727" name="Slide Number Placeholder 6"/>
          <p:cNvSpPr>
            <a:spLocks noGrp="1"/>
          </p:cNvSpPr>
          <p:nvPr>
            <p:ph type="sldNum" sz="quarter" idx="5"/>
          </p:nvPr>
        </p:nvSpPr>
        <p:spPr>
          <a:xfrm>
            <a:off x="3320211" y="8985250"/>
            <a:ext cx="415177" cy="184666"/>
          </a:xfrm>
          <a:noFill/>
        </p:spPr>
        <p:txBody>
          <a:bodyPr/>
          <a:lstStyle/>
          <a:p>
            <a:r>
              <a:rPr lang="en-US" altLang="en-US"/>
              <a:t>Page </a:t>
            </a:r>
            <a:fld id="{A26454BF-D103-43C1-8439-12C85C53520A}" type="slidenum">
              <a:rPr lang="en-US" altLang="en-US"/>
              <a:pPr/>
              <a:t>37</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32775" name="Slide Number Placeholder 6"/>
          <p:cNvSpPr>
            <a:spLocks noGrp="1"/>
          </p:cNvSpPr>
          <p:nvPr>
            <p:ph type="sldNum" sz="quarter" idx="5"/>
          </p:nvPr>
        </p:nvSpPr>
        <p:spPr>
          <a:xfrm>
            <a:off x="3320211" y="8985250"/>
            <a:ext cx="415177" cy="184666"/>
          </a:xfrm>
          <a:noFill/>
        </p:spPr>
        <p:txBody>
          <a:bodyPr/>
          <a:lstStyle/>
          <a:p>
            <a:r>
              <a:rPr lang="en-US" altLang="en-US"/>
              <a:t>Page </a:t>
            </a:r>
            <a:fld id="{A3C4936E-1B04-4F5A-A56E-E61EA46327E2}" type="slidenum">
              <a:rPr lang="en-US" altLang="en-US"/>
              <a:pPr/>
              <a:t>38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32775" name="Slide Number Placeholder 6"/>
          <p:cNvSpPr>
            <a:spLocks noGrp="1"/>
          </p:cNvSpPr>
          <p:nvPr>
            <p:ph type="sldNum" sz="quarter" idx="5"/>
          </p:nvPr>
        </p:nvSpPr>
        <p:spPr>
          <a:xfrm>
            <a:off x="3243267" y="8985250"/>
            <a:ext cx="492121" cy="184666"/>
          </a:xfrm>
          <a:noFill/>
        </p:spPr>
        <p:txBody>
          <a:bodyPr/>
          <a:lstStyle/>
          <a:p>
            <a:r>
              <a:rPr lang="en-US" altLang="en-US"/>
              <a:t>Page </a:t>
            </a:r>
            <a:fld id="{E604DF34-92CD-4DA8-8C2F-922E6B171BEB}" type="slidenum">
              <a:rPr lang="en-US" altLang="en-US"/>
              <a:pPr/>
              <a:t>39</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a:xfrm>
            <a:off x="0" y="0"/>
            <a:ext cx="3005138" cy="463550"/>
          </a:xfrm>
          <a:prstGeom prst="rect">
            <a:avLst/>
          </a:prstGeom>
        </p:spPr>
        <p:txBody>
          <a:bodyPr/>
          <a:lstStyle/>
          <a:p>
            <a:r>
              <a:rPr lang="hr-HR" smtClean="0"/>
              <a:t>doc.: IEEE 802.11-16/0638r1</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r>
              <a:rPr lang="en-US" altLang="ko-KR" smtClean="0"/>
              <a:t>May 2016</a:t>
            </a:r>
            <a:endParaRPr lang="en-US" dirty="0"/>
          </a:p>
        </p:txBody>
      </p:sp>
      <p:sp>
        <p:nvSpPr>
          <p:cNvPr id="6" name="Footer Placeholder 5"/>
          <p:cNvSpPr>
            <a:spLocks noGrp="1"/>
          </p:cNvSpPr>
          <p:nvPr>
            <p:ph type="ftr" idx="12"/>
          </p:nvPr>
        </p:nvSpPr>
        <p:spPr/>
        <p:txBody>
          <a:bodyPr/>
          <a:lstStyle/>
          <a:p>
            <a:r>
              <a:rPr lang="en-US" dirty="0" smtClean="0"/>
              <a:t>John Son et al., WILUS</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55</a:t>
            </a:fld>
            <a:endParaRPr lang="en-US" dirty="0"/>
          </a:p>
        </p:txBody>
      </p:sp>
    </p:spTree>
    <p:extLst>
      <p:ext uri="{BB962C8B-B14F-4D97-AF65-F5344CB8AC3E}">
        <p14:creationId xmlns:p14="http://schemas.microsoft.com/office/powerpoint/2010/main" xmlns="" val="873032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4" y="304800"/>
            <a:ext cx="3456138"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0693r3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May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2016-05-17</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15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graphicFrame>
        <p:nvGraphicFramePr>
          <p:cNvPr id="7" name="Table 6"/>
          <p:cNvGraphicFramePr>
            <a:graphicFrameLocks noGrp="1"/>
          </p:cNvGraphicFramePr>
          <p:nvPr/>
        </p:nvGraphicFramePr>
        <p:xfrm>
          <a:off x="852488" y="2209800"/>
          <a:ext cx="7529512" cy="2855946"/>
        </p:xfrm>
        <a:graphic>
          <a:graphicData uri="http://schemas.openxmlformats.org/drawingml/2006/table">
            <a:tbl>
              <a:tblPr>
                <a:tableStyleId>{C4B1156A-380E-4F78-BDF5-A606A8083BF9}</a:tableStyleId>
              </a:tblPr>
              <a:tblGrid>
                <a:gridCol w="747712"/>
                <a:gridCol w="914400"/>
                <a:gridCol w="914400"/>
                <a:gridCol w="914400"/>
                <a:gridCol w="914400"/>
                <a:gridCol w="914400"/>
                <a:gridCol w="1219200"/>
                <a:gridCol w="990600"/>
              </a:tblGrid>
              <a:tr h="3927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r>
              <a:tr h="3657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endParaRPr lang="en-CA" sz="1800" b="1" dirty="0"/>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r>
              <a:tr h="5953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10" marB="45710"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1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4636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u="none" strike="noStrike" cap="none" normalizeH="0" baseline="0" dirty="0" smtClean="0">
                        <a:ln>
                          <a:noFill/>
                        </a:ln>
                        <a:effectLst/>
                      </a:endParaRPr>
                    </a:p>
                  </a:txBody>
                  <a:tcPr marT="45710" marB="45710" horzOverflow="overflow"/>
                </a:tc>
                <a:tc hMerge="1">
                  <a:txBody>
                    <a:bodyPr/>
                    <a:lstStyle/>
                    <a:p>
                      <a:endParaRPr lang="en-US"/>
                    </a:p>
                  </a:txBody>
                  <a:tcPr/>
                </a:tc>
                <a:tc>
                  <a:txBody>
                    <a:bodyPr/>
                    <a:lstStyle/>
                    <a:p>
                      <a:endParaRPr lang="en-US" sz="1800" b="1" dirty="0">
                        <a:solidFill>
                          <a:srgbClr val="FF0000"/>
                        </a:solidFill>
                      </a:endParaRPr>
                    </a:p>
                  </a:txBody>
                  <a:tcPr marT="45710" marB="45710" horzOverflow="overflow"/>
                </a:tc>
                <a:tc>
                  <a:txBody>
                    <a:bodyPr/>
                    <a:lstStyle/>
                    <a:p>
                      <a:endParaRPr lang="en-US" sz="1800" dirty="0"/>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5485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4898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algn="ctr"/>
                      <a:r>
                        <a:rPr lang="en-US" sz="1800" b="1" dirty="0" smtClean="0"/>
                        <a:t>TGax</a:t>
                      </a:r>
                      <a:endParaRPr lang="en-US" sz="1800" b="1" dirty="0"/>
                    </a:p>
                  </a:txBody>
                  <a:tcPr marT="45710" marB="45710"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990600" y="2895600"/>
          <a:ext cx="7391400" cy="3080942"/>
        </p:xfrm>
        <a:graphic>
          <a:graphicData uri="http://schemas.openxmlformats.org/drawingml/2006/table">
            <a:tbl>
              <a:tblPr/>
              <a:tblGrid>
                <a:gridCol w="871093"/>
                <a:gridCol w="4246030"/>
                <a:gridCol w="1621453"/>
                <a:gridCol w="652824"/>
              </a:tblGrid>
              <a:tr h="27655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11-16/0608</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Beamforming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Feedback Report Structure</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Sameer</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Vermani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11-16/0611</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Remaining Issues in Trigger Frame Design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Sameer</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Vermani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11-16/0613</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SIG-B Related Issues</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11-16/0617</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Remaining Topics in Power Control</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11-16/0618</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11ax CSD Design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11-16/0619</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PAPR Reduction of HE-SIGB</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Bin Tian</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1535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11-16/0620</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DCM PHY Parameters</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Hongyuan Zhang</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11-16/0621</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DCM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Interleaver</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Tianyu</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Wu</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11-16/0655</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On MCS0 DCM Modulation and DCM Capability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Jianhan Liu</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11-16/0622</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n-NO" altLang="zh-CN" sz="1200" b="0" i="0" u="none" strike="noStrike" cap="none" normalizeH="0" baseline="0" dirty="0" smtClean="0">
                          <a:ln>
                            <a:noFill/>
                          </a:ln>
                          <a:solidFill>
                            <a:srgbClr val="00B050"/>
                          </a:solidFill>
                          <a:effectLst/>
                          <a:latin typeface="Times New Roman" pitchFamily="18" charset="0"/>
                          <a:ea typeface="MS PGothic" pitchFamily="34" charset="-128"/>
                        </a:rPr>
                        <a:t>16 QAM Napping for DCM</a:t>
                      </a:r>
                      <a:endParaRPr kumimoji="0" lang="nn-NO"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Sudhir</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Srinivasa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990600" y="2667000"/>
          <a:ext cx="7239000" cy="3776510"/>
        </p:xfrm>
        <a:graphic>
          <a:graphicData uri="http://schemas.openxmlformats.org/drawingml/2006/table">
            <a:tbl>
              <a:tblPr/>
              <a:tblGrid>
                <a:gridCol w="853133"/>
                <a:gridCol w="4584377"/>
                <a:gridCol w="1162127"/>
                <a:gridCol w="639363"/>
              </a:tblGrid>
              <a:tr h="27764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11-16/0626</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Feedback Element Compression for 802.11ax</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Kome</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Oteri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11-16/0633</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Left over Issues in RU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Signaling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for HE-SIGB</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11-16/0635</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BW indication for Non-contiguous Channel Bonding</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Yunbo</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Li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11-16/0636</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TXOP Duration field in HE-SIG-A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Jeongki</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Kim</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8445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11-16/0637</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Load balancing indication for MU-MIMO over 484-tone and larger RU in OFDMA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Ming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Gan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11-16/0638</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Discussions for Non-contiguous Channel Bonding</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John Son</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11-16/0639</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Follow-up on HE-SIG-B user-specific field</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Jinsoo Choi</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15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11-16/0649</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Feedback Tone Map and Quantization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11-16/0652</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Power scaling of 4 extra tones</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Chen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11-16/0654</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CP and LTF Options and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Signaling</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11-16/0656</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1024QAM Modulation</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Jianhan Liu</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r>
              <a:rPr lang="en-US" sz="1600" b="1" dirty="0" smtClean="0"/>
              <a:t>.</a:t>
            </a:r>
          </a:p>
          <a:p>
            <a:pPr lvl="1">
              <a:buFont typeface="Arial" pitchFamily="34" charset="0"/>
              <a:buChar char="•"/>
            </a:pPr>
            <a:r>
              <a:rPr lang="en-US" sz="1600" b="1" dirty="0" smtClean="0">
                <a:solidFill>
                  <a:srgbClr val="0070C0"/>
                </a:solidFill>
              </a:rPr>
              <a:t> </a:t>
            </a:r>
            <a:r>
              <a:rPr lang="en-US" sz="1600" b="1" dirty="0" smtClean="0">
                <a:solidFill>
                  <a:srgbClr val="0070C0"/>
                </a:solidFill>
              </a:rPr>
              <a:t>Docs presented but SP not run</a:t>
            </a:r>
            <a:r>
              <a:rPr lang="en-US" sz="1600" b="1" dirty="0" smtClean="0"/>
              <a:t>.</a:t>
            </a:r>
            <a:endParaRPr lang="en-US" sz="1600" b="1" dirty="0"/>
          </a:p>
        </p:txBody>
      </p:sp>
      <p:graphicFrame>
        <p:nvGraphicFramePr>
          <p:cNvPr id="7" name="Table 2"/>
          <p:cNvGraphicFramePr>
            <a:graphicFrameLocks noGrp="1"/>
          </p:cNvGraphicFramePr>
          <p:nvPr/>
        </p:nvGraphicFramePr>
        <p:xfrm>
          <a:off x="1142999" y="3124201"/>
          <a:ext cx="7162801" cy="3252108"/>
        </p:xfrm>
        <a:graphic>
          <a:graphicData uri="http://schemas.openxmlformats.org/drawingml/2006/table">
            <a:tbl>
              <a:tblPr/>
              <a:tblGrid>
                <a:gridCol w="844153"/>
                <a:gridCol w="3671526"/>
                <a:gridCol w="1634987"/>
                <a:gridCol w="1012135"/>
              </a:tblGrid>
              <a:tr h="24777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11-16/0610</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CR HE-SIG-A Part 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Yu</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11-16/0614</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Comment Resolution on Clause 26.1.1 Part 1</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11-16/0615</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Comment Resolution on Clause 26.3.12 Part 1</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11-16/0623</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CR on Section 26.3.10.12</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11-16/0625</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CR on Section 26.3.6</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11-16/0634</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Clauses 26.3.2</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876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11-16/0653</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CR on section 26.3.3</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Chen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11-16/0658</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CR on 26.3.7.1</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Jinsoo</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Choi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11-16/0659</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CR on 26.3.9.9 and 26.3.5</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Eunsung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Park</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11-16/0663</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CR on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Secition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26.2.2</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Ke</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Yao</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11-16/0681</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fr-FR" altLang="zh-CN" sz="1200" b="0" i="0" u="none" strike="noStrike" cap="none" normalizeH="0" baseline="0" dirty="0" smtClean="0">
                          <a:ln>
                            <a:noFill/>
                          </a:ln>
                          <a:solidFill>
                            <a:srgbClr val="00B050"/>
                          </a:solidFill>
                          <a:effectLst/>
                          <a:latin typeface="Times New Roman" pitchFamily="18" charset="0"/>
                          <a:ea typeface="MS PGothic" pitchFamily="34" charset="-128"/>
                        </a:rPr>
                        <a:t>Comment Resolution CID 215 2486</a:t>
                      </a:r>
                      <a:endParaRPr kumimoji="0" lang="fr-FR"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Daewon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Lee</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11-16/0682</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CR CID on PHY data field other</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Daewon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Lee</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1 (#1, 11-16/0608r0)</a:t>
            </a:r>
            <a:endParaRPr lang="en-US" dirty="0"/>
          </a:p>
        </p:txBody>
      </p:sp>
      <p:sp>
        <p:nvSpPr>
          <p:cNvPr id="3" name="Content Placeholder 2"/>
          <p:cNvSpPr>
            <a:spLocks noGrp="1"/>
          </p:cNvSpPr>
          <p:nvPr>
            <p:ph idx="1"/>
          </p:nvPr>
        </p:nvSpPr>
        <p:spPr>
          <a:xfrm>
            <a:off x="685800" y="1981200"/>
            <a:ext cx="7772400" cy="3505200"/>
          </a:xfrm>
        </p:spPr>
        <p:txBody>
          <a:bodyPr/>
          <a:lstStyle/>
          <a:p>
            <a:r>
              <a:rPr lang="en-US" sz="1600" dirty="0" smtClean="0"/>
              <a:t>Do you agree to add the following feedback structure for MU type feedback to 11ax SFD:</a:t>
            </a:r>
          </a:p>
          <a:p>
            <a:endParaRPr lang="en-US" sz="1600" dirty="0"/>
          </a:p>
          <a:p>
            <a:endParaRPr lang="en-US" sz="1600" dirty="0" smtClean="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16</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00200" y="2362200"/>
            <a:ext cx="5638800" cy="3232932"/>
          </a:xfrm>
          <a:prstGeom prst="rect">
            <a:avLst/>
          </a:prstGeom>
        </p:spPr>
      </p:pic>
      <p:sp>
        <p:nvSpPr>
          <p:cNvPr id="7" name="TextBox 6"/>
          <p:cNvSpPr txBox="1"/>
          <p:nvPr/>
        </p:nvSpPr>
        <p:spPr>
          <a:xfrm>
            <a:off x="1219200" y="5791200"/>
            <a:ext cx="3429000" cy="369332"/>
          </a:xfrm>
          <a:prstGeom prst="rect">
            <a:avLst/>
          </a:prstGeom>
          <a:noFill/>
        </p:spPr>
        <p:txBody>
          <a:bodyPr wrap="square" rtlCol="0">
            <a:spAutoFit/>
          </a:bodyPr>
          <a:lstStyle/>
          <a:p>
            <a:r>
              <a:rPr lang="en-US" altLang="zh-CN" sz="1800" dirty="0" smtClean="0">
                <a:solidFill>
                  <a:srgbClr val="00B050"/>
                </a:solidFill>
              </a:rPr>
              <a:t>46Y/0N/3A; SP passed.</a:t>
            </a:r>
            <a:endParaRPr lang="zh-CN" altLang="en-US" sz="1800" dirty="0">
              <a:solidFill>
                <a:srgbClr val="00B050"/>
              </a:solidFill>
            </a:endParaRPr>
          </a:p>
        </p:txBody>
      </p:sp>
    </p:spTree>
    <p:extLst>
      <p:ext uri="{BB962C8B-B14F-4D97-AF65-F5344CB8AC3E}">
        <p14:creationId xmlns:p14="http://schemas.microsoft.com/office/powerpoint/2010/main" xmlns="" val="10238793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2 </a:t>
            </a:r>
            <a:r>
              <a:rPr lang="en-US" altLang="zh-CN" dirty="0" smtClean="0"/>
              <a:t>(#2, 11-16/0608r0)</a:t>
            </a:r>
            <a:endParaRPr lang="en-US" dirty="0"/>
          </a:p>
        </p:txBody>
      </p:sp>
      <p:sp>
        <p:nvSpPr>
          <p:cNvPr id="3" name="Content Placeholder 2"/>
          <p:cNvSpPr>
            <a:spLocks noGrp="1"/>
          </p:cNvSpPr>
          <p:nvPr>
            <p:ph idx="1"/>
          </p:nvPr>
        </p:nvSpPr>
        <p:spPr/>
        <p:txBody>
          <a:bodyPr/>
          <a:lstStyle/>
          <a:p>
            <a:r>
              <a:rPr lang="en-US" dirty="0"/>
              <a:t>Do you agree to add the following feedback structure for </a:t>
            </a:r>
            <a:r>
              <a:rPr lang="en-US" dirty="0" smtClean="0"/>
              <a:t>SU </a:t>
            </a:r>
            <a:r>
              <a:rPr lang="en-US" dirty="0"/>
              <a:t>type feedback </a:t>
            </a:r>
            <a:r>
              <a:rPr lang="en-US" dirty="0" smtClean="0"/>
              <a:t>to </a:t>
            </a:r>
            <a:r>
              <a:rPr lang="en-US" dirty="0"/>
              <a:t>11ax SFD?</a:t>
            </a:r>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Rectangle 5"/>
          <p:cNvSpPr/>
          <p:nvPr/>
        </p:nvSpPr>
        <p:spPr>
          <a:xfrm>
            <a:off x="762000" y="3200400"/>
            <a:ext cx="4682836" cy="1785104"/>
          </a:xfrm>
          <a:prstGeom prst="rect">
            <a:avLst/>
          </a:prstGeom>
        </p:spPr>
        <p:txBody>
          <a:bodyPr wrap="square">
            <a:spAutoFit/>
          </a:bodyPr>
          <a:lstStyle/>
          <a:p>
            <a:pPr marL="628650" lvl="1" indent="-171450">
              <a:buFont typeface="Arial" panose="020B0604020202020204" pitchFamily="34" charset="0"/>
              <a:buChar char="•"/>
            </a:pPr>
            <a:r>
              <a:rPr lang="en-US" sz="1100" dirty="0" smtClean="0"/>
              <a:t>Average </a:t>
            </a:r>
            <a:r>
              <a:rPr lang="en-US" sz="1100" dirty="0"/>
              <a:t>SNR, space-time stream 1 (averaged over entire FB BW)</a:t>
            </a:r>
          </a:p>
          <a:p>
            <a:pPr marL="628650" lvl="1" indent="-171450">
              <a:buFont typeface="Arial" panose="020B0604020202020204" pitchFamily="34" charset="0"/>
              <a:buChar char="•"/>
            </a:pPr>
            <a:r>
              <a:rPr lang="en-US" sz="1100" dirty="0"/>
              <a:t>…………….</a:t>
            </a:r>
          </a:p>
          <a:p>
            <a:pPr marL="628650" lvl="1" indent="-171450">
              <a:buFont typeface="Arial" panose="020B0604020202020204" pitchFamily="34" charset="0"/>
              <a:buChar char="•"/>
            </a:pPr>
            <a:r>
              <a:rPr lang="en-US" sz="1100" dirty="0"/>
              <a:t>Average SNR, space-time stream </a:t>
            </a:r>
            <a:r>
              <a:rPr lang="en-US" sz="1100" dirty="0" err="1"/>
              <a:t>Nc</a:t>
            </a:r>
            <a:r>
              <a:rPr lang="en-US" sz="1100" dirty="0"/>
              <a:t> (averaged over </a:t>
            </a:r>
            <a:r>
              <a:rPr lang="en-US" sz="1100" dirty="0" smtClean="0"/>
              <a:t>entire </a:t>
            </a:r>
            <a:r>
              <a:rPr lang="en-US" sz="1100" dirty="0"/>
              <a:t>FB BW</a:t>
            </a:r>
            <a:r>
              <a:rPr lang="en-US" sz="1100" dirty="0" smtClean="0"/>
              <a:t>)</a:t>
            </a:r>
          </a:p>
          <a:p>
            <a:pPr marL="628650" lvl="1" indent="-171450">
              <a:buFont typeface="Arial" panose="020B0604020202020204" pitchFamily="34" charset="0"/>
              <a:buChar char="•"/>
            </a:pPr>
            <a:endParaRPr lang="en-US" sz="1100" dirty="0" smtClean="0"/>
          </a:p>
          <a:p>
            <a:pPr marL="628650" lvl="1" indent="-171450">
              <a:buFont typeface="Arial" panose="020B0604020202020204" pitchFamily="34" charset="0"/>
              <a:buChar char="•"/>
            </a:pPr>
            <a:endParaRPr lang="en-US" sz="1100" dirty="0"/>
          </a:p>
          <a:p>
            <a:pPr lvl="1"/>
            <a:endParaRPr lang="en-US" sz="1100" dirty="0" smtClean="0"/>
          </a:p>
          <a:p>
            <a:pPr marL="628650" lvl="1" indent="-171450">
              <a:buFont typeface="Arial" panose="020B0604020202020204" pitchFamily="34" charset="0"/>
              <a:buChar char="•"/>
            </a:pPr>
            <a:endParaRPr lang="en-US" sz="1100" dirty="0"/>
          </a:p>
          <a:p>
            <a:pPr marL="628650" lvl="1" indent="-171450">
              <a:buFont typeface="Arial" panose="020B0604020202020204" pitchFamily="34" charset="0"/>
              <a:buChar char="•"/>
            </a:pPr>
            <a:r>
              <a:rPr lang="en-US" sz="1100" dirty="0" smtClean="0"/>
              <a:t>V matrix of Feedback Tone 1</a:t>
            </a:r>
          </a:p>
          <a:p>
            <a:pPr marL="628650" lvl="1" indent="-171450">
              <a:buFont typeface="Arial" panose="020B0604020202020204" pitchFamily="34" charset="0"/>
              <a:buChar char="•"/>
            </a:pPr>
            <a:r>
              <a:rPr lang="en-US" sz="1100" dirty="0" smtClean="0"/>
              <a:t>V matrix of Feedback Tone 2</a:t>
            </a:r>
          </a:p>
          <a:p>
            <a:pPr marL="628650" lvl="1" indent="-171450">
              <a:buFont typeface="Arial" panose="020B0604020202020204" pitchFamily="34" charset="0"/>
              <a:buChar char="•"/>
            </a:pPr>
            <a:r>
              <a:rPr lang="en-US" sz="1100" dirty="0" smtClean="0"/>
              <a:t>……….......</a:t>
            </a:r>
            <a:endParaRPr lang="en-US" sz="1400" dirty="0"/>
          </a:p>
        </p:txBody>
      </p:sp>
      <p:sp>
        <p:nvSpPr>
          <p:cNvPr id="7" name="Rounded Rectangle 6"/>
          <p:cNvSpPr/>
          <p:nvPr/>
        </p:nvSpPr>
        <p:spPr bwMode="auto">
          <a:xfrm>
            <a:off x="990600" y="3200400"/>
            <a:ext cx="4343400" cy="7620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ight Arrow 8"/>
          <p:cNvSpPr/>
          <p:nvPr/>
        </p:nvSpPr>
        <p:spPr bwMode="auto">
          <a:xfrm>
            <a:off x="5444836" y="34290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860472" y="3366700"/>
            <a:ext cx="1119665" cy="276999"/>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Average SNR</a:t>
            </a:r>
            <a:endParaRPr lang="en-US" i="1" dirty="0">
              <a:latin typeface="Arial" panose="020B0604020202020204" pitchFamily="34" charset="0"/>
              <a:cs typeface="Arial" panose="020B0604020202020204" pitchFamily="34" charset="0"/>
            </a:endParaRPr>
          </a:p>
        </p:txBody>
      </p:sp>
      <p:sp>
        <p:nvSpPr>
          <p:cNvPr id="11" name="Rounded Rectangle 10"/>
          <p:cNvSpPr/>
          <p:nvPr/>
        </p:nvSpPr>
        <p:spPr bwMode="auto">
          <a:xfrm>
            <a:off x="980209" y="4267200"/>
            <a:ext cx="4343400" cy="8382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ight Arrow 11"/>
          <p:cNvSpPr/>
          <p:nvPr/>
        </p:nvSpPr>
        <p:spPr bwMode="auto">
          <a:xfrm>
            <a:off x="5444836" y="45339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839690" y="4253621"/>
            <a:ext cx="2135328" cy="830997"/>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Compressed V </a:t>
            </a:r>
          </a:p>
          <a:p>
            <a:r>
              <a:rPr lang="en-US" i="1" dirty="0" smtClean="0">
                <a:latin typeface="Arial" panose="020B0604020202020204" pitchFamily="34" charset="0"/>
                <a:cs typeface="Arial" panose="020B0604020202020204" pitchFamily="34" charset="0"/>
              </a:rPr>
              <a:t>on the feedback tones</a:t>
            </a:r>
          </a:p>
          <a:p>
            <a:r>
              <a:rPr lang="en-US" i="1" dirty="0" smtClean="0">
                <a:latin typeface="Arial" panose="020B0604020202020204" pitchFamily="34" charset="0"/>
                <a:cs typeface="Arial" panose="020B0604020202020204" pitchFamily="34" charset="0"/>
              </a:rPr>
              <a:t>Tone decided based on </a:t>
            </a:r>
          </a:p>
          <a:p>
            <a:r>
              <a:rPr lang="en-US" i="1" dirty="0" smtClean="0">
                <a:latin typeface="Arial" panose="020B0604020202020204" pitchFamily="34" charset="0"/>
                <a:cs typeface="Arial" panose="020B0604020202020204" pitchFamily="34" charset="0"/>
              </a:rPr>
              <a:t>start and end 26RU in NDPA</a:t>
            </a:r>
            <a:endParaRPr lang="en-US" i="1" dirty="0">
              <a:latin typeface="Arial" panose="020B0604020202020204" pitchFamily="34" charset="0"/>
              <a:cs typeface="Arial" panose="020B0604020202020204" pitchFamily="34" charset="0"/>
            </a:endParaRPr>
          </a:p>
        </p:txBody>
      </p:sp>
      <p:sp>
        <p:nvSpPr>
          <p:cNvPr id="14" name="TextBox 13"/>
          <p:cNvSpPr txBox="1"/>
          <p:nvPr/>
        </p:nvSpPr>
        <p:spPr>
          <a:xfrm>
            <a:off x="1219200" y="5791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985149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3 </a:t>
            </a:r>
            <a:r>
              <a:rPr lang="en-US" altLang="zh-CN" dirty="0" smtClean="0"/>
              <a:t>(#3, 11-16/0608r0)</a:t>
            </a:r>
            <a:endParaRPr lang="en-US" dirty="0"/>
          </a:p>
        </p:txBody>
      </p:sp>
      <p:sp>
        <p:nvSpPr>
          <p:cNvPr id="3" name="Content Placeholder 2"/>
          <p:cNvSpPr>
            <a:spLocks noGrp="1"/>
          </p:cNvSpPr>
          <p:nvPr>
            <p:ph idx="1"/>
          </p:nvPr>
        </p:nvSpPr>
        <p:spPr/>
        <p:txBody>
          <a:bodyPr/>
          <a:lstStyle/>
          <a:p>
            <a:r>
              <a:rPr lang="en-US" dirty="0"/>
              <a:t>Do you agree to add the following feedback structure for </a:t>
            </a:r>
            <a:r>
              <a:rPr lang="en-US" dirty="0" smtClean="0"/>
              <a:t>CQI </a:t>
            </a:r>
            <a:r>
              <a:rPr lang="en-US" dirty="0"/>
              <a:t>feedback </a:t>
            </a:r>
            <a:r>
              <a:rPr lang="en-US" dirty="0" smtClean="0"/>
              <a:t>to </a:t>
            </a:r>
            <a:r>
              <a:rPr lang="en-US" dirty="0"/>
              <a:t>11ax SFD :</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18</a:t>
            </a:fld>
            <a:endParaRPr lang="en-US" dirty="0"/>
          </a:p>
        </p:txBody>
      </p:sp>
      <p:grpSp>
        <p:nvGrpSpPr>
          <p:cNvPr id="6" name="Group 18"/>
          <p:cNvGrpSpPr/>
          <p:nvPr/>
        </p:nvGrpSpPr>
        <p:grpSpPr>
          <a:xfrm>
            <a:off x="897715" y="2209800"/>
            <a:ext cx="7984315" cy="4114800"/>
            <a:chOff x="897715" y="2209800"/>
            <a:chExt cx="7984315" cy="4114800"/>
          </a:xfrm>
        </p:grpSpPr>
        <p:sp>
          <p:nvSpPr>
            <p:cNvPr id="12" name="Content Placeholder 1"/>
            <p:cNvSpPr txBox="1">
              <a:spLocks/>
            </p:cNvSpPr>
            <p:nvPr/>
          </p:nvSpPr>
          <p:spPr bwMode="auto">
            <a:xfrm>
              <a:off x="897715" y="2209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endParaRPr lang="en-US" sz="1000" kern="0" dirty="0" smtClean="0"/>
            </a:p>
            <a:p>
              <a:pPr lvl="1"/>
              <a:endParaRPr lang="en-US" sz="1000" kern="0" dirty="0" smtClean="0"/>
            </a:p>
            <a:p>
              <a:pPr lvl="1"/>
              <a:endParaRPr lang="en-US" sz="1000" kern="0" dirty="0" smtClean="0"/>
            </a:p>
            <a:p>
              <a:pPr marL="457200" lvl="1" indent="0">
                <a:buNone/>
              </a:pPr>
              <a:endParaRPr lang="en-US" sz="1200" kern="0" dirty="0" smtClean="0"/>
            </a:p>
            <a:p>
              <a:pPr lvl="1"/>
              <a:r>
                <a:rPr lang="en-US" sz="1200" kern="0" dirty="0" smtClean="0"/>
                <a:t>1</a:t>
              </a:r>
              <a:r>
                <a:rPr lang="en-US" sz="1200" kern="0" baseline="30000" dirty="0" smtClean="0"/>
                <a:t>st</a:t>
              </a:r>
              <a:r>
                <a:rPr lang="en-US" sz="1200" kern="0" dirty="0" smtClean="0"/>
                <a:t> RU26 </a:t>
              </a:r>
            </a:p>
            <a:p>
              <a:pPr lvl="2"/>
              <a:r>
                <a:rPr lang="en-US" sz="1000" kern="0" dirty="0" smtClean="0"/>
                <a:t>Stream 1 SNR (only one number per RU)</a:t>
              </a:r>
            </a:p>
            <a:p>
              <a:pPr lvl="2"/>
              <a:r>
                <a:rPr lang="en-US" sz="1000" kern="0" dirty="0" smtClean="0"/>
                <a:t>Stream 2 SNR (only one number per RU)</a:t>
              </a:r>
            </a:p>
            <a:p>
              <a:pPr lvl="2"/>
              <a:r>
                <a:rPr lang="en-US" sz="1000" kern="0" dirty="0" smtClean="0"/>
                <a:t>….....</a:t>
              </a:r>
              <a:endParaRPr lang="en-US" sz="900" kern="0" dirty="0" smtClean="0"/>
            </a:p>
            <a:p>
              <a:pPr lvl="1"/>
              <a:r>
                <a:rPr lang="en-US" sz="1250" kern="0" dirty="0" smtClean="0"/>
                <a:t>2</a:t>
              </a:r>
              <a:r>
                <a:rPr lang="en-US" sz="1250" kern="0" baseline="30000" dirty="0" smtClean="0"/>
                <a:t>nd</a:t>
              </a:r>
              <a:r>
                <a:rPr lang="en-US" sz="1250" kern="0" dirty="0" smtClean="0"/>
                <a:t> RU26</a:t>
              </a:r>
              <a:endParaRPr lang="en-US" sz="1000" kern="0" dirty="0" smtClean="0"/>
            </a:p>
            <a:p>
              <a:pPr lvl="2"/>
              <a:r>
                <a:rPr lang="en-US" sz="1050" kern="0" dirty="0" smtClean="0"/>
                <a:t>…….</a:t>
              </a:r>
            </a:p>
            <a:p>
              <a:pPr lvl="2"/>
              <a:r>
                <a:rPr lang="en-US" sz="1050" kern="0" dirty="0" smtClean="0"/>
                <a:t>…….</a:t>
              </a:r>
            </a:p>
            <a:p>
              <a:pPr lvl="1"/>
              <a:r>
                <a:rPr lang="en-US" sz="1850" kern="0" dirty="0" smtClean="0"/>
                <a:t>……</a:t>
              </a:r>
            </a:p>
            <a:p>
              <a:pPr lvl="2"/>
              <a:endParaRPr lang="en-US" sz="1000" kern="0" dirty="0" smtClean="0"/>
            </a:p>
            <a:p>
              <a:pPr lvl="2"/>
              <a:endParaRPr lang="en-US" sz="1000" kern="0" dirty="0"/>
            </a:p>
            <a:p>
              <a:pPr lvl="2"/>
              <a:endParaRPr lang="en-US" sz="1000" kern="0" dirty="0" smtClean="0"/>
            </a:p>
            <a:p>
              <a:pPr lvl="1"/>
              <a:r>
                <a:rPr lang="en-US" sz="1600" kern="0" dirty="0" smtClean="0"/>
                <a:t>Each SNR is an absolute number represented by 6 bits, with 1 dB granularity and a range of -10 dB to 53 dB </a:t>
              </a:r>
            </a:p>
            <a:p>
              <a:endParaRPr lang="en-US" sz="2000" kern="0" dirty="0"/>
            </a:p>
          </p:txBody>
        </p:sp>
        <p:sp>
          <p:nvSpPr>
            <p:cNvPr id="16" name="Rounded Rectangle 15"/>
            <p:cNvSpPr/>
            <p:nvPr/>
          </p:nvSpPr>
          <p:spPr bwMode="auto">
            <a:xfrm>
              <a:off x="990600" y="2951540"/>
              <a:ext cx="4920455" cy="1968778"/>
            </a:xfrm>
            <a:prstGeom prst="roundRect">
              <a:avLst/>
            </a:prstGeom>
            <a:noFill/>
            <a:ln>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7" name="Right Arrow 16"/>
            <p:cNvSpPr/>
            <p:nvPr/>
          </p:nvSpPr>
          <p:spPr bwMode="auto">
            <a:xfrm>
              <a:off x="6003940" y="3793151"/>
              <a:ext cx="221617" cy="197427"/>
            </a:xfrm>
            <a:prstGeom prst="rightArrow">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8" name="TextBox 17"/>
            <p:cNvSpPr txBox="1"/>
            <p:nvPr/>
          </p:nvSpPr>
          <p:spPr>
            <a:xfrm>
              <a:off x="6248400" y="3762599"/>
              <a:ext cx="2633630" cy="258532"/>
            </a:xfrm>
            <a:prstGeom prst="rect">
              <a:avLst/>
            </a:prstGeom>
            <a:noFill/>
          </p:spPr>
          <p:txBody>
            <a:bodyPr wrap="square" rtlCol="0">
              <a:spAutoFit/>
            </a:bodyPr>
            <a:lstStyle/>
            <a:p>
              <a:pPr>
                <a:lnSpc>
                  <a:spcPct val="90000"/>
                </a:lnSpc>
                <a:spcAft>
                  <a:spcPts val="300"/>
                </a:spcAft>
              </a:pPr>
              <a:r>
                <a:rPr lang="en-US" i="1" dirty="0" smtClean="0">
                  <a:solidFill>
                    <a:schemeClr val="tx1">
                      <a:lumMod val="75000"/>
                      <a:lumOff val="25000"/>
                    </a:schemeClr>
                  </a:solidFill>
                  <a:latin typeface="Calibre Semibold" pitchFamily="34" charset="0"/>
                </a:rPr>
                <a:t>Absolute SNRs </a:t>
              </a:r>
              <a:r>
                <a:rPr lang="en-US" b="1" i="1" dirty="0" smtClean="0">
                  <a:solidFill>
                    <a:schemeClr val="tx1">
                      <a:lumMod val="75000"/>
                      <a:lumOff val="25000"/>
                    </a:schemeClr>
                  </a:solidFill>
                  <a:latin typeface="Calibre Semibold" pitchFamily="34" charset="0"/>
                </a:rPr>
                <a:t>per RU26</a:t>
              </a:r>
            </a:p>
          </p:txBody>
        </p:sp>
      </p:grpSp>
      <p:sp>
        <p:nvSpPr>
          <p:cNvPr id="11" name="TextBox 10"/>
          <p:cNvSpPr txBox="1"/>
          <p:nvPr/>
        </p:nvSpPr>
        <p:spPr>
          <a:xfrm>
            <a:off x="1219200" y="6031468"/>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552024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4 </a:t>
            </a:r>
            <a:r>
              <a:rPr lang="en-US" altLang="zh-CN" dirty="0" smtClean="0"/>
              <a:t>(#4, 11-16/0608r0)</a:t>
            </a:r>
            <a:endParaRPr lang="en-US" dirty="0"/>
          </a:p>
        </p:txBody>
      </p:sp>
      <p:sp>
        <p:nvSpPr>
          <p:cNvPr id="3" name="Content Placeholder 2"/>
          <p:cNvSpPr>
            <a:spLocks noGrp="1"/>
          </p:cNvSpPr>
          <p:nvPr>
            <p:ph idx="1"/>
          </p:nvPr>
        </p:nvSpPr>
        <p:spPr/>
        <p:txBody>
          <a:bodyPr/>
          <a:lstStyle/>
          <a:p>
            <a:r>
              <a:rPr lang="en-US" dirty="0"/>
              <a:t>Do you agree to adopt the </a:t>
            </a:r>
            <a:r>
              <a:rPr lang="en-US" dirty="0" smtClean="0"/>
              <a:t>following design for the HE-MIMO control field and add it to the 11ax SFD?</a:t>
            </a:r>
          </a:p>
          <a:p>
            <a:endParaRPr lang="en-US" dirty="0"/>
          </a:p>
          <a:p>
            <a:endParaRPr lang="en-US" dirty="0" smtClean="0"/>
          </a:p>
          <a:p>
            <a:pPr marL="457200" lvl="1" indent="0">
              <a:buNone/>
            </a:pPr>
            <a:endParaRPr lang="en-US" sz="1200" dirty="0"/>
          </a:p>
          <a:p>
            <a:pPr marL="457200" lvl="1" indent="0">
              <a:buNone/>
            </a:pPr>
            <a:r>
              <a:rPr lang="en-US" sz="1600" b="1" dirty="0" smtClean="0"/>
              <a:t>Changes from VHT are listed below</a:t>
            </a:r>
            <a:endParaRPr lang="en-US" sz="1600" b="1" dirty="0"/>
          </a:p>
          <a:p>
            <a:pPr lvl="1"/>
            <a:r>
              <a:rPr lang="en-US" sz="1200" dirty="0" smtClean="0">
                <a:sym typeface="Wingdings" panose="05000000000000000000" pitchFamily="2" charset="2"/>
              </a:rPr>
              <a:t>BW </a:t>
            </a:r>
            <a:r>
              <a:rPr lang="en-US" sz="1200" dirty="0">
                <a:sym typeface="Wingdings" panose="05000000000000000000" pitchFamily="2" charset="2"/>
              </a:rPr>
              <a:t>(2 bits</a:t>
            </a:r>
            <a:r>
              <a:rPr lang="en-US" sz="1200" dirty="0" smtClean="0">
                <a:sym typeface="Wingdings" panose="05000000000000000000" pitchFamily="2" charset="2"/>
              </a:rPr>
              <a:t>) – Same meaning as channel width field of VHT</a:t>
            </a:r>
          </a:p>
          <a:p>
            <a:pPr lvl="1"/>
            <a:r>
              <a:rPr lang="en-US" sz="1200" dirty="0" err="1" smtClean="0">
                <a:sym typeface="Wingdings" panose="05000000000000000000" pitchFamily="2" charset="2"/>
              </a:rPr>
              <a:t>RU_Start_Index</a:t>
            </a:r>
            <a:r>
              <a:rPr lang="en-US" sz="1200" dirty="0" smtClean="0">
                <a:sym typeface="Wingdings" panose="05000000000000000000" pitchFamily="2" charset="2"/>
              </a:rPr>
              <a:t> </a:t>
            </a:r>
            <a:r>
              <a:rPr lang="en-US" sz="1200" dirty="0">
                <a:sym typeface="Wingdings" panose="05000000000000000000" pitchFamily="2" charset="2"/>
              </a:rPr>
              <a:t>(7 bits) </a:t>
            </a:r>
            <a:r>
              <a:rPr lang="en-US" sz="1200" dirty="0" smtClean="0">
                <a:sym typeface="Wingdings" panose="05000000000000000000" pitchFamily="2" charset="2"/>
              </a:rPr>
              <a:t>: The index of the first RU26 of the feedback being sent</a:t>
            </a:r>
            <a:endParaRPr lang="en-US" sz="1200" dirty="0">
              <a:sym typeface="Wingdings" panose="05000000000000000000" pitchFamily="2" charset="2"/>
            </a:endParaRPr>
          </a:p>
          <a:p>
            <a:pPr lvl="1"/>
            <a:r>
              <a:rPr lang="en-US" sz="1200" dirty="0" err="1" smtClean="0">
                <a:sym typeface="Wingdings" panose="05000000000000000000" pitchFamily="2" charset="2"/>
              </a:rPr>
              <a:t>RU_End_Index</a:t>
            </a:r>
            <a:r>
              <a:rPr lang="en-US" sz="1200" dirty="0" smtClean="0">
                <a:sym typeface="Wingdings" panose="05000000000000000000" pitchFamily="2" charset="2"/>
              </a:rPr>
              <a:t> </a:t>
            </a:r>
            <a:r>
              <a:rPr lang="en-US" sz="1200" dirty="0"/>
              <a:t>(7 bits</a:t>
            </a:r>
            <a:r>
              <a:rPr lang="en-US" sz="1200" dirty="0" smtClean="0"/>
              <a:t>)  : The index of the last RU26 of the feedback being sent</a:t>
            </a:r>
            <a:endParaRPr lang="en-US" sz="1200" dirty="0"/>
          </a:p>
          <a:p>
            <a:pPr lvl="1"/>
            <a:r>
              <a:rPr lang="en-US" sz="1200" dirty="0"/>
              <a:t>Grouping </a:t>
            </a:r>
            <a:r>
              <a:rPr lang="en-US" sz="1200" dirty="0" smtClean="0"/>
              <a:t>is 1 </a:t>
            </a:r>
            <a:r>
              <a:rPr lang="en-US" sz="1200" dirty="0"/>
              <a:t>bit</a:t>
            </a:r>
          </a:p>
          <a:p>
            <a:pPr lvl="2"/>
            <a:r>
              <a:rPr lang="en-US" sz="1100" dirty="0"/>
              <a:t>0: Ng=4, 1: Ng=16</a:t>
            </a:r>
          </a:p>
          <a:p>
            <a:pPr lvl="1"/>
            <a:r>
              <a:rPr lang="en-US" sz="1200" dirty="0"/>
              <a:t>Feedback type </a:t>
            </a:r>
            <a:r>
              <a:rPr lang="en-US" sz="1200" dirty="0" smtClean="0">
                <a:sym typeface="Wingdings" panose="05000000000000000000" pitchFamily="2" charset="2"/>
              </a:rPr>
              <a:t>is </a:t>
            </a:r>
            <a:r>
              <a:rPr lang="en-US" sz="1200" dirty="0" smtClean="0"/>
              <a:t>2 </a:t>
            </a:r>
            <a:r>
              <a:rPr lang="en-US" sz="1200" dirty="0"/>
              <a:t>bits</a:t>
            </a:r>
          </a:p>
          <a:p>
            <a:pPr lvl="2"/>
            <a:r>
              <a:rPr lang="en-US" sz="1100" dirty="0"/>
              <a:t>0: SU, 1: MU, 2: CQI only, 3: Reserved</a:t>
            </a:r>
          </a:p>
          <a:p>
            <a:pPr lvl="1"/>
            <a:r>
              <a:rPr lang="en-US" sz="1200" dirty="0"/>
              <a:t>4 bits unused (reserved</a:t>
            </a:r>
            <a:r>
              <a:rPr lang="en-US" sz="1200" dirty="0" smtClean="0"/>
              <a:t>)</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19</a:t>
            </a:fld>
            <a:endParaRPr lang="en-US" dirty="0"/>
          </a:p>
        </p:txBody>
      </p:sp>
      <p:graphicFrame>
        <p:nvGraphicFramePr>
          <p:cNvPr id="6" name="Object 5"/>
          <p:cNvGraphicFramePr>
            <a:graphicFrameLocks noChangeAspect="1"/>
          </p:cNvGraphicFramePr>
          <p:nvPr>
            <p:extLst/>
          </p:nvPr>
        </p:nvGraphicFramePr>
        <p:xfrm>
          <a:off x="716973" y="3048000"/>
          <a:ext cx="6702425" cy="508000"/>
        </p:xfrm>
        <a:graphic>
          <a:graphicData uri="http://schemas.openxmlformats.org/presentationml/2006/ole">
            <p:oleObj spid="_x0000_s15362" name="Visio" r:id="rId3" imgW="10623788" imgH="817020" progId="">
              <p:embed/>
            </p:oleObj>
          </a:graphicData>
        </a:graphic>
      </p:graphicFrame>
      <p:sp>
        <p:nvSpPr>
          <p:cNvPr id="7" name="TextBox 6"/>
          <p:cNvSpPr txBox="1"/>
          <p:nvPr/>
        </p:nvSpPr>
        <p:spPr>
          <a:xfrm>
            <a:off x="1219200" y="6031468"/>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61039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5 (#1, 11-16/0611r0)</a:t>
            </a:r>
            <a:endParaRPr lang="en-US" dirty="0"/>
          </a:p>
        </p:txBody>
      </p:sp>
      <p:sp>
        <p:nvSpPr>
          <p:cNvPr id="3" name="Content Placeholder 2"/>
          <p:cNvSpPr>
            <a:spLocks noGrp="1"/>
          </p:cNvSpPr>
          <p:nvPr>
            <p:ph idx="1"/>
          </p:nvPr>
        </p:nvSpPr>
        <p:spPr/>
        <p:txBody>
          <a:bodyPr/>
          <a:lstStyle/>
          <a:p>
            <a:r>
              <a:rPr lang="en-US" sz="2000" dirty="0" smtClean="0"/>
              <a:t>Do you agree to add the following to the SFD?</a:t>
            </a:r>
          </a:p>
          <a:p>
            <a:pPr marL="0" indent="0">
              <a:buNone/>
            </a:pPr>
            <a:endParaRPr lang="en-US" sz="2000" dirty="0"/>
          </a:p>
          <a:p>
            <a:pPr marL="400050" lvl="1" indent="0">
              <a:buNone/>
            </a:pPr>
            <a:r>
              <a:rPr lang="en-US" sz="1600" dirty="0" smtClean="0"/>
              <a:t>“BW subfield length in the Common Info Field of the Trigger frame is 2 bits”</a:t>
            </a:r>
            <a:endParaRPr lang="en-US" sz="16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990600" y="4419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4959170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6 (#2, 11-16/0611r0)</a:t>
            </a:r>
            <a:endParaRPr lang="en-US" dirty="0"/>
          </a:p>
        </p:txBody>
      </p:sp>
      <p:sp>
        <p:nvSpPr>
          <p:cNvPr id="3" name="Content Placeholder 2"/>
          <p:cNvSpPr>
            <a:spLocks noGrp="1"/>
          </p:cNvSpPr>
          <p:nvPr>
            <p:ph idx="1"/>
          </p:nvPr>
        </p:nvSpPr>
        <p:spPr/>
        <p:txBody>
          <a:bodyPr/>
          <a:lstStyle/>
          <a:p>
            <a:r>
              <a:rPr lang="en-US" sz="2000" dirty="0"/>
              <a:t>Do you agree to add the following to the SFD?</a:t>
            </a:r>
          </a:p>
          <a:p>
            <a:pPr marL="0" indent="0">
              <a:buNone/>
            </a:pPr>
            <a:endParaRPr lang="en-US" sz="2000" dirty="0" smtClean="0"/>
          </a:p>
          <a:p>
            <a:pPr marL="400050" lvl="1" indent="0">
              <a:buNone/>
            </a:pPr>
            <a:r>
              <a:rPr lang="en-US" sz="1600" b="0" dirty="0" smtClean="0"/>
              <a:t>“PE subfield length in the Common Info Field of the Trigger frame is 3 bits”</a:t>
            </a:r>
            <a:endParaRPr lang="en-US" sz="1600" b="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9144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024587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7 (#3, 11-16/0611r1)</a:t>
            </a:r>
            <a:endParaRPr lang="en-US" dirty="0"/>
          </a:p>
        </p:txBody>
      </p:sp>
      <p:sp>
        <p:nvSpPr>
          <p:cNvPr id="3" name="Content Placeholder 2"/>
          <p:cNvSpPr>
            <a:spLocks noGrp="1"/>
          </p:cNvSpPr>
          <p:nvPr>
            <p:ph idx="1"/>
          </p:nvPr>
        </p:nvSpPr>
        <p:spPr/>
        <p:txBody>
          <a:bodyPr/>
          <a:lstStyle/>
          <a:p>
            <a:r>
              <a:rPr lang="en-US" sz="2000" dirty="0"/>
              <a:t>Do you agree to add the following to the SFD?</a:t>
            </a:r>
          </a:p>
          <a:p>
            <a:pPr marL="0" indent="0">
              <a:buNone/>
            </a:pPr>
            <a:endParaRPr lang="en-US" sz="2000" dirty="0" smtClean="0"/>
          </a:p>
          <a:p>
            <a:pPr marL="400050" lvl="1" indent="0">
              <a:buNone/>
            </a:pPr>
            <a:r>
              <a:rPr lang="en-US" sz="1600" b="0" dirty="0" smtClean="0"/>
              <a:t>‘CP and LTF Type’ subfield length in the Common Info Field of the Trigger frame</a:t>
            </a:r>
            <a:r>
              <a:rPr lang="en-US" sz="1600" b="0" dirty="0"/>
              <a:t> </a:t>
            </a:r>
            <a:r>
              <a:rPr lang="en-US" sz="1600" b="0" dirty="0" smtClean="0"/>
              <a:t>is 2 bits”</a:t>
            </a:r>
            <a:endParaRPr lang="en-US" sz="1050" b="0" u="sng" dirty="0" smtClean="0"/>
          </a:p>
          <a:p>
            <a:pPr marL="1200150" lvl="3" indent="0">
              <a:buNone/>
            </a:pPr>
            <a:endParaRPr lang="en-US" sz="1400" u="sng" dirty="0" smtClean="0"/>
          </a:p>
          <a:p>
            <a:endParaRPr lang="en-US" sz="20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11430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440600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8 (#4, 11-16/0611r0)</a:t>
            </a:r>
            <a:endParaRPr lang="en-US" dirty="0"/>
          </a:p>
        </p:txBody>
      </p:sp>
      <p:sp>
        <p:nvSpPr>
          <p:cNvPr id="3" name="Content Placeholder 2"/>
          <p:cNvSpPr>
            <a:spLocks noGrp="1"/>
          </p:cNvSpPr>
          <p:nvPr>
            <p:ph idx="1"/>
          </p:nvPr>
        </p:nvSpPr>
        <p:spPr/>
        <p:txBody>
          <a:bodyPr/>
          <a:lstStyle/>
          <a:p>
            <a:r>
              <a:rPr lang="en-US" sz="2000" dirty="0"/>
              <a:t>Do you agree to add the following to the SFD?</a:t>
            </a:r>
          </a:p>
          <a:p>
            <a:endParaRPr lang="en-US" sz="2000" dirty="0" smtClean="0"/>
          </a:p>
          <a:p>
            <a:pPr marL="400050" lvl="1" indent="0">
              <a:buNone/>
            </a:pPr>
            <a:r>
              <a:rPr lang="en-US" sz="1600" b="0" dirty="0"/>
              <a:t>T</a:t>
            </a:r>
            <a:r>
              <a:rPr lang="en-US" sz="1600" b="0" dirty="0" smtClean="0"/>
              <a:t>he AP specifies in the Trigger </a:t>
            </a:r>
            <a:r>
              <a:rPr lang="en-US" sz="1600" b="0" dirty="0"/>
              <a:t>frame, the </a:t>
            </a:r>
            <a:r>
              <a:rPr lang="en-US" sz="1600" b="0" dirty="0" smtClean="0"/>
              <a:t>value of  SR and Reserved bits which is used by the STA in HE-SIG-A of a trigger-based PPDU.</a:t>
            </a:r>
            <a:endParaRPr lang="en-US" sz="1600" b="0" dirty="0"/>
          </a:p>
          <a:p>
            <a:endParaRPr lang="en-US" sz="20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11430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8633212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9 (#5, 11-16/0611r0)</a:t>
            </a:r>
            <a:endParaRPr lang="en-US" dirty="0"/>
          </a:p>
        </p:txBody>
      </p:sp>
      <p:sp>
        <p:nvSpPr>
          <p:cNvPr id="3" name="Content Placeholder 2"/>
          <p:cNvSpPr>
            <a:spLocks noGrp="1"/>
          </p:cNvSpPr>
          <p:nvPr>
            <p:ph idx="1"/>
          </p:nvPr>
        </p:nvSpPr>
        <p:spPr/>
        <p:txBody>
          <a:bodyPr/>
          <a:lstStyle/>
          <a:p>
            <a:r>
              <a:rPr lang="en-US" sz="2000" dirty="0"/>
              <a:t>D</a:t>
            </a:r>
            <a:r>
              <a:rPr lang="en-US" sz="2000" dirty="0" smtClean="0"/>
              <a:t>o you agree to add the following to the SFD ?</a:t>
            </a:r>
            <a:endParaRPr lang="en-US" sz="1600" dirty="0" smtClean="0"/>
          </a:p>
          <a:p>
            <a:pPr lvl="1"/>
            <a:r>
              <a:rPr lang="en-US" sz="1600" dirty="0"/>
              <a:t>T</a:t>
            </a:r>
            <a:r>
              <a:rPr lang="en-US" sz="1600" dirty="0" smtClean="0"/>
              <a:t>he </a:t>
            </a:r>
            <a:r>
              <a:rPr lang="en-US" sz="1600" dirty="0"/>
              <a:t>HE AP </a:t>
            </a:r>
            <a:r>
              <a:rPr lang="en-US" sz="1600" dirty="0" smtClean="0"/>
              <a:t>shall set </a:t>
            </a:r>
            <a:r>
              <a:rPr lang="en-US" sz="1600" dirty="0"/>
              <a:t>the MU MIMO LTF </a:t>
            </a:r>
            <a:r>
              <a:rPr lang="en-US" sz="1600" dirty="0" smtClean="0"/>
              <a:t>Mode bit in the trigger to indicate:</a:t>
            </a:r>
          </a:p>
          <a:p>
            <a:pPr lvl="2"/>
            <a:r>
              <a:rPr lang="en-US" sz="1400" dirty="0"/>
              <a:t>Single-stream </a:t>
            </a:r>
            <a:r>
              <a:rPr lang="en-US" sz="1400" dirty="0" smtClean="0"/>
              <a:t>pilots for any OFDMA transmission (including the case where MU-MIMO happens on part of the BW)</a:t>
            </a:r>
          </a:p>
          <a:p>
            <a:pPr lvl="2"/>
            <a:r>
              <a:rPr lang="en-US" sz="1400" dirty="0" smtClean="0"/>
              <a:t>The appropriate LTF mode (single stream pilots or masked LTFs) for full BW MU-MIMO</a:t>
            </a:r>
            <a:endParaRPr lang="en-US" sz="14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24</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11430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4008065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10 (#6, 11-16/0611r0)</a:t>
            </a:r>
            <a:endParaRPr lang="en-US" dirty="0"/>
          </a:p>
        </p:txBody>
      </p:sp>
      <p:sp>
        <p:nvSpPr>
          <p:cNvPr id="3" name="Content Placeholder 2"/>
          <p:cNvSpPr>
            <a:spLocks noGrp="1"/>
          </p:cNvSpPr>
          <p:nvPr>
            <p:ph idx="1"/>
          </p:nvPr>
        </p:nvSpPr>
        <p:spPr/>
        <p:txBody>
          <a:bodyPr/>
          <a:lstStyle/>
          <a:p>
            <a:r>
              <a:rPr lang="en-US" sz="2000" dirty="0" smtClean="0"/>
              <a:t>Do you agree to add the following ordering of the common info fields of the trigger frame to the SFD?</a:t>
            </a:r>
            <a:endParaRPr lang="en-US" sz="20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25</a:t>
            </a:fld>
            <a:endParaRPr lang="en-US" dirty="0"/>
          </a:p>
        </p:txBody>
      </p:sp>
      <p:pic>
        <p:nvPicPr>
          <p:cNvPr id="6" name="Picture 5"/>
          <p:cNvPicPr>
            <a:picLocks noChangeAspect="1"/>
          </p:cNvPicPr>
          <p:nvPr/>
        </p:nvPicPr>
        <p:blipFill>
          <a:blip r:embed="rId2" cstate="print"/>
          <a:stretch>
            <a:fillRect/>
          </a:stretch>
        </p:blipFill>
        <p:spPr>
          <a:xfrm>
            <a:off x="533400" y="3276600"/>
            <a:ext cx="8466691" cy="1864656"/>
          </a:xfrm>
          <a:prstGeom prst="rect">
            <a:avLst/>
          </a:prstGeom>
        </p:spPr>
      </p:pic>
      <p:sp>
        <p:nvSpPr>
          <p:cNvPr id="7" name="Date Placeholder 6"/>
          <p:cNvSpPr>
            <a:spLocks noGrp="1"/>
          </p:cNvSpPr>
          <p:nvPr>
            <p:ph type="dt" sz="half" idx="10"/>
          </p:nvPr>
        </p:nvSpPr>
        <p:spPr/>
        <p:txBody>
          <a:bodyPr/>
          <a:lstStyle/>
          <a:p>
            <a:pPr>
              <a:defRPr/>
            </a:pPr>
            <a:r>
              <a:rPr lang="en-US" smtClean="0"/>
              <a:t>May 2016</a:t>
            </a:r>
            <a:endParaRPr lang="en-US" dirty="0"/>
          </a:p>
        </p:txBody>
      </p:sp>
      <p:sp>
        <p:nvSpPr>
          <p:cNvPr id="8" name="TextBox 7"/>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1121003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11 (#1, 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the 11ax SFD </a:t>
            </a:r>
            <a:r>
              <a:rPr lang="en-US" dirty="0" smtClean="0"/>
              <a:t>?</a:t>
            </a:r>
          </a:p>
          <a:p>
            <a:pPr marL="400050" lvl="1" indent="0"/>
            <a:r>
              <a:rPr lang="en-US" dirty="0" smtClean="0"/>
              <a:t>“AID value of 2046 is reserved to indicate unallocated RUs in the user-specific HE-SIG-B content blocks”</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14670982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12 (#2, 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the 11ax SFD ?</a:t>
            </a:r>
          </a:p>
          <a:p>
            <a:pPr marL="400050" lvl="1" indent="0"/>
            <a:r>
              <a:rPr lang="en-US" dirty="0" smtClean="0"/>
              <a:t>“For </a:t>
            </a:r>
            <a:r>
              <a:rPr lang="en-US" dirty="0"/>
              <a:t>an 80 MHz and 160 MHz PPDUs, in each SIG-B content channel, the HE-SIG-B common blocks of the multiple 20MHz channels that the content channel corresponds to, are transmitted in an increasing order of the absolute </a:t>
            </a:r>
            <a:r>
              <a:rPr lang="en-US" dirty="0" smtClean="0"/>
              <a:t>frequency”</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3223315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13 (#3, 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the 11ax SFD ?</a:t>
            </a:r>
          </a:p>
          <a:p>
            <a:pPr marL="400050" lvl="1" indent="0"/>
            <a:r>
              <a:rPr lang="en-US" dirty="0" smtClean="0"/>
              <a:t>“For </a:t>
            </a:r>
            <a:r>
              <a:rPr lang="en-US" dirty="0"/>
              <a:t>MU-MIMO allocations of RU sizes larger than 242 tones, user specific content blocks are ordered across the two SIG-B content channels from left to right on the 1</a:t>
            </a:r>
            <a:r>
              <a:rPr lang="en-US" baseline="30000" dirty="0"/>
              <a:t>st</a:t>
            </a:r>
            <a:r>
              <a:rPr lang="en-US" dirty="0"/>
              <a:t> SIG-B content channel, followed by left to right on 2</a:t>
            </a:r>
            <a:r>
              <a:rPr lang="en-US" baseline="30000" dirty="0"/>
              <a:t>nd</a:t>
            </a:r>
            <a:r>
              <a:rPr lang="en-US" dirty="0"/>
              <a:t> SIG-B content </a:t>
            </a:r>
            <a:r>
              <a:rPr lang="en-US" dirty="0" smtClean="0"/>
              <a:t>channel”</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4115969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14 (#4, 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Do you </a:t>
            </a:r>
            <a:r>
              <a:rPr lang="en-US" dirty="0"/>
              <a:t>agree to add the following to the 11ax SFD ?</a:t>
            </a:r>
          </a:p>
          <a:p>
            <a:pPr marL="400050" lvl="1" indent="0"/>
            <a:r>
              <a:rPr lang="en-US" dirty="0" smtClean="0"/>
              <a:t>“For </a:t>
            </a:r>
            <a:r>
              <a:rPr lang="en-US" dirty="0"/>
              <a:t>HE MU PPDU transmissions on the UL, the STA-ID field of the HE-SIG-B per-user field shall carry the AID of the transmitter assigned by the </a:t>
            </a:r>
            <a:r>
              <a:rPr lang="en-US" dirty="0" smtClean="0"/>
              <a:t>AP”</a:t>
            </a:r>
          </a:p>
          <a:p>
            <a:pPr>
              <a:buFont typeface="Arial" panose="020B0604020202020204" pitchFamily="34" charset="0"/>
              <a:buChar char="•"/>
            </a:pPr>
            <a:endParaRPr lang="en-US" dirty="0"/>
          </a:p>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754891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Proposals impact the SFD will be prioritized, then CRs.</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zh-CN" dirty="0" smtClean="0"/>
              <a:t>Straw-Poll 15 (#1, 11-16/0617r0)</a:t>
            </a:r>
            <a:endParaRPr lang="en-US" altLang="en-US" dirty="0" smtClean="0"/>
          </a:p>
        </p:txBody>
      </p:sp>
      <p:sp>
        <p:nvSpPr>
          <p:cNvPr id="25603" name="Content Placeholder 2"/>
          <p:cNvSpPr>
            <a:spLocks noGrp="1"/>
          </p:cNvSpPr>
          <p:nvPr>
            <p:ph idx="1"/>
          </p:nvPr>
        </p:nvSpPr>
        <p:spPr/>
        <p:txBody>
          <a:bodyPr/>
          <a:lstStyle/>
          <a:p>
            <a:pPr marL="457200" lvl="1" indent="0">
              <a:buFontTx/>
              <a:buNone/>
            </a:pPr>
            <a:endParaRPr lang="en-US" altLang="en-US" dirty="0" smtClean="0"/>
          </a:p>
          <a:p>
            <a:pPr lvl="2"/>
            <a:endParaRPr lang="en-US" altLang="en-US" dirty="0" smtClean="0"/>
          </a:p>
          <a:p>
            <a:endParaRPr lang="en-US" altLang="en-US" dirty="0"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5606" name="Slide Number Placeholder 8"/>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5197D3DB-456D-4077-9EDA-BF4662A20B72}" type="slidenum">
              <a:rPr lang="en-US" altLang="ko-KR" sz="1200" b="0" smtClean="0"/>
              <a:pPr>
                <a:spcBef>
                  <a:spcPct val="0"/>
                </a:spcBef>
                <a:buFontTx/>
                <a:buNone/>
              </a:pPr>
              <a:t>30</a:t>
            </a:fld>
            <a:endParaRPr lang="en-US" altLang="ko-KR" sz="1200" b="0" smtClean="0"/>
          </a:p>
        </p:txBody>
      </p:sp>
      <p:sp>
        <p:nvSpPr>
          <p:cNvPr id="7" name="Content Placeholder 2"/>
          <p:cNvSpPr txBox="1">
            <a:spLocks/>
          </p:cNvSpPr>
          <p:nvPr/>
        </p:nvSpPr>
        <p:spPr bwMode="auto">
          <a:xfrm>
            <a:off x="674688" y="1570038"/>
            <a:ext cx="7772400" cy="4114800"/>
          </a:xfrm>
          <a:prstGeom prst="rect">
            <a:avLst/>
          </a:prstGeom>
          <a:noFill/>
          <a:ln w="9525">
            <a:noFill/>
            <a:miter lim="800000"/>
            <a:headEnd/>
            <a:tailEnd/>
          </a:ln>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kern="0" dirty="0" smtClean="0"/>
              <a:t>Do you agree to add the following text to 11ax SFD</a:t>
            </a:r>
          </a:p>
          <a:p>
            <a:pPr lvl="1" indent="-342900">
              <a:defRPr/>
            </a:pPr>
            <a:r>
              <a:rPr lang="en-US" dirty="0"/>
              <a:t>The AP </a:t>
            </a:r>
            <a:r>
              <a:rPr lang="en-US" dirty="0" err="1"/>
              <a:t>Tx</a:t>
            </a:r>
            <a:r>
              <a:rPr lang="en-US" dirty="0"/>
              <a:t> power is signaled in trigger frame using </a:t>
            </a:r>
            <a:r>
              <a:rPr lang="en-US" dirty="0" smtClean="0"/>
              <a:t>6 bits</a:t>
            </a:r>
            <a:r>
              <a:rPr lang="en-US" dirty="0"/>
              <a:t>.  </a:t>
            </a:r>
            <a:endParaRPr lang="en-US" dirty="0" smtClean="0"/>
          </a:p>
          <a:p>
            <a:pPr lvl="1" indent="-342900">
              <a:defRPr/>
            </a:pPr>
            <a:r>
              <a:rPr lang="en-US" dirty="0" smtClean="0"/>
              <a:t>Value </a:t>
            </a:r>
            <a:r>
              <a:rPr lang="en-US" dirty="0"/>
              <a:t>0 to 60 maps to -20dBm to 40dBm with 1dB resolution. Value 61, 62 and 63 are reserved. </a:t>
            </a:r>
            <a:endParaRPr lang="en-US" dirty="0" smtClean="0"/>
          </a:p>
          <a:p>
            <a:pPr lvl="1" indent="-342900">
              <a:defRPr/>
            </a:pPr>
            <a:r>
              <a:rPr lang="en-US" dirty="0" smtClean="0"/>
              <a:t>AP </a:t>
            </a:r>
            <a:r>
              <a:rPr lang="en-US" dirty="0" err="1"/>
              <a:t>Tx</a:t>
            </a:r>
            <a:r>
              <a:rPr lang="en-US" dirty="0"/>
              <a:t> power is defined as the averaged power in 20MHz unit and is the combined power over all </a:t>
            </a:r>
            <a:r>
              <a:rPr lang="en-US" dirty="0" err="1"/>
              <a:t>Tx</a:t>
            </a:r>
            <a:r>
              <a:rPr lang="en-US" dirty="0"/>
              <a:t> antennas</a:t>
            </a:r>
            <a:r>
              <a:rPr lang="en-US" dirty="0" smtClean="0"/>
              <a:t>.</a:t>
            </a:r>
            <a:endParaRPr lang="en-US" kern="0" dirty="0" smtClean="0"/>
          </a:p>
        </p:txBody>
      </p:sp>
      <p:sp>
        <p:nvSpPr>
          <p:cNvPr id="9" name="TextBox 8"/>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zh-CN" dirty="0" smtClean="0"/>
              <a:t>Straw-Poll 16 (#2, 11-16/0617r0)</a:t>
            </a:r>
            <a:endParaRPr lang="en-US" altLang="en-US" dirty="0" smtClean="0"/>
          </a:p>
        </p:txBody>
      </p:sp>
      <p:sp>
        <p:nvSpPr>
          <p:cNvPr id="26627" name="Content Placeholder 2"/>
          <p:cNvSpPr>
            <a:spLocks noGrp="1"/>
          </p:cNvSpPr>
          <p:nvPr>
            <p:ph idx="1"/>
          </p:nvPr>
        </p:nvSpPr>
        <p:spPr/>
        <p:txBody>
          <a:bodyPr/>
          <a:lstStyle/>
          <a:p>
            <a:pPr marL="457200" lvl="1" indent="0">
              <a:buFontTx/>
              <a:buNone/>
            </a:pPr>
            <a:endParaRPr lang="en-US" altLang="en-US" smtClean="0"/>
          </a:p>
          <a:p>
            <a:pPr lvl="2"/>
            <a:endParaRPr lang="en-US" altLang="en-US" smtClean="0"/>
          </a:p>
          <a:p>
            <a:endParaRPr lang="en-US" altLang="en-US"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6630" name="Slide Number Placeholder 8"/>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3FDACDEF-FC3C-4FD2-8903-FB420D1614E6}" type="slidenum">
              <a:rPr lang="en-US" altLang="ko-KR" sz="1200" b="0" smtClean="0"/>
              <a:pPr>
                <a:spcBef>
                  <a:spcPct val="0"/>
                </a:spcBef>
                <a:buFontTx/>
                <a:buNone/>
              </a:pPr>
              <a:t>31</a:t>
            </a:fld>
            <a:endParaRPr lang="en-US" altLang="ko-KR" sz="1200" b="0" smtClean="0"/>
          </a:p>
        </p:txBody>
      </p:sp>
      <p:sp>
        <p:nvSpPr>
          <p:cNvPr id="7" name="Content Placeholder 2"/>
          <p:cNvSpPr txBox="1">
            <a:spLocks/>
          </p:cNvSpPr>
          <p:nvPr/>
        </p:nvSpPr>
        <p:spPr bwMode="auto">
          <a:xfrm>
            <a:off x="674688" y="1570038"/>
            <a:ext cx="7772400" cy="4114800"/>
          </a:xfrm>
          <a:prstGeom prst="rect">
            <a:avLst/>
          </a:prstGeom>
          <a:noFill/>
          <a:ln w="9525">
            <a:noFill/>
            <a:miter lim="800000"/>
            <a:headEnd/>
            <a:tailEnd/>
          </a:ln>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kern="0" dirty="0"/>
              <a:t>Do you agree to add the following text to 11ax SFD</a:t>
            </a:r>
          </a:p>
          <a:p>
            <a:pPr marL="457200" lvl="1" indent="0">
              <a:buNone/>
              <a:defRPr/>
            </a:pPr>
            <a:r>
              <a:rPr lang="en-US" dirty="0"/>
              <a:t>The target received power (RSSI) in trigger frame is signaled using 7 bits. </a:t>
            </a:r>
            <a:endParaRPr lang="en-US" dirty="0" smtClean="0"/>
          </a:p>
          <a:p>
            <a:pPr lvl="1">
              <a:defRPr/>
            </a:pPr>
            <a:r>
              <a:rPr lang="en-US" dirty="0" smtClean="0"/>
              <a:t>Value </a:t>
            </a:r>
            <a:r>
              <a:rPr lang="en-US" dirty="0"/>
              <a:t>0 to 90 maps to -110 to -20dBm target received signal level with 1dB resolution.  </a:t>
            </a:r>
            <a:endParaRPr lang="en-US" dirty="0" smtClean="0"/>
          </a:p>
          <a:p>
            <a:pPr lvl="1">
              <a:defRPr/>
            </a:pPr>
            <a:r>
              <a:rPr lang="en-US" dirty="0" smtClean="0"/>
              <a:t>Value </a:t>
            </a:r>
            <a:r>
              <a:rPr lang="en-US" dirty="0"/>
              <a:t>127 indicates STA to </a:t>
            </a:r>
            <a:r>
              <a:rPr lang="en-US" dirty="0" smtClean="0"/>
              <a:t>transmit </a:t>
            </a:r>
            <a:r>
              <a:rPr lang="en-US" dirty="0"/>
              <a:t>at its max power allowed for the assigned </a:t>
            </a:r>
            <a:r>
              <a:rPr lang="en-US" dirty="0" smtClean="0"/>
              <a:t>MCS</a:t>
            </a:r>
          </a:p>
          <a:p>
            <a:pPr lvl="1">
              <a:defRPr/>
            </a:pPr>
            <a:r>
              <a:rPr lang="en-US" dirty="0" smtClean="0"/>
              <a:t>Other values are reserved.</a:t>
            </a:r>
            <a:endParaRPr lang="en-US" dirty="0"/>
          </a:p>
          <a:p>
            <a:pPr marL="0" indent="0">
              <a:buFontTx/>
              <a:buNone/>
              <a:defRPr/>
            </a:pPr>
            <a:endParaRPr lang="en-US" sz="1800" kern="0" dirty="0"/>
          </a:p>
          <a:p>
            <a:pPr marL="457200" lvl="1" indent="0">
              <a:buFontTx/>
              <a:buNone/>
              <a:defRPr/>
            </a:pPr>
            <a:endParaRPr lang="en-US" kern="0" dirty="0" smtClean="0"/>
          </a:p>
          <a:p>
            <a:pPr marL="457200" lvl="1" indent="0">
              <a:buFontTx/>
              <a:buNone/>
              <a:defRPr/>
            </a:pPr>
            <a:endParaRPr lang="en-US" kern="0" dirty="0" smtClean="0"/>
          </a:p>
          <a:p>
            <a:pPr marL="457200" lvl="1" indent="0">
              <a:buFontTx/>
              <a:buNone/>
              <a:defRPr/>
            </a:pPr>
            <a:endParaRPr lang="en-US" kern="0" dirty="0" smtClean="0"/>
          </a:p>
          <a:p>
            <a:pPr lvl="1">
              <a:defRPr/>
            </a:pPr>
            <a:endParaRPr lang="en-US" kern="0" dirty="0" smtClean="0"/>
          </a:p>
          <a:p>
            <a:pPr marL="457200" lvl="1" indent="0">
              <a:buFontTx/>
              <a:buNone/>
              <a:defRPr/>
            </a:pPr>
            <a:endParaRPr lang="en-US" kern="0" dirty="0" smtClean="0"/>
          </a:p>
        </p:txBody>
      </p:sp>
      <p:sp>
        <p:nvSpPr>
          <p:cNvPr id="9" name="TextBox 8"/>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zh-CN" dirty="0" smtClean="0"/>
              <a:t>Straw-Poll 17 (#1, 11-16/0617r0)</a:t>
            </a:r>
            <a:endParaRPr lang="en-US" altLang="en-US" dirty="0"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7653" name="Slide Number Placeholder 8"/>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2C2D30D2-3012-4229-B9E4-1EB0D4F35927}" type="slidenum">
              <a:rPr lang="en-US" altLang="ko-KR" sz="1200" b="0" smtClean="0"/>
              <a:pPr>
                <a:spcBef>
                  <a:spcPct val="0"/>
                </a:spcBef>
                <a:buFontTx/>
                <a:buNone/>
              </a:pPr>
              <a:t>32</a:t>
            </a:fld>
            <a:endParaRPr lang="en-US" altLang="ko-KR" sz="1200" b="0" smtClean="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p:txBody>
              <a:bodyPr/>
              <a:lstStyle/>
              <a:p>
                <a:r>
                  <a:rPr lang="en-US" dirty="0"/>
                  <a:t>Do you support adding the following </a:t>
                </a:r>
                <a:r>
                  <a:rPr lang="en-US" dirty="0" smtClean="0"/>
                  <a:t>text </a:t>
                </a:r>
                <a:r>
                  <a:rPr lang="en-US" dirty="0"/>
                  <a:t>(in red) to </a:t>
                </a:r>
                <a:r>
                  <a:rPr lang="en-US" dirty="0" smtClean="0"/>
                  <a:t>11ax SFD after the paragraph</a:t>
                </a:r>
                <a:endParaRPr lang="en-US" sz="1800" dirty="0" smtClean="0"/>
              </a:p>
              <a:p>
                <a:pPr marL="400050" lvl="1" indent="0">
                  <a:buNone/>
                </a:pPr>
                <a:r>
                  <a:rPr lang="en-US" sz="1850" dirty="0" smtClean="0"/>
                  <a:t>“STA sets its </a:t>
                </a:r>
                <a:r>
                  <a:rPr lang="en-US" sz="1850" dirty="0" err="1" smtClean="0"/>
                  <a:t>Tx</a:t>
                </a:r>
                <a:r>
                  <a:rPr lang="en-US" sz="1850" dirty="0" smtClean="0"/>
                  <a:t> power per the following equation</a:t>
                </a:r>
              </a:p>
              <a:p>
                <a:pPr marL="400050" lvl="1" indent="0">
                  <a:buNone/>
                </a:pPr>
                <a14:m>
                  <m:oMathPara xmlns:m="http://schemas.openxmlformats.org/officeDocument/2006/math">
                    <m:oMathParaPr>
                      <m:jc m:val="centerGroup"/>
                    </m:oMathParaPr>
                    <m:oMath xmlns:m="http://schemas.openxmlformats.org/officeDocument/2006/math">
                      <m:sSubSup>
                        <m:sSubSupPr>
                          <m:ctrlPr>
                            <a:rPr lang="en-US" sz="1850" i="1">
                              <a:latin typeface="Cambria Math" panose="02040503050406030204" pitchFamily="18" charset="0"/>
                            </a:rPr>
                          </m:ctrlPr>
                        </m:sSubSupPr>
                        <m:e>
                          <m:r>
                            <a:rPr lang="en-US" sz="1850" i="1">
                              <a:latin typeface="Cambria Math" panose="02040503050406030204" pitchFamily="18" charset="0"/>
                            </a:rPr>
                            <m:t>𝑇𝑥</m:t>
                          </m:r>
                        </m:e>
                        <m:sub>
                          <m:r>
                            <a:rPr lang="en-US" sz="1850" i="1">
                              <a:latin typeface="Cambria Math" panose="02040503050406030204" pitchFamily="18" charset="0"/>
                            </a:rPr>
                            <m:t>𝑝𝑤𝑟</m:t>
                          </m:r>
                        </m:sub>
                        <m:sup>
                          <m:r>
                            <a:rPr lang="en-US" sz="1850" i="1">
                              <a:latin typeface="Cambria Math" panose="02040503050406030204" pitchFamily="18" charset="0"/>
                            </a:rPr>
                            <m:t>𝑆𝑇𝐴</m:t>
                          </m:r>
                        </m:sup>
                      </m:sSubSup>
                      <m:d>
                        <m:dPr>
                          <m:ctrlPr>
                            <a:rPr lang="en-US" sz="1850" i="1">
                              <a:latin typeface="Cambria Math" panose="02040503050406030204" pitchFamily="18" charset="0"/>
                            </a:rPr>
                          </m:ctrlPr>
                        </m:dPr>
                        <m:e>
                          <m:r>
                            <a:rPr lang="en-US" sz="1850" i="1">
                              <a:latin typeface="Cambria Math" panose="02040503050406030204" pitchFamily="18" charset="0"/>
                            </a:rPr>
                            <m:t>𝑑𝐵𝑚</m:t>
                          </m:r>
                        </m:e>
                      </m:d>
                      <m:r>
                        <a:rPr lang="en-US" sz="1850" i="1">
                          <a:latin typeface="Cambria Math" panose="02040503050406030204" pitchFamily="18" charset="0"/>
                        </a:rPr>
                        <m:t>=</m:t>
                      </m:r>
                      <m:sSub>
                        <m:sSubPr>
                          <m:ctrlPr>
                            <a:rPr lang="en-US" sz="1850" i="1">
                              <a:latin typeface="Cambria Math" panose="02040503050406030204" pitchFamily="18" charset="0"/>
                            </a:rPr>
                          </m:ctrlPr>
                        </m:sSubPr>
                        <m:e>
                          <m:r>
                            <a:rPr lang="en-US" sz="1850" i="1">
                              <a:latin typeface="Cambria Math" panose="02040503050406030204" pitchFamily="18" charset="0"/>
                            </a:rPr>
                            <m:t>𝑃𝐿</m:t>
                          </m:r>
                        </m:e>
                        <m:sub>
                          <m:r>
                            <a:rPr lang="en-US" sz="1850" i="1">
                              <a:latin typeface="Cambria Math" panose="02040503050406030204" pitchFamily="18" charset="0"/>
                            </a:rPr>
                            <m:t>𝐷𝐿</m:t>
                          </m:r>
                        </m:sub>
                      </m:sSub>
                      <m:d>
                        <m:dPr>
                          <m:ctrlPr>
                            <a:rPr lang="en-US" sz="1850" i="1">
                              <a:latin typeface="Cambria Math" panose="02040503050406030204" pitchFamily="18" charset="0"/>
                            </a:rPr>
                          </m:ctrlPr>
                        </m:dPr>
                        <m:e>
                          <m:r>
                            <a:rPr lang="en-US" sz="1850" i="1">
                              <a:latin typeface="Cambria Math" panose="02040503050406030204" pitchFamily="18" charset="0"/>
                            </a:rPr>
                            <m:t>𝑑𝐵</m:t>
                          </m:r>
                        </m:e>
                      </m:d>
                      <m:r>
                        <a:rPr lang="en-US" sz="1850" i="1">
                          <a:latin typeface="Cambria Math" panose="02040503050406030204" pitchFamily="18" charset="0"/>
                        </a:rPr>
                        <m:t>+</m:t>
                      </m:r>
                      <m:r>
                        <a:rPr lang="en-US" sz="1850" i="1">
                          <a:latin typeface="Cambria Math" panose="02040503050406030204" pitchFamily="18" charset="0"/>
                        </a:rPr>
                        <m:t>𝑇𝑎𝑟𝑔𝑒</m:t>
                      </m:r>
                      <m:sSub>
                        <m:sSubPr>
                          <m:ctrlPr>
                            <a:rPr lang="en-US" sz="1850" i="1">
                              <a:latin typeface="Cambria Math" panose="02040503050406030204" pitchFamily="18" charset="0"/>
                            </a:rPr>
                          </m:ctrlPr>
                        </m:sSubPr>
                        <m:e>
                          <m:r>
                            <a:rPr lang="en-US" sz="1850" i="1">
                              <a:latin typeface="Cambria Math" panose="02040503050406030204" pitchFamily="18" charset="0"/>
                            </a:rPr>
                            <m:t>𝑡</m:t>
                          </m:r>
                        </m:e>
                        <m:sub>
                          <m:r>
                            <a:rPr lang="en-US" sz="1850" i="1">
                              <a:latin typeface="Cambria Math" panose="02040503050406030204" pitchFamily="18" charset="0"/>
                            </a:rPr>
                            <m:t>𝑅𝑆𝑆𝐼</m:t>
                          </m:r>
                        </m:sub>
                      </m:sSub>
                      <m:r>
                        <a:rPr lang="en-US" sz="1850" i="1">
                          <a:latin typeface="Cambria Math" panose="02040503050406030204" pitchFamily="18" charset="0"/>
                        </a:rPr>
                        <m:t>(</m:t>
                      </m:r>
                      <m:r>
                        <a:rPr lang="en-US" sz="1850" i="1">
                          <a:latin typeface="Cambria Math" panose="02040503050406030204" pitchFamily="18" charset="0"/>
                        </a:rPr>
                        <m:t>𝑑𝐵𝑚</m:t>
                      </m:r>
                      <m:r>
                        <a:rPr lang="en-US" sz="1850" i="1">
                          <a:latin typeface="Cambria Math" panose="02040503050406030204" pitchFamily="18" charset="0"/>
                        </a:rPr>
                        <m:t>)</m:t>
                      </m:r>
                    </m:oMath>
                  </m:oMathPara>
                </a14:m>
                <a:endParaRPr lang="en-US" sz="1850" dirty="0"/>
              </a:p>
              <a:p>
                <a:pPr marL="400050" lvl="1" indent="0">
                  <a:buNone/>
                </a:pPr>
                <a14:m>
                  <m:oMath xmlns:m="http://schemas.openxmlformats.org/officeDocument/2006/math">
                    <m:sSub>
                      <m:sSubPr>
                        <m:ctrlPr>
                          <a:rPr lang="en-US" sz="1850" i="1">
                            <a:latin typeface="Cambria Math" panose="02040503050406030204" pitchFamily="18" charset="0"/>
                          </a:rPr>
                        </m:ctrlPr>
                      </m:sSubPr>
                      <m:e>
                        <m:r>
                          <a:rPr lang="en-US" sz="1850" i="1">
                            <a:latin typeface="Cambria Math" panose="02040503050406030204" pitchFamily="18" charset="0"/>
                          </a:rPr>
                          <m:t>𝑃𝐿</m:t>
                        </m:r>
                      </m:e>
                      <m:sub>
                        <m:r>
                          <a:rPr lang="en-US" sz="1850" i="1">
                            <a:latin typeface="Cambria Math" panose="02040503050406030204" pitchFamily="18" charset="0"/>
                          </a:rPr>
                          <m:t>𝐷𝐿</m:t>
                        </m:r>
                      </m:sub>
                    </m:sSub>
                    <m:r>
                      <a:rPr lang="en-US" sz="1850" i="1">
                        <a:latin typeface="Cambria Math" panose="02040503050406030204" pitchFamily="18" charset="0"/>
                      </a:rPr>
                      <m:t>(</m:t>
                    </m:r>
                    <m:r>
                      <a:rPr lang="en-US" sz="1850" i="1">
                        <a:latin typeface="Cambria Math" panose="02040503050406030204" pitchFamily="18" charset="0"/>
                      </a:rPr>
                      <m:t>𝑑𝐵</m:t>
                    </m:r>
                    <m:r>
                      <a:rPr lang="en-US" sz="1850" i="1">
                        <a:latin typeface="Cambria Math" panose="02040503050406030204" pitchFamily="18" charset="0"/>
                      </a:rPr>
                      <m:t>)</m:t>
                    </m:r>
                  </m:oMath>
                </a14:m>
                <a:r>
                  <a:rPr lang="en-US" sz="1850" dirty="0"/>
                  <a:t> is the DL path loss computed by the STA based on the AP transmit power signaled in the Trigger message and the measured RSSI of the Trigger message</a:t>
                </a:r>
              </a:p>
              <a:p>
                <a:pPr marL="400050" lvl="1" indent="0">
                  <a:buNone/>
                </a:pPr>
                <a14:m>
                  <m:oMath xmlns:m="http://schemas.openxmlformats.org/officeDocument/2006/math">
                    <m:r>
                      <a:rPr lang="en-US" sz="1850" i="1">
                        <a:latin typeface="Cambria Math" panose="02040503050406030204" pitchFamily="18" charset="0"/>
                      </a:rPr>
                      <m:t>𝑇𝑎𝑟𝑔𝑒</m:t>
                    </m:r>
                    <m:sSub>
                      <m:sSubPr>
                        <m:ctrlPr>
                          <a:rPr lang="en-US" sz="1850" i="1">
                            <a:latin typeface="Cambria Math" panose="02040503050406030204" pitchFamily="18" charset="0"/>
                          </a:rPr>
                        </m:ctrlPr>
                      </m:sSubPr>
                      <m:e>
                        <m:r>
                          <a:rPr lang="en-US" sz="1850" i="1">
                            <a:latin typeface="Cambria Math" panose="02040503050406030204" pitchFamily="18" charset="0"/>
                          </a:rPr>
                          <m:t>𝑡</m:t>
                        </m:r>
                      </m:e>
                      <m:sub>
                        <m:r>
                          <a:rPr lang="en-US" sz="1850" i="1">
                            <a:latin typeface="Cambria Math" panose="02040503050406030204" pitchFamily="18" charset="0"/>
                          </a:rPr>
                          <m:t>𝑅𝑆𝑆𝐼</m:t>
                        </m:r>
                      </m:sub>
                    </m:sSub>
                    <m:r>
                      <a:rPr lang="en-US" sz="1850" i="1">
                        <a:latin typeface="Cambria Math" panose="02040503050406030204" pitchFamily="18" charset="0"/>
                      </a:rPr>
                      <m:t>(</m:t>
                    </m:r>
                    <m:r>
                      <a:rPr lang="en-US" sz="1850" i="1">
                        <a:latin typeface="Cambria Math" panose="02040503050406030204" pitchFamily="18" charset="0"/>
                      </a:rPr>
                      <m:t>𝑑𝐵𝑚</m:t>
                    </m:r>
                    <m:r>
                      <a:rPr lang="en-US" sz="1850" i="1">
                        <a:latin typeface="Cambria Math" panose="02040503050406030204" pitchFamily="18" charset="0"/>
                      </a:rPr>
                      <m:t>)</m:t>
                    </m:r>
                  </m:oMath>
                </a14:m>
                <a:r>
                  <a:rPr lang="en-US" sz="1850" dirty="0"/>
                  <a:t> is signaled by the AP in the trigger </a:t>
                </a:r>
                <a:r>
                  <a:rPr lang="en-US" sz="1850" dirty="0" smtClean="0"/>
                  <a:t>message”</a:t>
                </a:r>
              </a:p>
              <a:p>
                <a:pPr marL="400050" lvl="1" indent="0">
                  <a:buNone/>
                </a:pPr>
                <a:endParaRPr lang="en-US" sz="1800" dirty="0"/>
              </a:p>
              <a:p>
                <a:pPr marL="514350" lvl="1" indent="0">
                  <a:buNone/>
                </a:pPr>
                <a:r>
                  <a:rPr lang="en-US" dirty="0">
                    <a:solidFill>
                      <a:srgbClr val="FF0000"/>
                    </a:solidFill>
                  </a:rPr>
                  <a:t>The STA’s actual </a:t>
                </a:r>
                <a:r>
                  <a:rPr lang="en-US" dirty="0" err="1">
                    <a:solidFill>
                      <a:srgbClr val="FF0000"/>
                    </a:solidFill>
                  </a:rPr>
                  <a:t>Tx</a:t>
                </a:r>
                <a:r>
                  <a:rPr lang="en-US" dirty="0">
                    <a:solidFill>
                      <a:srgbClr val="FF0000"/>
                    </a:solidFill>
                  </a:rPr>
                  <a:t> power is further subject to its minimum and maximum TX power limit due to hardware capability, regulatory requirements as well as non-802.11 in-device coexistence requirements</a:t>
                </a:r>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cstate="print"/>
                <a:stretch>
                  <a:fillRect l="-1098" t="-1124" b="-2107"/>
                </a:stretch>
              </a:blipFill>
            </p:spPr>
            <p:txBody>
              <a:bodyPr/>
              <a:lstStyle/>
              <a:p>
                <a:r>
                  <a:rPr lang="en-US">
                    <a:noFill/>
                  </a:rPr>
                  <a:t> </a:t>
                </a:r>
              </a:p>
            </p:txBody>
          </p:sp>
        </mc:Fallback>
      </mc:AlternateContent>
      <p:sp>
        <p:nvSpPr>
          <p:cNvPr id="7" name="TextBox 6"/>
          <p:cNvSpPr txBox="1"/>
          <p:nvPr/>
        </p:nvSpPr>
        <p:spPr>
          <a:xfrm>
            <a:off x="914400" y="6096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zh-CN" dirty="0" smtClean="0"/>
              <a:t>Straw-Poll 18 (#4, 11-16/0617r0)</a:t>
            </a:r>
            <a:endParaRPr lang="en-US" altLang="en-US" dirty="0" smtClean="0"/>
          </a:p>
        </p:txBody>
      </p:sp>
      <p:sp>
        <p:nvSpPr>
          <p:cNvPr id="28675" name="Content Placeholder 2"/>
          <p:cNvSpPr>
            <a:spLocks noGrp="1"/>
          </p:cNvSpPr>
          <p:nvPr>
            <p:ph idx="1"/>
          </p:nvPr>
        </p:nvSpPr>
        <p:spPr/>
        <p:txBody>
          <a:bodyPr/>
          <a:lstStyle/>
          <a:p>
            <a:pPr marL="457200" lvl="1" indent="0">
              <a:buFontTx/>
              <a:buNone/>
            </a:pPr>
            <a:endParaRPr lang="en-US" altLang="en-US" smtClean="0"/>
          </a:p>
          <a:p>
            <a:pPr lvl="2"/>
            <a:endParaRPr lang="en-US" altLang="en-US" smtClean="0"/>
          </a:p>
          <a:p>
            <a:endParaRPr lang="en-US" altLang="en-US"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8678" name="Slide Number Placeholder 7"/>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A901688D-EE1A-4107-9CB4-FFB12F0740F4}" type="slidenum">
              <a:rPr lang="en-US" altLang="ko-KR" sz="1200" b="0" smtClean="0"/>
              <a:pPr>
                <a:spcBef>
                  <a:spcPct val="0"/>
                </a:spcBef>
                <a:buFontTx/>
                <a:buNone/>
              </a:pPr>
              <a:t>33</a:t>
            </a:fld>
            <a:endParaRPr lang="en-US" altLang="ko-KR" sz="1200" b="0" smtClean="0"/>
          </a:p>
        </p:txBody>
      </p:sp>
      <mc:AlternateContent xmlns:mc="http://schemas.openxmlformats.org/markup-compatibility/2006">
        <mc:Choice xmlns:a14="http://schemas.microsoft.com/office/drawing/2010/main" xmlns="" Requires="a14">
          <p:sp>
            <p:nvSpPr>
              <p:cNvPr id="9" name="Content Placeholder 2"/>
              <p:cNvSpPr txBox="1">
                <a:spLocks/>
              </p:cNvSpPr>
              <p:nvPr/>
            </p:nvSpPr>
            <p:spPr bwMode="auto">
              <a:xfrm>
                <a:off x="673924" y="1569522"/>
                <a:ext cx="7555675"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Do you agree to add the following text to 11ax SFD</a:t>
                </a:r>
              </a:p>
              <a:p>
                <a:pPr marL="400050" lvl="1" indent="0">
                  <a:buNone/>
                </a:pPr>
                <a:r>
                  <a:rPr lang="en-US" kern="0" dirty="0" smtClean="0"/>
                  <a:t>STA’s power headroom is signaled using 6bits</a:t>
                </a:r>
              </a:p>
              <a:p>
                <a:pPr lvl="1">
                  <a:spcBef>
                    <a:spcPts val="400"/>
                  </a:spcBef>
                </a:pPr>
                <a:r>
                  <a:rPr lang="en-US" sz="1800" kern="0" dirty="0" smtClean="0"/>
                  <a:t>5 bits indicate the headroom value of [0 31]dB with resolution of 1dB </a:t>
                </a:r>
              </a:p>
              <a:p>
                <a:pPr lvl="1">
                  <a:spcBef>
                    <a:spcPts val="400"/>
                  </a:spcBef>
                </a:pPr>
                <a:r>
                  <a:rPr lang="en-US" sz="1800" kern="0" dirty="0" smtClean="0"/>
                  <a:t>1 </a:t>
                </a:r>
                <a:r>
                  <a:rPr lang="en-US" sz="1800" kern="0" dirty="0"/>
                  <a:t>bit flag </a:t>
                </a:r>
                <a:r>
                  <a:rPr lang="en-US" sz="1800" kern="0" dirty="0" smtClean="0"/>
                  <a:t>indicates </a:t>
                </a:r>
                <a:r>
                  <a:rPr lang="en-US" sz="1800" kern="0" dirty="0"/>
                  <a:t>whether the minimum TX power of the </a:t>
                </a:r>
                <a:r>
                  <a:rPr lang="en-US" sz="1800" kern="0" dirty="0" smtClean="0"/>
                  <a:t>current MCS </a:t>
                </a:r>
                <a:r>
                  <a:rPr lang="en-US" sz="1800" kern="0" dirty="0"/>
                  <a:t>is reached by the </a:t>
                </a:r>
                <a:r>
                  <a:rPr lang="en-US" sz="1800" kern="0" dirty="0" smtClean="0"/>
                  <a:t>STA (=1: transmit </a:t>
                </a:r>
                <a:r>
                  <a:rPr lang="en-US" kern="0" dirty="0" smtClean="0"/>
                  <a:t>at </a:t>
                </a:r>
                <a:r>
                  <a:rPr lang="en-US" sz="1800" kern="0" dirty="0" smtClean="0"/>
                  <a:t>its </a:t>
                </a:r>
                <a:r>
                  <a:rPr lang="en-US" sz="1800" kern="0" dirty="0"/>
                  <a:t>minimum capable </a:t>
                </a:r>
                <a:r>
                  <a:rPr lang="en-US" sz="1800" kern="0" dirty="0" err="1"/>
                  <a:t>Tx</a:t>
                </a:r>
                <a:r>
                  <a:rPr lang="en-US" sz="1800" kern="0" dirty="0"/>
                  <a:t> power for </a:t>
                </a:r>
                <a:r>
                  <a:rPr lang="en-US" sz="1800" kern="0" dirty="0" smtClean="0"/>
                  <a:t>current MCS)</a:t>
                </a:r>
              </a:p>
              <a:p>
                <a:pPr marL="457200" lvl="1" indent="0">
                  <a:spcBef>
                    <a:spcPts val="400"/>
                  </a:spcBef>
                  <a:buNone/>
                </a:pPr>
                <a:endParaRPr lang="en-US" sz="1600" kern="0" dirty="0"/>
              </a:p>
              <a:p>
                <a:pPr marL="457200" lvl="1" indent="0">
                  <a:buNone/>
                </a:pPr>
                <a:r>
                  <a:rPr lang="en-US" sz="1800" kern="0" dirty="0"/>
                  <a:t>w</a:t>
                </a:r>
                <a:r>
                  <a:rPr lang="en-US" sz="1800" kern="0" dirty="0" smtClean="0"/>
                  <a:t>here a STA’s </a:t>
                </a:r>
                <a:r>
                  <a:rPr lang="en-US" sz="1800" kern="0" dirty="0"/>
                  <a:t>headroom is defined as: </a:t>
                </a:r>
                <a14:m>
                  <m:oMath xmlns:m="http://schemas.openxmlformats.org/officeDocument/2006/math">
                    <m:r>
                      <a:rPr lang="en-US" sz="1800" i="1" kern="0">
                        <a:latin typeface="Cambria Math" panose="02040503050406030204" pitchFamily="18" charset="0"/>
                      </a:rPr>
                      <m:t>𝑯</m:t>
                    </m:r>
                    <m:sSub>
                      <m:sSubPr>
                        <m:ctrlPr>
                          <a:rPr lang="en-US" sz="1800" i="1" kern="0">
                            <a:latin typeface="Cambria Math" panose="02040503050406030204" pitchFamily="18" charset="0"/>
                          </a:rPr>
                        </m:ctrlPr>
                      </m:sSubPr>
                      <m:e>
                        <m:r>
                          <a:rPr lang="en-US" sz="1800" i="1" kern="0">
                            <a:latin typeface="Cambria Math" panose="02040503050406030204" pitchFamily="18" charset="0"/>
                          </a:rPr>
                          <m:t>𝑹</m:t>
                        </m:r>
                      </m:e>
                      <m:sub>
                        <m:r>
                          <a:rPr lang="en-US" sz="1800" i="1" kern="0">
                            <a:latin typeface="Cambria Math" panose="02040503050406030204" pitchFamily="18" charset="0"/>
                          </a:rPr>
                          <m:t>𝑺𝑻𝑨</m:t>
                        </m:r>
                      </m:sub>
                    </m:sSub>
                    <m:r>
                      <a:rPr lang="en-US" sz="1800" i="1" kern="0">
                        <a:latin typeface="Cambria Math" panose="02040503050406030204" pitchFamily="18" charset="0"/>
                      </a:rPr>
                      <m:t>=</m:t>
                    </m:r>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𝑻𝑿</m:t>
                        </m:r>
                      </m:e>
                      <m:sub>
                        <m:r>
                          <a:rPr lang="en-US" sz="1800" i="1" kern="0">
                            <a:latin typeface="Cambria Math" panose="02040503050406030204" pitchFamily="18" charset="0"/>
                          </a:rPr>
                          <m:t>𝒑𝒘𝒓</m:t>
                        </m:r>
                      </m:sub>
                      <m:sup>
                        <m:r>
                          <a:rPr lang="en-US" sz="1800" i="1" kern="0">
                            <a:latin typeface="Cambria Math" panose="02040503050406030204" pitchFamily="18" charset="0"/>
                          </a:rPr>
                          <m:t>𝑴𝑨𝑿</m:t>
                        </m:r>
                      </m:sup>
                    </m:sSubSup>
                    <m:r>
                      <a:rPr lang="en-US" sz="1800" i="1" kern="0">
                        <a:latin typeface="Cambria Math" panose="02040503050406030204" pitchFamily="18" charset="0"/>
                      </a:rPr>
                      <m:t>−</m:t>
                    </m:r>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𝑻𝑿</m:t>
                        </m:r>
                      </m:e>
                      <m:sub>
                        <m:r>
                          <a:rPr lang="en-US" sz="1800" i="1" kern="0">
                            <a:latin typeface="Cambria Math" panose="02040503050406030204" pitchFamily="18" charset="0"/>
                          </a:rPr>
                          <m:t>𝒑𝒘𝒓</m:t>
                        </m:r>
                      </m:sub>
                      <m:sup>
                        <m:r>
                          <a:rPr lang="en-US" sz="1800" i="1" kern="0">
                            <a:latin typeface="Cambria Math" panose="02040503050406030204" pitchFamily="18" charset="0"/>
                          </a:rPr>
                          <m:t>𝑺𝑻𝑨</m:t>
                        </m:r>
                      </m:sup>
                    </m:sSubSup>
                    <m:r>
                      <a:rPr lang="en-US" sz="1800" i="1" kern="0">
                        <a:latin typeface="Cambria Math" panose="02040503050406030204" pitchFamily="18" charset="0"/>
                      </a:rPr>
                      <m:t>,</m:t>
                    </m:r>
                  </m:oMath>
                </a14:m>
                <a:r>
                  <a:rPr lang="en-US" sz="1800" kern="0" dirty="0"/>
                  <a:t> where</a:t>
                </a:r>
              </a:p>
              <a:p>
                <a:pPr lvl="1"/>
                <a14:m>
                  <m:oMath xmlns:m="http://schemas.openxmlformats.org/officeDocument/2006/math">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𝑇𝑋</m:t>
                        </m:r>
                      </m:e>
                      <m:sub>
                        <m:r>
                          <a:rPr lang="en-US" sz="1800" i="1" kern="0">
                            <a:latin typeface="Cambria Math" panose="02040503050406030204" pitchFamily="18" charset="0"/>
                          </a:rPr>
                          <m:t>𝑝𝑤𝑟</m:t>
                        </m:r>
                      </m:sub>
                      <m:sup>
                        <m:r>
                          <a:rPr lang="en-US" sz="1800" i="1" kern="0">
                            <a:latin typeface="Cambria Math" panose="02040503050406030204" pitchFamily="18" charset="0"/>
                          </a:rPr>
                          <m:t>𝑀𝐴𝑋</m:t>
                        </m:r>
                      </m:sup>
                    </m:sSubSup>
                  </m:oMath>
                </a14:m>
                <a:r>
                  <a:rPr lang="en-US" sz="1800" kern="0" dirty="0"/>
                  <a:t> is the potential transmit power of the STA when target RSSI is set to value of 127, i.e. max power, for current </a:t>
                </a:r>
                <a:r>
                  <a:rPr lang="en-US" sz="1800" kern="0" dirty="0" smtClean="0"/>
                  <a:t>MCS and current UL packet</a:t>
                </a:r>
                <a:endParaRPr lang="en-US" sz="1800" kern="0" dirty="0"/>
              </a:p>
              <a:p>
                <a:pPr lvl="1">
                  <a:spcBef>
                    <a:spcPts val="400"/>
                  </a:spcBef>
                </a:pPr>
                <a14:m>
                  <m:oMath xmlns:m="http://schemas.openxmlformats.org/officeDocument/2006/math">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𝑇𝑋</m:t>
                        </m:r>
                      </m:e>
                      <m:sub>
                        <m:r>
                          <a:rPr lang="en-US" sz="1800" i="1" kern="0">
                            <a:latin typeface="Cambria Math" panose="02040503050406030204" pitchFamily="18" charset="0"/>
                          </a:rPr>
                          <m:t>𝑝𝑤𝑟</m:t>
                        </m:r>
                      </m:sub>
                      <m:sup>
                        <m:r>
                          <a:rPr lang="en-US" sz="1800" i="1" kern="0">
                            <a:latin typeface="Cambria Math" panose="02040503050406030204" pitchFamily="18" charset="0"/>
                          </a:rPr>
                          <m:t>𝑆𝑇𝐴</m:t>
                        </m:r>
                      </m:sup>
                    </m:sSubSup>
                  </m:oMath>
                </a14:m>
                <a:r>
                  <a:rPr lang="en-US" sz="1800" kern="0" dirty="0"/>
                  <a:t> is the transmit power of the current UL packet</a:t>
                </a:r>
              </a:p>
              <a:p>
                <a:pPr marL="457200" lvl="1" indent="0">
                  <a:spcBef>
                    <a:spcPts val="400"/>
                  </a:spcBef>
                  <a:buNone/>
                </a:pPr>
                <a:endParaRPr lang="en-US" sz="1600" kern="0" dirty="0"/>
              </a:p>
              <a:p>
                <a:pPr lvl="1"/>
                <a:endParaRPr lang="en-US" kern="0" dirty="0" smtClean="0"/>
              </a:p>
              <a:p>
                <a:pPr marL="457200" lvl="1" indent="0">
                  <a:buNone/>
                </a:pPr>
                <a:endParaRPr lang="en-US" kern="0" dirty="0" smtClean="0"/>
              </a:p>
              <a:p>
                <a:pPr lvl="1"/>
                <a:endParaRPr lang="en-US" kern="0" dirty="0" smtClean="0"/>
              </a:p>
              <a:p>
                <a:pPr lvl="1"/>
                <a:endParaRPr lang="en-US" kern="0" dirty="0" smtClean="0"/>
              </a:p>
              <a:p>
                <a:pPr marL="457200" lvl="1" indent="0">
                  <a:buFontTx/>
                  <a:buNone/>
                </a:pPr>
                <a:endParaRPr lang="en-US" kern="0" dirty="0" smtClean="0"/>
              </a:p>
            </p:txBody>
          </p:sp>
        </mc:Choice>
        <mc:Fallback>
          <p:sp>
            <p:nvSpPr>
              <p:cNvPr id="9" name="Content Placeholder 2"/>
              <p:cNvSpPr txBox="1">
                <a:spLocks noRot="1" noChangeAspect="1" noMove="1" noResize="1" noEditPoints="1" noAdjustHandles="1" noChangeArrowheads="1" noChangeShapeType="1" noTextEdit="1"/>
              </p:cNvSpPr>
              <p:nvPr/>
            </p:nvSpPr>
            <p:spPr bwMode="auto">
              <a:xfrm>
                <a:off x="673924" y="1569522"/>
                <a:ext cx="7555675" cy="4114800"/>
              </a:xfrm>
              <a:prstGeom prst="rect">
                <a:avLst/>
              </a:prstGeom>
              <a:blipFill rotWithShape="0">
                <a:blip r:embed="rId2" cstate="print"/>
                <a:stretch>
                  <a:fillRect l="-1130" t="-1037" r="-969"/>
                </a:stretch>
              </a:blipFill>
              <a:ln w="9525">
                <a:noFill/>
                <a:miter lim="800000"/>
                <a:headEnd/>
                <a:tailEnd/>
              </a:ln>
            </p:spPr>
            <p:txBody>
              <a:bodyPr/>
              <a:lstStyle/>
              <a:p>
                <a:r>
                  <a:rPr lang="en-US">
                    <a:noFill/>
                  </a:rPr>
                  <a:t> </a:t>
                </a:r>
              </a:p>
            </p:txBody>
          </p:sp>
        </mc:Fallback>
      </mc:AlternateContent>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23900" y="520700"/>
            <a:ext cx="7772400" cy="914400"/>
          </a:xfrm>
        </p:spPr>
        <p:txBody>
          <a:bodyPr/>
          <a:lstStyle/>
          <a:p>
            <a:r>
              <a:rPr lang="en-US" altLang="zh-CN" dirty="0" smtClean="0"/>
              <a:t>Straw-Poll 19 (#5, 11-16/0617r1)</a:t>
            </a:r>
            <a:endParaRPr lang="en-US" altLang="en-US" dirty="0" smtClean="0"/>
          </a:p>
        </p:txBody>
      </p:sp>
      <p:sp>
        <p:nvSpPr>
          <p:cNvPr id="3" name="Date Placeholder 2"/>
          <p:cNvSpPr>
            <a:spLocks noGrp="1"/>
          </p:cNvSpPr>
          <p:nvPr>
            <p:ph type="dt" sz="quarter" idx="10"/>
          </p:nvPr>
        </p:nvSpPr>
        <p:spPr/>
        <p:txBody>
          <a:bodyPr/>
          <a:lstStyle/>
          <a:p>
            <a:pPr>
              <a:defRPr/>
            </a:pPr>
            <a:r>
              <a:rPr lang="en-US" altLang="ko-KR"/>
              <a:t>May 2016</a:t>
            </a:r>
            <a:endParaRPr lang="en-US" altLang="ko-KR" dirty="0"/>
          </a:p>
        </p:txBody>
      </p:sp>
      <p:sp>
        <p:nvSpPr>
          <p:cNvPr id="29701"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3A9A33DC-CE18-4AA9-B38A-138025C14FBA}" type="slidenum">
              <a:rPr lang="en-US" altLang="ko-KR" sz="1200" b="0" smtClean="0"/>
              <a:pPr>
                <a:spcBef>
                  <a:spcPct val="0"/>
                </a:spcBef>
                <a:buFontTx/>
                <a:buNone/>
              </a:pPr>
              <a:t>34</a:t>
            </a:fld>
            <a:endParaRPr lang="en-US" altLang="ko-KR" sz="1200" b="0" smtClean="0"/>
          </a:p>
        </p:txBody>
      </p:sp>
      <p:sp>
        <p:nvSpPr>
          <p:cNvPr id="8" name="Content Placeholder 2"/>
          <p:cNvSpPr txBox="1">
            <a:spLocks/>
          </p:cNvSpPr>
          <p:nvPr/>
        </p:nvSpPr>
        <p:spPr bwMode="auto">
          <a:xfrm>
            <a:off x="685800" y="1524000"/>
            <a:ext cx="7820025" cy="4419600"/>
          </a:xfrm>
          <a:prstGeom prst="rect">
            <a:avLst/>
          </a:prstGeom>
          <a:noFill/>
          <a:ln w="9525">
            <a:noFill/>
            <a:miter lim="800000"/>
            <a:headEnd/>
            <a:tailEnd/>
          </a:ln>
        </p:spPr>
        <p:txBody>
          <a:bodyPr lIns="92075" tIns="46038" rIns="92075" bIns="46038">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kern="0" dirty="0" smtClean="0"/>
              <a:t>Do you agree to make the following changes (highlighted in red) to 11ax SFD</a:t>
            </a:r>
          </a:p>
          <a:p>
            <a:pPr marL="400050" lvl="1" indent="0">
              <a:buFontTx/>
              <a:buNone/>
              <a:defRPr/>
            </a:pPr>
            <a:r>
              <a:rPr lang="en-US" dirty="0"/>
              <a:t>STAs that participate in HE trigger-based PPDU shall support the following absolute </a:t>
            </a:r>
            <a:r>
              <a:rPr lang="en-US" dirty="0" err="1"/>
              <a:t>Tx</a:t>
            </a:r>
            <a:r>
              <a:rPr lang="en-US" dirty="0"/>
              <a:t> power requirements and the RSSI measurement accuracy requirements for the two device classes: </a:t>
            </a:r>
          </a:p>
          <a:p>
            <a:pPr marL="685800" lvl="1">
              <a:defRPr/>
            </a:pPr>
            <a:r>
              <a:rPr lang="en-US" dirty="0" smtClean="0"/>
              <a:t>Class </a:t>
            </a:r>
            <a:r>
              <a:rPr lang="en-US" dirty="0"/>
              <a:t>A</a:t>
            </a:r>
            <a:r>
              <a:rPr lang="en-US" dirty="0" smtClean="0"/>
              <a:t>: </a:t>
            </a:r>
          </a:p>
          <a:p>
            <a:pPr marL="1028700" lvl="2">
              <a:defRPr/>
            </a:pPr>
            <a:r>
              <a:rPr lang="en-US" sz="1800" dirty="0" err="1" smtClean="0"/>
              <a:t>Tx</a:t>
            </a:r>
            <a:r>
              <a:rPr lang="en-US" sz="1800" dirty="0" smtClean="0"/>
              <a:t> </a:t>
            </a:r>
            <a:r>
              <a:rPr lang="en-US" sz="1800" dirty="0"/>
              <a:t>power accuracy: +/-3dB </a:t>
            </a:r>
          </a:p>
          <a:p>
            <a:pPr marL="1028700" lvl="2">
              <a:defRPr/>
            </a:pPr>
            <a:r>
              <a:rPr lang="en-US" sz="1800" dirty="0" smtClean="0"/>
              <a:t> </a:t>
            </a:r>
            <a:r>
              <a:rPr lang="en-US" sz="1800" dirty="0"/>
              <a:t>RSSI measurement accuracy: </a:t>
            </a:r>
            <a:r>
              <a:rPr lang="en-US" sz="1800" strike="sngStrike" dirty="0">
                <a:solidFill>
                  <a:srgbClr val="FF0000"/>
                </a:solidFill>
              </a:rPr>
              <a:t>+/-2dB </a:t>
            </a:r>
            <a:r>
              <a:rPr lang="en-US" sz="1800" dirty="0">
                <a:solidFill>
                  <a:srgbClr val="FF0000"/>
                </a:solidFill>
              </a:rPr>
              <a:t>+/- 3dB</a:t>
            </a:r>
          </a:p>
          <a:p>
            <a:pPr marL="685800" lvl="1">
              <a:defRPr/>
            </a:pPr>
            <a:r>
              <a:rPr lang="en-US" dirty="0" smtClean="0"/>
              <a:t>Class </a:t>
            </a:r>
            <a:r>
              <a:rPr lang="en-US" dirty="0"/>
              <a:t>B:</a:t>
            </a:r>
          </a:p>
          <a:p>
            <a:pPr marL="914400" lvl="2" indent="-171450">
              <a:defRPr/>
            </a:pPr>
            <a:r>
              <a:rPr lang="en-US" sz="1800" dirty="0" err="1" smtClean="0"/>
              <a:t>Tx</a:t>
            </a:r>
            <a:r>
              <a:rPr lang="en-US" sz="1800" dirty="0" smtClean="0"/>
              <a:t> </a:t>
            </a:r>
            <a:r>
              <a:rPr lang="en-US" sz="1800" dirty="0"/>
              <a:t>power accuracy: +/-</a:t>
            </a:r>
            <a:r>
              <a:rPr lang="en-US" sz="1800" dirty="0" smtClean="0"/>
              <a:t>9dB</a:t>
            </a:r>
          </a:p>
          <a:p>
            <a:pPr marL="914400" lvl="2" indent="-171450">
              <a:defRPr/>
            </a:pPr>
            <a:r>
              <a:rPr lang="en-US" sz="1800" dirty="0" smtClean="0"/>
              <a:t>RSSI </a:t>
            </a:r>
            <a:r>
              <a:rPr lang="en-US" sz="1800" dirty="0"/>
              <a:t>accuracy: +/-5dB</a:t>
            </a:r>
          </a:p>
          <a:p>
            <a:pPr marL="400050" lvl="1" indent="0">
              <a:buFontTx/>
              <a:buNone/>
              <a:defRPr/>
            </a:pPr>
            <a:r>
              <a:rPr lang="en-US" dirty="0">
                <a:solidFill>
                  <a:srgbClr val="FF0000"/>
                </a:solidFill>
              </a:rPr>
              <a:t>The RSSI accuracy requirements shall be applied to receive signal level range </a:t>
            </a:r>
            <a:r>
              <a:rPr lang="en-US" dirty="0" smtClean="0">
                <a:solidFill>
                  <a:srgbClr val="FF0000"/>
                </a:solidFill>
              </a:rPr>
              <a:t>from -82dBm </a:t>
            </a:r>
            <a:r>
              <a:rPr lang="en-US" dirty="0">
                <a:solidFill>
                  <a:srgbClr val="FF0000"/>
                </a:solidFill>
              </a:rPr>
              <a:t>to -20dBm (2.4GHz) or -30dBm (5GHz). The requirement is stated for </a:t>
            </a:r>
            <a:r>
              <a:rPr lang="en-US" dirty="0" smtClean="0">
                <a:solidFill>
                  <a:srgbClr val="FF0000"/>
                </a:solidFill>
              </a:rPr>
              <a:t>nominal (room</a:t>
            </a:r>
            <a:r>
              <a:rPr lang="en-US" dirty="0">
                <a:solidFill>
                  <a:srgbClr val="FF0000"/>
                </a:solidFill>
              </a:rPr>
              <a:t>) temperature conditions. RSSI is measured over legacy </a:t>
            </a:r>
            <a:r>
              <a:rPr lang="en-US" dirty="0" smtClean="0">
                <a:solidFill>
                  <a:srgbClr val="FF0000"/>
                </a:solidFill>
              </a:rPr>
              <a:t>preamble</a:t>
            </a:r>
            <a:endParaRPr lang="en-US" sz="1800" kern="0" dirty="0" smtClean="0">
              <a:solidFill>
                <a:srgbClr val="FF0000"/>
              </a:solidFill>
            </a:endParaRPr>
          </a:p>
        </p:txBody>
      </p:sp>
      <p:sp>
        <p:nvSpPr>
          <p:cNvPr id="7" name="TextBox 6"/>
          <p:cNvSpPr txBox="1"/>
          <p:nvPr/>
        </p:nvSpPr>
        <p:spPr>
          <a:xfrm>
            <a:off x="990600" y="6019800"/>
            <a:ext cx="3429000" cy="369332"/>
          </a:xfrm>
          <a:prstGeom prst="rect">
            <a:avLst/>
          </a:prstGeom>
          <a:noFill/>
        </p:spPr>
        <p:txBody>
          <a:bodyPr wrap="square" rtlCol="0">
            <a:spAutoFit/>
          </a:bodyPr>
          <a:lstStyle/>
          <a:p>
            <a:r>
              <a:rPr lang="en-US" altLang="zh-CN" sz="1800" dirty="0" smtClean="0">
                <a:solidFill>
                  <a:srgbClr val="00B050"/>
                </a:solidFill>
              </a:rPr>
              <a:t>30Y/1N/8A.  SP passed </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zh-CN" dirty="0" smtClean="0"/>
              <a:t>Straw-Poll 20 (#1, 11-16/0618r1)</a:t>
            </a:r>
            <a:endParaRPr lang="en-US" altLang="en-US" dirty="0" smtClean="0"/>
          </a:p>
        </p:txBody>
      </p:sp>
      <p:sp>
        <p:nvSpPr>
          <p:cNvPr id="3" name="Content Placeholder 2"/>
          <p:cNvSpPr>
            <a:spLocks noGrp="1"/>
          </p:cNvSpPr>
          <p:nvPr>
            <p:ph idx="1"/>
          </p:nvPr>
        </p:nvSpPr>
        <p:spPr/>
        <p:txBody>
          <a:bodyPr/>
          <a:lstStyle/>
          <a:p>
            <a:r>
              <a:rPr lang="en-US" altLang="zh-CN" dirty="0" smtClean="0">
                <a:ea typeface="宋体" charset="-122"/>
              </a:rPr>
              <a:t>Do you support to reuse the 11ac per stream CSD values for all HE PPDU?</a:t>
            </a:r>
          </a:p>
          <a:p>
            <a:pPr>
              <a:buFontTx/>
              <a:buNone/>
            </a:pPr>
            <a:endParaRPr lang="en-US" altLang="zh-CN" sz="1800" dirty="0" smtClean="0">
              <a:ea typeface="宋体" charset="-122"/>
            </a:endParaRPr>
          </a:p>
        </p:txBody>
      </p:sp>
      <p:sp>
        <p:nvSpPr>
          <p:cNvPr id="25605" name="Slide Number Placeholder 7"/>
          <p:cNvSpPr>
            <a:spLocks noGrp="1"/>
          </p:cNvSpPr>
          <p:nvPr>
            <p:ph type="sldNum" sz="quarter" idx="12"/>
          </p:nvPr>
        </p:nvSpPr>
        <p:spPr>
          <a:noFill/>
        </p:spPr>
        <p:txBody>
          <a:bodyPr/>
          <a:lstStyle/>
          <a:p>
            <a:r>
              <a:rPr lang="en-US" altLang="ko-KR"/>
              <a:t>Slide </a:t>
            </a:r>
            <a:fld id="{C992CD1D-580E-48FB-8696-01EBEE1297D3}" type="slidenum">
              <a:rPr lang="en-US" altLang="ko-KR"/>
              <a:pPr/>
              <a:t>35</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zh-CN" dirty="0" smtClean="0"/>
              <a:t>Straw-Poll 21 (#2, 11-16/0618r1)</a:t>
            </a:r>
            <a:endParaRPr lang="en-US" altLang="en-US" dirty="0" smtClean="0"/>
          </a:p>
        </p:txBody>
      </p:sp>
      <p:sp>
        <p:nvSpPr>
          <p:cNvPr id="3" name="Content Placeholder 2"/>
          <p:cNvSpPr>
            <a:spLocks noGrp="1"/>
          </p:cNvSpPr>
          <p:nvPr>
            <p:ph idx="1"/>
          </p:nvPr>
        </p:nvSpPr>
        <p:spPr/>
        <p:txBody>
          <a:bodyPr/>
          <a:lstStyle/>
          <a:p>
            <a:r>
              <a:rPr lang="en-US" altLang="zh-CN" dirty="0" smtClean="0">
                <a:ea typeface="宋体" charset="-122"/>
              </a:rPr>
              <a:t>Do you support that in UL MU-MIMO transmission the per stream CSD value is based on global stream index?</a:t>
            </a:r>
          </a:p>
          <a:p>
            <a:pPr>
              <a:buFontTx/>
              <a:buNone/>
            </a:pPr>
            <a:endParaRPr lang="en-US" altLang="zh-CN" sz="1800" dirty="0" smtClean="0">
              <a:ea typeface="宋体" charset="-122"/>
            </a:endParaRPr>
          </a:p>
        </p:txBody>
      </p:sp>
      <p:sp>
        <p:nvSpPr>
          <p:cNvPr id="27653" name="Slide Number Placeholder 7"/>
          <p:cNvSpPr>
            <a:spLocks noGrp="1"/>
          </p:cNvSpPr>
          <p:nvPr>
            <p:ph type="sldNum" sz="quarter" idx="12"/>
          </p:nvPr>
        </p:nvSpPr>
        <p:spPr>
          <a:noFill/>
        </p:spPr>
        <p:txBody>
          <a:bodyPr/>
          <a:lstStyle/>
          <a:p>
            <a:r>
              <a:rPr lang="en-US" altLang="ko-KR"/>
              <a:t>Slide </a:t>
            </a:r>
            <a:fld id="{F4637CD7-8A22-43B5-8514-B00F8EFB24DA}" type="slidenum">
              <a:rPr lang="en-US" altLang="ko-KR"/>
              <a:pPr/>
              <a:t>36</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zh-CN" dirty="0" smtClean="0"/>
              <a:t>Straw-Poll 22 (#3, 11-16/0618r1)</a:t>
            </a:r>
            <a:endParaRPr lang="en-US" altLang="en-US" dirty="0" smtClean="0"/>
          </a:p>
        </p:txBody>
      </p:sp>
      <p:sp>
        <p:nvSpPr>
          <p:cNvPr id="29699" name="Content Placeholder 2"/>
          <p:cNvSpPr>
            <a:spLocks noGrp="1"/>
          </p:cNvSpPr>
          <p:nvPr>
            <p:ph idx="1"/>
          </p:nvPr>
        </p:nvSpPr>
        <p:spPr/>
        <p:txBody>
          <a:bodyPr/>
          <a:lstStyle/>
          <a:p>
            <a:r>
              <a:rPr lang="en-US" altLang="en-US" smtClean="0"/>
              <a:t>Do you support per antenna CSD values for in Pre HE modulation</a:t>
            </a:r>
          </a:p>
          <a:p>
            <a:pPr lvl="1"/>
            <a:r>
              <a:rPr lang="en-US" altLang="en-US" sz="2200" b="1" smtClean="0"/>
              <a:t>Reuse the 11ac per antenna CSD values when beam change =1</a:t>
            </a:r>
          </a:p>
          <a:p>
            <a:pPr lvl="1"/>
            <a:r>
              <a:rPr lang="en-US" altLang="en-US" sz="2200" b="1" smtClean="0"/>
              <a:t>Not specified (absorbed in the Q matrix) when beam_change=0?</a:t>
            </a:r>
          </a:p>
        </p:txBody>
      </p:sp>
      <p:sp>
        <p:nvSpPr>
          <p:cNvPr id="29701" name="Slide Number Placeholder 7"/>
          <p:cNvSpPr>
            <a:spLocks noGrp="1"/>
          </p:cNvSpPr>
          <p:nvPr>
            <p:ph type="sldNum" sz="quarter" idx="12"/>
          </p:nvPr>
        </p:nvSpPr>
        <p:spPr>
          <a:noFill/>
        </p:spPr>
        <p:txBody>
          <a:bodyPr/>
          <a:lstStyle/>
          <a:p>
            <a:r>
              <a:rPr lang="en-US" altLang="ko-KR"/>
              <a:t>Slide </a:t>
            </a:r>
            <a:fld id="{ADB56A73-24C3-46CA-A6E8-01BC1AB70409}" type="slidenum">
              <a:rPr lang="en-US" altLang="ko-KR"/>
              <a:pPr/>
              <a:t>37</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zh-CN" dirty="0" smtClean="0"/>
              <a:t>Straw-Poll 23 (#4, 11-16/0618r1)</a:t>
            </a:r>
            <a:endParaRPr lang="en-US" altLang="en-US" dirty="0" smtClean="0"/>
          </a:p>
        </p:txBody>
      </p:sp>
      <p:sp>
        <p:nvSpPr>
          <p:cNvPr id="3" name="Content Placeholder 2"/>
          <p:cNvSpPr>
            <a:spLocks noGrp="1"/>
          </p:cNvSpPr>
          <p:nvPr>
            <p:ph idx="1"/>
          </p:nvPr>
        </p:nvSpPr>
        <p:spPr/>
        <p:txBody>
          <a:bodyPr/>
          <a:lstStyle/>
          <a:p>
            <a:r>
              <a:rPr lang="en-US" altLang="zh-CN" smtClean="0">
                <a:ea typeface="宋体" charset="-122"/>
              </a:rPr>
              <a:t>Do you support that in UL MU transmission the per antenna CSD value is based on the antenna index of each STA (i.e. local index)?</a:t>
            </a:r>
          </a:p>
          <a:p>
            <a:pPr>
              <a:buFontTx/>
              <a:buNone/>
            </a:pPr>
            <a:endParaRPr lang="en-US" altLang="zh-CN" sz="1800" smtClean="0">
              <a:ea typeface="宋体" charset="-122"/>
            </a:endParaRPr>
          </a:p>
        </p:txBody>
      </p:sp>
      <p:sp>
        <p:nvSpPr>
          <p:cNvPr id="31749" name="Slide Number Placeholder 7"/>
          <p:cNvSpPr>
            <a:spLocks noGrp="1"/>
          </p:cNvSpPr>
          <p:nvPr>
            <p:ph type="sldNum" sz="quarter" idx="12"/>
          </p:nvPr>
        </p:nvSpPr>
        <p:spPr>
          <a:noFill/>
        </p:spPr>
        <p:txBody>
          <a:bodyPr/>
          <a:lstStyle/>
          <a:p>
            <a:r>
              <a:rPr lang="en-US" altLang="ko-KR"/>
              <a:t>Slide </a:t>
            </a:r>
            <a:fld id="{9051DA3E-FBEA-4267-9206-2A23B9D5A4F1}" type="slidenum">
              <a:rPr lang="en-US" altLang="ko-KR"/>
              <a:pPr/>
              <a:t>38</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zh-CN" dirty="0" smtClean="0"/>
              <a:t>Straw-Poll 24 (#1, 11-16/0619r0)</a:t>
            </a:r>
            <a:endParaRPr lang="en-US" altLang="en-US" dirty="0" smtClean="0"/>
          </a:p>
        </p:txBody>
      </p:sp>
      <p:sp>
        <p:nvSpPr>
          <p:cNvPr id="3" name="Content Placeholder 2"/>
          <p:cNvSpPr>
            <a:spLocks noGrp="1"/>
          </p:cNvSpPr>
          <p:nvPr>
            <p:ph idx="1"/>
          </p:nvPr>
        </p:nvSpPr>
        <p:spPr/>
        <p:txBody>
          <a:bodyPr/>
          <a:lstStyle/>
          <a:p>
            <a:r>
              <a:rPr lang="en-US" altLang="zh-CN" smtClean="0">
                <a:ea typeface="宋体" charset="-122"/>
              </a:rPr>
              <a:t>Do you support the following PAPR reduction scheme for HE SIG-B</a:t>
            </a:r>
          </a:p>
          <a:p>
            <a:pPr lvl="1" indent="-342900"/>
            <a:r>
              <a:rPr lang="en-US" altLang="zh-CN" smtClean="0">
                <a:ea typeface="宋体" charset="-122"/>
              </a:rPr>
              <a:t>Phase rotation is applied to the HE SIG-B data tones after constellation mapping.  For the kth data tone in the HE SIG-B, the phase rotation pattern is defined as</a:t>
            </a:r>
          </a:p>
          <a:p>
            <a:pPr lvl="1" indent="-342900">
              <a:buFontTx/>
              <a:buNone/>
            </a:pPr>
            <a:r>
              <a:rPr lang="en-US" altLang="zh-CN" smtClean="0">
                <a:ea typeface="宋体" charset="-122"/>
              </a:rPr>
              <a:t>	1 for 0=&lt;k&lt;26 and (-1)</a:t>
            </a:r>
            <a:r>
              <a:rPr lang="en-US" altLang="zh-CN" baseline="30000" smtClean="0">
                <a:ea typeface="宋体" charset="-122"/>
              </a:rPr>
              <a:t>k</a:t>
            </a:r>
            <a:r>
              <a:rPr lang="en-US" altLang="zh-CN" smtClean="0">
                <a:ea typeface="宋体" charset="-122"/>
              </a:rPr>
              <a:t> for 26=&lt;k&lt;52</a:t>
            </a:r>
            <a:endParaRPr lang="en-US" altLang="zh-CN" sz="1600" smtClean="0">
              <a:ea typeface="宋体" charset="-122"/>
            </a:endParaRPr>
          </a:p>
          <a:p>
            <a:pPr lvl="1" indent="-342900"/>
            <a:r>
              <a:rPr lang="en-US" altLang="zh-CN" smtClean="0">
                <a:ea typeface="宋体" charset="-122"/>
              </a:rPr>
              <a:t>For DCM + MCS0, since the same rotation has already been applied in the DCM BPSK bit mapping, this step of phase rotation after constellation mapping shall be skipped </a:t>
            </a:r>
          </a:p>
          <a:p>
            <a:pPr lvl="1" indent="-342900"/>
            <a:r>
              <a:rPr lang="en-US" altLang="zh-CN" smtClean="0">
                <a:ea typeface="宋体" charset="-122"/>
              </a:rPr>
              <a:t>Legacy gamma rotation still applies among different 20MHz channels</a:t>
            </a:r>
          </a:p>
          <a:p>
            <a:pPr>
              <a:buFontTx/>
              <a:buNone/>
            </a:pPr>
            <a:endParaRPr lang="en-US" altLang="zh-CN"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p:txBody>
      </p:sp>
      <p:sp>
        <p:nvSpPr>
          <p:cNvPr id="31749" name="Slide Number Placeholder 3"/>
          <p:cNvSpPr>
            <a:spLocks noGrp="1"/>
          </p:cNvSpPr>
          <p:nvPr>
            <p:ph type="sldNum" sz="quarter" idx="12"/>
          </p:nvPr>
        </p:nvSpPr>
        <p:spPr>
          <a:noFill/>
        </p:spPr>
        <p:txBody>
          <a:bodyPr/>
          <a:lstStyle/>
          <a:p>
            <a:r>
              <a:rPr lang="en-US" altLang="en-US" dirty="0"/>
              <a:t>Slide </a:t>
            </a:r>
            <a:fld id="{516C1B46-7DA1-49C6-8B6F-5F6A81B740AA}" type="slidenum">
              <a:rPr lang="en-US" altLang="en-US"/>
              <a:pPr/>
              <a:t>39</a:t>
            </a:fld>
            <a:endParaRPr lang="en-US" altLang="en-US" dirty="0"/>
          </a:p>
        </p:txBody>
      </p:sp>
      <p:sp>
        <p:nvSpPr>
          <p:cNvPr id="6" name="Date Placeholder 5"/>
          <p:cNvSpPr>
            <a:spLocks noGrp="1"/>
          </p:cNvSpPr>
          <p:nvPr>
            <p:ph type="dt" sz="quarter" idx="10"/>
          </p:nvPr>
        </p:nvSpPr>
        <p:spPr/>
        <p:txBody>
          <a:bodyPr/>
          <a:lstStyle/>
          <a:p>
            <a:pPr>
              <a:defRPr/>
            </a:pPr>
            <a:r>
              <a:rPr lang="en-US"/>
              <a:t>May 2016</a:t>
            </a:r>
          </a:p>
        </p:txBody>
      </p:sp>
      <p:sp>
        <p:nvSpPr>
          <p:cNvPr id="7" name="TextBox 6"/>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25 (#1, 11-16/0620r0)</a:t>
            </a:r>
            <a:endParaRPr lang="en-US" dirty="0"/>
          </a:p>
        </p:txBody>
      </p:sp>
      <p:sp>
        <p:nvSpPr>
          <p:cNvPr id="3" name="Content Placeholder 2"/>
          <p:cNvSpPr>
            <a:spLocks noGrp="1"/>
          </p:cNvSpPr>
          <p:nvPr>
            <p:ph idx="1"/>
          </p:nvPr>
        </p:nvSpPr>
        <p:spPr>
          <a:xfrm>
            <a:off x="228601" y="1600200"/>
            <a:ext cx="8315324" cy="4495800"/>
          </a:xfrm>
        </p:spPr>
        <p:txBody>
          <a:bodyPr/>
          <a:lstStyle/>
          <a:p>
            <a:r>
              <a:rPr lang="en-US" dirty="0" smtClean="0"/>
              <a:t>Do you agree </a:t>
            </a:r>
            <a:r>
              <a:rPr lang="en-US" dirty="0"/>
              <a:t>to add </a:t>
            </a:r>
            <a:r>
              <a:rPr lang="en-US" dirty="0" smtClean="0"/>
              <a:t>the following text to </a:t>
            </a:r>
            <a:r>
              <a:rPr lang="en-US" dirty="0"/>
              <a:t>the </a:t>
            </a:r>
            <a:r>
              <a:rPr lang="en-US" dirty="0" smtClean="0"/>
              <a:t>SFD:</a:t>
            </a:r>
          </a:p>
          <a:p>
            <a:pPr lvl="1"/>
            <a:r>
              <a:rPr lang="en-US" dirty="0"/>
              <a:t>W</a:t>
            </a:r>
            <a:r>
              <a:rPr lang="en-US" dirty="0" smtClean="0"/>
              <a:t>hen </a:t>
            </a:r>
            <a:r>
              <a:rPr lang="en-US" dirty="0"/>
              <a:t>DCM = 1, the </a:t>
            </a:r>
            <a:r>
              <a:rPr lang="en-US" i="1" dirty="0"/>
              <a:t>N</a:t>
            </a:r>
            <a:r>
              <a:rPr lang="en-US" sz="1400" i="1" dirty="0"/>
              <a:t>SD</a:t>
            </a:r>
            <a:r>
              <a:rPr lang="en-US" dirty="0"/>
              <a:t>, </a:t>
            </a:r>
            <a:r>
              <a:rPr lang="en-US" i="1" dirty="0"/>
              <a:t>N</a:t>
            </a:r>
            <a:r>
              <a:rPr lang="en-US" sz="1400" i="1" dirty="0"/>
              <a:t>CBPS</a:t>
            </a:r>
            <a:r>
              <a:rPr lang="en-US" dirty="0"/>
              <a:t>, and </a:t>
            </a:r>
            <a:r>
              <a:rPr lang="en-US" i="1" dirty="0"/>
              <a:t>N</a:t>
            </a:r>
            <a:r>
              <a:rPr lang="en-US" sz="1400" i="1" dirty="0"/>
              <a:t>DBPS</a:t>
            </a:r>
            <a:r>
              <a:rPr lang="en-US" dirty="0"/>
              <a:t> are set by the following expressions</a:t>
            </a:r>
            <a:r>
              <a:rPr lang="en-US" dirty="0" smtClean="0"/>
              <a:t>:</a:t>
            </a:r>
          </a:p>
          <a:p>
            <a:pPr lvl="1"/>
            <a:endParaRPr lang="en-US" dirty="0"/>
          </a:p>
          <a:p>
            <a:pPr lvl="1"/>
            <a:endParaRPr lang="en-US" dirty="0" smtClean="0"/>
          </a:p>
          <a:p>
            <a:pPr lvl="1"/>
            <a:endParaRPr lang="en-US" dirty="0"/>
          </a:p>
          <a:p>
            <a:pPr lvl="1"/>
            <a:endParaRPr lang="en-US" dirty="0" smtClean="0"/>
          </a:p>
          <a:p>
            <a:pPr lvl="1"/>
            <a:endParaRPr lang="en-US" dirty="0" smtClean="0"/>
          </a:p>
          <a:p>
            <a:pPr lvl="1"/>
            <a:r>
              <a:rPr lang="en-US" dirty="0" smtClean="0"/>
              <a:t>In </a:t>
            </a:r>
            <a:r>
              <a:rPr lang="en-US" dirty="0"/>
              <a:t>the case of MCS0, DCM=1, </a:t>
            </a:r>
            <a:r>
              <a:rPr lang="en-US" dirty="0" err="1"/>
              <a:t>Nss</a:t>
            </a:r>
            <a:r>
              <a:rPr lang="en-US" dirty="0"/>
              <a:t>=1, 106-RU or 242-RU, if the coding is BCC, then for each OFDM symbol 1 bit is padded after the NDBPS*2 BCC encoded bit before going into the BCC </a:t>
            </a:r>
            <a:r>
              <a:rPr lang="en-US" dirty="0" err="1"/>
              <a:t>interleaver</a:t>
            </a:r>
            <a:r>
              <a:rPr lang="en-US" dirty="0"/>
              <a:t>; if the coding is LDPC, LDPC encoding flow should be based on NDBPS and NCBPS as defined in the above equations</a:t>
            </a:r>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xmlns="" val="4165540624"/>
              </p:ext>
            </p:extLst>
          </p:nvPr>
        </p:nvGraphicFramePr>
        <p:xfrm>
          <a:off x="723106" y="2743200"/>
          <a:ext cx="8304213" cy="1577622"/>
        </p:xfrm>
        <a:graphic>
          <a:graphicData uri="http://schemas.openxmlformats.org/presentationml/2006/ole">
            <p:oleObj spid="_x0000_s16386" name="Equation" r:id="rId3" imgW="5574960" imgH="990360" progId="">
              <p:embed/>
            </p:oleObj>
          </a:graphicData>
        </a:graphic>
      </p:graphicFrame>
      <p:sp>
        <p:nvSpPr>
          <p:cNvPr id="8" name="TextBox 7"/>
          <p:cNvSpPr txBox="1"/>
          <p:nvPr/>
        </p:nvSpPr>
        <p:spPr>
          <a:xfrm>
            <a:off x="990600" y="6096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7172608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26 (#2, 11-16/0620r0)</a:t>
            </a:r>
            <a:endParaRPr lang="en-US" dirty="0"/>
          </a:p>
        </p:txBody>
      </p:sp>
      <p:sp>
        <p:nvSpPr>
          <p:cNvPr id="3" name="Content Placeholder 2"/>
          <p:cNvSpPr>
            <a:spLocks noGrp="1"/>
          </p:cNvSpPr>
          <p:nvPr>
            <p:ph idx="1"/>
          </p:nvPr>
        </p:nvSpPr>
        <p:spPr>
          <a:xfrm>
            <a:off x="685800" y="1600200"/>
            <a:ext cx="7772400" cy="4495800"/>
          </a:xfrm>
        </p:spPr>
        <p:txBody>
          <a:bodyPr/>
          <a:lstStyle/>
          <a:p>
            <a:r>
              <a:rPr lang="en-US" dirty="0"/>
              <a:t>Do you agree to </a:t>
            </a:r>
            <a:r>
              <a:rPr lang="en-US" dirty="0" smtClean="0"/>
              <a:t>make </a:t>
            </a:r>
            <a:r>
              <a:rPr lang="en-US" dirty="0"/>
              <a:t>the following </a:t>
            </a:r>
            <a:r>
              <a:rPr lang="en-US" dirty="0" smtClean="0"/>
              <a:t>changes </a:t>
            </a:r>
            <a:r>
              <a:rPr lang="en-US" dirty="0"/>
              <a:t>to </a:t>
            </a:r>
            <a:r>
              <a:rPr lang="en-US" dirty="0" smtClean="0"/>
              <a:t>D0.1 MCS Tables:</a:t>
            </a:r>
          </a:p>
          <a:p>
            <a:pPr lvl="1"/>
            <a:r>
              <a:rPr lang="en-US" dirty="0" smtClean="0"/>
              <a:t>When DCM=1, change the </a:t>
            </a:r>
            <a:r>
              <a:rPr lang="en-US" i="1" dirty="0" smtClean="0"/>
              <a:t>N</a:t>
            </a:r>
            <a:r>
              <a:rPr lang="en-US" sz="1400" i="1" dirty="0" smtClean="0"/>
              <a:t>SD</a:t>
            </a:r>
            <a:r>
              <a:rPr lang="en-US" dirty="0" smtClean="0"/>
              <a:t> parameter to be ½ of DCM=0 cases for the same RU size.</a:t>
            </a:r>
          </a:p>
          <a:p>
            <a:pPr lvl="1"/>
            <a:r>
              <a:rPr lang="en-US" dirty="0"/>
              <a:t>When DCM=1, change the </a:t>
            </a:r>
            <a:r>
              <a:rPr lang="en-US" i="1" dirty="0" smtClean="0"/>
              <a:t>N</a:t>
            </a:r>
            <a:r>
              <a:rPr lang="en-US" sz="1200" i="1" dirty="0" smtClean="0"/>
              <a:t>CBPS</a:t>
            </a:r>
            <a:r>
              <a:rPr lang="en-US" dirty="0" smtClean="0"/>
              <a:t> </a:t>
            </a:r>
            <a:r>
              <a:rPr lang="en-US" dirty="0"/>
              <a:t>parameter to be ½ of DCM=0 </a:t>
            </a:r>
            <a:r>
              <a:rPr lang="en-US" dirty="0" smtClean="0"/>
              <a:t>case.</a:t>
            </a:r>
          </a:p>
          <a:p>
            <a:pPr lvl="1"/>
            <a:r>
              <a:rPr lang="en-US" dirty="0"/>
              <a:t>When DCM=1, change the </a:t>
            </a:r>
            <a:r>
              <a:rPr lang="en-US" i="1" dirty="0" smtClean="0"/>
              <a:t>N</a:t>
            </a:r>
            <a:r>
              <a:rPr lang="en-US" sz="1200" i="1" dirty="0" smtClean="0"/>
              <a:t>DBPS</a:t>
            </a:r>
            <a:r>
              <a:rPr lang="en-US" dirty="0" smtClean="0"/>
              <a:t> </a:t>
            </a:r>
            <a:r>
              <a:rPr lang="en-US" dirty="0"/>
              <a:t>parameter to be ½ of DCM=0 </a:t>
            </a:r>
            <a:r>
              <a:rPr lang="en-US" dirty="0" smtClean="0"/>
              <a:t>case, or take the floor for the two cases: 106-RU, MCS0, DCM=1, </a:t>
            </a:r>
            <a:r>
              <a:rPr lang="en-US" dirty="0" err="1" smtClean="0"/>
              <a:t>Nss</a:t>
            </a:r>
            <a:r>
              <a:rPr lang="en-US" dirty="0" smtClean="0"/>
              <a:t>=1, and 242-RU</a:t>
            </a:r>
            <a:r>
              <a:rPr lang="en-US" dirty="0"/>
              <a:t>, MCS0, DCM=1, </a:t>
            </a:r>
            <a:r>
              <a:rPr lang="en-US" dirty="0" err="1"/>
              <a:t>Nss</a:t>
            </a:r>
            <a:r>
              <a:rPr lang="en-US" dirty="0"/>
              <a:t>=1</a:t>
            </a:r>
            <a:r>
              <a:rPr lang="en-US" dirty="0" smtClean="0"/>
              <a:t>.</a:t>
            </a:r>
          </a:p>
          <a:p>
            <a:pPr lvl="1"/>
            <a:r>
              <a:rPr lang="en-US" dirty="0"/>
              <a:t>When DCM=1, change the </a:t>
            </a:r>
            <a:r>
              <a:rPr lang="en-US" dirty="0" smtClean="0"/>
              <a:t>coding rate </a:t>
            </a:r>
            <a:r>
              <a:rPr lang="en-US" i="1" dirty="0" smtClean="0"/>
              <a:t>R</a:t>
            </a:r>
            <a:r>
              <a:rPr lang="en-US" dirty="0" smtClean="0"/>
              <a:t> </a:t>
            </a:r>
            <a:r>
              <a:rPr lang="en-US" dirty="0"/>
              <a:t>parameter to be </a:t>
            </a:r>
            <a:r>
              <a:rPr lang="en-US" dirty="0" smtClean="0"/>
              <a:t>identical to the </a:t>
            </a:r>
            <a:r>
              <a:rPr lang="en-US" dirty="0"/>
              <a:t>DCM=0 </a:t>
            </a:r>
            <a:r>
              <a:rPr lang="en-US" dirty="0" smtClean="0"/>
              <a:t>case.</a:t>
            </a:r>
            <a:endParaRPr lang="en-US" dirty="0"/>
          </a:p>
          <a:p>
            <a:pPr lvl="1"/>
            <a:r>
              <a:rPr lang="en-US" dirty="0" smtClean="0"/>
              <a:t>Limit DCM=1 only to the allowed </a:t>
            </a:r>
            <a:r>
              <a:rPr lang="en-US" dirty="0" err="1" smtClean="0"/>
              <a:t>Nss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41</a:t>
            </a:fld>
            <a:endParaRPr lang="en-US"/>
          </a:p>
        </p:txBody>
      </p:sp>
      <p:sp>
        <p:nvSpPr>
          <p:cNvPr id="7" name="TextBox 6"/>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6322639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4294967295"/>
          </p:nvPr>
        </p:nvSpPr>
        <p:spPr>
          <a:xfrm>
            <a:off x="4344988" y="6475412"/>
            <a:ext cx="760412" cy="230187"/>
          </a:xfrm>
          <a:prstGeom prst="rect">
            <a:avLst/>
          </a:prstGeom>
          <a:noFill/>
        </p:spPr>
        <p:txBody>
          <a:bodyPr/>
          <a:lstStyle/>
          <a:p>
            <a:r>
              <a:rPr lang="en-US" dirty="0"/>
              <a:t>Slide </a:t>
            </a:r>
            <a:fld id="{8ECFE58B-6F90-4BB0-B09C-F6AB727C71EB}" type="slidenum">
              <a:rPr lang="en-US"/>
              <a:pPr/>
              <a:t>42</a:t>
            </a:fld>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sz="2800" b="1" dirty="0" smtClean="0"/>
              <a:t>Straw-Poll 27 (#1, 11-16/0621r1)</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2"/>
          <p:cNvSpPr>
            <a:spLocks noGrp="1"/>
          </p:cNvSpPr>
          <p:nvPr>
            <p:ph idx="1"/>
          </p:nvPr>
        </p:nvSpPr>
        <p:spPr>
          <a:xfrm>
            <a:off x="609600" y="2057400"/>
            <a:ext cx="7772400" cy="4343400"/>
          </a:xfrm>
        </p:spPr>
        <p:txBody>
          <a:bodyPr/>
          <a:lstStyle/>
          <a:p>
            <a:r>
              <a:rPr lang="en-US" dirty="0" smtClean="0"/>
              <a:t>Do you agree to add the following text to the 11ax SFD?</a:t>
            </a:r>
          </a:p>
          <a:p>
            <a:pPr lvl="1"/>
            <a:r>
              <a:rPr lang="en-US" dirty="0" smtClean="0"/>
              <a:t>DCM+MCS0 has same transmission flow as other DCM MCSs. </a:t>
            </a:r>
          </a:p>
        </p:txBody>
      </p:sp>
      <p:sp>
        <p:nvSpPr>
          <p:cNvPr id="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10" name="TextBox 9"/>
          <p:cNvSpPr txBox="1"/>
          <p:nvPr/>
        </p:nvSpPr>
        <p:spPr>
          <a:xfrm>
            <a:off x="914400" y="44958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4294967295"/>
          </p:nvPr>
        </p:nvSpPr>
        <p:spPr>
          <a:xfrm>
            <a:off x="4344988" y="6475412"/>
            <a:ext cx="760412" cy="230187"/>
          </a:xfrm>
          <a:prstGeom prst="rect">
            <a:avLst/>
          </a:prstGeom>
          <a:noFill/>
        </p:spPr>
        <p:txBody>
          <a:bodyPr/>
          <a:lstStyle/>
          <a:p>
            <a:r>
              <a:rPr lang="en-US" dirty="0"/>
              <a:t>Slide </a:t>
            </a:r>
            <a:fld id="{8ECFE58B-6F90-4BB0-B09C-F6AB727C71EB}" type="slidenum">
              <a:rPr lang="en-US"/>
              <a:pPr/>
              <a:t>43</a:t>
            </a:fld>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sz="2800" b="1" dirty="0" smtClean="0"/>
              <a:t>Straw-Poll 28 (#2, 11-16/0621r1)</a:t>
            </a:r>
            <a:endParaRPr lang="en-US" altLang="zh-CN" sz="2800" b="1" kern="0" dirty="0">
              <a:solidFill>
                <a:schemeClr val="tx2"/>
              </a:solidFill>
            </a:endParaRPr>
          </a:p>
        </p:txBody>
      </p:sp>
      <p:sp>
        <p:nvSpPr>
          <p:cNvPr id="11" name="Content Placeholder 2"/>
          <p:cNvSpPr>
            <a:spLocks noGrp="1"/>
          </p:cNvSpPr>
          <p:nvPr>
            <p:ph idx="1"/>
          </p:nvPr>
        </p:nvSpPr>
        <p:spPr>
          <a:xfrm>
            <a:off x="609600" y="1676400"/>
            <a:ext cx="7772400" cy="4724400"/>
          </a:xfrm>
        </p:spPr>
        <p:txBody>
          <a:bodyPr/>
          <a:lstStyle/>
          <a:p>
            <a:r>
              <a:rPr lang="en-US" dirty="0" smtClean="0"/>
              <a:t>Do you agree to add the following text to 11ax SFD?</a:t>
            </a:r>
          </a:p>
          <a:p>
            <a:pPr lvl="1"/>
            <a:r>
              <a:rPr lang="en-US" dirty="0" smtClean="0"/>
              <a:t>The </a:t>
            </a:r>
            <a:r>
              <a:rPr lang="en-US" dirty="0" err="1" smtClean="0"/>
              <a:t>interleaver</a:t>
            </a:r>
            <a:r>
              <a:rPr lang="en-US" dirty="0" smtClean="0"/>
              <a:t> parameters for DCM are given in the following table:</a:t>
            </a:r>
            <a:endParaRPr lang="en-US" dirty="0"/>
          </a:p>
        </p:txBody>
      </p:sp>
      <p:sp>
        <p:nvSpPr>
          <p:cNvPr id="10" name="TextBox 9"/>
          <p:cNvSpPr txBox="1"/>
          <p:nvPr/>
        </p:nvSpPr>
        <p:spPr>
          <a:xfrm>
            <a:off x="944866" y="4648200"/>
            <a:ext cx="6370334" cy="584775"/>
          </a:xfrm>
          <a:prstGeom prst="rect">
            <a:avLst/>
          </a:prstGeom>
          <a:noFill/>
        </p:spPr>
        <p:txBody>
          <a:bodyPr wrap="none" rtlCol="0">
            <a:spAutoFit/>
          </a:bodyPr>
          <a:lstStyle/>
          <a:p>
            <a:pPr lvl="1">
              <a:buNone/>
            </a:pPr>
            <a:r>
              <a:rPr lang="en-US" sz="1600" dirty="0" smtClean="0"/>
              <a:t>Value of N</a:t>
            </a:r>
            <a:r>
              <a:rPr lang="en-US" sz="1600" baseline="-25000" dirty="0" smtClean="0"/>
              <a:t>BPSCS</a:t>
            </a:r>
            <a:r>
              <a:rPr lang="en-US" sz="1600" dirty="0" smtClean="0"/>
              <a:t> for DCM modulations equals to N</a:t>
            </a:r>
            <a:r>
              <a:rPr lang="en-US" sz="1600" baseline="-25000" dirty="0" smtClean="0"/>
              <a:t>BPSCS</a:t>
            </a:r>
            <a:r>
              <a:rPr lang="en-US" sz="1600" dirty="0" smtClean="0"/>
              <a:t> of non DCM </a:t>
            </a:r>
          </a:p>
          <a:p>
            <a:pPr lvl="1">
              <a:buNone/>
            </a:pPr>
            <a:r>
              <a:rPr lang="en-US" sz="1600" dirty="0" smtClean="0"/>
              <a:t>modulations with same constellation size.</a:t>
            </a:r>
            <a:endParaRPr lang="en-US" sz="1600" dirty="0"/>
          </a:p>
        </p:txBody>
      </p:sp>
      <p:sp>
        <p:nvSpPr>
          <p:cNvPr id="12"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13" name="Table 12"/>
          <p:cNvGraphicFramePr>
            <a:graphicFrameLocks noGrp="1"/>
          </p:cNvGraphicFramePr>
          <p:nvPr/>
        </p:nvGraphicFramePr>
        <p:xfrm>
          <a:off x="1219200" y="2590800"/>
          <a:ext cx="6477000" cy="1893985"/>
        </p:xfrm>
        <a:graphic>
          <a:graphicData uri="http://schemas.openxmlformats.org/drawingml/2006/table">
            <a:tbl>
              <a:tblPr/>
              <a:tblGrid>
                <a:gridCol w="1295400"/>
                <a:gridCol w="1295400"/>
                <a:gridCol w="1295400"/>
                <a:gridCol w="1295400"/>
                <a:gridCol w="1295400"/>
              </a:tblGrid>
              <a:tr h="378797">
                <a:tc rowSpan="2">
                  <a:txBody>
                    <a:bodyPr/>
                    <a:lstStyle/>
                    <a:p>
                      <a:pPr marL="0" marR="0" algn="ctr">
                        <a:spcBef>
                          <a:spcPts val="0"/>
                        </a:spcBef>
                        <a:spcAft>
                          <a:spcPts val="0"/>
                        </a:spcAft>
                      </a:pPr>
                      <a:r>
                        <a:rPr lang="en-US" sz="2000" dirty="0" smtClean="0">
                          <a:latin typeface="Times New Roman"/>
                          <a:ea typeface="Times New Roman"/>
                        </a:rPr>
                        <a:t>Parameter for DCM</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r>
                        <a:rPr lang="en-US" dirty="0" smtClean="0"/>
                        <a:t>RU Size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106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242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4</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8</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17</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latin typeface="+mn-lt"/>
                          <a:ea typeface="Times New Roman"/>
                        </a:rPr>
                        <a:t>9×</a:t>
                      </a:r>
                      <a:r>
                        <a:rPr lang="en-US" sz="2000" dirty="0" smtClean="0">
                          <a:solidFill>
                            <a:schemeClr val="tx1"/>
                          </a:solidFill>
                        </a:rPr>
                        <a:t>N</a:t>
                      </a:r>
                      <a:r>
                        <a:rPr lang="en-US" sz="2000" baseline="-25000" dirty="0" smtClean="0">
                          <a:solidFill>
                            <a:schemeClr val="tx1"/>
                          </a:solidFill>
                        </a:rPr>
                        <a:t>BPSCS</a:t>
                      </a:r>
                      <a:endParaRPr lang="en-US" sz="2000" dirty="0" smtClean="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ROT</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11</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29</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TextBox 13"/>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4294967295"/>
          </p:nvPr>
        </p:nvSpPr>
        <p:spPr>
          <a:xfrm>
            <a:off x="4344988" y="6475413"/>
            <a:ext cx="760412" cy="153987"/>
          </a:xfrm>
          <a:prstGeom prst="rect">
            <a:avLst/>
          </a:prstGeom>
          <a:noFill/>
        </p:spPr>
        <p:txBody>
          <a:bodyPr/>
          <a:lstStyle/>
          <a:p>
            <a:r>
              <a:rPr lang="en-US" dirty="0"/>
              <a:t>Slide </a:t>
            </a:r>
            <a:fld id="{8ECFE58B-6F90-4BB0-B09C-F6AB727C71EB}" type="slidenum">
              <a:rPr lang="en-US"/>
              <a:pPr/>
              <a:t>44</a:t>
            </a:fld>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sz="2800" b="1" dirty="0" smtClean="0"/>
              <a:t>Straw-Poll 29 (#3, 11-16/0621r1)</a:t>
            </a:r>
            <a:endParaRPr lang="en-US" altLang="zh-CN" sz="2800" b="1" kern="0" dirty="0">
              <a:solidFill>
                <a:schemeClr val="tx2"/>
              </a:solidFill>
            </a:endParaRPr>
          </a:p>
        </p:txBody>
      </p:sp>
      <p:sp>
        <p:nvSpPr>
          <p:cNvPr id="11" name="Content Placeholder 2"/>
          <p:cNvSpPr>
            <a:spLocks noGrp="1"/>
          </p:cNvSpPr>
          <p:nvPr>
            <p:ph idx="1"/>
          </p:nvPr>
        </p:nvSpPr>
        <p:spPr>
          <a:xfrm>
            <a:off x="609600" y="1676400"/>
            <a:ext cx="7772400" cy="4724400"/>
          </a:xfrm>
        </p:spPr>
        <p:txBody>
          <a:bodyPr/>
          <a:lstStyle/>
          <a:p>
            <a:r>
              <a:rPr lang="en-US" dirty="0" smtClean="0"/>
              <a:t>Do you agree to add the following text to 11ax SFD?</a:t>
            </a:r>
          </a:p>
          <a:p>
            <a:pPr lvl="1"/>
            <a:r>
              <a:rPr lang="en-US" dirty="0" smtClean="0"/>
              <a:t>The </a:t>
            </a:r>
            <a:r>
              <a:rPr lang="en-US" dirty="0" err="1" smtClean="0"/>
              <a:t>interleaver</a:t>
            </a:r>
            <a:r>
              <a:rPr lang="en-US" dirty="0" smtClean="0"/>
              <a:t> parameters for HE SIG B with DCM are given in the following table:</a:t>
            </a:r>
            <a:endParaRPr lang="en-US" dirty="0"/>
          </a:p>
        </p:txBody>
      </p:sp>
      <p:sp>
        <p:nvSpPr>
          <p:cNvPr id="12"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14" name="Table 13"/>
          <p:cNvGraphicFramePr>
            <a:graphicFrameLocks noGrp="1"/>
          </p:cNvGraphicFramePr>
          <p:nvPr/>
        </p:nvGraphicFramePr>
        <p:xfrm>
          <a:off x="2286000" y="3285412"/>
          <a:ext cx="3810000" cy="1515188"/>
        </p:xfrm>
        <a:graphic>
          <a:graphicData uri="http://schemas.openxmlformats.org/drawingml/2006/table">
            <a:tbl>
              <a:tblPr/>
              <a:tblGrid>
                <a:gridCol w="1905000"/>
                <a:gridCol w="1905000"/>
              </a:tblGrid>
              <a:tr h="378797">
                <a:tc rowSpan="2">
                  <a:txBody>
                    <a:bodyPr/>
                    <a:lstStyle/>
                    <a:p>
                      <a:pPr marL="0" marR="0" algn="ctr">
                        <a:spcBef>
                          <a:spcPts val="0"/>
                        </a:spcBef>
                        <a:spcAft>
                          <a:spcPts val="0"/>
                        </a:spcAft>
                      </a:pPr>
                      <a:r>
                        <a:rPr lang="en-US" sz="2000" dirty="0" smtClean="0">
                          <a:latin typeface="Times New Roman"/>
                          <a:ea typeface="Times New Roman"/>
                        </a:rPr>
                        <a:t>Parameter</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HE SIG B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2×</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altLang="zh-CN" dirty="0" smtClean="0"/>
              <a:t>Straw-Poll 30 (#1, 11-16/0655r0)</a:t>
            </a:r>
            <a:endParaRPr lang="en-US" altLang="zh-CN" dirty="0"/>
          </a:p>
        </p:txBody>
      </p:sp>
      <p:sp>
        <p:nvSpPr>
          <p:cNvPr id="3" name="Content Placeholder 2"/>
          <p:cNvSpPr>
            <a:spLocks noGrp="1"/>
          </p:cNvSpPr>
          <p:nvPr>
            <p:ph idx="1"/>
          </p:nvPr>
        </p:nvSpPr>
        <p:spPr/>
        <p:txBody>
          <a:bodyPr/>
          <a:lstStyle/>
          <a:p>
            <a:pPr>
              <a:buNone/>
            </a:pPr>
            <a:r>
              <a:rPr lang="en-US" dirty="0" smtClean="0"/>
              <a:t>Do you agree to add the 11ax SFD the following MCS0 DCM constellation mapping for data subcarriers </a:t>
            </a:r>
            <a:r>
              <a:rPr lang="en-US" i="1" dirty="0" smtClean="0"/>
              <a:t>k</a:t>
            </a:r>
            <a:r>
              <a:rPr lang="en-US" dirty="0" smtClean="0"/>
              <a:t> and </a:t>
            </a:r>
            <a:r>
              <a:rPr lang="en-US" i="1" dirty="0" err="1" smtClean="0"/>
              <a:t>k+N</a:t>
            </a:r>
            <a:r>
              <a:rPr lang="en-US" i="1" baseline="-25000" dirty="0" err="1" smtClean="0"/>
              <a:t>SD</a:t>
            </a:r>
            <a:endParaRPr lang="en-US" dirty="0" smtClean="0"/>
          </a:p>
          <a:p>
            <a:pPr>
              <a:buNone/>
            </a:pPr>
            <a:endParaRPr lang="en-US" dirty="0" smtClean="0"/>
          </a:p>
          <a:p>
            <a:pPr>
              <a:buNone/>
            </a:pPr>
            <a:r>
              <a:rPr lang="en-US" dirty="0" smtClean="0"/>
              <a:t>                        is BPSK modulated     </a:t>
            </a:r>
            <a:br>
              <a:rPr lang="en-US" dirty="0" smtClean="0"/>
            </a:br>
            <a:endParaRPr lang="en-US" dirty="0" smtClean="0"/>
          </a:p>
          <a:p>
            <a:pPr>
              <a:buNone/>
            </a:pPr>
            <a:endParaRPr lang="en-US" b="1" dirty="0" smtClean="0"/>
          </a:p>
          <a:p>
            <a:pPr>
              <a:buNone/>
            </a:pPr>
            <a:endParaRPr lang="en-US" dirty="0" smtClean="0"/>
          </a:p>
          <a:p>
            <a:pPr>
              <a:buNone/>
            </a:pPr>
            <a:r>
              <a:rPr lang="en-US" i="1" dirty="0" smtClean="0">
                <a:solidFill>
                  <a:srgbClr val="FF0000"/>
                </a:solidFill>
              </a:rPr>
              <a:t>Note:  N</a:t>
            </a:r>
            <a:r>
              <a:rPr lang="en-US" i="1" baseline="-25000" dirty="0" smtClean="0">
                <a:solidFill>
                  <a:srgbClr val="FF0000"/>
                </a:solidFill>
              </a:rPr>
              <a:t>SD  </a:t>
            </a:r>
            <a:r>
              <a:rPr lang="en-US" i="1" dirty="0" smtClean="0">
                <a:solidFill>
                  <a:srgbClr val="FF0000"/>
                </a:solidFill>
              </a:rPr>
              <a:t>is defined for DCM which is half of            .</a:t>
            </a:r>
          </a:p>
        </p:txBody>
      </p:sp>
      <p:graphicFrame>
        <p:nvGraphicFramePr>
          <p:cNvPr id="34818" name="Object 2"/>
          <p:cNvGraphicFramePr>
            <a:graphicFrameLocks noChangeAspect="1"/>
          </p:cNvGraphicFramePr>
          <p:nvPr/>
        </p:nvGraphicFramePr>
        <p:xfrm>
          <a:off x="1752600" y="3276600"/>
          <a:ext cx="2874963" cy="498475"/>
        </p:xfrm>
        <a:graphic>
          <a:graphicData uri="http://schemas.openxmlformats.org/presentationml/2006/ole">
            <p:oleObj spid="_x0000_s17410" name="Equation" r:id="rId3" imgW="1180800" imgH="253800" progId="">
              <p:embed/>
            </p:oleObj>
          </a:graphicData>
        </a:graphic>
      </p:graphicFrame>
      <p:graphicFrame>
        <p:nvGraphicFramePr>
          <p:cNvPr id="34819" name="Object 3"/>
          <p:cNvGraphicFramePr>
            <a:graphicFrameLocks noChangeAspect="1"/>
          </p:cNvGraphicFramePr>
          <p:nvPr/>
        </p:nvGraphicFramePr>
        <p:xfrm>
          <a:off x="5334000" y="3352800"/>
          <a:ext cx="1446213" cy="303213"/>
        </p:xfrm>
        <a:graphic>
          <a:graphicData uri="http://schemas.openxmlformats.org/presentationml/2006/ole">
            <p:oleObj spid="_x0000_s17411" name="Equation" r:id="rId4" imgW="1091880" imgH="228600" progId="">
              <p:embed/>
            </p:oleObj>
          </a:graphicData>
        </a:graphic>
      </p:graphicFrame>
      <p:graphicFrame>
        <p:nvGraphicFramePr>
          <p:cNvPr id="7" name="Object 2"/>
          <p:cNvGraphicFramePr>
            <a:graphicFrameLocks noChangeAspect="1"/>
          </p:cNvGraphicFramePr>
          <p:nvPr/>
        </p:nvGraphicFramePr>
        <p:xfrm>
          <a:off x="1828800" y="2590800"/>
          <a:ext cx="401637" cy="449262"/>
        </p:xfrm>
        <a:graphic>
          <a:graphicData uri="http://schemas.openxmlformats.org/presentationml/2006/ole">
            <p:oleObj spid="_x0000_s17412" name="Equation" r:id="rId5" imgW="164880" imgH="228600" progId="">
              <p:embed/>
            </p:oleObj>
          </a:graphicData>
        </a:graphic>
      </p:graphicFrame>
      <p:graphicFrame>
        <p:nvGraphicFramePr>
          <p:cNvPr id="34821" name="Object 5"/>
          <p:cNvGraphicFramePr>
            <a:graphicFrameLocks noChangeAspect="1"/>
          </p:cNvGraphicFramePr>
          <p:nvPr/>
        </p:nvGraphicFramePr>
        <p:xfrm>
          <a:off x="5638800" y="4114800"/>
          <a:ext cx="655638" cy="320675"/>
        </p:xfrm>
        <a:graphic>
          <a:graphicData uri="http://schemas.openxmlformats.org/presentationml/2006/ole">
            <p:oleObj spid="_x0000_s17413" name="Equation" r:id="rId6" imgW="495000" imgH="241200" progId="">
              <p:embed/>
            </p:oleObj>
          </a:graphicData>
        </a:graphic>
      </p:graphicFrame>
      <p:sp>
        <p:nvSpPr>
          <p:cNvPr id="9"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10" name="TextBox 9"/>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11" name="Slide Number Placeholder 3"/>
          <p:cNvSpPr>
            <a:spLocks noGrp="1"/>
          </p:cNvSpPr>
          <p:nvPr>
            <p:ph type="sldNum" sz="quarter" idx="12"/>
          </p:nvPr>
        </p:nvSpPr>
        <p:spPr>
          <a:xfrm>
            <a:off x="4344988" y="6475413"/>
            <a:ext cx="530225" cy="182562"/>
          </a:xfrm>
          <a:noFill/>
        </p:spPr>
        <p:txBody>
          <a:bodyPr/>
          <a:lstStyle/>
          <a:p>
            <a:r>
              <a:rPr lang="en-US" altLang="en-US" dirty="0"/>
              <a:t>Slide </a:t>
            </a:r>
            <a:fld id="{516C1B46-7DA1-49C6-8B6F-5F6A81B740AA}" type="slidenum">
              <a:rPr lang="en-US" altLang="en-US"/>
              <a:pPr/>
              <a:t>45</a:t>
            </a:fld>
            <a:endParaRPr lang="en-US"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31 (#2, 11-16/0655r0)</a:t>
            </a:r>
            <a:endParaRPr lang="en-US" dirty="0"/>
          </a:p>
        </p:txBody>
      </p:sp>
      <p:sp>
        <p:nvSpPr>
          <p:cNvPr id="7" name="Content Placeholder 6"/>
          <p:cNvSpPr>
            <a:spLocks noGrp="1"/>
          </p:cNvSpPr>
          <p:nvPr>
            <p:ph idx="1"/>
          </p:nvPr>
        </p:nvSpPr>
        <p:spPr>
          <a:xfrm>
            <a:off x="685800" y="2057400"/>
            <a:ext cx="7772400" cy="3505200"/>
          </a:xfrm>
        </p:spPr>
        <p:txBody>
          <a:bodyPr/>
          <a:lstStyle/>
          <a:p>
            <a:r>
              <a:rPr lang="en-US" dirty="0" smtClean="0"/>
              <a:t>Do you agree to add the following usage of DCM to 11ax SFD?</a:t>
            </a:r>
          </a:p>
          <a:p>
            <a:pPr lvl="1"/>
            <a:r>
              <a:rPr lang="en-US" sz="1600" dirty="0" smtClean="0"/>
              <a:t>DCM is only applied to MCS0, MCS1, MCS3 and MCS4.</a:t>
            </a:r>
          </a:p>
          <a:p>
            <a:pPr lvl="1"/>
            <a:r>
              <a:rPr lang="en-US" sz="1600" dirty="0" smtClean="0"/>
              <a:t>DCM is only applied to 1 and 2 spatial streams. </a:t>
            </a:r>
          </a:p>
          <a:p>
            <a:pPr lvl="1"/>
            <a:r>
              <a:rPr lang="en-US" sz="1600" dirty="0" smtClean="0"/>
              <a:t>DCM is only applied to HE SU PPDU, HE extend range SU PPDU, and SU RUs in HE MU PPDU.</a:t>
            </a:r>
          </a:p>
          <a:p>
            <a:pPr lvl="1"/>
            <a:r>
              <a:rPr lang="en-US" sz="1600" dirty="0" smtClean="0"/>
              <a:t>DCM is not applied to MU-MIMO. The DCM field in the HE-SIGB per user for MU-MIMO is changed to a reserved field. </a:t>
            </a:r>
          </a:p>
          <a:p>
            <a:pPr lvl="1"/>
            <a:r>
              <a:rPr lang="en-US" sz="1600" dirty="0" smtClean="0"/>
              <a:t>DCM is not applied to STBC.</a:t>
            </a:r>
          </a:p>
          <a:p>
            <a:pPr lvl="1"/>
            <a:endParaRPr lang="en-US" sz="1600" dirty="0" smtClean="0"/>
          </a:p>
          <a:p>
            <a:pPr lvl="1"/>
            <a:endParaRPr lang="en-US" sz="1600" dirty="0" smtClean="0"/>
          </a:p>
          <a:p>
            <a:endParaRPr lang="en-US" dirty="0"/>
          </a:p>
        </p:txBody>
      </p:sp>
      <p:sp>
        <p:nvSpPr>
          <p:cNvPr id="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9" name="TextBox 8"/>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10" name="Slide Number Placeholder 3"/>
          <p:cNvSpPr>
            <a:spLocks noGrp="1"/>
          </p:cNvSpPr>
          <p:nvPr>
            <p:ph type="sldNum" sz="quarter" idx="12"/>
          </p:nvPr>
        </p:nvSpPr>
        <p:spPr>
          <a:xfrm>
            <a:off x="4344988" y="6475413"/>
            <a:ext cx="530225" cy="182562"/>
          </a:xfrm>
          <a:noFill/>
        </p:spPr>
        <p:txBody>
          <a:bodyPr/>
          <a:lstStyle/>
          <a:p>
            <a:r>
              <a:rPr lang="en-US" altLang="en-US" dirty="0"/>
              <a:t>Slide </a:t>
            </a:r>
            <a:fld id="{516C1B46-7DA1-49C6-8B6F-5F6A81B740AA}" type="slidenum">
              <a:rPr lang="en-US" altLang="en-US"/>
              <a:pPr/>
              <a:t>46</a:t>
            </a:fld>
            <a:endParaRPr lang="en-US"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32 (#3, 11-16/0655r0)</a:t>
            </a:r>
            <a:endParaRPr lang="en-US" dirty="0"/>
          </a:p>
        </p:txBody>
      </p:sp>
      <p:sp>
        <p:nvSpPr>
          <p:cNvPr id="3" name="Content Placeholder 2"/>
          <p:cNvSpPr>
            <a:spLocks noGrp="1"/>
          </p:cNvSpPr>
          <p:nvPr>
            <p:ph idx="1"/>
          </p:nvPr>
        </p:nvSpPr>
        <p:spPr>
          <a:xfrm>
            <a:off x="685800" y="2362200"/>
            <a:ext cx="7772400" cy="4114800"/>
          </a:xfrm>
        </p:spPr>
        <p:txBody>
          <a:bodyPr/>
          <a:lstStyle/>
          <a:p>
            <a:r>
              <a:rPr lang="en-US" dirty="0" smtClean="0"/>
              <a:t>Do you agree to add the following capability field of DCM to 11ax SFD?</a:t>
            </a:r>
          </a:p>
          <a:p>
            <a:pPr lvl="1"/>
            <a:r>
              <a:rPr lang="en-US" dirty="0" smtClean="0"/>
              <a:t>Max constellation supported: 2 bits.  </a:t>
            </a:r>
          </a:p>
          <a:p>
            <a:pPr lvl="2"/>
            <a:r>
              <a:rPr lang="en-US" dirty="0" smtClean="0"/>
              <a:t>00: does not support DCM; 01: BPSK; 10: QPSK; 11: 16QAM</a:t>
            </a:r>
          </a:p>
          <a:p>
            <a:pPr lvl="1"/>
            <a:r>
              <a:rPr lang="en-US" dirty="0" smtClean="0"/>
              <a:t>Max number of streams supported: 1 bit. </a:t>
            </a:r>
          </a:p>
          <a:p>
            <a:pPr lvl="2"/>
            <a:r>
              <a:rPr lang="en-US" dirty="0" smtClean="0"/>
              <a:t> 0: 1stream;  1: 2 streams</a:t>
            </a:r>
          </a:p>
          <a:p>
            <a:endParaRPr lang="en-US" dirty="0"/>
          </a:p>
        </p:txBody>
      </p:sp>
      <p:sp>
        <p:nvSpPr>
          <p:cNvPr id="5"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6" name="TextBox 5"/>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7" name="Slide Number Placeholder 3"/>
          <p:cNvSpPr>
            <a:spLocks noGrp="1"/>
          </p:cNvSpPr>
          <p:nvPr>
            <p:ph type="sldNum" sz="quarter" idx="12"/>
          </p:nvPr>
        </p:nvSpPr>
        <p:spPr>
          <a:xfrm>
            <a:off x="4344988" y="6475413"/>
            <a:ext cx="530225" cy="182562"/>
          </a:xfrm>
          <a:noFill/>
        </p:spPr>
        <p:txBody>
          <a:bodyPr/>
          <a:lstStyle/>
          <a:p>
            <a:r>
              <a:rPr lang="en-US" altLang="en-US" dirty="0"/>
              <a:t>Slide </a:t>
            </a:r>
            <a:fld id="{516C1B46-7DA1-49C6-8B6F-5F6A81B740AA}" type="slidenum">
              <a:rPr lang="en-US" altLang="en-US"/>
              <a:pPr/>
              <a:t>47</a:t>
            </a:fld>
            <a:endParaRPr lang="en-US"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33 (#1, 11-16/0622r0)</a:t>
            </a:r>
            <a:endParaRPr lang="en-US" dirty="0"/>
          </a:p>
        </p:txBody>
      </p:sp>
      <p:sp>
        <p:nvSpPr>
          <p:cNvPr id="3" name="Content Placeholder 2"/>
          <p:cNvSpPr>
            <a:spLocks noGrp="1"/>
          </p:cNvSpPr>
          <p:nvPr>
            <p:ph idx="1"/>
          </p:nvPr>
        </p:nvSpPr>
        <p:spPr/>
        <p:txBody>
          <a:bodyPr/>
          <a:lstStyle/>
          <a:p>
            <a:r>
              <a:rPr lang="en-US" dirty="0" smtClean="0"/>
              <a:t>Do you support to add the following to the 11ax SFD?</a:t>
            </a:r>
          </a:p>
          <a:p>
            <a:pPr lvl="1"/>
            <a:r>
              <a:rPr lang="en-US" dirty="0" smtClean="0"/>
              <a:t>When </a:t>
            </a:r>
            <a:r>
              <a:rPr lang="en-US" dirty="0"/>
              <a:t>DCM=1, 16QAM constellation mapping is done by swapping b</a:t>
            </a:r>
            <a:r>
              <a:rPr lang="en-US" baseline="-25000" dirty="0"/>
              <a:t>0</a:t>
            </a:r>
            <a:r>
              <a:rPr lang="en-US" dirty="0"/>
              <a:t> and b</a:t>
            </a:r>
            <a:r>
              <a:rPr lang="en-US" baseline="-25000" dirty="0"/>
              <a:t>1</a:t>
            </a:r>
            <a:r>
              <a:rPr lang="en-US" dirty="0"/>
              <a:t>, and also b</a:t>
            </a:r>
            <a:r>
              <a:rPr lang="en-US" baseline="-25000" dirty="0"/>
              <a:t>2</a:t>
            </a:r>
            <a:r>
              <a:rPr lang="en-US" dirty="0"/>
              <a:t> and b</a:t>
            </a:r>
            <a:r>
              <a:rPr lang="en-US" baseline="-25000" dirty="0"/>
              <a:t>3</a:t>
            </a:r>
            <a:r>
              <a:rPr lang="en-US" dirty="0"/>
              <a:t> for the second half of tones, where b</a:t>
            </a:r>
            <a:r>
              <a:rPr lang="en-US" baseline="-25000" dirty="0"/>
              <a:t>0</a:t>
            </a:r>
            <a:r>
              <a:rPr lang="en-US" dirty="0"/>
              <a:t> ~ b</a:t>
            </a:r>
            <a:r>
              <a:rPr lang="en-US" baseline="-25000" dirty="0"/>
              <a:t>3</a:t>
            </a:r>
            <a:r>
              <a:rPr lang="en-US" dirty="0"/>
              <a:t> are the encoded bits that maps to one 16QAM constellation for the first half of the tones, i.e</a:t>
            </a:r>
            <a:r>
              <a:rPr lang="en-US" dirty="0" smtClean="0"/>
              <a:t>.:</a:t>
            </a:r>
          </a:p>
          <a:p>
            <a:endParaRPr lang="en-US" sz="1600" dirty="0"/>
          </a:p>
          <a:p>
            <a:endParaRPr lang="en-US" sz="1600" dirty="0" smtClean="0"/>
          </a:p>
          <a:p>
            <a:endParaRPr lang="en-US" sz="1600" dirty="0"/>
          </a:p>
          <a:p>
            <a:endParaRPr lang="en-US" sz="1600" dirty="0" smtClean="0"/>
          </a:p>
          <a:p>
            <a:pPr marL="0" indent="0">
              <a:buNone/>
            </a:pPr>
            <a:r>
              <a:rPr lang="en-US" sz="2000" b="0" dirty="0" smtClean="0"/>
              <a:t>where N</a:t>
            </a:r>
            <a:r>
              <a:rPr lang="en-US" sz="2000" b="0" baseline="-25000" dirty="0" smtClean="0"/>
              <a:t>SD</a:t>
            </a:r>
            <a:r>
              <a:rPr lang="en-US" sz="2000" b="0" dirty="0" smtClean="0"/>
              <a:t> is defined for DCM=1, which is half of the </a:t>
            </a:r>
            <a:r>
              <a:rPr lang="en-US" sz="2000" b="0" dirty="0"/>
              <a:t>N</a:t>
            </a:r>
            <a:r>
              <a:rPr lang="en-US" sz="2000" b="0" baseline="-25000" dirty="0"/>
              <a:t>SD</a:t>
            </a:r>
            <a:r>
              <a:rPr lang="en-US" sz="2000" b="0" dirty="0"/>
              <a:t> </a:t>
            </a:r>
            <a:r>
              <a:rPr lang="en-US" sz="2000" b="0" dirty="0" smtClean="0"/>
              <a:t>value for the same RU size when DCM=0.</a:t>
            </a:r>
            <a:endParaRPr lang="en-US" sz="2000" b="0"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48</a:t>
            </a:fld>
            <a:endParaRPr lang="en-US" dirty="0"/>
          </a:p>
        </p:txBody>
      </p:sp>
      <p:graphicFrame>
        <p:nvGraphicFramePr>
          <p:cNvPr id="7" name="Object 10"/>
          <p:cNvGraphicFramePr>
            <a:graphicFrameLocks noChangeAspect="1"/>
          </p:cNvGraphicFramePr>
          <p:nvPr>
            <p:extLst>
              <p:ext uri="{D42A27DB-BD31-4B8C-83A1-F6EECF244321}">
                <p14:modId xmlns:p14="http://schemas.microsoft.com/office/powerpoint/2010/main" xmlns="" val="1516997678"/>
              </p:ext>
            </p:extLst>
          </p:nvPr>
        </p:nvGraphicFramePr>
        <p:xfrm>
          <a:off x="1752600" y="3810000"/>
          <a:ext cx="5751513" cy="608013"/>
        </p:xfrm>
        <a:graphic>
          <a:graphicData uri="http://schemas.openxmlformats.org/presentationml/2006/ole">
            <p:oleObj spid="_x0000_s18434" name="Equation" r:id="rId3" imgW="2400120" imgH="253800" progId="">
              <p:embed/>
            </p:oleObj>
          </a:graphicData>
        </a:graphic>
      </p:graphicFrame>
      <p:sp>
        <p:nvSpPr>
          <p:cNvPr id="15" name="Date Placeholder 3"/>
          <p:cNvSpPr>
            <a:spLocks noGrp="1"/>
          </p:cNvSpPr>
          <p:nvPr>
            <p:ph type="dt" sz="half" idx="10"/>
          </p:nvPr>
        </p:nvSpPr>
        <p:spPr>
          <a:xfrm>
            <a:off x="696913" y="332601"/>
            <a:ext cx="968214" cy="276999"/>
          </a:xfrm>
        </p:spPr>
        <p:txBody>
          <a:bodyPr/>
          <a:lstStyle/>
          <a:p>
            <a:r>
              <a:rPr lang="en-US" dirty="0" smtClean="0"/>
              <a:t>May 2016</a:t>
            </a:r>
            <a:endParaRPr lang="en-US" dirty="0"/>
          </a:p>
        </p:txBody>
      </p:sp>
      <p:sp>
        <p:nvSpPr>
          <p:cNvPr id="8" name="TextBox 7"/>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42893218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34 (#1, 11-16/062</a:t>
            </a:r>
            <a:r>
              <a:rPr lang="en-US" altLang="zh-CN" i="1" dirty="0" smtClean="0"/>
              <a:t>6</a:t>
            </a:r>
            <a:r>
              <a:rPr lang="en-US" altLang="zh-CN" dirty="0" smtClean="0"/>
              <a:t>r1)</a:t>
            </a:r>
            <a:endParaRPr lang="en-US" dirty="0"/>
          </a:p>
        </p:txBody>
      </p:sp>
      <p:sp>
        <p:nvSpPr>
          <p:cNvPr id="3" name="Content Placeholder 2"/>
          <p:cNvSpPr>
            <a:spLocks noGrp="1"/>
          </p:cNvSpPr>
          <p:nvPr>
            <p:ph idx="1"/>
          </p:nvPr>
        </p:nvSpPr>
        <p:spPr/>
        <p:txBody>
          <a:bodyPr/>
          <a:lstStyle/>
          <a:p>
            <a:pPr marL="0" indent="0">
              <a:buNone/>
            </a:pPr>
            <a:r>
              <a:rPr lang="en-US" b="1" dirty="0"/>
              <a:t>Do you agree </a:t>
            </a:r>
            <a:r>
              <a:rPr lang="en-US" b="1" dirty="0" smtClean="0"/>
              <a:t>to add the following to section 4.6 of the SFD ?</a:t>
            </a:r>
          </a:p>
          <a:p>
            <a:pPr lvl="1" algn="just"/>
            <a:r>
              <a:rPr lang="en-GB" dirty="0" smtClean="0"/>
              <a:t>802.11ax should provide mechanism that further compress the feedback elements of angel of compressed </a:t>
            </a:r>
            <a:r>
              <a:rPr lang="en-GB" dirty="0"/>
              <a:t>beamforming feedback as defined in section 8.4.1.48 in 802.11ac </a:t>
            </a:r>
            <a:r>
              <a:rPr lang="en-GB" dirty="0" smtClean="0"/>
              <a:t>shall be considered.</a:t>
            </a:r>
          </a:p>
          <a:p>
            <a:pPr marL="457200" lvl="1" indent="0" algn="just">
              <a:buNone/>
            </a:pPr>
            <a:endParaRPr lang="en-GB" dirty="0" smtClean="0"/>
          </a:p>
          <a:p>
            <a:pPr marL="457200" lvl="1" indent="0" algn="just">
              <a:buNone/>
            </a:pPr>
            <a:endParaRPr lang="en-GB" dirty="0" smtClean="0"/>
          </a:p>
          <a:p>
            <a:pPr marL="457200" lvl="1" indent="0" algn="just">
              <a:buNone/>
            </a:pPr>
            <a:r>
              <a:rPr lang="en-GB" b="1" dirty="0" smtClean="0">
                <a:solidFill>
                  <a:srgbClr val="FF0000"/>
                </a:solidFill>
              </a:rPr>
              <a:t>3Y/11 N/ Many A. SP Failed</a:t>
            </a:r>
            <a:endParaRPr lang="en-GB" b="1" dirty="0">
              <a:solidFill>
                <a:srgbClr val="FF0000"/>
              </a:solidFill>
            </a:endParaRPr>
          </a:p>
          <a:p>
            <a:pPr marL="0" indent="0">
              <a:buNone/>
            </a:pPr>
            <a:r>
              <a:rPr lang="en-US" b="1" dirty="0" smtClean="0"/>
              <a:t> </a:t>
            </a:r>
            <a:endParaRPr lang="en-US" b="1"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49</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extLst>
      <p:ext uri="{BB962C8B-B14F-4D97-AF65-F5344CB8AC3E}">
        <p14:creationId xmlns:p14="http://schemas.microsoft.com/office/powerpoint/2010/main" xmlns="" val="343063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35 (#1, 11-16/0633r3)</a:t>
            </a:r>
            <a:endParaRPr lang="en-US" dirty="0"/>
          </a:p>
        </p:txBody>
      </p:sp>
      <p:sp>
        <p:nvSpPr>
          <p:cNvPr id="3" name="Content Placeholder 2"/>
          <p:cNvSpPr>
            <a:spLocks noGrp="1"/>
          </p:cNvSpPr>
          <p:nvPr>
            <p:ph idx="1"/>
          </p:nvPr>
        </p:nvSpPr>
        <p:spPr/>
        <p:txBody>
          <a:bodyPr/>
          <a:lstStyle/>
          <a:p>
            <a:r>
              <a:rPr lang="en-US" dirty="0" smtClean="0"/>
              <a:t>Do you support to </a:t>
            </a:r>
            <a:r>
              <a:rPr lang="en-US" dirty="0"/>
              <a:t>add </a:t>
            </a:r>
            <a:r>
              <a:rPr lang="en-US" dirty="0" smtClean="0"/>
              <a:t>the following to the current SFD</a:t>
            </a:r>
            <a:r>
              <a:rPr lang="en-US" dirty="0"/>
              <a:t>: </a:t>
            </a:r>
            <a:endParaRPr lang="en-US" dirty="0" smtClean="0"/>
          </a:p>
          <a:p>
            <a:pPr lvl="1"/>
            <a:r>
              <a:rPr lang="en-US" dirty="0"/>
              <a:t>For full BW 80MHz, add </a:t>
            </a:r>
            <a:r>
              <a:rPr lang="en-US" dirty="0" smtClean="0"/>
              <a:t>1 </a:t>
            </a:r>
            <a:r>
              <a:rPr lang="en-US" dirty="0"/>
              <a:t>bit </a:t>
            </a:r>
            <a:r>
              <a:rPr lang="en-US" dirty="0" smtClean="0"/>
              <a:t>to indicate if center 26-tone RU is allocated in </a:t>
            </a:r>
            <a:r>
              <a:rPr lang="en-US" dirty="0"/>
              <a:t>the common block fields </a:t>
            </a:r>
            <a:r>
              <a:rPr lang="en-US" dirty="0" smtClean="0"/>
              <a:t>of both </a:t>
            </a:r>
            <a:r>
              <a:rPr lang="en-US" dirty="0"/>
              <a:t>SIGB content </a:t>
            </a:r>
            <a:r>
              <a:rPr lang="en-US" dirty="0" smtClean="0"/>
              <a:t>channels with same value.</a:t>
            </a:r>
            <a:endParaRPr lang="en-US" dirty="0"/>
          </a:p>
          <a:p>
            <a:pPr marL="0" indent="0">
              <a:buNone/>
            </a:pPr>
            <a:endParaRPr lang="en-US" dirty="0"/>
          </a:p>
          <a:p>
            <a:pPr lvl="1"/>
            <a:r>
              <a:rPr lang="en-US" dirty="0"/>
              <a:t>For full </a:t>
            </a:r>
            <a:r>
              <a:rPr lang="en-US" dirty="0" smtClean="0"/>
              <a:t>BW160, 80+80 MHz</a:t>
            </a:r>
            <a:r>
              <a:rPr lang="en-US" dirty="0"/>
              <a:t>, add 1 bit </a:t>
            </a:r>
            <a:r>
              <a:rPr lang="en-US" dirty="0" smtClean="0"/>
              <a:t>to indicate if center 26-tone RU is allocated for one individual 80MHz </a:t>
            </a:r>
            <a:r>
              <a:rPr lang="en-US" dirty="0"/>
              <a:t>in </a:t>
            </a:r>
            <a:r>
              <a:rPr lang="en-US" dirty="0" smtClean="0"/>
              <a:t>common </a:t>
            </a:r>
            <a:r>
              <a:rPr lang="en-US" dirty="0"/>
              <a:t>block </a:t>
            </a:r>
            <a:r>
              <a:rPr lang="en-US" dirty="0" smtClean="0"/>
              <a:t>fields of both SIGB </a:t>
            </a:r>
            <a:r>
              <a:rPr lang="en-US" dirty="0"/>
              <a:t>content channels.</a:t>
            </a: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50</a:t>
            </a:fld>
            <a:endParaRPr lang="en-US"/>
          </a:p>
        </p:txBody>
      </p:sp>
      <p:sp>
        <p:nvSpPr>
          <p:cNvPr id="7" name="TextBox 6"/>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extLst>
      <p:ext uri="{BB962C8B-B14F-4D97-AF65-F5344CB8AC3E}">
        <p14:creationId xmlns:p14="http://schemas.microsoft.com/office/powerpoint/2010/main" xmlns="" val="9794786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36 (#2, 11-16/0633r3)</a:t>
            </a:r>
            <a:endParaRPr lang="en-US" dirty="0"/>
          </a:p>
        </p:txBody>
      </p:sp>
      <p:sp>
        <p:nvSpPr>
          <p:cNvPr id="3" name="Content Placeholder 2"/>
          <p:cNvSpPr>
            <a:spLocks noGrp="1"/>
          </p:cNvSpPr>
          <p:nvPr>
            <p:ph idx="1"/>
          </p:nvPr>
        </p:nvSpPr>
        <p:spPr/>
        <p:txBody>
          <a:bodyPr/>
          <a:lstStyle/>
          <a:p>
            <a:r>
              <a:rPr lang="en-US" dirty="0" smtClean="0"/>
              <a:t>Do you support to use </a:t>
            </a:r>
            <a:r>
              <a:rPr lang="en-US" dirty="0"/>
              <a:t>36 </a:t>
            </a:r>
            <a:r>
              <a:rPr lang="en-US" dirty="0" smtClean="0"/>
              <a:t>“Definition TBD” </a:t>
            </a:r>
            <a:r>
              <a:rPr lang="en-US" dirty="0"/>
              <a:t>entries </a:t>
            </a:r>
            <a:r>
              <a:rPr lang="en-US" dirty="0" smtClean="0"/>
              <a:t>in </a:t>
            </a:r>
            <a:r>
              <a:rPr lang="en-US" dirty="0"/>
              <a:t>Table 4 in </a:t>
            </a:r>
            <a:r>
              <a:rPr lang="en-US" dirty="0" smtClean="0"/>
              <a:t>the current SFD </a:t>
            </a:r>
            <a:r>
              <a:rPr lang="en-US" dirty="0"/>
              <a:t>3.2.5 HE-SIG-B sub-clause to indicate </a:t>
            </a:r>
            <a:r>
              <a:rPr lang="en-US" dirty="0" smtClean="0"/>
              <a:t>most frequently used </a:t>
            </a:r>
            <a:r>
              <a:rPr lang="en-US" dirty="0"/>
              <a:t>partial bandwidth </a:t>
            </a:r>
            <a:r>
              <a:rPr lang="en-US" dirty="0" smtClean="0"/>
              <a:t>allocations, as shown in slide 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51</a:t>
            </a:fld>
            <a:endParaRPr lang="en-US"/>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TextBox 7"/>
          <p:cNvSpPr txBox="1"/>
          <p:nvPr/>
        </p:nvSpPr>
        <p:spPr>
          <a:xfrm>
            <a:off x="914400" y="48768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19830979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smtClean="0"/>
              <a:t>Straw-Poll 37 (#1, 11-16/0636r2)</a:t>
            </a:r>
            <a:endParaRPr lang="ko-KR" altLang="en-US" dirty="0"/>
          </a:p>
        </p:txBody>
      </p:sp>
      <p:sp>
        <p:nvSpPr>
          <p:cNvPr id="3" name="내용 개체 틀 2"/>
          <p:cNvSpPr>
            <a:spLocks noGrp="1"/>
          </p:cNvSpPr>
          <p:nvPr>
            <p:ph idx="1"/>
          </p:nvPr>
        </p:nvSpPr>
        <p:spPr/>
        <p:txBody>
          <a:bodyPr/>
          <a:lstStyle/>
          <a:p>
            <a:r>
              <a:rPr lang="en-US" altLang="ko-KR" dirty="0" smtClean="0"/>
              <a:t>Do you agree to add the following into SFD?</a:t>
            </a:r>
          </a:p>
          <a:p>
            <a:pPr lvl="1"/>
            <a:r>
              <a:rPr lang="en-US" altLang="ko-KR" dirty="0" smtClean="0"/>
              <a:t>In HE-SIG-A of HE (extended range) SU PPDU/HE MU PPDU/HE trigger-based PPDU, the size of TXOP Duration field is 7btis and 1 bit is reserved</a:t>
            </a:r>
          </a:p>
          <a:p>
            <a:pPr lvl="1"/>
            <a:endParaRPr lang="en-US" altLang="ko-KR" dirty="0" smtClean="0"/>
          </a:p>
          <a:p>
            <a:pPr lvl="1"/>
            <a:endParaRPr lang="en-US" altLang="ko-KR" dirty="0" smtClean="0"/>
          </a:p>
        </p:txBody>
      </p:sp>
      <p:sp>
        <p:nvSpPr>
          <p:cNvPr id="5" name="슬라이드 번호 개체 틀 4"/>
          <p:cNvSpPr>
            <a:spLocks noGrp="1"/>
          </p:cNvSpPr>
          <p:nvPr>
            <p:ph type="sldNum" sz="quarter" idx="4294967295"/>
          </p:nvPr>
        </p:nvSpPr>
        <p:spPr>
          <a:xfrm>
            <a:off x="4344988" y="6475413"/>
            <a:ext cx="836612" cy="153987"/>
          </a:xfrm>
          <a:prstGeom prst="rect">
            <a:avLst/>
          </a:prstGeom>
        </p:spPr>
        <p:txBody>
          <a:bodyPr/>
          <a:lstStyle/>
          <a:p>
            <a:pPr>
              <a:defRPr/>
            </a:pPr>
            <a:r>
              <a:rPr lang="en-US" altLang="ko-KR" dirty="0" smtClean="0"/>
              <a:t>Slide </a:t>
            </a:r>
            <a:fld id="{2233D5FD-8890-4C4A-812D-44084668134C}" type="slidenum">
              <a:rPr lang="en-US" altLang="ko-KR" smtClean="0"/>
              <a:pPr>
                <a:defRPr/>
              </a:pPr>
              <a:t>52</a:t>
            </a:fld>
            <a:endParaRPr lang="en-US" altLang="ko-KR" dirty="0"/>
          </a:p>
        </p:txBody>
      </p:sp>
      <p:sp>
        <p:nvSpPr>
          <p:cNvPr id="7" name="TextBox 6"/>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smtClean="0"/>
              <a:t>Straw-Poll 38 (#1, 11-16/0635r1)</a:t>
            </a:r>
            <a:endParaRPr lang="ko-KR" altLang="en-US" dirty="0"/>
          </a:p>
        </p:txBody>
      </p:sp>
      <p:sp>
        <p:nvSpPr>
          <p:cNvPr id="3" name="내용 개체 틀 2"/>
          <p:cNvSpPr>
            <a:spLocks noGrp="1"/>
          </p:cNvSpPr>
          <p:nvPr>
            <p:ph idx="1"/>
          </p:nvPr>
        </p:nvSpPr>
        <p:spPr/>
        <p:txBody>
          <a:bodyPr/>
          <a:lstStyle/>
          <a:p>
            <a:r>
              <a:rPr lang="en-US" altLang="ko-KR" dirty="0" smtClean="0"/>
              <a:t>Do you agree add to the SFD that </a:t>
            </a:r>
          </a:p>
          <a:p>
            <a:pPr lvl="1"/>
            <a:r>
              <a:rPr lang="en-US" altLang="zh-CN" dirty="0" smtClean="0"/>
              <a:t>3 bits are used for the BW field in SIG-A of HE_MU PPDU?</a:t>
            </a:r>
            <a:endParaRPr lang="zh-CN" altLang="zh-CN" dirty="0" smtClean="0"/>
          </a:p>
          <a:p>
            <a:pPr latinLnBrk="0"/>
            <a:endParaRPr lang="en-US" altLang="ko-KR" dirty="0"/>
          </a:p>
        </p:txBody>
      </p:sp>
      <p:sp>
        <p:nvSpPr>
          <p:cNvPr id="4"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53</a:t>
            </a:fld>
            <a:endParaRPr lang="en-US" dirty="0"/>
          </a:p>
        </p:txBody>
      </p:sp>
      <p:sp>
        <p:nvSpPr>
          <p:cNvPr id="6" name="TextBox 5"/>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extLst>
      <p:ext uri="{BB962C8B-B14F-4D97-AF65-F5344CB8AC3E}">
        <p14:creationId xmlns="" xmlns:p14="http://schemas.microsoft.com/office/powerpoint/2010/main" val="9559401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39 (#1, 11-16/0637r0)</a:t>
            </a:r>
            <a:endParaRPr lang="zh-CN" altLang="en-US" dirty="0"/>
          </a:p>
        </p:txBody>
      </p:sp>
      <p:sp>
        <p:nvSpPr>
          <p:cNvPr id="3" name="内容占位符 2"/>
          <p:cNvSpPr>
            <a:spLocks noGrp="1"/>
          </p:cNvSpPr>
          <p:nvPr>
            <p:ph idx="1"/>
          </p:nvPr>
        </p:nvSpPr>
        <p:spPr/>
        <p:txBody>
          <a:bodyPr/>
          <a:lstStyle/>
          <a:p>
            <a:r>
              <a:rPr lang="en-US" altLang="zh-CN" dirty="0" smtClean="0"/>
              <a:t>Do you agree to add the following entries in 8-bit table to the IEEE 802.11ax SFD</a:t>
            </a:r>
          </a:p>
          <a:p>
            <a:pPr lvl="1"/>
            <a:r>
              <a:rPr lang="en-US" altLang="zh-CN" dirty="0" smtClean="0"/>
              <a:t>two entries to indicate ‘Zero STA for 484-tone RU’ and ‘Zero STA for 996-tone RU’ respectively</a:t>
            </a:r>
          </a:p>
          <a:p>
            <a:endParaRPr lang="zh-CN" altLang="en-US" dirty="0"/>
          </a:p>
        </p:txBody>
      </p:sp>
      <p:sp>
        <p:nvSpPr>
          <p:cNvPr id="4" name="灯片编号占位符 3"/>
          <p:cNvSpPr>
            <a:spLocks noGrp="1"/>
          </p:cNvSpPr>
          <p:nvPr>
            <p:ph type="sldNum" sz="quarter" idx="4294967295"/>
          </p:nvPr>
        </p:nvSpPr>
        <p:spPr>
          <a:xfrm>
            <a:off x="4344988" y="6475412"/>
            <a:ext cx="836612" cy="230187"/>
          </a:xfrm>
          <a:prstGeom prst="rect">
            <a:avLst/>
          </a:prstGeom>
        </p:spPr>
        <p:txBody>
          <a:bodyPr/>
          <a:lstStyle/>
          <a:p>
            <a:pPr>
              <a:defRPr/>
            </a:pPr>
            <a:r>
              <a:rPr lang="en-US" dirty="0" smtClean="0"/>
              <a:t>Slide </a:t>
            </a:r>
            <a:fld id="{3099D1E7-2CFE-4362-BB72-AF97192842EA}" type="slidenum">
              <a:rPr lang="en-US" smtClean="0"/>
              <a:pPr>
                <a:defRPr/>
              </a:pPr>
              <a:t>54</a:t>
            </a:fld>
            <a:endParaRPr lang="en-US"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TextBox 7"/>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40 (#1, 11-16/0638r2)</a:t>
            </a:r>
            <a:endParaRPr lang="en-US" dirty="0"/>
          </a:p>
        </p:txBody>
      </p:sp>
      <p:sp>
        <p:nvSpPr>
          <p:cNvPr id="3" name="Content Placeholder 2"/>
          <p:cNvSpPr>
            <a:spLocks noGrp="1"/>
          </p:cNvSpPr>
          <p:nvPr>
            <p:ph idx="1"/>
          </p:nvPr>
        </p:nvSpPr>
        <p:spPr>
          <a:xfrm>
            <a:off x="685800" y="1981200"/>
            <a:ext cx="7772400" cy="2895600"/>
          </a:xfrm>
        </p:spPr>
        <p:txBody>
          <a:bodyPr>
            <a:normAutofit fontScale="85000" lnSpcReduction="10000"/>
          </a:bodyPr>
          <a:lstStyle/>
          <a:p>
            <a:pPr>
              <a:buFont typeface="Arial" charset="0"/>
              <a:buChar char="•"/>
            </a:pPr>
            <a:r>
              <a:rPr lang="en-US" altLang="ko-KR" dirty="0" smtClean="0"/>
              <a:t>Do you agree to add the following </a:t>
            </a:r>
            <a:r>
              <a:rPr lang="en-US" altLang="ko-KR" u="sng" dirty="0" smtClean="0"/>
              <a:t>underlined text </a:t>
            </a:r>
            <a:r>
              <a:rPr lang="en-US" altLang="ko-KR" dirty="0" smtClean="0"/>
              <a:t>into 11ax SFD ?</a:t>
            </a:r>
            <a:endParaRPr lang="en-US" altLang="ko-KR" dirty="0"/>
          </a:p>
          <a:p>
            <a:pPr lvl="1">
              <a:buFont typeface="Arial" charset="0"/>
              <a:buChar char="•"/>
            </a:pPr>
            <a:r>
              <a:rPr lang="en-US" altLang="ko-KR" b="1" i="1" dirty="0" smtClean="0"/>
              <a:t>3.1 General</a:t>
            </a:r>
          </a:p>
          <a:p>
            <a:pPr lvl="1">
              <a:buFont typeface="Arial" charset="0"/>
              <a:buChar char="•"/>
            </a:pPr>
            <a:r>
              <a:rPr lang="en-US" i="1" dirty="0" smtClean="0"/>
              <a:t>The </a:t>
            </a:r>
            <a:r>
              <a:rPr lang="en-US" i="1" dirty="0"/>
              <a:t>non-contiguous channel bonding will be supported in 802.11ax by:</a:t>
            </a:r>
          </a:p>
          <a:p>
            <a:pPr lvl="2">
              <a:buFont typeface="Arial" charset="0"/>
              <a:buChar char="•"/>
            </a:pPr>
            <a:r>
              <a:rPr lang="en-US" i="1" dirty="0"/>
              <a:t>Transmitting using OFDMA PPDU format by nulling the tones of one or more secondary channels in 80 MHz and 160 (80+80) MHz;</a:t>
            </a:r>
          </a:p>
          <a:p>
            <a:pPr lvl="2">
              <a:buFont typeface="Arial" charset="0"/>
              <a:buChar char="•"/>
            </a:pPr>
            <a:r>
              <a:rPr lang="en-US" i="1" dirty="0"/>
              <a:t>Modes for non-contiguous channel bonding are TBD;</a:t>
            </a:r>
          </a:p>
          <a:p>
            <a:pPr lvl="2">
              <a:buFont typeface="Arial" charset="0"/>
              <a:buChar char="•"/>
            </a:pPr>
            <a:r>
              <a:rPr lang="en-US" i="1" dirty="0"/>
              <a:t>Non-contiguous channels within primary or secondary 80 MHz only exists at AP side</a:t>
            </a:r>
            <a:r>
              <a:rPr lang="en-US" i="1" dirty="0" smtClean="0"/>
              <a:t>. </a:t>
            </a:r>
          </a:p>
          <a:p>
            <a:pPr lvl="2">
              <a:buFont typeface="Arial" charset="0"/>
              <a:buChar char="•"/>
            </a:pPr>
            <a:r>
              <a:rPr lang="en-US" altLang="ko-KR" u="sng" dirty="0" smtClean="0">
                <a:solidFill>
                  <a:schemeClr val="tx1"/>
                </a:solidFill>
              </a:rPr>
              <a:t>When </a:t>
            </a:r>
            <a:r>
              <a:rPr lang="en-US" altLang="ko-KR" u="sng" dirty="0">
                <a:solidFill>
                  <a:schemeClr val="tx1"/>
                </a:solidFill>
              </a:rPr>
              <a:t>a secondary </a:t>
            </a:r>
            <a:r>
              <a:rPr lang="en-US" altLang="ko-KR" u="sng" dirty="0" smtClean="0">
                <a:solidFill>
                  <a:schemeClr val="tx1"/>
                </a:solidFill>
              </a:rPr>
              <a:t>channel which is </a:t>
            </a:r>
            <a:r>
              <a:rPr lang="en-US" altLang="ko-KR" u="sng" dirty="0" smtClean="0"/>
              <a:t>fully or partially overlapped with</a:t>
            </a:r>
            <a:r>
              <a:rPr lang="en-US" altLang="ko-KR" u="sng" dirty="0" smtClean="0">
                <a:solidFill>
                  <a:schemeClr val="tx1"/>
                </a:solidFill>
              </a:rPr>
              <a:t> a center 26-tone RU </a:t>
            </a:r>
            <a:r>
              <a:rPr lang="en-US" altLang="ko-KR" u="sng" dirty="0">
                <a:solidFill>
                  <a:schemeClr val="tx1"/>
                </a:solidFill>
              </a:rPr>
              <a:t>is nulled, the center </a:t>
            </a:r>
            <a:r>
              <a:rPr lang="en-US" altLang="ko-KR" u="sng" dirty="0" smtClean="0">
                <a:solidFill>
                  <a:schemeClr val="tx1"/>
                </a:solidFill>
              </a:rPr>
              <a:t>26-tone </a:t>
            </a:r>
            <a:r>
              <a:rPr lang="en-US" altLang="ko-KR" u="sng" dirty="0">
                <a:solidFill>
                  <a:schemeClr val="tx1"/>
                </a:solidFill>
              </a:rPr>
              <a:t>RU </a:t>
            </a:r>
            <a:r>
              <a:rPr lang="en-US" altLang="ko-KR" u="sng" dirty="0" smtClean="0">
                <a:solidFill>
                  <a:schemeClr val="tx1"/>
                </a:solidFill>
              </a:rPr>
              <a:t>is also nulled.</a:t>
            </a:r>
            <a:endParaRPr lang="en-US" altLang="ko-KR" u="sng" dirty="0">
              <a:solidFill>
                <a:schemeClr val="tx1"/>
              </a:solidFill>
            </a:endParaRPr>
          </a:p>
          <a:p>
            <a:pPr lvl="3">
              <a:buFont typeface="Arial" charset="0"/>
              <a:buChar char="•"/>
            </a:pPr>
            <a:endParaRPr lang="en-US" altLang="ko-KR"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55</a:t>
            </a:fld>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altLang="ko-KR" smtClean="0"/>
              <a:t>May 2016</a:t>
            </a:r>
            <a:endParaRPr lang="en-GB" dirty="0"/>
          </a:p>
        </p:txBody>
      </p:sp>
      <p:sp>
        <p:nvSpPr>
          <p:cNvPr id="7" name="TextBox 6"/>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1912006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제목 1"/>
          <p:cNvSpPr>
            <a:spLocks noGrp="1"/>
          </p:cNvSpPr>
          <p:nvPr>
            <p:ph type="title"/>
          </p:nvPr>
        </p:nvSpPr>
        <p:spPr/>
        <p:txBody>
          <a:bodyPr/>
          <a:lstStyle/>
          <a:p>
            <a:r>
              <a:rPr lang="en-US" altLang="zh-CN" dirty="0" smtClean="0"/>
              <a:t>Straw-Poll 41 (#1, 11-16/0639r0)</a:t>
            </a:r>
            <a:endParaRPr lang="ko-KR" altLang="en-US" dirty="0" smtClean="0">
              <a:ea typeface="굴림" pitchFamily="50" charset="-127"/>
            </a:endParaRPr>
          </a:p>
        </p:txBody>
      </p:sp>
      <p:sp>
        <p:nvSpPr>
          <p:cNvPr id="18435" name="내용 개체 틀 2"/>
          <p:cNvSpPr>
            <a:spLocks noGrp="1"/>
          </p:cNvSpPr>
          <p:nvPr>
            <p:ph idx="1"/>
          </p:nvPr>
        </p:nvSpPr>
        <p:spPr/>
        <p:txBody>
          <a:bodyPr/>
          <a:lstStyle/>
          <a:p>
            <a:r>
              <a:rPr lang="en-US" altLang="ko-KR" smtClean="0">
                <a:ea typeface="굴림" pitchFamily="50" charset="-127"/>
              </a:rPr>
              <a:t>Do you agree to add the following text to 11ax SFD </a:t>
            </a:r>
          </a:p>
          <a:p>
            <a:pPr lvl="1"/>
            <a:r>
              <a:rPr lang="en-US" altLang="ko-KR" smtClean="0">
                <a:ea typeface="굴림" pitchFamily="50" charset="-127"/>
              </a:rPr>
              <a:t>The user-specific field for center 26-tone RU in BW&gt;=80MHz is located at the end of the user specific fields in either SIGB content channel 1 or SIGB content channel 2 channel, if assigned?</a:t>
            </a:r>
          </a:p>
          <a:p>
            <a:pPr lvl="2"/>
            <a:r>
              <a:rPr lang="en-US" altLang="ko-KR" sz="1800" smtClean="0">
                <a:ea typeface="굴림" pitchFamily="50" charset="-127"/>
              </a:rPr>
              <a:t>SIGB content channel 1 in 80MHz BW</a:t>
            </a:r>
          </a:p>
          <a:p>
            <a:pPr lvl="2"/>
            <a:r>
              <a:rPr lang="en-US" altLang="ko-KR" sz="1800" smtClean="0">
                <a:ea typeface="굴림" pitchFamily="50" charset="-127"/>
              </a:rPr>
              <a:t>SIGB content channel 1 for lower 80MHz and SIGB content channel 2 for upper 80MHz in 160MHz BW</a:t>
            </a:r>
          </a:p>
        </p:txBody>
      </p:sp>
      <p:sp>
        <p:nvSpPr>
          <p:cNvPr id="4" name="날짜 개체 틀 3"/>
          <p:cNvSpPr>
            <a:spLocks noGrp="1"/>
          </p:cNvSpPr>
          <p:nvPr>
            <p:ph type="dt" sz="quarter" idx="10"/>
          </p:nvPr>
        </p:nvSpPr>
        <p:spPr/>
        <p:txBody>
          <a:bodyPr/>
          <a:lstStyle/>
          <a:p>
            <a:pPr>
              <a:defRPr/>
            </a:pPr>
            <a:r>
              <a:rPr lang="en-US" altLang="ko-KR"/>
              <a:t>May 2016</a:t>
            </a:r>
          </a:p>
        </p:txBody>
      </p:sp>
      <p:sp>
        <p:nvSpPr>
          <p:cNvPr id="18437"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DFF1AD19-952D-40CC-903F-18037A11AF5A}" type="slidenum">
              <a:rPr lang="en-US" altLang="ko-KR" smtClean="0">
                <a:ea typeface="굴림" pitchFamily="50" charset="-127"/>
              </a:rPr>
              <a:pPr/>
              <a:t>56</a:t>
            </a:fld>
            <a:endParaRPr lang="en-US" altLang="ko-KR" smtClean="0">
              <a:ea typeface="굴림" pitchFamily="50" charset="-127"/>
            </a:endParaRPr>
          </a:p>
        </p:txBody>
      </p:sp>
      <p:sp>
        <p:nvSpPr>
          <p:cNvPr id="8" name="TextBox 7"/>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altLang="zh-CN" dirty="0" smtClean="0"/>
              <a:t>Straw-Poll 42 (#1, 11-16/0649r0)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57</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761999" y="1905000"/>
            <a:ext cx="7696201" cy="3046988"/>
          </a:xfrm>
          <a:prstGeom prst="rect">
            <a:avLst/>
          </a:prstGeom>
          <a:noFill/>
        </p:spPr>
        <p:txBody>
          <a:bodyPr wrap="square" rtlCol="0">
            <a:spAutoFit/>
          </a:bodyPr>
          <a:lstStyle/>
          <a:p>
            <a:r>
              <a:rPr lang="en-US" sz="1600" b="1" dirty="0" smtClean="0"/>
              <a:t>Do you agree </a:t>
            </a:r>
            <a:r>
              <a:rPr lang="en-US" sz="1600" b="1" dirty="0"/>
              <a:t>add to the </a:t>
            </a:r>
            <a:r>
              <a:rPr lang="en-US" sz="1600" b="1" dirty="0" smtClean="0"/>
              <a:t>11ax SFD </a:t>
            </a:r>
            <a:r>
              <a:rPr lang="en-US" sz="1600" dirty="0"/>
              <a:t/>
            </a:r>
            <a:br>
              <a:rPr lang="en-US" sz="1600" dirty="0"/>
            </a:br>
            <a:endParaRPr lang="en-US" sz="1600" dirty="0"/>
          </a:p>
          <a:p>
            <a:pPr marL="285750" indent="-285750">
              <a:buFont typeface="Arial" panose="020B0604020202020204" pitchFamily="34" charset="0"/>
              <a:buChar char="•"/>
            </a:pPr>
            <a:r>
              <a:rPr lang="en-US" sz="1600" dirty="0"/>
              <a:t>For all feedback types, the AP shall use 7 bits each to signal the </a:t>
            </a:r>
            <a:r>
              <a:rPr lang="en-US" sz="1600" i="1" dirty="0"/>
              <a:t>start</a:t>
            </a:r>
            <a:r>
              <a:rPr lang="en-US" sz="1600" dirty="0"/>
              <a:t> and </a:t>
            </a:r>
            <a:r>
              <a:rPr lang="en-US" sz="1600" i="1" dirty="0"/>
              <a:t>end</a:t>
            </a:r>
            <a:r>
              <a:rPr lang="en-US" sz="1600" dirty="0"/>
              <a:t> 26 RU for partial bandwidth feedback</a:t>
            </a:r>
          </a:p>
          <a:p>
            <a:endParaRPr lang="en-US" sz="1600" dirty="0"/>
          </a:p>
          <a:p>
            <a:pPr marL="285750" indent="-285750">
              <a:buFont typeface="Arial" panose="020B0604020202020204" pitchFamily="34" charset="0"/>
              <a:buChar char="•"/>
            </a:pPr>
            <a:r>
              <a:rPr lang="en-US" sz="1600" dirty="0"/>
              <a:t>The index used to signal a 26 RU increases with frequency, with the minimum value of the index being 0. For NDP bandwidths of 20, 40, 80, 160 MHz, the maximum value of the index shall be 8, 17, 36 and 73 respectively</a:t>
            </a:r>
            <a:r>
              <a:rPr lang="en-US" sz="1600" dirty="0" smtClean="0"/>
              <a:t>.</a:t>
            </a:r>
            <a:r>
              <a:rPr lang="en-US" sz="1600" dirty="0"/>
              <a:t/>
            </a:r>
            <a:br>
              <a:rPr lang="en-US" sz="1600" dirty="0"/>
            </a:br>
            <a:endParaRPr lang="en-US" sz="1600" dirty="0"/>
          </a:p>
          <a:p>
            <a:pPr marL="285750" indent="-285750">
              <a:buFont typeface="Arial" panose="020B0604020202020204" pitchFamily="34" charset="0"/>
              <a:buChar char="•"/>
            </a:pPr>
            <a:r>
              <a:rPr lang="en-US" sz="1600" dirty="0"/>
              <a:t>The </a:t>
            </a:r>
            <a:r>
              <a:rPr lang="en-US" sz="1600" i="1" dirty="0"/>
              <a:t>start</a:t>
            </a:r>
            <a:r>
              <a:rPr lang="en-US" sz="1600" dirty="0"/>
              <a:t> and </a:t>
            </a:r>
            <a:r>
              <a:rPr lang="en-US" sz="1600" i="1" dirty="0"/>
              <a:t>end</a:t>
            </a:r>
            <a:r>
              <a:rPr lang="en-US" sz="1600" dirty="0"/>
              <a:t> 26 RUs in the HE MIMO Control Field shall use the same </a:t>
            </a:r>
            <a:r>
              <a:rPr lang="en-US" sz="1600" dirty="0" smtClean="0"/>
              <a:t>indexing as above</a:t>
            </a:r>
            <a:endParaRPr lang="en-US" sz="1600" dirty="0"/>
          </a:p>
          <a:p>
            <a:endParaRPr lang="en-US" sz="1600" b="1" dirty="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9259757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altLang="zh-CN" dirty="0" smtClean="0"/>
              <a:t>Straw-Poll 43 (#2, 11-16/0649r0)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58</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609599" y="1665506"/>
            <a:ext cx="8001001" cy="4278094"/>
          </a:xfrm>
          <a:prstGeom prst="rect">
            <a:avLst/>
          </a:prstGeom>
          <a:noFill/>
        </p:spPr>
        <p:txBody>
          <a:bodyPr wrap="square" rtlCol="0">
            <a:spAutoFit/>
          </a:bodyPr>
          <a:lstStyle/>
          <a:p>
            <a:r>
              <a:rPr lang="en-US" sz="1600" b="1" dirty="0" smtClean="0"/>
              <a:t>Do you agree </a:t>
            </a:r>
            <a:r>
              <a:rPr lang="en-US" sz="1600" b="1" dirty="0"/>
              <a:t>add to the </a:t>
            </a:r>
            <a:r>
              <a:rPr lang="en-US" sz="1600" b="1" dirty="0" smtClean="0"/>
              <a:t>11ax SFD </a:t>
            </a:r>
            <a:r>
              <a:rPr lang="en-US" sz="1600" dirty="0"/>
              <a:t/>
            </a:r>
            <a:br>
              <a:rPr lang="en-US" sz="1600" dirty="0"/>
            </a:br>
            <a:endParaRPr lang="en-US" sz="1600" dirty="0" smtClean="0"/>
          </a:p>
          <a:p>
            <a:r>
              <a:rPr lang="en-US" sz="1600" dirty="0"/>
              <a:t>The STA feeds back the channel on all tones from the feedback roster (Table </a:t>
            </a:r>
            <a:r>
              <a:rPr lang="en-US" sz="1600" dirty="0" smtClean="0"/>
              <a:t>1, document </a:t>
            </a:r>
            <a:r>
              <a:rPr lang="en-US" sz="1600" dirty="0"/>
              <a:t>on slide 13) between </a:t>
            </a:r>
            <a:endParaRPr lang="en-US" sz="1600" dirty="0" smtClean="0"/>
          </a:p>
          <a:p>
            <a:endParaRPr lang="en-US" sz="1600" i="1" dirty="0"/>
          </a:p>
          <a:p>
            <a:pPr marL="285750" indent="-285750">
              <a:buFont typeface="Arial" panose="020B0604020202020204" pitchFamily="34" charset="0"/>
              <a:buChar char="•"/>
            </a:pPr>
            <a:r>
              <a:rPr lang="en-US" sz="1600" i="1" dirty="0" smtClean="0"/>
              <a:t>“S” </a:t>
            </a:r>
            <a:r>
              <a:rPr lang="en-US" sz="1600" dirty="0" smtClean="0"/>
              <a:t>tone</a:t>
            </a:r>
            <a:r>
              <a:rPr lang="en-US" sz="1600" i="1" dirty="0" smtClean="0"/>
              <a:t> </a:t>
            </a:r>
            <a:r>
              <a:rPr lang="en-US" sz="1600" dirty="0" smtClean="0"/>
              <a:t>corresponding to </a:t>
            </a:r>
            <a:r>
              <a:rPr lang="en-US" sz="1600" i="1" dirty="0" smtClean="0"/>
              <a:t>start</a:t>
            </a:r>
            <a:r>
              <a:rPr lang="en-US" sz="1600" dirty="0" smtClean="0"/>
              <a:t> 26 RU index</a:t>
            </a:r>
          </a:p>
          <a:p>
            <a:r>
              <a:rPr lang="en-US" sz="1600" dirty="0" smtClean="0"/>
              <a:t>and</a:t>
            </a:r>
          </a:p>
          <a:p>
            <a:pPr marL="285750" indent="-285750">
              <a:buFont typeface="Arial" panose="020B0604020202020204" pitchFamily="34" charset="0"/>
              <a:buChar char="•"/>
            </a:pPr>
            <a:r>
              <a:rPr lang="en-US" sz="1600" i="1" dirty="0" smtClean="0"/>
              <a:t>“E” </a:t>
            </a:r>
            <a:r>
              <a:rPr lang="en-US" sz="1600" dirty="0" smtClean="0"/>
              <a:t>tone</a:t>
            </a:r>
            <a:r>
              <a:rPr lang="en-US" sz="1600" i="1" dirty="0" smtClean="0"/>
              <a:t> </a:t>
            </a:r>
            <a:r>
              <a:rPr lang="en-US" sz="1600" dirty="0" smtClean="0"/>
              <a:t>corresponding to </a:t>
            </a:r>
            <a:r>
              <a:rPr lang="en-US" sz="1600" i="1" dirty="0" smtClean="0"/>
              <a:t>end</a:t>
            </a:r>
            <a:r>
              <a:rPr lang="en-US" sz="1600" dirty="0" smtClean="0"/>
              <a:t> 26 RU index</a:t>
            </a:r>
          </a:p>
          <a:p>
            <a:endParaRPr lang="en-US" sz="1600" i="1" dirty="0" smtClean="0"/>
          </a:p>
          <a:p>
            <a:r>
              <a:rPr lang="en-US" sz="1600" dirty="0" smtClean="0"/>
              <a:t>where the </a:t>
            </a:r>
            <a:r>
              <a:rPr lang="en-US" sz="1600" i="1" dirty="0" smtClean="0"/>
              <a:t>“S” </a:t>
            </a:r>
            <a:r>
              <a:rPr lang="en-US" sz="1600" dirty="0" smtClean="0"/>
              <a:t>and </a:t>
            </a:r>
            <a:r>
              <a:rPr lang="en-US" sz="1600" i="1" dirty="0" smtClean="0"/>
              <a:t>“E” </a:t>
            </a:r>
            <a:r>
              <a:rPr lang="en-US" sz="1600" dirty="0" smtClean="0"/>
              <a:t>tones</a:t>
            </a:r>
            <a:r>
              <a:rPr lang="en-US" sz="1600" i="1" dirty="0" smtClean="0"/>
              <a:t> </a:t>
            </a:r>
            <a:r>
              <a:rPr lang="en-US" sz="1600" dirty="0"/>
              <a:t>are </a:t>
            </a:r>
            <a:r>
              <a:rPr lang="en-US" sz="1600" dirty="0" smtClean="0"/>
              <a:t>defined as function of RU index in Table </a:t>
            </a:r>
            <a:r>
              <a:rPr lang="en-US" sz="1600" dirty="0"/>
              <a:t>2a for Ng = 4 </a:t>
            </a:r>
            <a:r>
              <a:rPr lang="en-US" sz="1600" dirty="0" smtClean="0"/>
              <a:t>and </a:t>
            </a:r>
            <a:r>
              <a:rPr lang="en-US" sz="1600" dirty="0"/>
              <a:t>Table 2b for Ng = </a:t>
            </a:r>
            <a:r>
              <a:rPr lang="en-US" sz="1600" dirty="0" smtClean="0"/>
              <a:t>16 (document </a:t>
            </a:r>
            <a:r>
              <a:rPr lang="en-US" sz="1600" dirty="0"/>
              <a:t>on slide 13) </a:t>
            </a:r>
            <a:endParaRPr lang="en-US" sz="1600" dirty="0" smtClean="0"/>
          </a:p>
          <a:p>
            <a:endParaRPr lang="en-US" sz="1600" dirty="0"/>
          </a:p>
          <a:p>
            <a:r>
              <a:rPr lang="en-US" sz="1600" u="sng" dirty="0"/>
              <a:t>N</a:t>
            </a:r>
            <a:r>
              <a:rPr lang="en-US" sz="1600" u="sng" dirty="0" smtClean="0"/>
              <a:t>ote:</a:t>
            </a:r>
            <a:r>
              <a:rPr lang="en-US" sz="1600" dirty="0" smtClean="0"/>
              <a:t> For 160 MHz, </a:t>
            </a:r>
            <a:r>
              <a:rPr lang="en-US" sz="1600" dirty="0"/>
              <a:t>to determine the </a:t>
            </a:r>
            <a:r>
              <a:rPr lang="en-US" sz="1600" i="1" dirty="0" smtClean="0"/>
              <a:t>“S” </a:t>
            </a:r>
            <a:r>
              <a:rPr lang="en-US" sz="1600" dirty="0" smtClean="0"/>
              <a:t>and</a:t>
            </a:r>
            <a:r>
              <a:rPr lang="en-US" sz="1600" i="1" dirty="0" smtClean="0"/>
              <a:t> “E” </a:t>
            </a:r>
            <a:r>
              <a:rPr lang="en-US" sz="1600" dirty="0" smtClean="0"/>
              <a:t>tones</a:t>
            </a:r>
            <a:r>
              <a:rPr lang="en-US" sz="1600" i="1" dirty="0" smtClean="0"/>
              <a:t>, </a:t>
            </a:r>
            <a:r>
              <a:rPr lang="en-US" sz="1600" dirty="0" smtClean="0"/>
              <a:t>RUs 37-73 occupying the higher 80 MHz use the same table as RUs 0-36 occupying the lower 80 MHz</a:t>
            </a:r>
            <a:endParaRPr lang="en-US" sz="1600" i="1" dirty="0" smtClean="0"/>
          </a:p>
          <a:p>
            <a:endParaRPr lang="en-US" sz="1600" dirty="0"/>
          </a:p>
          <a:p>
            <a:endParaRPr lang="en-US" sz="1600" dirty="0"/>
          </a:p>
          <a:p>
            <a:endParaRPr lang="en-US" sz="1600" dirty="0"/>
          </a:p>
        </p:txBody>
      </p:sp>
      <p:sp>
        <p:nvSpPr>
          <p:cNvPr id="9" name="TextBox 8"/>
          <p:cNvSpPr txBox="1"/>
          <p:nvPr/>
        </p:nvSpPr>
        <p:spPr>
          <a:xfrm>
            <a:off x="914400" y="5562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11097468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altLang="zh-CN" dirty="0" smtClean="0"/>
              <a:t>Straw-Poll 44 (#3, 11-16/0649r0)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59</a:t>
            </a:fld>
            <a:endParaRPr lang="en-US"/>
          </a:p>
        </p:txBody>
      </p:sp>
      <p:sp>
        <p:nvSpPr>
          <p:cNvPr id="8" name="Content Placeholder 2"/>
          <p:cNvSpPr txBox="1">
            <a:spLocks/>
          </p:cNvSpPr>
          <p:nvPr/>
        </p:nvSpPr>
        <p:spPr bwMode="auto">
          <a:xfrm>
            <a:off x="152400" y="12573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838200" y="2133600"/>
            <a:ext cx="7620001" cy="2062103"/>
          </a:xfrm>
          <a:prstGeom prst="rect">
            <a:avLst/>
          </a:prstGeom>
          <a:noFill/>
        </p:spPr>
        <p:txBody>
          <a:bodyPr wrap="square" rtlCol="0">
            <a:spAutoFit/>
          </a:bodyPr>
          <a:lstStyle/>
          <a:p>
            <a:r>
              <a:rPr lang="en-US" sz="1600" b="1" dirty="0"/>
              <a:t>Do you agree add to the 11ax SFD </a:t>
            </a:r>
          </a:p>
          <a:p>
            <a:endParaRPr lang="en-US" sz="1600" dirty="0" smtClean="0"/>
          </a:p>
          <a:p>
            <a:r>
              <a:rPr lang="en-US" sz="1600" dirty="0" smtClean="0"/>
              <a:t>The </a:t>
            </a:r>
            <a:r>
              <a:rPr lang="en-US" sz="1600" dirty="0"/>
              <a:t>only quantization resolutions for the Givens angles </a:t>
            </a:r>
            <a:r>
              <a:rPr lang="el-GR" sz="1600" dirty="0">
                <a:latin typeface="Arial"/>
                <a:cs typeface="Arial"/>
              </a:rPr>
              <a:t>ϕ</a:t>
            </a:r>
            <a:r>
              <a:rPr lang="en-US" sz="1600" dirty="0">
                <a:latin typeface="Arial"/>
                <a:cs typeface="Arial"/>
              </a:rPr>
              <a:t>, </a:t>
            </a:r>
            <a:r>
              <a:rPr lang="el-GR" sz="1600" dirty="0">
                <a:latin typeface="Arial"/>
                <a:cs typeface="Arial"/>
              </a:rPr>
              <a:t>ψ</a:t>
            </a:r>
            <a:r>
              <a:rPr lang="en-US" sz="1600" dirty="0">
                <a:latin typeface="Arial"/>
                <a:cs typeface="Arial"/>
              </a:rPr>
              <a:t> in </a:t>
            </a:r>
          </a:p>
          <a:p>
            <a:pPr marL="742950" lvl="1" indent="-285750">
              <a:buFont typeface="Arial" panose="020B0604020202020204" pitchFamily="34" charset="0"/>
              <a:buChar char="•"/>
            </a:pPr>
            <a:r>
              <a:rPr lang="en-US" sz="1600" dirty="0">
                <a:cs typeface="Arial"/>
              </a:rPr>
              <a:t>MU feedback shall be (9,7) and (7,5) bits</a:t>
            </a:r>
          </a:p>
          <a:p>
            <a:pPr marL="742950" lvl="1" indent="-285750">
              <a:buFont typeface="Arial" panose="020B0604020202020204" pitchFamily="34" charset="0"/>
              <a:buChar char="•"/>
            </a:pPr>
            <a:r>
              <a:rPr lang="en-US" sz="1600" dirty="0">
                <a:cs typeface="Arial"/>
              </a:rPr>
              <a:t>SU feedback shall be (6,4) and (4,2) </a:t>
            </a:r>
            <a:r>
              <a:rPr lang="en-US" sz="1600" dirty="0" smtClean="0">
                <a:cs typeface="Arial"/>
              </a:rPr>
              <a:t>bits</a:t>
            </a:r>
          </a:p>
          <a:p>
            <a:pPr marL="742950" lvl="1" indent="-285750">
              <a:buFont typeface="Arial" panose="020B0604020202020204" pitchFamily="34" charset="0"/>
              <a:buChar char="•"/>
            </a:pPr>
            <a:endParaRPr lang="en-US" sz="1600" dirty="0">
              <a:cs typeface="Arial"/>
            </a:endParaRPr>
          </a:p>
          <a:p>
            <a:pPr marL="285750" indent="-285750">
              <a:buFont typeface="Arial" panose="020B0604020202020204" pitchFamily="34" charset="0"/>
              <a:buChar char="•"/>
            </a:pPr>
            <a:r>
              <a:rPr lang="en-US" sz="1600" dirty="0"/>
              <a:t>Note: MU resolution with </a:t>
            </a:r>
            <a:r>
              <a:rPr lang="en-US" sz="1600" dirty="0" smtClean="0"/>
              <a:t>Ng = 16 </a:t>
            </a:r>
            <a:r>
              <a:rPr lang="en-US" sz="1600" dirty="0"/>
              <a:t>is limited to (9,7)</a:t>
            </a:r>
            <a:endParaRPr lang="en-US" sz="1600" dirty="0">
              <a:cs typeface="Arial"/>
            </a:endParaRPr>
          </a:p>
          <a:p>
            <a:endParaRPr lang="en-US" sz="1600" b="1" dirty="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3873962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04800"/>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45 (#1, 11-16/0652r2)</a:t>
            </a:r>
            <a:endParaRPr lang="en-US" dirty="0"/>
          </a:p>
        </p:txBody>
      </p:sp>
      <p:sp>
        <p:nvSpPr>
          <p:cNvPr id="3" name="Content Placeholder 2"/>
          <p:cNvSpPr>
            <a:spLocks noGrp="1"/>
          </p:cNvSpPr>
          <p:nvPr>
            <p:ph idx="1"/>
          </p:nvPr>
        </p:nvSpPr>
        <p:spPr/>
        <p:txBody>
          <a:bodyPr/>
          <a:lstStyle/>
          <a:p>
            <a:pPr marL="342900" lvl="1" indent="-342900">
              <a:buFontTx/>
              <a:buChar char="•"/>
            </a:pPr>
            <a:r>
              <a:rPr lang="en-US" altLang="en-US" b="0" dirty="0"/>
              <a:t>Do you agree to add to the TG Specification Frame work </a:t>
            </a:r>
            <a:r>
              <a:rPr lang="en-US" altLang="en-US" b="0" dirty="0" smtClean="0"/>
              <a:t>document</a:t>
            </a:r>
            <a:r>
              <a:rPr lang="en-US" altLang="en-US" dirty="0" smtClean="0"/>
              <a:t>?</a:t>
            </a:r>
            <a:endParaRPr lang="en-US" altLang="en-US" dirty="0"/>
          </a:p>
          <a:p>
            <a:pPr lvl="1"/>
            <a:r>
              <a:rPr lang="en-US" altLang="en-US" dirty="0" smtClean="0"/>
              <a:t>For the extended range SU PPDU,</a:t>
            </a:r>
          </a:p>
          <a:p>
            <a:pPr lvl="2"/>
            <a:r>
              <a:rPr lang="en-US" dirty="0"/>
              <a:t>L-LTF </a:t>
            </a:r>
            <a:r>
              <a:rPr lang="en-US" dirty="0" smtClean="0"/>
              <a:t>per-tone </a:t>
            </a:r>
            <a:r>
              <a:rPr lang="en-US" dirty="0"/>
              <a:t>power </a:t>
            </a:r>
            <a:r>
              <a:rPr lang="en-US" dirty="0" smtClean="0"/>
              <a:t>is boosted </a:t>
            </a:r>
            <a:r>
              <a:rPr lang="en-US" dirty="0"/>
              <a:t>by 3 dB relative to HE-SIG-A, L-STF is transmitted with the same total power as L-LTF</a:t>
            </a:r>
            <a:r>
              <a:rPr lang="en-US" dirty="0" smtClean="0"/>
              <a:t>;</a:t>
            </a:r>
            <a:endParaRPr lang="en-US" altLang="en-US" dirty="0"/>
          </a:p>
          <a:p>
            <a:pPr lvl="2"/>
            <a:r>
              <a:rPr lang="en-US" altLang="en-US" dirty="0" smtClean="0"/>
              <a:t>The extra four tones on the edge of L-SIG/RL-SIG in 20MHz band have </a:t>
            </a:r>
            <a:r>
              <a:rPr lang="en-US" altLang="en-US" dirty="0"/>
              <a:t>the same per-tone transmission power as the per-tone transmission power of </a:t>
            </a:r>
            <a:r>
              <a:rPr lang="en-US" altLang="en-US" dirty="0" smtClean="0"/>
              <a:t>L-LTF tones, </a:t>
            </a:r>
            <a:r>
              <a:rPr lang="en-US" altLang="en-US" dirty="0"/>
              <a:t>while the other populated tones in L-SIG and RL-SIG have 3dB lower per-tone transmission power than </a:t>
            </a:r>
            <a:r>
              <a:rPr lang="en-US" altLang="en-US" dirty="0" smtClean="0"/>
              <a:t>L-LTF tones.</a:t>
            </a:r>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60</a:t>
            </a:fld>
            <a:endParaRPr lang="en-US" altLang="ko-KR"/>
          </a:p>
        </p:txBody>
      </p:sp>
      <p:sp>
        <p:nvSpPr>
          <p:cNvPr id="6" name="TextBox 5"/>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429090220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altLang="zh-CN" dirty="0" smtClean="0"/>
              <a:t>Straw-Poll 46 (#1, 11-16/0654r0)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61</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066799" y="2007275"/>
            <a:ext cx="7010401" cy="2308324"/>
          </a:xfrm>
          <a:prstGeom prst="rect">
            <a:avLst/>
          </a:prstGeom>
          <a:noFill/>
        </p:spPr>
        <p:txBody>
          <a:bodyPr wrap="square" rtlCol="0">
            <a:spAutoFit/>
          </a:bodyPr>
          <a:lstStyle/>
          <a:p>
            <a:pPr marL="285750" indent="-285750">
              <a:buFont typeface="Arial" panose="020B0604020202020204" pitchFamily="34" charset="0"/>
              <a:buChar char="•"/>
            </a:pPr>
            <a:r>
              <a:rPr lang="en-US" sz="1800" b="1" dirty="0" smtClean="0"/>
              <a:t>Do you support to add to the SFD </a:t>
            </a:r>
          </a:p>
          <a:p>
            <a:pPr marL="742950" lvl="1" indent="-285750">
              <a:buFont typeface="Arial" panose="020B0604020202020204" pitchFamily="34" charset="0"/>
              <a:buChar char="•"/>
            </a:pPr>
            <a:r>
              <a:rPr lang="en-US" sz="1800" b="1" dirty="0" smtClean="0"/>
              <a:t>change the bit width of the CP+LTF field in SIGA for SU and MU to 2 bits? </a:t>
            </a:r>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34405557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altLang="zh-CN" dirty="0" smtClean="0"/>
              <a:t>Straw-Poll 47 (#2, 11-16/0654r0)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62</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142999" y="1947446"/>
            <a:ext cx="7162801" cy="2308324"/>
          </a:xfrm>
          <a:prstGeom prst="rect">
            <a:avLst/>
          </a:prstGeom>
          <a:noFill/>
        </p:spPr>
        <p:txBody>
          <a:bodyPr wrap="square" rtlCol="0">
            <a:spAutoFit/>
          </a:bodyPr>
          <a:lstStyle/>
          <a:p>
            <a:pPr marL="285750" indent="-285750">
              <a:buFont typeface="Arial" panose="020B0604020202020204" pitchFamily="34" charset="0"/>
              <a:buChar char="•"/>
            </a:pPr>
            <a:r>
              <a:rPr lang="en-US" sz="1800" b="1" dirty="0" smtClean="0"/>
              <a:t>Do you agree to add to the SFD</a:t>
            </a:r>
          </a:p>
          <a:p>
            <a:pPr marL="742950" lvl="1" indent="-285750">
              <a:buFont typeface="Arial" panose="020B0604020202020204" pitchFamily="34" charset="0"/>
              <a:buChar char="•"/>
            </a:pPr>
            <a:r>
              <a:rPr lang="en-US" sz="1800" b="1" dirty="0" smtClean="0"/>
              <a:t>add 4x LTF + 3.2uS as an optional mode for the NDP frame? </a:t>
            </a:r>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29259757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altLang="zh-CN" dirty="0" smtClean="0"/>
              <a:t>Straw-Poll 48 (#3, 11-16/0654r0)</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63</a:t>
            </a:fld>
            <a:endParaRPr lang="en-US"/>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685799" y="1947446"/>
            <a:ext cx="7924801" cy="2739211"/>
          </a:xfrm>
          <a:prstGeom prst="rect">
            <a:avLst/>
          </a:prstGeom>
          <a:noFill/>
        </p:spPr>
        <p:txBody>
          <a:bodyPr wrap="square" rtlCol="0">
            <a:spAutoFit/>
          </a:bodyPr>
          <a:lstStyle/>
          <a:p>
            <a:pPr marL="285750" indent="-285750">
              <a:buFont typeface="Arial" panose="020B0604020202020204" pitchFamily="34" charset="0"/>
              <a:buChar char="•"/>
            </a:pPr>
            <a:r>
              <a:rPr lang="en-US" sz="1800" b="1" dirty="0" smtClean="0"/>
              <a:t>Do you agree to add to the SFD</a:t>
            </a:r>
          </a:p>
          <a:p>
            <a:pPr marL="742950" lvl="1" indent="-285750">
              <a:buFont typeface="Arial" panose="020B0604020202020204" pitchFamily="34" charset="0"/>
              <a:buChar char="•"/>
            </a:pPr>
            <a:r>
              <a:rPr lang="en-US" sz="1800" b="1" dirty="0" smtClean="0"/>
              <a:t>define the following options to be signaled in the trigger frame for UL Trig PPDU</a:t>
            </a:r>
          </a:p>
          <a:p>
            <a:pPr marL="1143000" lvl="2">
              <a:buFont typeface="Arial" panose="020B0604020202020204" pitchFamily="34" charset="0"/>
              <a:buChar char="•"/>
            </a:pPr>
            <a:r>
              <a:rPr lang="en-GB" sz="1600" dirty="0" smtClean="0"/>
              <a:t>2x </a:t>
            </a:r>
            <a:r>
              <a:rPr lang="en-GB" sz="1600" dirty="0"/>
              <a:t>LTF + 1.6 </a:t>
            </a:r>
            <a:r>
              <a:rPr lang="en-GB" sz="1600" dirty="0" err="1"/>
              <a:t>uS</a:t>
            </a:r>
            <a:r>
              <a:rPr lang="en-GB" sz="1600" dirty="0"/>
              <a:t> (mandatory)</a:t>
            </a:r>
            <a:endParaRPr lang="en-US" sz="1600" dirty="0"/>
          </a:p>
          <a:p>
            <a:pPr marL="1143000" lvl="2">
              <a:buFont typeface="Arial" panose="020B0604020202020204" pitchFamily="34" charset="0"/>
              <a:buChar char="•"/>
            </a:pPr>
            <a:r>
              <a:rPr lang="en-GB" sz="1600" dirty="0"/>
              <a:t>4x LTF + 3.2 </a:t>
            </a:r>
            <a:r>
              <a:rPr lang="en-GB" sz="1600" dirty="0" err="1"/>
              <a:t>uS</a:t>
            </a:r>
            <a:r>
              <a:rPr lang="en-GB" sz="1600" dirty="0"/>
              <a:t> (mandatory)</a:t>
            </a:r>
          </a:p>
          <a:p>
            <a:pPr marL="1143000" lvl="2">
              <a:buFont typeface="Arial" panose="020B0604020202020204" pitchFamily="34" charset="0"/>
              <a:buChar char="•"/>
            </a:pPr>
            <a:r>
              <a:rPr lang="en-GB" sz="1600" dirty="0"/>
              <a:t>1x LTF + 1.6 </a:t>
            </a:r>
            <a:r>
              <a:rPr lang="en-GB" sz="1600" dirty="0" err="1"/>
              <a:t>uS</a:t>
            </a:r>
            <a:r>
              <a:rPr lang="en-GB" sz="1600" dirty="0"/>
              <a:t> for full BW </a:t>
            </a:r>
            <a:r>
              <a:rPr lang="en-GB" sz="1600" dirty="0" smtClean="0"/>
              <a:t>only. </a:t>
            </a:r>
            <a:r>
              <a:rPr lang="en-GB" sz="1600" dirty="0"/>
              <a:t>TBD whether </a:t>
            </a:r>
            <a:r>
              <a:rPr lang="en-GB" sz="1600" dirty="0" smtClean="0"/>
              <a:t>mandatory </a:t>
            </a:r>
            <a:r>
              <a:rPr lang="en-GB" sz="1600" dirty="0"/>
              <a:t>to transmit in UL </a:t>
            </a:r>
            <a:r>
              <a:rPr lang="en-GB" sz="1600" dirty="0" smtClean="0"/>
              <a:t>Trig PPDU</a:t>
            </a:r>
            <a:endParaRPr lang="en-GB" sz="1600" dirty="0"/>
          </a:p>
          <a:p>
            <a:pPr marL="685800" lvl="1"/>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p:txBody>
      </p:sp>
      <p:sp>
        <p:nvSpPr>
          <p:cNvPr id="9" name="TextBox 8"/>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 xmlns:p14="http://schemas.microsoft.com/office/powerpoint/2010/main" val="7151010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49 (#1, 11-16/0656r1)</a:t>
            </a:r>
            <a:endParaRPr lang="en-US" dirty="0"/>
          </a:p>
        </p:txBody>
      </p:sp>
      <p:sp>
        <p:nvSpPr>
          <p:cNvPr id="4" name="Rectangle 5"/>
          <p:cNvSpPr>
            <a:spLocks noGrp="1" noChangeArrowheads="1"/>
          </p:cNvSpPr>
          <p:nvPr>
            <p:ph type="ftr" sz="quarter" idx="4294967295"/>
          </p:nvPr>
        </p:nvSpPr>
        <p:spPr>
          <a:xfrm>
            <a:off x="6659435" y="6475413"/>
            <a:ext cx="1884490" cy="184666"/>
          </a:xfrm>
          <a:prstGeom prst="rect">
            <a:avLst/>
          </a:prstGeo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9"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12" name="Content Placeholder 6"/>
          <p:cNvSpPr>
            <a:spLocks noGrp="1"/>
          </p:cNvSpPr>
          <p:nvPr>
            <p:ph idx="1"/>
          </p:nvPr>
        </p:nvSpPr>
        <p:spPr>
          <a:xfrm>
            <a:off x="685800" y="2057400"/>
            <a:ext cx="7772400" cy="1905000"/>
          </a:xfrm>
        </p:spPr>
        <p:txBody>
          <a:bodyPr/>
          <a:lstStyle/>
          <a:p>
            <a:r>
              <a:rPr lang="en-US" dirty="0" smtClean="0"/>
              <a:t>Do you agree to add 11ax SFD that 1024QAM uses uniform constellation with Gray mapping?</a:t>
            </a:r>
          </a:p>
          <a:p>
            <a:pPr lvl="1"/>
            <a:endParaRPr lang="en-US" sz="1600" dirty="0" smtClean="0"/>
          </a:p>
          <a:p>
            <a:pPr lvl="1"/>
            <a:endParaRPr lang="en-US" sz="1600" dirty="0" smtClean="0"/>
          </a:p>
          <a:p>
            <a:endParaRPr lang="en-US" dirty="0"/>
          </a:p>
        </p:txBody>
      </p:sp>
      <p:sp>
        <p:nvSpPr>
          <p:cNvPr id="6" name="TextBox 5"/>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50 (#1, 11-16/0610r3)</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dirty="0" smtClean="0"/>
              <a:t>Do you agree the comment resolution for the following CIDs in 11-16/0610r3:</a:t>
            </a:r>
          </a:p>
          <a:p>
            <a:pPr lvl="1"/>
            <a:r>
              <a:rPr lang="en-US" altLang="zh-CN" dirty="0" smtClean="0"/>
              <a:t>1682, 474;</a:t>
            </a:r>
          </a:p>
          <a:p>
            <a:pPr lvl="1"/>
            <a:r>
              <a:rPr lang="en-US" altLang="zh-CN" dirty="0" smtClean="0"/>
              <a:t>1196, 1455, 2003, 844, 2122;</a:t>
            </a:r>
          </a:p>
          <a:p>
            <a:pPr lvl="1"/>
            <a:r>
              <a:rPr lang="en-GB" altLang="zh-CN" dirty="0" smtClean="0"/>
              <a:t>1197, 356, 2006, 2533, 2285;</a:t>
            </a:r>
          </a:p>
          <a:p>
            <a:pPr lvl="1"/>
            <a:r>
              <a:rPr lang="en-GB" altLang="zh-CN" dirty="0" smtClean="0"/>
              <a:t>1456</a:t>
            </a:r>
          </a:p>
          <a:p>
            <a:pPr lvl="1"/>
            <a:r>
              <a:rPr lang="en-GB" altLang="zh-CN" dirty="0" smtClean="0"/>
              <a:t>1457</a:t>
            </a:r>
          </a:p>
          <a:p>
            <a:pPr lvl="1"/>
            <a:r>
              <a:rPr lang="en-GB" altLang="zh-CN" dirty="0" smtClean="0"/>
              <a:t>1678, 1677</a:t>
            </a:r>
          </a:p>
          <a:p>
            <a:pPr lvl="1"/>
            <a:r>
              <a:rPr lang="en-GB" altLang="zh-CN" dirty="0" smtClean="0"/>
              <a:t>912, 913</a:t>
            </a:r>
          </a:p>
          <a:p>
            <a:pPr lvl="1"/>
            <a:r>
              <a:rPr lang="en-GB" altLang="zh-CN" dirty="0" smtClean="0"/>
              <a:t>1686</a:t>
            </a:r>
          </a:p>
          <a:p>
            <a:pPr lvl="1"/>
            <a:r>
              <a:rPr lang="en-GB" altLang="zh-CN" dirty="0" smtClean="0"/>
              <a:t>1687</a:t>
            </a:r>
          </a:p>
          <a:p>
            <a:pPr lvl="1"/>
            <a:r>
              <a:rPr lang="en-GB" altLang="zh-CN" dirty="0" smtClean="0"/>
              <a:t>1846</a:t>
            </a:r>
          </a:p>
          <a:p>
            <a:pPr lvl="1"/>
            <a:r>
              <a:rPr lang="en-GB" altLang="zh-CN" dirty="0" smtClean="0"/>
              <a:t>2002, 843, 2121, 845</a:t>
            </a:r>
          </a:p>
          <a:p>
            <a:pPr lvl="1"/>
            <a:r>
              <a:rPr lang="en-GB" altLang="zh-CN" dirty="0" smtClean="0"/>
              <a:t>296, 1007, 541, 2538, 2124</a:t>
            </a:r>
          </a:p>
          <a:p>
            <a:pPr lvl="1"/>
            <a:r>
              <a:rPr lang="en-GB" altLang="zh-CN" dirty="0" smtClean="0"/>
              <a:t>524</a:t>
            </a:r>
          </a:p>
          <a:p>
            <a:pPr lvl="1"/>
            <a:r>
              <a:rPr lang="en-GB" altLang="zh-CN" dirty="0" smtClean="0"/>
              <a:t>540, 2168</a:t>
            </a:r>
          </a:p>
          <a:p>
            <a:pPr lvl="1"/>
            <a:r>
              <a:rPr lang="en-GB" altLang="zh-CN" dirty="0" smtClean="0"/>
              <a:t>2004</a:t>
            </a:r>
            <a:endParaRPr lang="zh-CN" altLang="en-US" dirty="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TextBox 6"/>
          <p:cNvSpPr txBox="1"/>
          <p:nvPr/>
        </p:nvSpPr>
        <p:spPr>
          <a:xfrm>
            <a:off x="990600" y="5715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51 (#2, 11-16/0610r4)</a:t>
            </a:r>
            <a:endParaRPr lang="zh-CN" altLang="en-US" dirty="0"/>
          </a:p>
        </p:txBody>
      </p:sp>
      <p:sp>
        <p:nvSpPr>
          <p:cNvPr id="3" name="内容占位符 2"/>
          <p:cNvSpPr>
            <a:spLocks noGrp="1"/>
          </p:cNvSpPr>
          <p:nvPr>
            <p:ph idx="1"/>
          </p:nvPr>
        </p:nvSpPr>
        <p:spPr>
          <a:xfrm>
            <a:off x="685800" y="1905000"/>
            <a:ext cx="7772400" cy="3657600"/>
          </a:xfrm>
        </p:spPr>
        <p:txBody>
          <a:bodyPr>
            <a:normAutofit fontScale="92500" lnSpcReduction="20000"/>
          </a:bodyPr>
          <a:lstStyle/>
          <a:p>
            <a:r>
              <a:rPr lang="en-US" altLang="zh-CN" dirty="0" smtClean="0"/>
              <a:t>Do you agree the comment resolution for the following CIDs in 11-16/0610r4:</a:t>
            </a:r>
          </a:p>
          <a:p>
            <a:pPr lvl="1"/>
            <a:r>
              <a:rPr lang="en-US" altLang="zh-CN" dirty="0" smtClean="0"/>
              <a:t>2129, 2286, 2539;</a:t>
            </a:r>
          </a:p>
          <a:p>
            <a:pPr lvl="1"/>
            <a:r>
              <a:rPr lang="en-US" altLang="zh-CN" dirty="0" smtClean="0"/>
              <a:t>2537, 2128, 2013, 2009</a:t>
            </a:r>
          </a:p>
          <a:p>
            <a:pPr lvl="1"/>
            <a:r>
              <a:rPr lang="en-GB" altLang="zh-CN" dirty="0" smtClean="0"/>
              <a:t>2167</a:t>
            </a:r>
          </a:p>
          <a:p>
            <a:pPr lvl="1"/>
            <a:r>
              <a:rPr lang="en-GB" altLang="zh-CN" dirty="0" smtClean="0"/>
              <a:t>2169, 865</a:t>
            </a:r>
          </a:p>
          <a:p>
            <a:pPr lvl="1"/>
            <a:r>
              <a:rPr lang="en-GB" altLang="zh-CN" dirty="0" smtClean="0"/>
              <a:t>2127</a:t>
            </a:r>
          </a:p>
          <a:p>
            <a:pPr lvl="1"/>
            <a:r>
              <a:rPr lang="en-GB" altLang="zh-CN" dirty="0" smtClean="0"/>
              <a:t>2125</a:t>
            </a:r>
          </a:p>
          <a:p>
            <a:pPr lvl="1"/>
            <a:r>
              <a:rPr lang="en-GB" altLang="zh-CN" dirty="0" smtClean="0"/>
              <a:t>2534, 2008</a:t>
            </a:r>
          </a:p>
          <a:p>
            <a:pPr lvl="1"/>
            <a:r>
              <a:rPr lang="en-GB" altLang="zh-CN" dirty="0" smtClean="0"/>
              <a:t>2014</a:t>
            </a:r>
          </a:p>
          <a:p>
            <a:pPr lvl="1"/>
            <a:r>
              <a:rPr lang="en-GB" altLang="zh-CN" dirty="0" smtClean="0">
                <a:solidFill>
                  <a:schemeClr val="tx2"/>
                </a:solidFill>
              </a:rPr>
              <a:t>2015</a:t>
            </a:r>
          </a:p>
          <a:p>
            <a:pPr lvl="1"/>
            <a:r>
              <a:rPr lang="en-GB" altLang="zh-CN" dirty="0" smtClean="0"/>
              <a:t>2018</a:t>
            </a:r>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TextBox 7"/>
          <p:cNvSpPr txBox="1"/>
          <p:nvPr/>
        </p:nvSpPr>
        <p:spPr>
          <a:xfrm>
            <a:off x="990600" y="5715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52 (11-16/0614r1)</a:t>
            </a:r>
            <a:endParaRPr lang="zh-CN" altLang="en-US" dirty="0"/>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11-16/0614r1:</a:t>
            </a:r>
          </a:p>
          <a:p>
            <a:pPr lvl="1"/>
            <a:r>
              <a:rPr lang="en-GB" altLang="zh-CN" dirty="0" smtClean="0"/>
              <a:t>348, 351, 466, 467, 877, 878, 879, 1030, 1185, 1451, 1605, 1606, 1607, 1757, 1922, 2352, 2507, 2511, 2512, 2513, 2514, 2515, 2516, 2828. </a:t>
            </a:r>
            <a:endParaRPr lang="zh-CN" altLang="zh-CN" dirty="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TextBox 7"/>
          <p:cNvSpPr txBox="1"/>
          <p:nvPr/>
        </p:nvSpPr>
        <p:spPr>
          <a:xfrm>
            <a:off x="990600" y="5715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53 (11-16/0615r1)</a:t>
            </a:r>
            <a:endParaRPr lang="zh-CN" altLang="en-US" dirty="0"/>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11-16/0615r1:</a:t>
            </a:r>
          </a:p>
          <a:p>
            <a:pPr lvl="1"/>
            <a:r>
              <a:rPr lang="en-GB" altLang="zh-CN" dirty="0" smtClean="0"/>
              <a:t>852, 853, 948, 1786, 1872, 1873, 2126. </a:t>
            </a:r>
            <a:endParaRPr lang="zh-CN" altLang="zh-CN" dirty="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9" name="TextBox 8"/>
          <p:cNvSpPr txBox="1"/>
          <p:nvPr/>
        </p:nvSpPr>
        <p:spPr>
          <a:xfrm>
            <a:off x="990600" y="5715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54 </a:t>
            </a:r>
            <a:r>
              <a:rPr lang="en-US" altLang="zh-CN" dirty="0" smtClean="0"/>
              <a:t>(</a:t>
            </a:r>
            <a:r>
              <a:rPr lang="en-US" altLang="zh-CN" dirty="0" smtClean="0"/>
              <a:t>11-16/0623r1)</a:t>
            </a:r>
            <a:endParaRPr lang="zh-CN" altLang="en-US" dirty="0"/>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a:t>
            </a:r>
            <a:r>
              <a:rPr lang="en-US" altLang="zh-CN" dirty="0" smtClean="0"/>
              <a:t>11-16/0623r1:</a:t>
            </a:r>
            <a:endParaRPr lang="en-US" altLang="zh-CN" dirty="0" smtClean="0"/>
          </a:p>
          <a:p>
            <a:pPr lvl="1"/>
            <a:r>
              <a:rPr lang="en-GB" altLang="zh-CN" dirty="0" smtClean="0"/>
              <a:t>347</a:t>
            </a:r>
            <a:r>
              <a:rPr lang="en-GB" altLang="zh-CN" dirty="0" smtClean="0"/>
              <a:t>, 531, 532, 533, 534, 535, 536, 850, 2093, 2094, 2095 </a:t>
            </a:r>
            <a:r>
              <a:rPr lang="en-GB" altLang="zh-CN" dirty="0" smtClean="0"/>
              <a:t>. </a:t>
            </a:r>
            <a:endParaRPr lang="zh-CN" altLang="zh-CN" dirty="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TextBox 7"/>
          <p:cNvSpPr txBox="1"/>
          <p:nvPr/>
        </p:nvSpPr>
        <p:spPr>
          <a:xfrm>
            <a:off x="838200" y="5105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Straw-Poll </a:t>
            </a:r>
            <a:r>
              <a:rPr lang="en-US" altLang="zh-CN" dirty="0" smtClean="0">
                <a:solidFill>
                  <a:schemeClr val="tx1"/>
                </a:solidFill>
              </a:rPr>
              <a:t>55 </a:t>
            </a:r>
            <a:r>
              <a:rPr lang="en-US" altLang="zh-CN" dirty="0" smtClean="0">
                <a:solidFill>
                  <a:schemeClr val="tx1"/>
                </a:solidFill>
              </a:rPr>
              <a:t>(</a:t>
            </a:r>
            <a:r>
              <a:rPr lang="en-US" altLang="zh-CN" dirty="0" smtClean="0">
                <a:solidFill>
                  <a:schemeClr val="tx1"/>
                </a:solidFill>
              </a:rPr>
              <a:t>11-16/0625r2)</a:t>
            </a:r>
            <a:endParaRPr lang="zh-CN" altLang="en-US" dirty="0">
              <a:solidFill>
                <a:schemeClr val="tx1"/>
              </a:solidFill>
            </a:endParaRPr>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a:t>
            </a:r>
            <a:r>
              <a:rPr lang="en-US" altLang="zh-CN" dirty="0" smtClean="0"/>
              <a:t>11-16/0625r2:</a:t>
            </a:r>
            <a:endParaRPr lang="en-US" altLang="zh-CN" dirty="0" smtClean="0"/>
          </a:p>
          <a:p>
            <a:pPr lvl="1"/>
            <a:r>
              <a:rPr lang="en-US" altLang="zh-CN" dirty="0" smtClean="0"/>
              <a:t>279, 280, 282, 283, 839, 872, 1041, 1045, 1188, 1189, 1190, 1191, 1934, 1935, 1936, 1937, 1938, 1939, 1940, 1941, 1942, 1943, 1944, 2345, 2364, 2520</a:t>
            </a:r>
            <a:r>
              <a:rPr lang="en-GB" altLang="zh-CN" dirty="0" smtClean="0"/>
              <a:t>. </a:t>
            </a:r>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9" name="TextBox 8"/>
          <p:cNvSpPr txBox="1"/>
          <p:nvPr/>
        </p:nvSpPr>
        <p:spPr>
          <a:xfrm>
            <a:off x="838200" y="5105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Straw-Poll </a:t>
            </a:r>
            <a:r>
              <a:rPr lang="en-US" altLang="zh-CN" dirty="0" smtClean="0">
                <a:solidFill>
                  <a:schemeClr val="tx1"/>
                </a:solidFill>
              </a:rPr>
              <a:t>56 </a:t>
            </a:r>
            <a:r>
              <a:rPr lang="en-US" altLang="zh-CN" dirty="0" smtClean="0">
                <a:solidFill>
                  <a:schemeClr val="tx1"/>
                </a:solidFill>
              </a:rPr>
              <a:t>(</a:t>
            </a:r>
            <a:r>
              <a:rPr lang="en-US" altLang="zh-CN" dirty="0" smtClean="0">
                <a:solidFill>
                  <a:schemeClr val="tx1"/>
                </a:solidFill>
              </a:rPr>
              <a:t>11-16/0634r1)</a:t>
            </a:r>
            <a:endParaRPr lang="zh-CN" altLang="en-US" dirty="0">
              <a:solidFill>
                <a:schemeClr val="tx1"/>
              </a:solidFill>
            </a:endParaRPr>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a:t>
            </a:r>
            <a:r>
              <a:rPr lang="en-US" altLang="zh-CN" dirty="0" smtClean="0"/>
              <a:t>11-16/0634r1:</a:t>
            </a:r>
          </a:p>
          <a:p>
            <a:pPr lvl="1"/>
            <a:r>
              <a:rPr lang="en-US" altLang="zh-CN" dirty="0" smtClean="0"/>
              <a:t>542, 837, 881, 1186, 1032, 1612, 1613, 1614, 1615, 1844, 1929</a:t>
            </a:r>
          </a:p>
          <a:p>
            <a:pPr>
              <a:buNone/>
            </a:pPr>
            <a:endParaRPr lang="en-US" altLang="zh-CN" dirty="0" smtClean="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TextBox 6"/>
          <p:cNvSpPr txBox="1"/>
          <p:nvPr/>
        </p:nvSpPr>
        <p:spPr>
          <a:xfrm>
            <a:off x="838200" y="5105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Straw-Poll </a:t>
            </a:r>
            <a:r>
              <a:rPr lang="en-US" altLang="zh-CN" dirty="0" smtClean="0">
                <a:solidFill>
                  <a:schemeClr val="tx1"/>
                </a:solidFill>
              </a:rPr>
              <a:t>57 </a:t>
            </a:r>
            <a:r>
              <a:rPr lang="en-US" altLang="zh-CN" dirty="0" smtClean="0">
                <a:solidFill>
                  <a:schemeClr val="tx1"/>
                </a:solidFill>
              </a:rPr>
              <a:t>(</a:t>
            </a:r>
            <a:r>
              <a:rPr lang="en-US" altLang="zh-CN" dirty="0" smtClean="0">
                <a:solidFill>
                  <a:schemeClr val="tx1"/>
                </a:solidFill>
              </a:rPr>
              <a:t>11-16/0658r2)</a:t>
            </a:r>
            <a:endParaRPr lang="zh-CN" altLang="en-US" dirty="0">
              <a:solidFill>
                <a:schemeClr val="tx1"/>
              </a:solidFill>
            </a:endParaRPr>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a:t>
            </a:r>
            <a:r>
              <a:rPr lang="en-US" altLang="zh-CN" dirty="0" smtClean="0"/>
              <a:t>11-16/0658r2:</a:t>
            </a:r>
          </a:p>
          <a:p>
            <a:pPr lvl="1"/>
            <a:r>
              <a:rPr lang="en-GB" altLang="zh-CN" dirty="0" smtClean="0"/>
              <a:t>353, 354, 1953, 2527, 2528, 2725, </a:t>
            </a:r>
            <a:r>
              <a:rPr lang="en-GB" altLang="zh-CN" dirty="0" smtClean="0"/>
              <a:t>888</a:t>
            </a:r>
            <a:r>
              <a:rPr lang="en-GB" altLang="zh-CN" dirty="0" smtClean="0"/>
              <a:t>, 889, 890, 891, 893, 894, 895, 896, 897, 1954, 1955, 1956, 2529, 2530, 1111, 1112, 1192, 1193, 1758, 1851, 1852, 2346, 1951, 1964, 1952, 2367, 1789</a:t>
            </a:r>
            <a:endParaRPr lang="en-GB" altLang="zh-CN" dirty="0" smtClean="0"/>
          </a:p>
          <a:p>
            <a:endParaRPr lang="en-US" altLang="zh-CN" dirty="0" smtClean="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TextBox 6"/>
          <p:cNvSpPr txBox="1"/>
          <p:nvPr/>
        </p:nvSpPr>
        <p:spPr>
          <a:xfrm>
            <a:off x="838200" y="5105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Straw-Poll </a:t>
            </a:r>
            <a:r>
              <a:rPr lang="en-US" altLang="zh-CN" dirty="0" smtClean="0">
                <a:solidFill>
                  <a:schemeClr val="tx1"/>
                </a:solidFill>
              </a:rPr>
              <a:t>58 </a:t>
            </a:r>
            <a:r>
              <a:rPr lang="en-US" altLang="zh-CN" dirty="0" smtClean="0">
                <a:solidFill>
                  <a:schemeClr val="tx1"/>
                </a:solidFill>
              </a:rPr>
              <a:t>(</a:t>
            </a:r>
            <a:r>
              <a:rPr lang="en-US" altLang="zh-CN" dirty="0" smtClean="0">
                <a:solidFill>
                  <a:schemeClr val="tx1"/>
                </a:solidFill>
              </a:rPr>
              <a:t>11-16/0659r1)</a:t>
            </a:r>
            <a:endParaRPr lang="zh-CN" altLang="en-US" dirty="0">
              <a:solidFill>
                <a:schemeClr val="tx1"/>
              </a:solidFill>
            </a:endParaRPr>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a:t>
            </a:r>
            <a:r>
              <a:rPr lang="en-US" altLang="zh-CN" dirty="0" smtClean="0"/>
              <a:t>11-16/0659r1:</a:t>
            </a:r>
          </a:p>
          <a:p>
            <a:pPr lvl="1"/>
            <a:r>
              <a:rPr lang="en-GB" altLang="zh-CN" dirty="0" smtClean="0"/>
              <a:t>313, 316, 529, 848, 530, </a:t>
            </a:r>
            <a:r>
              <a:rPr lang="en-GB" altLang="zh-CN" dirty="0" smtClean="0"/>
              <a:t>849</a:t>
            </a:r>
          </a:p>
          <a:p>
            <a:pPr lvl="1"/>
            <a:r>
              <a:rPr lang="en-GB" altLang="zh-CN" dirty="0" smtClean="0"/>
              <a:t>1933</a:t>
            </a:r>
            <a:r>
              <a:rPr lang="en-GB" altLang="zh-CN" dirty="0" smtClean="0"/>
              <a:t>, 2518, 2154, 2155</a:t>
            </a:r>
            <a:endParaRPr lang="en-US" altLang="zh-CN" dirty="0" smtClean="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TextBox 6"/>
          <p:cNvSpPr txBox="1"/>
          <p:nvPr/>
        </p:nvSpPr>
        <p:spPr>
          <a:xfrm>
            <a:off x="838200" y="5105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Straw-Poll </a:t>
            </a:r>
            <a:r>
              <a:rPr lang="en-US" altLang="zh-CN" dirty="0" smtClean="0">
                <a:solidFill>
                  <a:schemeClr val="tx1"/>
                </a:solidFill>
              </a:rPr>
              <a:t>59 </a:t>
            </a:r>
            <a:r>
              <a:rPr lang="en-US" altLang="zh-CN" dirty="0" smtClean="0">
                <a:solidFill>
                  <a:schemeClr val="tx1"/>
                </a:solidFill>
              </a:rPr>
              <a:t>(</a:t>
            </a:r>
            <a:r>
              <a:rPr lang="en-US" altLang="zh-CN" dirty="0" smtClean="0">
                <a:solidFill>
                  <a:schemeClr val="tx1"/>
                </a:solidFill>
              </a:rPr>
              <a:t>11-16/0663r4)</a:t>
            </a:r>
            <a:endParaRPr lang="zh-CN" altLang="en-US" dirty="0">
              <a:solidFill>
                <a:schemeClr val="tx1"/>
              </a:solidFill>
            </a:endParaRPr>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a:t>
            </a:r>
            <a:r>
              <a:rPr lang="en-US" altLang="zh-CN" dirty="0" smtClean="0"/>
              <a:t>11-16/0663r4:</a:t>
            </a:r>
          </a:p>
          <a:p>
            <a:pPr lvl="1"/>
            <a:r>
              <a:rPr lang="en-GB" altLang="zh-CN" dirty="0" smtClean="0"/>
              <a:t>1925, 835, 870, 880, 1105, </a:t>
            </a:r>
            <a:r>
              <a:rPr lang="en-GB" altLang="zh-CN" dirty="0" smtClean="0"/>
              <a:t>1609, </a:t>
            </a:r>
            <a:r>
              <a:rPr lang="en-GB" altLang="zh-CN" dirty="0" smtClean="0"/>
              <a:t>2676, 2136, 2148, 2153, 2243, 2342</a:t>
            </a:r>
            <a:r>
              <a:rPr lang="en-GB" altLang="zh-CN" dirty="0" smtClean="0"/>
              <a:t>, 2675</a:t>
            </a:r>
            <a:endParaRPr lang="en-US" altLang="zh-CN" dirty="0" smtClean="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TextBox 6"/>
          <p:cNvSpPr txBox="1"/>
          <p:nvPr/>
        </p:nvSpPr>
        <p:spPr>
          <a:xfrm>
            <a:off x="838200" y="5105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Straw-Poll </a:t>
            </a:r>
            <a:r>
              <a:rPr lang="en-US" altLang="zh-CN" dirty="0" smtClean="0">
                <a:solidFill>
                  <a:schemeClr val="tx1"/>
                </a:solidFill>
              </a:rPr>
              <a:t>60 </a:t>
            </a:r>
            <a:r>
              <a:rPr lang="en-US" altLang="zh-CN" dirty="0" smtClean="0">
                <a:solidFill>
                  <a:schemeClr val="tx1"/>
                </a:solidFill>
              </a:rPr>
              <a:t>(</a:t>
            </a:r>
            <a:r>
              <a:rPr lang="en-US" altLang="zh-CN" dirty="0" smtClean="0">
                <a:solidFill>
                  <a:schemeClr val="tx1"/>
                </a:solidFill>
              </a:rPr>
              <a:t>11-16/0681r3)</a:t>
            </a:r>
            <a:endParaRPr lang="zh-CN" altLang="en-US" dirty="0">
              <a:solidFill>
                <a:schemeClr val="tx1"/>
              </a:solidFill>
            </a:endParaRPr>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a:t>
            </a:r>
            <a:r>
              <a:rPr lang="en-US" altLang="zh-CN" dirty="0" smtClean="0"/>
              <a:t>11-16/0681r3:</a:t>
            </a:r>
          </a:p>
          <a:p>
            <a:pPr lvl="1"/>
            <a:r>
              <a:rPr lang="en-GB" altLang="zh-CN" dirty="0" smtClean="0"/>
              <a:t>215, 2486</a:t>
            </a:r>
            <a:endParaRPr lang="en-US" altLang="zh-CN" dirty="0" smtClean="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TextBox 7"/>
          <p:cNvSpPr txBox="1"/>
          <p:nvPr/>
        </p:nvSpPr>
        <p:spPr>
          <a:xfrm>
            <a:off x="838200" y="5105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Straw-Poll </a:t>
            </a:r>
            <a:r>
              <a:rPr lang="en-US" altLang="zh-CN" dirty="0" smtClean="0">
                <a:solidFill>
                  <a:schemeClr val="tx1"/>
                </a:solidFill>
              </a:rPr>
              <a:t>61 </a:t>
            </a:r>
            <a:r>
              <a:rPr lang="en-US" altLang="zh-CN" dirty="0" smtClean="0">
                <a:solidFill>
                  <a:schemeClr val="tx1"/>
                </a:solidFill>
              </a:rPr>
              <a:t>(</a:t>
            </a:r>
            <a:r>
              <a:rPr lang="en-US" altLang="zh-CN" dirty="0" smtClean="0">
                <a:solidFill>
                  <a:schemeClr val="tx1"/>
                </a:solidFill>
              </a:rPr>
              <a:t>11-16/0653r5)</a:t>
            </a:r>
            <a:endParaRPr lang="zh-CN" altLang="en-US" dirty="0">
              <a:solidFill>
                <a:schemeClr val="tx1"/>
              </a:solidFill>
            </a:endParaRPr>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a:t>
            </a:r>
            <a:r>
              <a:rPr lang="en-US" altLang="zh-CN" dirty="0" smtClean="0"/>
              <a:t>11-16/0653r5:</a:t>
            </a:r>
          </a:p>
          <a:p>
            <a:pPr lvl="1"/>
            <a:r>
              <a:rPr lang="en-GB" altLang="zh-CN" dirty="0" smtClean="0"/>
              <a:t>277,519,521,838,886,1039,1187,1931,2360,2361,2362</a:t>
            </a:r>
          </a:p>
          <a:p>
            <a:pPr lvl="1"/>
            <a:r>
              <a:rPr lang="en-GB" altLang="zh-CN" dirty="0" smtClean="0"/>
              <a:t>2134</a:t>
            </a:r>
          </a:p>
          <a:p>
            <a:endParaRPr lang="en-US" altLang="zh-CN" dirty="0" smtClean="0"/>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TextBox 6"/>
          <p:cNvSpPr txBox="1"/>
          <p:nvPr/>
        </p:nvSpPr>
        <p:spPr>
          <a:xfrm>
            <a:off x="838200" y="5105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Straw-Poll </a:t>
            </a:r>
            <a:r>
              <a:rPr lang="en-US" altLang="zh-CN" dirty="0" smtClean="0">
                <a:solidFill>
                  <a:schemeClr val="tx1"/>
                </a:solidFill>
              </a:rPr>
              <a:t>62 </a:t>
            </a:r>
            <a:r>
              <a:rPr lang="en-US" altLang="zh-CN" dirty="0" smtClean="0">
                <a:solidFill>
                  <a:schemeClr val="tx1"/>
                </a:solidFill>
              </a:rPr>
              <a:t>(</a:t>
            </a:r>
            <a:r>
              <a:rPr lang="en-US" altLang="zh-CN" dirty="0" smtClean="0">
                <a:solidFill>
                  <a:schemeClr val="tx1"/>
                </a:solidFill>
              </a:rPr>
              <a:t>11-16/0682r2)</a:t>
            </a:r>
            <a:endParaRPr lang="zh-CN" altLang="en-US" dirty="0">
              <a:solidFill>
                <a:schemeClr val="tx1"/>
              </a:solidFill>
            </a:endParaRPr>
          </a:p>
        </p:txBody>
      </p:sp>
      <p:sp>
        <p:nvSpPr>
          <p:cNvPr id="3" name="内容占位符 2"/>
          <p:cNvSpPr>
            <a:spLocks noGrp="1"/>
          </p:cNvSpPr>
          <p:nvPr>
            <p:ph idx="1"/>
          </p:nvPr>
        </p:nvSpPr>
        <p:spPr>
          <a:xfrm>
            <a:off x="685800" y="1905000"/>
            <a:ext cx="7772400" cy="3657600"/>
          </a:xfrm>
        </p:spPr>
        <p:txBody>
          <a:bodyPr>
            <a:normAutofit/>
          </a:bodyPr>
          <a:lstStyle/>
          <a:p>
            <a:r>
              <a:rPr lang="en-US" altLang="zh-CN" dirty="0" smtClean="0"/>
              <a:t>Do you agree the comment resolution for the following CIDs in </a:t>
            </a:r>
            <a:r>
              <a:rPr lang="en-US" altLang="zh-CN" dirty="0" smtClean="0"/>
              <a:t>11-16/0682r2:</a:t>
            </a:r>
          </a:p>
          <a:p>
            <a:pPr lvl="1"/>
            <a:r>
              <a:rPr lang="en-GB" altLang="zh-CN" dirty="0" smtClean="0"/>
              <a:t>2566, 2474, 2081, 2080, 2079, and </a:t>
            </a:r>
            <a:r>
              <a:rPr lang="en-GB" altLang="zh-CN" dirty="0" smtClean="0"/>
              <a:t>2078</a:t>
            </a:r>
          </a:p>
          <a:p>
            <a:pPr lvl="1"/>
            <a:r>
              <a:rPr lang="en-GB" altLang="zh-CN" dirty="0" smtClean="0"/>
              <a:t>1866, 2087, 2086, 2089, and </a:t>
            </a:r>
            <a:r>
              <a:rPr lang="en-GB" altLang="zh-CN" dirty="0" smtClean="0"/>
              <a:t>2092</a:t>
            </a:r>
          </a:p>
        </p:txBody>
      </p:sp>
      <p:sp>
        <p:nvSpPr>
          <p:cNvPr id="4" name="日期占位符 3"/>
          <p:cNvSpPr>
            <a:spLocks noGrp="1"/>
          </p:cNvSpPr>
          <p:nvPr>
            <p:ph type="dt" sz="half" idx="10"/>
          </p:nvPr>
        </p:nvSpPr>
        <p:spPr/>
        <p:txBody>
          <a:bodyPr/>
          <a:lstStyle/>
          <a:p>
            <a:pPr>
              <a:defRPr/>
            </a:pPr>
            <a:r>
              <a:rPr lang="en-US" smtClean="0"/>
              <a:t>May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TextBox 6"/>
          <p:cNvSpPr txBox="1"/>
          <p:nvPr/>
        </p:nvSpPr>
        <p:spPr>
          <a:xfrm>
            <a:off x="838200" y="5105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23939</TotalTime>
  <Words>5065</Words>
  <Application>Microsoft Office PowerPoint</Application>
  <PresentationFormat>全屏显示(4:3)</PresentationFormat>
  <Paragraphs>940</Paragraphs>
  <Slides>77</Slides>
  <Notes>21</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77</vt:i4>
      </vt:variant>
    </vt:vector>
  </HeadingPairs>
  <TitlesOfParts>
    <vt:vector size="81" baseType="lpstr">
      <vt:lpstr>802-11-Submission</vt:lpstr>
      <vt:lpstr>Document</vt:lpstr>
      <vt:lpstr>Visio</vt:lpstr>
      <vt:lpstr>Equation</vt:lpstr>
      <vt:lpstr>TGax PHY Ad Hoc May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(1/3) </vt:lpstr>
      <vt:lpstr>PHY Submissions (2/3) </vt:lpstr>
      <vt:lpstr>PHY Submissions (3/3) </vt:lpstr>
      <vt:lpstr>Straw-poll 1 (#1, 11-16/0608r0)</vt:lpstr>
      <vt:lpstr>Straw-poll 2 (#2, 11-16/0608r0)</vt:lpstr>
      <vt:lpstr>Straw-poll 3 (#3, 11-16/0608r0)</vt:lpstr>
      <vt:lpstr>Straw-poll 4 (#4, 11-16/0608r0)</vt:lpstr>
      <vt:lpstr>Straw-Poll 5 (#1, 11-16/0611r0)</vt:lpstr>
      <vt:lpstr>Straw-Poll 6 (#2, 11-16/0611r0)</vt:lpstr>
      <vt:lpstr>Straw-Poll 7 (#3, 11-16/0611r1)</vt:lpstr>
      <vt:lpstr>Straw-Poll 8 (#4, 11-16/0611r0)</vt:lpstr>
      <vt:lpstr>Straw-Poll 9 (#5, 11-16/0611r0)</vt:lpstr>
      <vt:lpstr>Straw-Poll 10 (#6, 11-16/0611r0)</vt:lpstr>
      <vt:lpstr>Straw-Poll 11 (#1, 11-16/0613r0)</vt:lpstr>
      <vt:lpstr>Straw-Poll 12 (#2, 11-16/0613r0)</vt:lpstr>
      <vt:lpstr>Straw-Poll 13 (#3, 11-16/0613r0)</vt:lpstr>
      <vt:lpstr>Straw-Poll 14 (#4, 11-16/0613r0)</vt:lpstr>
      <vt:lpstr>Straw-Poll 15 (#1, 11-16/0617r0)</vt:lpstr>
      <vt:lpstr>Straw-Poll 16 (#2, 11-16/0617r0)</vt:lpstr>
      <vt:lpstr>Straw-Poll 17 (#1, 11-16/0617r0)</vt:lpstr>
      <vt:lpstr>Straw-Poll 18 (#4, 11-16/0617r0)</vt:lpstr>
      <vt:lpstr>Straw-Poll 19 (#5, 11-16/0617r1)</vt:lpstr>
      <vt:lpstr>Straw-Poll 20 (#1, 11-16/0618r1)</vt:lpstr>
      <vt:lpstr>Straw-Poll 21 (#2, 11-16/0618r1)</vt:lpstr>
      <vt:lpstr>Straw-Poll 22 (#3, 11-16/0618r1)</vt:lpstr>
      <vt:lpstr>Straw-Poll 23 (#4, 11-16/0618r1)</vt:lpstr>
      <vt:lpstr>Straw-Poll 24 (#1, 11-16/0619r0)</vt:lpstr>
      <vt:lpstr>Straw-Poll 25 (#1, 11-16/0620r0)</vt:lpstr>
      <vt:lpstr>Straw-Poll 26 (#2, 11-16/0620r0)</vt:lpstr>
      <vt:lpstr>幻灯片 42</vt:lpstr>
      <vt:lpstr>幻灯片 43</vt:lpstr>
      <vt:lpstr>幻灯片 44</vt:lpstr>
      <vt:lpstr>Straw-Poll 30 (#1, 11-16/0655r0)</vt:lpstr>
      <vt:lpstr>Straw-Poll 31 (#2, 11-16/0655r0)</vt:lpstr>
      <vt:lpstr>Straw-Poll 32 (#3, 11-16/0655r0)</vt:lpstr>
      <vt:lpstr>Straw-Poll 33 (#1, 11-16/0622r0)</vt:lpstr>
      <vt:lpstr>Straw-Poll 34 (#1, 11-16/0626r1)</vt:lpstr>
      <vt:lpstr>Straw-Poll 35 (#1, 11-16/0633r3)</vt:lpstr>
      <vt:lpstr>Straw-Poll 36 (#2, 11-16/0633r3)</vt:lpstr>
      <vt:lpstr>Straw-Poll 37 (#1, 11-16/0636r2)</vt:lpstr>
      <vt:lpstr>Straw-Poll 38 (#1, 11-16/0635r1)</vt:lpstr>
      <vt:lpstr>Straw-Poll 39 (#1, 11-16/0637r0)</vt:lpstr>
      <vt:lpstr>Straw-Poll 40 (#1, 11-16/0638r2)</vt:lpstr>
      <vt:lpstr>Straw-Poll 41 (#1, 11-16/0639r0)</vt:lpstr>
      <vt:lpstr>Straw-Poll 42 (#1, 11-16/0649r0)</vt:lpstr>
      <vt:lpstr>Straw-Poll 43 (#2, 11-16/0649r0)</vt:lpstr>
      <vt:lpstr>Straw-Poll 44 (#3, 11-16/0649r0)</vt:lpstr>
      <vt:lpstr>Straw-Poll 45 (#1, 11-16/0652r2)</vt:lpstr>
      <vt:lpstr>Straw-Poll 46 (#1, 11-16/0654r0)</vt:lpstr>
      <vt:lpstr>Straw-Poll 47 (#2, 11-16/0654r0)</vt:lpstr>
      <vt:lpstr>Straw-Poll 48 (#3, 11-16/0654r0)</vt:lpstr>
      <vt:lpstr>Straw-Poll 49 (#1, 11-16/0656r1)</vt:lpstr>
      <vt:lpstr>Straw-Poll 50 (#1, 11-16/0610r3)</vt:lpstr>
      <vt:lpstr>Straw-Poll 51 (#2, 11-16/0610r4)</vt:lpstr>
      <vt:lpstr>Straw-Poll 52 (11-16/0614r1)</vt:lpstr>
      <vt:lpstr>Straw-Poll 53 (11-16/0615r1)</vt:lpstr>
      <vt:lpstr>Straw-Poll 54 (11-16/0623r1)</vt:lpstr>
      <vt:lpstr>Straw-Poll 55 (11-16/0625r2)</vt:lpstr>
      <vt:lpstr>Straw-Poll 56 (11-16/0634r1)</vt:lpstr>
      <vt:lpstr>Straw-Poll 57 (11-16/0658r2)</vt:lpstr>
      <vt:lpstr>Straw-Poll 58 (11-16/0659r1)</vt:lpstr>
      <vt:lpstr>Straw-Poll 59 (11-16/0663r4)</vt:lpstr>
      <vt:lpstr>Straw-Poll 60 (11-16/0681r3)</vt:lpstr>
      <vt:lpstr>Straw-Poll 61 (11-16/0653r5)</vt:lpstr>
      <vt:lpstr>Straw-Poll 62 (11-16/0682r2)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Windows 用户</cp:lastModifiedBy>
  <cp:revision>1726</cp:revision>
  <cp:lastPrinted>1998-02-10T13:28:06Z</cp:lastPrinted>
  <dcterms:created xsi:type="dcterms:W3CDTF">2007-04-17T18:10:23Z</dcterms:created>
  <dcterms:modified xsi:type="dcterms:W3CDTF">2016-05-19T07:49:22Z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