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76" r:id="rId15"/>
    <p:sldId id="477" r:id="rId16"/>
    <p:sldId id="478" r:id="rId17"/>
    <p:sldId id="479" r:id="rId18"/>
    <p:sldId id="480" r:id="rId19"/>
    <p:sldId id="481" r:id="rId20"/>
    <p:sldId id="482" r:id="rId21"/>
    <p:sldId id="483" r:id="rId22"/>
    <p:sldId id="484" r:id="rId23"/>
    <p:sldId id="485" r:id="rId24"/>
    <p:sldId id="486" r:id="rId25"/>
    <p:sldId id="487" r:id="rId26"/>
    <p:sldId id="488" r:id="rId27"/>
    <p:sldId id="489" r:id="rId28"/>
    <p:sldId id="490" r:id="rId29"/>
    <p:sldId id="491" r:id="rId30"/>
    <p:sldId id="492" r:id="rId31"/>
    <p:sldId id="493" r:id="rId32"/>
    <p:sldId id="494" r:id="rId33"/>
    <p:sldId id="495" r:id="rId34"/>
    <p:sldId id="496" r:id="rId35"/>
    <p:sldId id="497" r:id="rId36"/>
    <p:sldId id="498" r:id="rId37"/>
    <p:sldId id="499" r:id="rId38"/>
    <p:sldId id="500" r:id="rId39"/>
    <p:sldId id="501" r:id="rId40"/>
    <p:sldId id="502" r:id="rId41"/>
    <p:sldId id="503" r:id="rId42"/>
    <p:sldId id="504" r:id="rId43"/>
    <p:sldId id="505" r:id="rId44"/>
    <p:sldId id="506" r:id="rId45"/>
    <p:sldId id="507" r:id="rId46"/>
    <p:sldId id="508" r:id="rId47"/>
    <p:sldId id="509" r:id="rId48"/>
    <p:sldId id="510" r:id="rId49"/>
    <p:sldId id="511" r:id="rId50"/>
    <p:sldId id="512" r:id="rId51"/>
    <p:sldId id="513" r:id="rId52"/>
    <p:sldId id="515" r:id="rId53"/>
    <p:sldId id="514" r:id="rId54"/>
    <p:sldId id="516" r:id="rId55"/>
    <p:sldId id="517" r:id="rId5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0" d="100"/>
          <a:sy n="70" d="100"/>
        </p:scale>
        <p:origin x="-1374"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1" y="0"/>
            <a:ext cx="3004604" cy="463953"/>
          </a:xfrm>
          <a:prstGeom prst="rect">
            <a:avLst/>
          </a:prstGeom>
        </p:spPr>
        <p:txBody>
          <a:bodyPr/>
          <a:lstStyle/>
          <a:p>
            <a:pPr>
              <a:defRPr/>
            </a:pPr>
            <a:r>
              <a:rPr lang="en-US" smtClean="0"/>
              <a:t>doc.: IEEE 802.11-yy/xxxxr0</a:t>
            </a:r>
            <a:endParaRPr lang="en-US"/>
          </a:p>
        </p:txBody>
      </p:sp>
      <p:sp>
        <p:nvSpPr>
          <p:cNvPr id="5" name="Date Placeholder 4"/>
          <p:cNvSpPr>
            <a:spLocks noGrp="1"/>
          </p:cNvSpPr>
          <p:nvPr>
            <p:ph type="dt" idx="11"/>
          </p:nvPr>
        </p:nvSpPr>
        <p:spPr>
          <a:xfrm>
            <a:off x="3927980" y="0"/>
            <a:ext cx="3004604" cy="463953"/>
          </a:xfrm>
          <a:prstGeom prst="rect">
            <a:avLst/>
          </a:prstGeom>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altLang="ko-KR" smtClean="0"/>
              <a:t>Page </a:t>
            </a:r>
            <a:fld id="{275D1F4F-B47B-4A77-8801-D575E694F8C3}" type="slidenum">
              <a:rPr lang="en-US" altLang="ko-KR" smtClean="0"/>
              <a:pPr>
                <a:defRPr/>
              </a:pPr>
              <a:t>16</a:t>
            </a:fld>
            <a:endParaRPr lang="en-US" altLang="ko-KR"/>
          </a:p>
        </p:txBody>
      </p:sp>
    </p:spTree>
    <p:extLst>
      <p:ext uri="{BB962C8B-B14F-4D97-AF65-F5344CB8AC3E}">
        <p14:creationId xmlns:p14="http://schemas.microsoft.com/office/powerpoint/2010/main" xmlns="" val="20034603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p:spPr>
        <p:txBody>
          <a:bodyPr/>
          <a:lstStyle/>
          <a:p>
            <a:endParaRPr lang="en-US" altLang="en-US" smtClean="0"/>
          </a:p>
        </p:txBody>
      </p:sp>
      <p:sp>
        <p:nvSpPr>
          <p:cNvPr id="4" name="Header Placeholder 3"/>
          <p:cNvSpPr>
            <a:spLocks noGrp="1"/>
          </p:cNvSpPr>
          <p:nvPr>
            <p:ph type="hdr" sz="quarter"/>
          </p:nvPr>
        </p:nvSpPr>
        <p:spPr>
          <a:xfrm>
            <a:off x="1" y="0"/>
            <a:ext cx="3004604" cy="463953"/>
          </a:xfrm>
          <a:prstGeom prst="rect">
            <a:avLst/>
          </a:prstGeom>
        </p:spPr>
        <p:txBody>
          <a:bodyPr/>
          <a:lstStyle/>
          <a:p>
            <a:pPr>
              <a:defRPr/>
            </a:pPr>
            <a:r>
              <a:rPr lang="en-US" smtClean="0"/>
              <a:t>Doc Title</a:t>
            </a:r>
            <a:endParaRPr lang="en-US" dirty="0"/>
          </a:p>
        </p:txBody>
      </p:sp>
      <p:sp>
        <p:nvSpPr>
          <p:cNvPr id="5" name="Date Placeholder 4"/>
          <p:cNvSpPr>
            <a:spLocks noGrp="1"/>
          </p:cNvSpPr>
          <p:nvPr>
            <p:ph type="dt" sz="quarter" idx="1"/>
          </p:nvPr>
        </p:nvSpPr>
        <p:spPr>
          <a:xfrm>
            <a:off x="3927980" y="0"/>
            <a:ext cx="3004604" cy="463953"/>
          </a:xfrm>
          <a:prstGeom prst="rect">
            <a:avLst/>
          </a:prstGeom>
        </p:spPr>
        <p:txBody>
          <a:bodyPr/>
          <a:lstStyle/>
          <a:p>
            <a:pPr>
              <a:defRPr/>
            </a:pPr>
            <a:r>
              <a:rPr lang="en-US" smtClean="0"/>
              <a:t>Month Year</a:t>
            </a:r>
            <a:endParaRPr lang="en-US" dirty="0"/>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dirty="0"/>
          </a:p>
        </p:txBody>
      </p:sp>
      <p:sp>
        <p:nvSpPr>
          <p:cNvPr id="26631" name="Slide Number Placeholder 6"/>
          <p:cNvSpPr>
            <a:spLocks noGrp="1"/>
          </p:cNvSpPr>
          <p:nvPr>
            <p:ph type="sldNum" sz="quarter" idx="5"/>
          </p:nvPr>
        </p:nvSpPr>
        <p:spPr>
          <a:xfrm>
            <a:off x="3320211" y="8985250"/>
            <a:ext cx="415177" cy="184666"/>
          </a:xfrm>
          <a:noFill/>
        </p:spPr>
        <p:txBody>
          <a:bodyPr/>
          <a:lstStyle/>
          <a:p>
            <a:r>
              <a:rPr lang="en-US" altLang="en-US"/>
              <a:t>Page </a:t>
            </a:r>
            <a:fld id="{5E2CCFAF-31F0-45CA-9C2C-F076BA45C312}" type="slidenum">
              <a:rPr lang="en-US" altLang="en-US"/>
              <a:pPr/>
              <a:t>35</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p:spPr>
        <p:txBody>
          <a:bodyPr/>
          <a:lstStyle/>
          <a:p>
            <a:endParaRPr lang="en-US" altLang="en-US" smtClean="0"/>
          </a:p>
        </p:txBody>
      </p:sp>
      <p:sp>
        <p:nvSpPr>
          <p:cNvPr id="4" name="Header Placeholder 3"/>
          <p:cNvSpPr>
            <a:spLocks noGrp="1"/>
          </p:cNvSpPr>
          <p:nvPr>
            <p:ph type="hdr" sz="quarter"/>
          </p:nvPr>
        </p:nvSpPr>
        <p:spPr>
          <a:xfrm>
            <a:off x="1" y="0"/>
            <a:ext cx="3004604" cy="463953"/>
          </a:xfrm>
          <a:prstGeom prst="rect">
            <a:avLst/>
          </a:prstGeom>
        </p:spPr>
        <p:txBody>
          <a:bodyPr/>
          <a:lstStyle/>
          <a:p>
            <a:pPr>
              <a:defRPr/>
            </a:pPr>
            <a:r>
              <a:rPr lang="en-US" smtClean="0"/>
              <a:t>Doc Title</a:t>
            </a:r>
            <a:endParaRPr lang="en-US" dirty="0"/>
          </a:p>
        </p:txBody>
      </p:sp>
      <p:sp>
        <p:nvSpPr>
          <p:cNvPr id="5" name="Date Placeholder 4"/>
          <p:cNvSpPr>
            <a:spLocks noGrp="1"/>
          </p:cNvSpPr>
          <p:nvPr>
            <p:ph type="dt" sz="quarter" idx="1"/>
          </p:nvPr>
        </p:nvSpPr>
        <p:spPr>
          <a:xfrm>
            <a:off x="3927980" y="0"/>
            <a:ext cx="3004604" cy="463953"/>
          </a:xfrm>
          <a:prstGeom prst="rect">
            <a:avLst/>
          </a:prstGeom>
        </p:spPr>
        <p:txBody>
          <a:bodyPr/>
          <a:lstStyle/>
          <a:p>
            <a:pPr>
              <a:defRPr/>
            </a:pPr>
            <a:r>
              <a:rPr lang="en-US" smtClean="0"/>
              <a:t>Month Year</a:t>
            </a:r>
            <a:endParaRPr lang="en-US" dirty="0"/>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dirty="0"/>
          </a:p>
        </p:txBody>
      </p:sp>
      <p:sp>
        <p:nvSpPr>
          <p:cNvPr id="28679" name="Slide Number Placeholder 6"/>
          <p:cNvSpPr>
            <a:spLocks noGrp="1"/>
          </p:cNvSpPr>
          <p:nvPr>
            <p:ph type="sldNum" sz="quarter" idx="5"/>
          </p:nvPr>
        </p:nvSpPr>
        <p:spPr>
          <a:xfrm>
            <a:off x="3320211" y="8985250"/>
            <a:ext cx="415177" cy="184666"/>
          </a:xfrm>
          <a:noFill/>
        </p:spPr>
        <p:txBody>
          <a:bodyPr/>
          <a:lstStyle/>
          <a:p>
            <a:r>
              <a:rPr lang="en-US" altLang="en-US"/>
              <a:t>Page </a:t>
            </a:r>
            <a:fld id="{6FB34BA9-831F-4B80-93C2-34F0A15B6D47}" type="slidenum">
              <a:rPr lang="en-US" altLang="en-US"/>
              <a:pPr/>
              <a:t>36</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p:spPr>
        <p:txBody>
          <a:bodyPr/>
          <a:lstStyle/>
          <a:p>
            <a:endParaRPr lang="en-US" altLang="en-US" smtClean="0"/>
          </a:p>
        </p:txBody>
      </p:sp>
      <p:sp>
        <p:nvSpPr>
          <p:cNvPr id="4" name="Header Placeholder 3"/>
          <p:cNvSpPr>
            <a:spLocks noGrp="1"/>
          </p:cNvSpPr>
          <p:nvPr>
            <p:ph type="hdr" sz="quarter"/>
          </p:nvPr>
        </p:nvSpPr>
        <p:spPr>
          <a:xfrm>
            <a:off x="1" y="0"/>
            <a:ext cx="3004604" cy="463953"/>
          </a:xfrm>
          <a:prstGeom prst="rect">
            <a:avLst/>
          </a:prstGeom>
        </p:spPr>
        <p:txBody>
          <a:bodyPr/>
          <a:lstStyle/>
          <a:p>
            <a:pPr>
              <a:defRPr/>
            </a:pPr>
            <a:r>
              <a:rPr lang="en-US" smtClean="0"/>
              <a:t>Doc Title</a:t>
            </a:r>
            <a:endParaRPr lang="en-US" dirty="0"/>
          </a:p>
        </p:txBody>
      </p:sp>
      <p:sp>
        <p:nvSpPr>
          <p:cNvPr id="5" name="Date Placeholder 4"/>
          <p:cNvSpPr>
            <a:spLocks noGrp="1"/>
          </p:cNvSpPr>
          <p:nvPr>
            <p:ph type="dt" sz="quarter" idx="1"/>
          </p:nvPr>
        </p:nvSpPr>
        <p:spPr>
          <a:xfrm>
            <a:off x="3927980" y="0"/>
            <a:ext cx="3004604" cy="463953"/>
          </a:xfrm>
          <a:prstGeom prst="rect">
            <a:avLst/>
          </a:prstGeom>
        </p:spPr>
        <p:txBody>
          <a:bodyPr/>
          <a:lstStyle/>
          <a:p>
            <a:pPr>
              <a:defRPr/>
            </a:pPr>
            <a:r>
              <a:rPr lang="en-US" smtClean="0"/>
              <a:t>Month Year</a:t>
            </a:r>
            <a:endParaRPr lang="en-US" dirty="0"/>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dirty="0"/>
          </a:p>
        </p:txBody>
      </p:sp>
      <p:sp>
        <p:nvSpPr>
          <p:cNvPr id="30727" name="Slide Number Placeholder 6"/>
          <p:cNvSpPr>
            <a:spLocks noGrp="1"/>
          </p:cNvSpPr>
          <p:nvPr>
            <p:ph type="sldNum" sz="quarter" idx="5"/>
          </p:nvPr>
        </p:nvSpPr>
        <p:spPr>
          <a:xfrm>
            <a:off x="3320211" y="8985250"/>
            <a:ext cx="415177" cy="184666"/>
          </a:xfrm>
          <a:noFill/>
        </p:spPr>
        <p:txBody>
          <a:bodyPr/>
          <a:lstStyle/>
          <a:p>
            <a:r>
              <a:rPr lang="en-US" altLang="en-US"/>
              <a:t>Page </a:t>
            </a:r>
            <a:fld id="{A26454BF-D103-43C1-8439-12C85C53520A}" type="slidenum">
              <a:rPr lang="en-US" altLang="en-US"/>
              <a:pPr/>
              <a:t>37</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54113" y="701675"/>
            <a:ext cx="4625975" cy="3468688"/>
          </a:xfrm>
          <a:ln/>
        </p:spPr>
      </p:sp>
      <p:sp>
        <p:nvSpPr>
          <p:cNvPr id="32771" name="Notes Placeholder 2"/>
          <p:cNvSpPr>
            <a:spLocks noGrp="1"/>
          </p:cNvSpPr>
          <p:nvPr>
            <p:ph type="body" idx="1"/>
          </p:nvPr>
        </p:nvSpPr>
        <p:spPr>
          <a:noFill/>
          <a:ln/>
        </p:spPr>
        <p:txBody>
          <a:bodyPr/>
          <a:lstStyle/>
          <a:p>
            <a:endParaRPr lang="en-US" altLang="en-US" smtClean="0"/>
          </a:p>
        </p:txBody>
      </p:sp>
      <p:sp>
        <p:nvSpPr>
          <p:cNvPr id="4" name="Header Placeholder 3"/>
          <p:cNvSpPr>
            <a:spLocks noGrp="1"/>
          </p:cNvSpPr>
          <p:nvPr>
            <p:ph type="hdr" sz="quarter"/>
          </p:nvPr>
        </p:nvSpPr>
        <p:spPr>
          <a:xfrm>
            <a:off x="1" y="0"/>
            <a:ext cx="3004604" cy="463953"/>
          </a:xfrm>
          <a:prstGeom prst="rect">
            <a:avLst/>
          </a:prstGeom>
        </p:spPr>
        <p:txBody>
          <a:bodyPr/>
          <a:lstStyle/>
          <a:p>
            <a:pPr>
              <a:defRPr/>
            </a:pPr>
            <a:r>
              <a:rPr lang="en-US" smtClean="0"/>
              <a:t>Doc Title</a:t>
            </a:r>
            <a:endParaRPr lang="en-US" dirty="0"/>
          </a:p>
        </p:txBody>
      </p:sp>
      <p:sp>
        <p:nvSpPr>
          <p:cNvPr id="5" name="Date Placeholder 4"/>
          <p:cNvSpPr>
            <a:spLocks noGrp="1"/>
          </p:cNvSpPr>
          <p:nvPr>
            <p:ph type="dt" sz="quarter" idx="1"/>
          </p:nvPr>
        </p:nvSpPr>
        <p:spPr>
          <a:xfrm>
            <a:off x="3927980" y="0"/>
            <a:ext cx="3004604" cy="463953"/>
          </a:xfrm>
          <a:prstGeom prst="rect">
            <a:avLst/>
          </a:prstGeom>
        </p:spPr>
        <p:txBody>
          <a:bodyPr/>
          <a:lstStyle/>
          <a:p>
            <a:pPr>
              <a:defRPr/>
            </a:pPr>
            <a:r>
              <a:rPr lang="en-US" smtClean="0"/>
              <a:t>Month Year</a:t>
            </a:r>
            <a:endParaRPr lang="en-US" dirty="0"/>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dirty="0"/>
          </a:p>
        </p:txBody>
      </p:sp>
      <p:sp>
        <p:nvSpPr>
          <p:cNvPr id="32775" name="Slide Number Placeholder 6"/>
          <p:cNvSpPr>
            <a:spLocks noGrp="1"/>
          </p:cNvSpPr>
          <p:nvPr>
            <p:ph type="sldNum" sz="quarter" idx="5"/>
          </p:nvPr>
        </p:nvSpPr>
        <p:spPr>
          <a:xfrm>
            <a:off x="3320211" y="8985250"/>
            <a:ext cx="415177" cy="184666"/>
          </a:xfrm>
          <a:noFill/>
        </p:spPr>
        <p:txBody>
          <a:bodyPr/>
          <a:lstStyle/>
          <a:p>
            <a:r>
              <a:rPr lang="en-US" altLang="en-US"/>
              <a:t>Page </a:t>
            </a:r>
            <a:fld id="{A3C4936E-1B04-4F5A-A56E-E61EA46327E2}" type="slidenum">
              <a:rPr lang="en-US" altLang="en-US"/>
              <a:pPr/>
              <a:t>38</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54113" y="701675"/>
            <a:ext cx="4625975" cy="3468688"/>
          </a:xfrm>
          <a:ln/>
        </p:spPr>
      </p:sp>
      <p:sp>
        <p:nvSpPr>
          <p:cNvPr id="32771" name="Notes Placeholder 2"/>
          <p:cNvSpPr>
            <a:spLocks noGrp="1"/>
          </p:cNvSpPr>
          <p:nvPr>
            <p:ph type="body" idx="1"/>
          </p:nvPr>
        </p:nvSpPr>
        <p:spPr>
          <a:noFill/>
          <a:ln/>
        </p:spPr>
        <p:txBody>
          <a:bodyPr/>
          <a:lstStyle/>
          <a:p>
            <a:endParaRPr lang="en-US" altLang="en-US" smtClean="0"/>
          </a:p>
        </p:txBody>
      </p:sp>
      <p:sp>
        <p:nvSpPr>
          <p:cNvPr id="4" name="Header Placeholder 3"/>
          <p:cNvSpPr>
            <a:spLocks noGrp="1"/>
          </p:cNvSpPr>
          <p:nvPr>
            <p:ph type="hdr" sz="quarter"/>
          </p:nvPr>
        </p:nvSpPr>
        <p:spPr>
          <a:xfrm>
            <a:off x="1" y="0"/>
            <a:ext cx="3004604" cy="463953"/>
          </a:xfrm>
          <a:prstGeom prst="rect">
            <a:avLst/>
          </a:prstGeom>
        </p:spPr>
        <p:txBody>
          <a:bodyPr/>
          <a:lstStyle/>
          <a:p>
            <a:pPr>
              <a:defRPr/>
            </a:pPr>
            <a:r>
              <a:rPr lang="en-US" smtClean="0"/>
              <a:t>Doc Title</a:t>
            </a:r>
            <a:endParaRPr lang="en-US" dirty="0"/>
          </a:p>
        </p:txBody>
      </p:sp>
      <p:sp>
        <p:nvSpPr>
          <p:cNvPr id="5" name="Date Placeholder 4"/>
          <p:cNvSpPr>
            <a:spLocks noGrp="1"/>
          </p:cNvSpPr>
          <p:nvPr>
            <p:ph type="dt" sz="quarter" idx="1"/>
          </p:nvPr>
        </p:nvSpPr>
        <p:spPr>
          <a:xfrm>
            <a:off x="3927980" y="0"/>
            <a:ext cx="3004604" cy="463953"/>
          </a:xfrm>
          <a:prstGeom prst="rect">
            <a:avLst/>
          </a:prstGeom>
        </p:spPr>
        <p:txBody>
          <a:bodyPr/>
          <a:lstStyle/>
          <a:p>
            <a:pPr>
              <a:defRPr/>
            </a:pPr>
            <a:r>
              <a:rPr lang="en-US" smtClean="0"/>
              <a:t>Month Year</a:t>
            </a:r>
            <a:endParaRPr lang="en-US" dirty="0"/>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dirty="0"/>
          </a:p>
        </p:txBody>
      </p:sp>
      <p:sp>
        <p:nvSpPr>
          <p:cNvPr id="32775" name="Slide Number Placeholder 6"/>
          <p:cNvSpPr>
            <a:spLocks noGrp="1"/>
          </p:cNvSpPr>
          <p:nvPr>
            <p:ph type="sldNum" sz="quarter" idx="5"/>
          </p:nvPr>
        </p:nvSpPr>
        <p:spPr>
          <a:xfrm>
            <a:off x="3243267" y="8985250"/>
            <a:ext cx="492121" cy="184666"/>
          </a:xfrm>
          <a:noFill/>
        </p:spPr>
        <p:txBody>
          <a:bodyPr/>
          <a:lstStyle/>
          <a:p>
            <a:r>
              <a:rPr lang="en-US" altLang="en-US"/>
              <a:t>Page </a:t>
            </a:r>
            <a:fld id="{E604DF34-92CD-4DA8-8C2F-922E6B171BEB}" type="slidenum">
              <a:rPr lang="en-US" altLang="en-US"/>
              <a:pPr/>
              <a:t>39</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a:xfrm>
            <a:off x="0" y="0"/>
            <a:ext cx="3005138" cy="463550"/>
          </a:xfrm>
          <a:prstGeom prst="rect">
            <a:avLst/>
          </a:prstGeom>
        </p:spPr>
        <p:txBody>
          <a:bodyPr/>
          <a:lstStyle/>
          <a:p>
            <a:r>
              <a:rPr lang="hr-HR" smtClean="0"/>
              <a:t>doc.: IEEE 802.11-16/0638r1</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r>
              <a:rPr lang="en-US" altLang="ko-KR" smtClean="0"/>
              <a:t>May 2016</a:t>
            </a:r>
            <a:endParaRPr lang="en-US" dirty="0"/>
          </a:p>
        </p:txBody>
      </p:sp>
      <p:sp>
        <p:nvSpPr>
          <p:cNvPr id="6" name="Footer Placeholder 5"/>
          <p:cNvSpPr>
            <a:spLocks noGrp="1"/>
          </p:cNvSpPr>
          <p:nvPr>
            <p:ph type="ftr" idx="12"/>
          </p:nvPr>
        </p:nvSpPr>
        <p:spPr/>
        <p:txBody>
          <a:bodyPr/>
          <a:lstStyle/>
          <a:p>
            <a:r>
              <a:rPr lang="en-US" dirty="0" smtClean="0"/>
              <a:t>John Son et al., WILUS</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55</a:t>
            </a:fld>
            <a:endParaRPr lang="en-US" dirty="0"/>
          </a:p>
        </p:txBody>
      </p:sp>
    </p:spTree>
    <p:extLst>
      <p:ext uri="{BB962C8B-B14F-4D97-AF65-F5344CB8AC3E}">
        <p14:creationId xmlns:p14="http://schemas.microsoft.com/office/powerpoint/2010/main" xmlns="" val="873032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01024" y="304800"/>
            <a:ext cx="3456138"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a:t>
            </a:r>
            <a:r>
              <a:rPr lang="en-US" sz="1800" b="1" dirty="0" smtClean="0"/>
              <a:t>0693r1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May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2016-05-17</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15 minutes.</a:t>
            </a:r>
          </a:p>
        </p:txBody>
      </p:sp>
      <p:sp>
        <p:nvSpPr>
          <p:cNvPr id="25604"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Schedule in a Glance</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graphicFrame>
        <p:nvGraphicFramePr>
          <p:cNvPr id="7" name="Table 6"/>
          <p:cNvGraphicFramePr>
            <a:graphicFrameLocks noGrp="1"/>
          </p:cNvGraphicFramePr>
          <p:nvPr/>
        </p:nvGraphicFramePr>
        <p:xfrm>
          <a:off x="852488" y="2209800"/>
          <a:ext cx="7529512" cy="2855946"/>
        </p:xfrm>
        <a:graphic>
          <a:graphicData uri="http://schemas.openxmlformats.org/drawingml/2006/table">
            <a:tbl>
              <a:tblPr>
                <a:tableStyleId>{C4B1156A-380E-4F78-BDF5-A606A8083BF9}</a:tableStyleId>
              </a:tblPr>
              <a:tblGrid>
                <a:gridCol w="747712"/>
                <a:gridCol w="914400"/>
                <a:gridCol w="914400"/>
                <a:gridCol w="914400"/>
                <a:gridCol w="914400"/>
                <a:gridCol w="914400"/>
                <a:gridCol w="1219200"/>
                <a:gridCol w="990600"/>
              </a:tblGrid>
              <a:tr h="39275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Monday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Tuesday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Wednesday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10" marB="45710" horzOverflow="overflow"/>
                </a:tc>
              </a:tr>
              <a:tr h="36572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algn="ctr"/>
                      <a:endParaRPr lang="en-CA" sz="1800" b="1" dirty="0"/>
                    </a:p>
                  </a:txBody>
                  <a:tcPr marT="45710" marB="45710"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tc>
              </a:tr>
              <a:tr h="5953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10" marB="45710" horzOverflow="overflow"/>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1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r>
              <a:tr h="4636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u="none" strike="noStrike" cap="none" normalizeH="0" baseline="0" dirty="0" smtClean="0">
                        <a:ln>
                          <a:noFill/>
                        </a:ln>
                        <a:effectLst/>
                      </a:endParaRPr>
                    </a:p>
                  </a:txBody>
                  <a:tcPr marT="45710" marB="45710" horzOverflow="overflow"/>
                </a:tc>
                <a:tc hMerge="1">
                  <a:txBody>
                    <a:bodyPr/>
                    <a:lstStyle/>
                    <a:p>
                      <a:endParaRPr lang="en-US"/>
                    </a:p>
                  </a:txBody>
                  <a:tcPr/>
                </a:tc>
                <a:tc>
                  <a:txBody>
                    <a:bodyPr/>
                    <a:lstStyle/>
                    <a:p>
                      <a:endParaRPr lang="en-US" sz="1800" b="1" dirty="0">
                        <a:solidFill>
                          <a:srgbClr val="FF0000"/>
                        </a:solidFill>
                      </a:endParaRPr>
                    </a:p>
                  </a:txBody>
                  <a:tcPr marT="45710" marB="45710" horzOverflow="overflow"/>
                </a:tc>
                <a:tc>
                  <a:txBody>
                    <a:bodyPr/>
                    <a:lstStyle/>
                    <a:p>
                      <a:endParaRPr lang="en-US" sz="1800" dirty="0"/>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r>
              <a:tr h="5485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r>
              <a:tr h="4898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EVE</a:t>
                      </a: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solidFill>
                            <a:srgbClr val="FF0000"/>
                          </a:solidFill>
                          <a:effectLst/>
                        </a:rPr>
                        <a:t>PHY</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c gridSpan="2">
                  <a:txBody>
                    <a:bodyPr/>
                    <a:lstStyle/>
                    <a:p>
                      <a:pPr algn="ctr"/>
                      <a:r>
                        <a:rPr lang="en-US" sz="1800" b="1" dirty="0" smtClean="0"/>
                        <a:t>TGax</a:t>
                      </a:r>
                      <a:endParaRPr lang="en-US" sz="1800" b="1" dirty="0"/>
                    </a:p>
                  </a:txBody>
                  <a:tcPr marT="45710" marB="45710" horzOverflow="overflow"/>
                </a:tc>
                <a:tc hMerge="1">
                  <a:txBody>
                    <a:bodyPr/>
                    <a:lstStyle/>
                    <a:p>
                      <a:endParaRPr lang="en-US" dirty="0"/>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10" marB="45710"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10" marB="45710" horzOverflow="overflow"/>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7" name="Table 2"/>
          <p:cNvGraphicFramePr>
            <a:graphicFrameLocks noGrp="1"/>
          </p:cNvGraphicFramePr>
          <p:nvPr/>
        </p:nvGraphicFramePr>
        <p:xfrm>
          <a:off x="990600" y="2895600"/>
          <a:ext cx="7391400" cy="3080942"/>
        </p:xfrm>
        <a:graphic>
          <a:graphicData uri="http://schemas.openxmlformats.org/drawingml/2006/table">
            <a:tbl>
              <a:tblPr/>
              <a:tblGrid>
                <a:gridCol w="871093"/>
                <a:gridCol w="4246030"/>
                <a:gridCol w="1621453"/>
                <a:gridCol w="652824"/>
              </a:tblGrid>
              <a:tr h="276559">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Author</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Ad Hoc</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11-16/0608</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Beamforming</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Feedback Report Structure</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Sameer</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Vermani</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11-16/0611</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Remaining Issues in Trigger Frame Design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Sameer</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Vermani</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11-16/0613</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SIG-B Related Issues</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11-16/0617</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Remaining Topics in Power Control</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Bin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Tian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11-16/0618</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11ax CSD Design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Bin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Tian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11-16/0619</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PAPR Reduction of HE-SIGB</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Bin Tian</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15352">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11-16/0620</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DCM PHY Parameters</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Hongyuan Zhang</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11-16/0621</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DCM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Interleaver</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Tianyu</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Wu</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11-16/0655</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On MCS0 DCM Modulation and DCM Capability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Jianhan Liu</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655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11-16/0622</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nn-NO" altLang="zh-CN" sz="1200" b="0" i="0" u="none" strike="noStrike" cap="none" normalizeH="0" baseline="0" dirty="0" smtClean="0">
                          <a:ln>
                            <a:noFill/>
                          </a:ln>
                          <a:solidFill>
                            <a:srgbClr val="00B050"/>
                          </a:solidFill>
                          <a:effectLst/>
                          <a:latin typeface="Times New Roman" pitchFamily="18" charset="0"/>
                          <a:ea typeface="MS PGothic" pitchFamily="34" charset="-128"/>
                        </a:rPr>
                        <a:t>16 QAM Napping for DCM</a:t>
                      </a:r>
                      <a:endParaRPr kumimoji="0" lang="nn-NO"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Sudhir</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Srinivasa</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(2/3) </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7" name="Table 2"/>
          <p:cNvGraphicFramePr>
            <a:graphicFrameLocks noGrp="1"/>
          </p:cNvGraphicFramePr>
          <p:nvPr/>
        </p:nvGraphicFramePr>
        <p:xfrm>
          <a:off x="990600" y="2667000"/>
          <a:ext cx="7239000" cy="3776510"/>
        </p:xfrm>
        <a:graphic>
          <a:graphicData uri="http://schemas.openxmlformats.org/drawingml/2006/table">
            <a:tbl>
              <a:tblPr/>
              <a:tblGrid>
                <a:gridCol w="853133"/>
                <a:gridCol w="4584377"/>
                <a:gridCol w="1162127"/>
                <a:gridCol w="639363"/>
              </a:tblGrid>
              <a:tr h="27764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Author</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1" i="0" u="none" strike="noStrike" cap="none" normalizeH="0" baseline="0" dirty="0" smtClean="0">
                          <a:ln>
                            <a:noFill/>
                          </a:ln>
                          <a:solidFill>
                            <a:srgbClr val="000000"/>
                          </a:solidFill>
                          <a:effectLst/>
                          <a:latin typeface="Times New Roman" pitchFamily="18" charset="0"/>
                          <a:ea typeface="MS PGothic" pitchFamily="34" charset="-128"/>
                        </a:rPr>
                        <a:t>Ad Hoc</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11-16/0626</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Feedback Element Compression for 802.11ax</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Kome</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Oteri</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11-16/0633</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Left over Issues in RU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Signaling</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for HE-SIGB</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11-16/0635</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BW indication for Non-contiguous Channel Bonding</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Yunbo</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Li</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11-16/0636</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TXOP Duration field in HE-SIG-A</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Jeongki</a:t>
                      </a: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 Kim</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8445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B050"/>
                          </a:solidFill>
                          <a:effectLst/>
                          <a:latin typeface="Times New Roman" pitchFamily="18" charset="0"/>
                          <a:ea typeface="MS PGothic" pitchFamily="34" charset="-128"/>
                        </a:rPr>
                        <a:t>11-16/0637</a:t>
                      </a:r>
                      <a:endParaRPr kumimoji="0" lang="en-US"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Load balancing indication for MU-MIMO over 484-tone and larger RU in OFDMA</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Ming </a:t>
                      </a:r>
                      <a:r>
                        <a:rPr kumimoji="0" lang="en-CA" altLang="zh-CN" sz="1200" b="0" i="0" u="none" strike="noStrike" cap="none" normalizeH="0" baseline="0" dirty="0" err="1" smtClean="0">
                          <a:ln>
                            <a:noFill/>
                          </a:ln>
                          <a:solidFill>
                            <a:srgbClr val="00B050"/>
                          </a:solidFill>
                          <a:effectLst/>
                          <a:latin typeface="Times New Roman" pitchFamily="18" charset="0"/>
                          <a:ea typeface="MS PGothic" pitchFamily="34" charset="-128"/>
                        </a:rPr>
                        <a:t>Gan</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B050"/>
                          </a:solidFill>
                          <a:effectLst/>
                          <a:latin typeface="Times New Roman" pitchFamily="18" charset="0"/>
                          <a:ea typeface="MS PGothic" pitchFamily="34" charset="-128"/>
                        </a:rPr>
                        <a:t>11-16/0638</a:t>
                      </a:r>
                      <a:endParaRPr kumimoji="0" lang="en-US"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Discussions for Non-contiguous Channel Bonding</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B050"/>
                          </a:solidFill>
                          <a:effectLst/>
                          <a:latin typeface="Times New Roman" pitchFamily="18" charset="0"/>
                          <a:ea typeface="MS PGothic" pitchFamily="34" charset="-128"/>
                        </a:rPr>
                        <a:t>John Son</a:t>
                      </a:r>
                      <a:endParaRPr kumimoji="0" lang="en-CA" altLang="zh-CN" sz="1200" b="0" i="0" u="none" strike="noStrike" cap="none" normalizeH="0" baseline="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B05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11-16/0639</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Follow-up on HE-SIG-B user-specific field</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Jinsoo Choi</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15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11-16/0649</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 Feedback Tone Map and Quantization</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Sriram Venkateswaran </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11-16/0652</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Power scaling of 4 extra tones</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Xiaogang Chen</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11-16/0654</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CP and LTF Options and </a:t>
                      </a: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Signaling</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Ron </a:t>
                      </a: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Porat</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76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11-16/0656</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1024QAM Modulation</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Jianhan Liu</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(3/3) </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7" name="Table 2"/>
          <p:cNvGraphicFramePr>
            <a:graphicFrameLocks noGrp="1"/>
          </p:cNvGraphicFramePr>
          <p:nvPr/>
        </p:nvGraphicFramePr>
        <p:xfrm>
          <a:off x="1142999" y="2590800"/>
          <a:ext cx="7162801" cy="3785509"/>
        </p:xfrm>
        <a:graphic>
          <a:graphicData uri="http://schemas.openxmlformats.org/drawingml/2006/table">
            <a:tbl>
              <a:tblPr/>
              <a:tblGrid>
                <a:gridCol w="844153"/>
                <a:gridCol w="3671526"/>
                <a:gridCol w="1634987"/>
                <a:gridCol w="1012135"/>
              </a:tblGrid>
              <a:tr h="288419">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CA" altLang="zh-CN" sz="1200" b="1" i="0" u="none" strike="noStrike" cap="none" normalizeH="0" baseline="0" dirty="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200" b="1" i="0" u="none" strike="noStrike" cap="none" normalizeH="0" baseline="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200" b="1" i="0" u="none" strike="noStrike" cap="none" normalizeH="0" baseline="0" smtClean="0">
                        <a:ln>
                          <a:noFill/>
                        </a:ln>
                        <a:solidFill>
                          <a:srgbClr val="FFFFFF"/>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11-16/0610</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CR HE-SIG-A Part I</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Ross </a:t>
                      </a: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Jian</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Yu</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11-16/0614</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Comment Resolution on Clause 26.1.1 Part 1</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Lochan</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Verma</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11-16/0615</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Comment Resolution on Clause 26.3.12 Part 1</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Lochan</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a:t>
                      </a: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Verma</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11-16/0623</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CR on Section 26.3.10.12</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Bin </a:t>
                      </a: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Tian</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11-16/0625</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CR on Section 26.3.6</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Bin Tian</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11-16/0634</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11ax Comment Resolutions for Clauses 26.3.2</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Yan Zhang</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2448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11-16/0653</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CR on section 26.3.3</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Xiaogang</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Chen</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11-16/0658</a:t>
                      </a:r>
                      <a:endParaRPr kumimoji="0" lang="en-US"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CR on 26.3.7.1</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Jinsoo Choi</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11-16/0659</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CR on 26.3.9.9 and 26.3.5</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Eunsung</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Park</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11-16/0663</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CR on </a:t>
                      </a: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Secition</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26.2.2</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Ke</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Yao</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11-16/0681</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fr-FR" altLang="zh-CN" sz="1200" b="0" i="0" u="none" strike="noStrike" cap="none" normalizeH="0" baseline="0" dirty="0" smtClean="0">
                          <a:ln>
                            <a:noFill/>
                          </a:ln>
                          <a:solidFill>
                            <a:srgbClr val="000000"/>
                          </a:solidFill>
                          <a:effectLst/>
                          <a:latin typeface="Times New Roman" pitchFamily="18" charset="0"/>
                          <a:ea typeface="MS PGothic" pitchFamily="34" charset="-128"/>
                        </a:rPr>
                        <a:t>Comment Resolution CID 215 2486</a:t>
                      </a:r>
                      <a:endParaRPr kumimoji="0" lang="fr-FR"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Daewon</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Lee</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8841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Times New Roman" pitchFamily="18" charset="0"/>
                          <a:ea typeface="MS PGothic" pitchFamily="34" charset="-128"/>
                        </a:rPr>
                        <a:t>11-16/0682</a:t>
                      </a:r>
                      <a:endParaRPr kumimoji="0" lang="en-US"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smtClean="0">
                          <a:ln>
                            <a:noFill/>
                          </a:ln>
                          <a:solidFill>
                            <a:srgbClr val="000000"/>
                          </a:solidFill>
                          <a:effectLst/>
                          <a:latin typeface="Times New Roman" pitchFamily="18" charset="0"/>
                          <a:ea typeface="MS PGothic" pitchFamily="34" charset="-128"/>
                        </a:rPr>
                        <a:t>CR CID on PHY data field other</a:t>
                      </a:r>
                      <a:endParaRPr kumimoji="0" lang="en-CA" altLang="zh-CN" sz="1200" b="0" i="0" u="none" strike="noStrike" cap="none" normalizeH="0" baseline="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err="1" smtClean="0">
                          <a:ln>
                            <a:noFill/>
                          </a:ln>
                          <a:solidFill>
                            <a:srgbClr val="000000"/>
                          </a:solidFill>
                          <a:effectLst/>
                          <a:latin typeface="Times New Roman" pitchFamily="18" charset="0"/>
                          <a:ea typeface="MS PGothic" pitchFamily="34" charset="-128"/>
                        </a:rPr>
                        <a:t>Daewon</a:t>
                      </a: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 Lee</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2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200" b="0" i="0" u="none" strike="noStrike" cap="none" normalizeH="0" baseline="0" dirty="0" smtClean="0">
                        <a:ln>
                          <a:noFill/>
                        </a:ln>
                        <a:solidFill>
                          <a:srgbClr val="000000"/>
                        </a:solidFill>
                        <a:effectLst/>
                        <a:latin typeface="Calibri" pitchFamily="34" charset="0"/>
                        <a:ea typeface="宋体" pitchFamily="2" charset="-122"/>
                      </a:endParaRPr>
                    </a:p>
                  </a:txBody>
                  <a:tcPr marL="5910" marR="5910" marT="591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a:t>
            </a:r>
            <a:r>
              <a:rPr lang="en-US" dirty="0" smtClean="0"/>
              <a:t>1 (#1, 11-16/0608r0)</a:t>
            </a:r>
            <a:endParaRPr lang="en-US" dirty="0"/>
          </a:p>
        </p:txBody>
      </p:sp>
      <p:sp>
        <p:nvSpPr>
          <p:cNvPr id="3" name="Content Placeholder 2"/>
          <p:cNvSpPr>
            <a:spLocks noGrp="1"/>
          </p:cNvSpPr>
          <p:nvPr>
            <p:ph idx="1"/>
          </p:nvPr>
        </p:nvSpPr>
        <p:spPr>
          <a:xfrm>
            <a:off x="685800" y="1981200"/>
            <a:ext cx="7772400" cy="3505200"/>
          </a:xfrm>
        </p:spPr>
        <p:txBody>
          <a:bodyPr/>
          <a:lstStyle/>
          <a:p>
            <a:r>
              <a:rPr lang="en-US" sz="1600" dirty="0" smtClean="0"/>
              <a:t>Do you agree to add the following feedback structure for MU type feedback to 11ax SFD:</a:t>
            </a:r>
          </a:p>
          <a:p>
            <a:endParaRPr lang="en-US" sz="1600" dirty="0"/>
          </a:p>
          <a:p>
            <a:endParaRPr lang="en-US" sz="1600" dirty="0" smtClean="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16</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600200" y="2362200"/>
            <a:ext cx="5638800" cy="3232932"/>
          </a:xfrm>
          <a:prstGeom prst="rect">
            <a:avLst/>
          </a:prstGeom>
        </p:spPr>
      </p:pic>
      <p:sp>
        <p:nvSpPr>
          <p:cNvPr id="7" name="TextBox 6"/>
          <p:cNvSpPr txBox="1"/>
          <p:nvPr/>
        </p:nvSpPr>
        <p:spPr>
          <a:xfrm>
            <a:off x="1219200" y="5791200"/>
            <a:ext cx="3429000" cy="369332"/>
          </a:xfrm>
          <a:prstGeom prst="rect">
            <a:avLst/>
          </a:prstGeom>
          <a:noFill/>
        </p:spPr>
        <p:txBody>
          <a:bodyPr wrap="square" rtlCol="0">
            <a:spAutoFit/>
          </a:bodyPr>
          <a:lstStyle/>
          <a:p>
            <a:r>
              <a:rPr lang="en-US" altLang="zh-CN" sz="1800" dirty="0" smtClean="0">
                <a:solidFill>
                  <a:srgbClr val="00B050"/>
                </a:solidFill>
              </a:rPr>
              <a:t>46Y/0N/3A; SP passed.</a:t>
            </a:r>
            <a:endParaRPr lang="zh-CN" altLang="en-US" sz="1800" dirty="0">
              <a:solidFill>
                <a:srgbClr val="00B050"/>
              </a:solidFill>
            </a:endParaRPr>
          </a:p>
        </p:txBody>
      </p:sp>
    </p:spTree>
    <p:extLst>
      <p:ext uri="{BB962C8B-B14F-4D97-AF65-F5344CB8AC3E}">
        <p14:creationId xmlns:p14="http://schemas.microsoft.com/office/powerpoint/2010/main" xmlns="" val="10238793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a:t>
            </a:r>
            <a:r>
              <a:rPr lang="en-US" dirty="0" smtClean="0"/>
              <a:t>2 </a:t>
            </a:r>
            <a:r>
              <a:rPr lang="en-US" altLang="zh-CN" dirty="0" smtClean="0"/>
              <a:t>(#2, 11-16/0608r0)</a:t>
            </a:r>
            <a:endParaRPr lang="en-US" dirty="0"/>
          </a:p>
        </p:txBody>
      </p:sp>
      <p:sp>
        <p:nvSpPr>
          <p:cNvPr id="3" name="Content Placeholder 2"/>
          <p:cNvSpPr>
            <a:spLocks noGrp="1"/>
          </p:cNvSpPr>
          <p:nvPr>
            <p:ph idx="1"/>
          </p:nvPr>
        </p:nvSpPr>
        <p:spPr/>
        <p:txBody>
          <a:bodyPr/>
          <a:lstStyle/>
          <a:p>
            <a:r>
              <a:rPr lang="en-US" dirty="0"/>
              <a:t>Do you agree to add the following feedback structure for </a:t>
            </a:r>
            <a:r>
              <a:rPr lang="en-US" dirty="0" smtClean="0"/>
              <a:t>SU </a:t>
            </a:r>
            <a:r>
              <a:rPr lang="en-US" dirty="0"/>
              <a:t>type feedback </a:t>
            </a:r>
            <a:r>
              <a:rPr lang="en-US" dirty="0" smtClean="0"/>
              <a:t>to </a:t>
            </a:r>
            <a:r>
              <a:rPr lang="en-US" dirty="0"/>
              <a:t>11ax SFD?</a:t>
            </a:r>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6" name="Rectangle 5"/>
          <p:cNvSpPr/>
          <p:nvPr/>
        </p:nvSpPr>
        <p:spPr>
          <a:xfrm>
            <a:off x="762000" y="3200400"/>
            <a:ext cx="4682836" cy="1785104"/>
          </a:xfrm>
          <a:prstGeom prst="rect">
            <a:avLst/>
          </a:prstGeom>
        </p:spPr>
        <p:txBody>
          <a:bodyPr wrap="square">
            <a:spAutoFit/>
          </a:bodyPr>
          <a:lstStyle/>
          <a:p>
            <a:pPr marL="628650" lvl="1" indent="-171450">
              <a:buFont typeface="Arial" panose="020B0604020202020204" pitchFamily="34" charset="0"/>
              <a:buChar char="•"/>
            </a:pPr>
            <a:r>
              <a:rPr lang="en-US" sz="1100" dirty="0" smtClean="0"/>
              <a:t>Average </a:t>
            </a:r>
            <a:r>
              <a:rPr lang="en-US" sz="1100" dirty="0"/>
              <a:t>SNR, space-time stream 1 (averaged over entire FB BW)</a:t>
            </a:r>
          </a:p>
          <a:p>
            <a:pPr marL="628650" lvl="1" indent="-171450">
              <a:buFont typeface="Arial" panose="020B0604020202020204" pitchFamily="34" charset="0"/>
              <a:buChar char="•"/>
            </a:pPr>
            <a:r>
              <a:rPr lang="en-US" sz="1100" dirty="0"/>
              <a:t>…………….</a:t>
            </a:r>
          </a:p>
          <a:p>
            <a:pPr marL="628650" lvl="1" indent="-171450">
              <a:buFont typeface="Arial" panose="020B0604020202020204" pitchFamily="34" charset="0"/>
              <a:buChar char="•"/>
            </a:pPr>
            <a:r>
              <a:rPr lang="en-US" sz="1100" dirty="0"/>
              <a:t>Average SNR, space-time stream </a:t>
            </a:r>
            <a:r>
              <a:rPr lang="en-US" sz="1100" dirty="0" err="1"/>
              <a:t>Nc</a:t>
            </a:r>
            <a:r>
              <a:rPr lang="en-US" sz="1100" dirty="0"/>
              <a:t> (averaged over </a:t>
            </a:r>
            <a:r>
              <a:rPr lang="en-US" sz="1100" dirty="0" smtClean="0"/>
              <a:t>entire </a:t>
            </a:r>
            <a:r>
              <a:rPr lang="en-US" sz="1100" dirty="0"/>
              <a:t>FB BW</a:t>
            </a:r>
            <a:r>
              <a:rPr lang="en-US" sz="1100" dirty="0" smtClean="0"/>
              <a:t>)</a:t>
            </a:r>
          </a:p>
          <a:p>
            <a:pPr marL="628650" lvl="1" indent="-171450">
              <a:buFont typeface="Arial" panose="020B0604020202020204" pitchFamily="34" charset="0"/>
              <a:buChar char="•"/>
            </a:pPr>
            <a:endParaRPr lang="en-US" sz="1100" dirty="0" smtClean="0"/>
          </a:p>
          <a:p>
            <a:pPr marL="628650" lvl="1" indent="-171450">
              <a:buFont typeface="Arial" panose="020B0604020202020204" pitchFamily="34" charset="0"/>
              <a:buChar char="•"/>
            </a:pPr>
            <a:endParaRPr lang="en-US" sz="1100" dirty="0"/>
          </a:p>
          <a:p>
            <a:pPr lvl="1"/>
            <a:endParaRPr lang="en-US" sz="1100" dirty="0" smtClean="0"/>
          </a:p>
          <a:p>
            <a:pPr marL="628650" lvl="1" indent="-171450">
              <a:buFont typeface="Arial" panose="020B0604020202020204" pitchFamily="34" charset="0"/>
              <a:buChar char="•"/>
            </a:pPr>
            <a:endParaRPr lang="en-US" sz="1100" dirty="0"/>
          </a:p>
          <a:p>
            <a:pPr marL="628650" lvl="1" indent="-171450">
              <a:buFont typeface="Arial" panose="020B0604020202020204" pitchFamily="34" charset="0"/>
              <a:buChar char="•"/>
            </a:pPr>
            <a:r>
              <a:rPr lang="en-US" sz="1100" dirty="0" smtClean="0"/>
              <a:t>V matrix of Feedback Tone 1</a:t>
            </a:r>
          </a:p>
          <a:p>
            <a:pPr marL="628650" lvl="1" indent="-171450">
              <a:buFont typeface="Arial" panose="020B0604020202020204" pitchFamily="34" charset="0"/>
              <a:buChar char="•"/>
            </a:pPr>
            <a:r>
              <a:rPr lang="en-US" sz="1100" dirty="0" smtClean="0"/>
              <a:t>V matrix of Feedback Tone 2</a:t>
            </a:r>
          </a:p>
          <a:p>
            <a:pPr marL="628650" lvl="1" indent="-171450">
              <a:buFont typeface="Arial" panose="020B0604020202020204" pitchFamily="34" charset="0"/>
              <a:buChar char="•"/>
            </a:pPr>
            <a:r>
              <a:rPr lang="en-US" sz="1100" dirty="0" smtClean="0"/>
              <a:t>……….......</a:t>
            </a:r>
            <a:endParaRPr lang="en-US" sz="1400" dirty="0"/>
          </a:p>
        </p:txBody>
      </p:sp>
      <p:sp>
        <p:nvSpPr>
          <p:cNvPr id="7" name="Rounded Rectangle 6"/>
          <p:cNvSpPr/>
          <p:nvPr/>
        </p:nvSpPr>
        <p:spPr bwMode="auto">
          <a:xfrm>
            <a:off x="990600" y="3200400"/>
            <a:ext cx="4343400" cy="762000"/>
          </a:xfrm>
          <a:prstGeom prst="roundRect">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Right Arrow 8"/>
          <p:cNvSpPr/>
          <p:nvPr/>
        </p:nvSpPr>
        <p:spPr bwMode="auto">
          <a:xfrm>
            <a:off x="5444836" y="3429000"/>
            <a:ext cx="304800" cy="152400"/>
          </a:xfrm>
          <a:prstGeom prst="rightArrow">
            <a:avLst/>
          </a:prstGeom>
          <a:solidFill>
            <a:schemeClr val="tx1">
              <a:lumMod val="50000"/>
              <a:lumOff val="5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5860472" y="3366700"/>
            <a:ext cx="1119665" cy="276999"/>
          </a:xfrm>
          <a:prstGeom prst="rect">
            <a:avLst/>
          </a:prstGeom>
          <a:noFill/>
        </p:spPr>
        <p:txBody>
          <a:bodyPr wrap="none" rtlCol="0">
            <a:spAutoFit/>
          </a:bodyPr>
          <a:lstStyle/>
          <a:p>
            <a:r>
              <a:rPr lang="en-US" i="1" dirty="0" smtClean="0">
                <a:latin typeface="Arial" panose="020B0604020202020204" pitchFamily="34" charset="0"/>
                <a:cs typeface="Arial" panose="020B0604020202020204" pitchFamily="34" charset="0"/>
              </a:rPr>
              <a:t>Average SNR</a:t>
            </a:r>
            <a:endParaRPr lang="en-US" i="1" dirty="0">
              <a:latin typeface="Arial" panose="020B0604020202020204" pitchFamily="34" charset="0"/>
              <a:cs typeface="Arial" panose="020B0604020202020204" pitchFamily="34" charset="0"/>
            </a:endParaRPr>
          </a:p>
        </p:txBody>
      </p:sp>
      <p:sp>
        <p:nvSpPr>
          <p:cNvPr id="11" name="Rounded Rectangle 10"/>
          <p:cNvSpPr/>
          <p:nvPr/>
        </p:nvSpPr>
        <p:spPr bwMode="auto">
          <a:xfrm>
            <a:off x="980209" y="4267200"/>
            <a:ext cx="4343400" cy="838200"/>
          </a:xfrm>
          <a:prstGeom prst="roundRect">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ight Arrow 11"/>
          <p:cNvSpPr/>
          <p:nvPr/>
        </p:nvSpPr>
        <p:spPr bwMode="auto">
          <a:xfrm>
            <a:off x="5444836" y="4533900"/>
            <a:ext cx="304800" cy="152400"/>
          </a:xfrm>
          <a:prstGeom prst="rightArrow">
            <a:avLst/>
          </a:prstGeom>
          <a:solidFill>
            <a:schemeClr val="tx1">
              <a:lumMod val="50000"/>
              <a:lumOff val="5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5839690" y="4253621"/>
            <a:ext cx="2135328" cy="830997"/>
          </a:xfrm>
          <a:prstGeom prst="rect">
            <a:avLst/>
          </a:prstGeom>
          <a:noFill/>
        </p:spPr>
        <p:txBody>
          <a:bodyPr wrap="none" rtlCol="0">
            <a:spAutoFit/>
          </a:bodyPr>
          <a:lstStyle/>
          <a:p>
            <a:r>
              <a:rPr lang="en-US" i="1" dirty="0" smtClean="0">
                <a:latin typeface="Arial" panose="020B0604020202020204" pitchFamily="34" charset="0"/>
                <a:cs typeface="Arial" panose="020B0604020202020204" pitchFamily="34" charset="0"/>
              </a:rPr>
              <a:t>Compressed V </a:t>
            </a:r>
          </a:p>
          <a:p>
            <a:r>
              <a:rPr lang="en-US" i="1" dirty="0" smtClean="0">
                <a:latin typeface="Arial" panose="020B0604020202020204" pitchFamily="34" charset="0"/>
                <a:cs typeface="Arial" panose="020B0604020202020204" pitchFamily="34" charset="0"/>
              </a:rPr>
              <a:t>on the feedback tones</a:t>
            </a:r>
          </a:p>
          <a:p>
            <a:r>
              <a:rPr lang="en-US" i="1" dirty="0" smtClean="0">
                <a:latin typeface="Arial" panose="020B0604020202020204" pitchFamily="34" charset="0"/>
                <a:cs typeface="Arial" panose="020B0604020202020204" pitchFamily="34" charset="0"/>
              </a:rPr>
              <a:t>Tone decided based on </a:t>
            </a:r>
          </a:p>
          <a:p>
            <a:r>
              <a:rPr lang="en-US" i="1" dirty="0" smtClean="0">
                <a:latin typeface="Arial" panose="020B0604020202020204" pitchFamily="34" charset="0"/>
                <a:cs typeface="Arial" panose="020B0604020202020204" pitchFamily="34" charset="0"/>
              </a:rPr>
              <a:t>start and end 26RU in NDPA</a:t>
            </a:r>
            <a:endParaRPr lang="en-US" i="1" dirty="0">
              <a:latin typeface="Arial" panose="020B0604020202020204" pitchFamily="34" charset="0"/>
              <a:cs typeface="Arial" panose="020B0604020202020204" pitchFamily="34" charset="0"/>
            </a:endParaRPr>
          </a:p>
        </p:txBody>
      </p:sp>
      <p:sp>
        <p:nvSpPr>
          <p:cNvPr id="14" name="TextBox 13"/>
          <p:cNvSpPr txBox="1"/>
          <p:nvPr/>
        </p:nvSpPr>
        <p:spPr>
          <a:xfrm>
            <a:off x="1219200" y="5791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9851496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a:t>
            </a:r>
            <a:r>
              <a:rPr lang="en-US" dirty="0" smtClean="0"/>
              <a:t>3 </a:t>
            </a:r>
            <a:r>
              <a:rPr lang="en-US" altLang="zh-CN" dirty="0" smtClean="0"/>
              <a:t>(#3, 11-16/0608r0)</a:t>
            </a:r>
            <a:endParaRPr lang="en-US" dirty="0"/>
          </a:p>
        </p:txBody>
      </p:sp>
      <p:sp>
        <p:nvSpPr>
          <p:cNvPr id="3" name="Content Placeholder 2"/>
          <p:cNvSpPr>
            <a:spLocks noGrp="1"/>
          </p:cNvSpPr>
          <p:nvPr>
            <p:ph idx="1"/>
          </p:nvPr>
        </p:nvSpPr>
        <p:spPr/>
        <p:txBody>
          <a:bodyPr/>
          <a:lstStyle/>
          <a:p>
            <a:r>
              <a:rPr lang="en-US" dirty="0"/>
              <a:t>Do you agree to add the following feedback structure for </a:t>
            </a:r>
            <a:r>
              <a:rPr lang="en-US" dirty="0" smtClean="0"/>
              <a:t>CQI </a:t>
            </a:r>
            <a:r>
              <a:rPr lang="en-US" dirty="0"/>
              <a:t>feedback </a:t>
            </a:r>
            <a:r>
              <a:rPr lang="en-US" dirty="0" smtClean="0"/>
              <a:t>to </a:t>
            </a:r>
            <a:r>
              <a:rPr lang="en-US" dirty="0"/>
              <a:t>11ax SFD :</a:t>
            </a: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18</a:t>
            </a:fld>
            <a:endParaRPr lang="en-US" dirty="0"/>
          </a:p>
        </p:txBody>
      </p:sp>
      <p:grpSp>
        <p:nvGrpSpPr>
          <p:cNvPr id="6" name="Group 18"/>
          <p:cNvGrpSpPr/>
          <p:nvPr/>
        </p:nvGrpSpPr>
        <p:grpSpPr>
          <a:xfrm>
            <a:off x="897715" y="2209800"/>
            <a:ext cx="7984315" cy="4114800"/>
            <a:chOff x="897715" y="2209800"/>
            <a:chExt cx="7984315" cy="4114800"/>
          </a:xfrm>
        </p:grpSpPr>
        <p:sp>
          <p:nvSpPr>
            <p:cNvPr id="12" name="Content Placeholder 1"/>
            <p:cNvSpPr txBox="1">
              <a:spLocks/>
            </p:cNvSpPr>
            <p:nvPr/>
          </p:nvSpPr>
          <p:spPr bwMode="auto">
            <a:xfrm>
              <a:off x="897715" y="2209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endParaRPr lang="en-US" sz="1000" kern="0" dirty="0" smtClean="0"/>
            </a:p>
            <a:p>
              <a:pPr lvl="1"/>
              <a:endParaRPr lang="en-US" sz="1000" kern="0" dirty="0" smtClean="0"/>
            </a:p>
            <a:p>
              <a:pPr lvl="1"/>
              <a:endParaRPr lang="en-US" sz="1000" kern="0" dirty="0" smtClean="0"/>
            </a:p>
            <a:p>
              <a:pPr marL="457200" lvl="1" indent="0">
                <a:buNone/>
              </a:pPr>
              <a:endParaRPr lang="en-US" sz="1200" kern="0" dirty="0" smtClean="0"/>
            </a:p>
            <a:p>
              <a:pPr lvl="1"/>
              <a:r>
                <a:rPr lang="en-US" sz="1200" kern="0" dirty="0" smtClean="0"/>
                <a:t>1</a:t>
              </a:r>
              <a:r>
                <a:rPr lang="en-US" sz="1200" kern="0" baseline="30000" dirty="0" smtClean="0"/>
                <a:t>st</a:t>
              </a:r>
              <a:r>
                <a:rPr lang="en-US" sz="1200" kern="0" dirty="0" smtClean="0"/>
                <a:t> RU26 </a:t>
              </a:r>
            </a:p>
            <a:p>
              <a:pPr lvl="2"/>
              <a:r>
                <a:rPr lang="en-US" sz="1000" kern="0" dirty="0" smtClean="0"/>
                <a:t>Stream 1 SNR (only one number per RU)</a:t>
              </a:r>
            </a:p>
            <a:p>
              <a:pPr lvl="2"/>
              <a:r>
                <a:rPr lang="en-US" sz="1000" kern="0" dirty="0" smtClean="0"/>
                <a:t>Stream 2 SNR (only one number per RU)</a:t>
              </a:r>
            </a:p>
            <a:p>
              <a:pPr lvl="2"/>
              <a:r>
                <a:rPr lang="en-US" sz="1000" kern="0" dirty="0" smtClean="0"/>
                <a:t>….....</a:t>
              </a:r>
              <a:endParaRPr lang="en-US" sz="900" kern="0" dirty="0" smtClean="0"/>
            </a:p>
            <a:p>
              <a:pPr lvl="1"/>
              <a:r>
                <a:rPr lang="en-US" sz="1250" kern="0" dirty="0" smtClean="0"/>
                <a:t>2</a:t>
              </a:r>
              <a:r>
                <a:rPr lang="en-US" sz="1250" kern="0" baseline="30000" dirty="0" smtClean="0"/>
                <a:t>nd</a:t>
              </a:r>
              <a:r>
                <a:rPr lang="en-US" sz="1250" kern="0" dirty="0" smtClean="0"/>
                <a:t> RU26</a:t>
              </a:r>
              <a:endParaRPr lang="en-US" sz="1000" kern="0" dirty="0" smtClean="0"/>
            </a:p>
            <a:p>
              <a:pPr lvl="2"/>
              <a:r>
                <a:rPr lang="en-US" sz="1050" kern="0" dirty="0" smtClean="0"/>
                <a:t>…….</a:t>
              </a:r>
            </a:p>
            <a:p>
              <a:pPr lvl="2"/>
              <a:r>
                <a:rPr lang="en-US" sz="1050" kern="0" dirty="0" smtClean="0"/>
                <a:t>…….</a:t>
              </a:r>
            </a:p>
            <a:p>
              <a:pPr lvl="1"/>
              <a:r>
                <a:rPr lang="en-US" sz="1850" kern="0" dirty="0" smtClean="0"/>
                <a:t>……</a:t>
              </a:r>
            </a:p>
            <a:p>
              <a:pPr lvl="2"/>
              <a:endParaRPr lang="en-US" sz="1000" kern="0" dirty="0" smtClean="0"/>
            </a:p>
            <a:p>
              <a:pPr lvl="2"/>
              <a:endParaRPr lang="en-US" sz="1000" kern="0" dirty="0"/>
            </a:p>
            <a:p>
              <a:pPr lvl="2"/>
              <a:endParaRPr lang="en-US" sz="1000" kern="0" dirty="0" smtClean="0"/>
            </a:p>
            <a:p>
              <a:pPr lvl="1"/>
              <a:r>
                <a:rPr lang="en-US" sz="1600" kern="0" dirty="0" smtClean="0"/>
                <a:t>Each SNR is an absolute number represented by 6 bits, with 1 dB granularity and a range of -10 dB to 53 dB </a:t>
              </a:r>
            </a:p>
            <a:p>
              <a:endParaRPr lang="en-US" sz="2000" kern="0" dirty="0"/>
            </a:p>
          </p:txBody>
        </p:sp>
        <p:sp>
          <p:nvSpPr>
            <p:cNvPr id="16" name="Rounded Rectangle 15"/>
            <p:cNvSpPr/>
            <p:nvPr/>
          </p:nvSpPr>
          <p:spPr bwMode="auto">
            <a:xfrm>
              <a:off x="990600" y="2951540"/>
              <a:ext cx="4920455" cy="1968778"/>
            </a:xfrm>
            <a:prstGeom prst="roundRect">
              <a:avLst/>
            </a:prstGeom>
            <a:noFill/>
            <a:ln>
              <a:solidFill>
                <a:schemeClr val="accent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7" name="Right Arrow 16"/>
            <p:cNvSpPr/>
            <p:nvPr/>
          </p:nvSpPr>
          <p:spPr bwMode="auto">
            <a:xfrm>
              <a:off x="6003940" y="3793151"/>
              <a:ext cx="221617" cy="197427"/>
            </a:xfrm>
            <a:prstGeom prst="rightArrow">
              <a:avLst/>
            </a:prstGeom>
            <a:solidFill>
              <a:schemeClr val="bg2"/>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8" name="TextBox 17"/>
            <p:cNvSpPr txBox="1"/>
            <p:nvPr/>
          </p:nvSpPr>
          <p:spPr>
            <a:xfrm>
              <a:off x="6248400" y="3762599"/>
              <a:ext cx="2633630" cy="258532"/>
            </a:xfrm>
            <a:prstGeom prst="rect">
              <a:avLst/>
            </a:prstGeom>
            <a:noFill/>
          </p:spPr>
          <p:txBody>
            <a:bodyPr wrap="square" rtlCol="0">
              <a:spAutoFit/>
            </a:bodyPr>
            <a:lstStyle/>
            <a:p>
              <a:pPr>
                <a:lnSpc>
                  <a:spcPct val="90000"/>
                </a:lnSpc>
                <a:spcAft>
                  <a:spcPts val="300"/>
                </a:spcAft>
              </a:pPr>
              <a:r>
                <a:rPr lang="en-US" i="1" dirty="0" smtClean="0">
                  <a:solidFill>
                    <a:schemeClr val="tx1">
                      <a:lumMod val="75000"/>
                      <a:lumOff val="25000"/>
                    </a:schemeClr>
                  </a:solidFill>
                  <a:latin typeface="Calibre Semibold" pitchFamily="34" charset="0"/>
                </a:rPr>
                <a:t>Absolute SNRs </a:t>
              </a:r>
              <a:r>
                <a:rPr lang="en-US" b="1" i="1" dirty="0" smtClean="0">
                  <a:solidFill>
                    <a:schemeClr val="tx1">
                      <a:lumMod val="75000"/>
                      <a:lumOff val="25000"/>
                    </a:schemeClr>
                  </a:solidFill>
                  <a:latin typeface="Calibre Semibold" pitchFamily="34" charset="0"/>
                </a:rPr>
                <a:t>per RU26</a:t>
              </a:r>
            </a:p>
          </p:txBody>
        </p:sp>
      </p:grpSp>
      <p:sp>
        <p:nvSpPr>
          <p:cNvPr id="11" name="TextBox 10"/>
          <p:cNvSpPr txBox="1"/>
          <p:nvPr/>
        </p:nvSpPr>
        <p:spPr>
          <a:xfrm>
            <a:off x="1219200" y="6031468"/>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5520241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a:t>
            </a:r>
            <a:r>
              <a:rPr lang="en-US" dirty="0" smtClean="0"/>
              <a:t>4 </a:t>
            </a:r>
            <a:r>
              <a:rPr lang="en-US" altLang="zh-CN" dirty="0" smtClean="0"/>
              <a:t>(#4, 11-16/0608r0</a:t>
            </a:r>
            <a:r>
              <a:rPr lang="en-US" altLang="zh-CN" dirty="0" smtClean="0"/>
              <a:t>)</a:t>
            </a:r>
            <a:endParaRPr lang="en-US" dirty="0"/>
          </a:p>
        </p:txBody>
      </p:sp>
      <p:sp>
        <p:nvSpPr>
          <p:cNvPr id="3" name="Content Placeholder 2"/>
          <p:cNvSpPr>
            <a:spLocks noGrp="1"/>
          </p:cNvSpPr>
          <p:nvPr>
            <p:ph idx="1"/>
          </p:nvPr>
        </p:nvSpPr>
        <p:spPr/>
        <p:txBody>
          <a:bodyPr/>
          <a:lstStyle/>
          <a:p>
            <a:r>
              <a:rPr lang="en-US" dirty="0"/>
              <a:t>Do you agree to adopt the </a:t>
            </a:r>
            <a:r>
              <a:rPr lang="en-US" dirty="0" smtClean="0"/>
              <a:t>following design for the HE-MIMO control field and add it to the 11ax SFD?</a:t>
            </a:r>
          </a:p>
          <a:p>
            <a:endParaRPr lang="en-US" dirty="0"/>
          </a:p>
          <a:p>
            <a:endParaRPr lang="en-US" dirty="0" smtClean="0"/>
          </a:p>
          <a:p>
            <a:pPr marL="457200" lvl="1" indent="0">
              <a:buNone/>
            </a:pPr>
            <a:endParaRPr lang="en-US" sz="1200" dirty="0"/>
          </a:p>
          <a:p>
            <a:pPr marL="457200" lvl="1" indent="0">
              <a:buNone/>
            </a:pPr>
            <a:r>
              <a:rPr lang="en-US" sz="1600" b="1" dirty="0" smtClean="0"/>
              <a:t>Changes from VHT are listed below</a:t>
            </a:r>
            <a:endParaRPr lang="en-US" sz="1600" b="1" dirty="0"/>
          </a:p>
          <a:p>
            <a:pPr lvl="1"/>
            <a:r>
              <a:rPr lang="en-US" sz="1200" dirty="0" smtClean="0">
                <a:sym typeface="Wingdings" panose="05000000000000000000" pitchFamily="2" charset="2"/>
              </a:rPr>
              <a:t>BW </a:t>
            </a:r>
            <a:r>
              <a:rPr lang="en-US" sz="1200" dirty="0">
                <a:sym typeface="Wingdings" panose="05000000000000000000" pitchFamily="2" charset="2"/>
              </a:rPr>
              <a:t>(2 bits</a:t>
            </a:r>
            <a:r>
              <a:rPr lang="en-US" sz="1200" dirty="0" smtClean="0">
                <a:sym typeface="Wingdings" panose="05000000000000000000" pitchFamily="2" charset="2"/>
              </a:rPr>
              <a:t>) – Same meaning as channel width field of VHT</a:t>
            </a:r>
          </a:p>
          <a:p>
            <a:pPr lvl="1"/>
            <a:r>
              <a:rPr lang="en-US" sz="1200" dirty="0" err="1" smtClean="0">
                <a:sym typeface="Wingdings" panose="05000000000000000000" pitchFamily="2" charset="2"/>
              </a:rPr>
              <a:t>RU_Start_Index</a:t>
            </a:r>
            <a:r>
              <a:rPr lang="en-US" sz="1200" dirty="0" smtClean="0">
                <a:sym typeface="Wingdings" panose="05000000000000000000" pitchFamily="2" charset="2"/>
              </a:rPr>
              <a:t> </a:t>
            </a:r>
            <a:r>
              <a:rPr lang="en-US" sz="1200" dirty="0">
                <a:sym typeface="Wingdings" panose="05000000000000000000" pitchFamily="2" charset="2"/>
              </a:rPr>
              <a:t>(7 bits) </a:t>
            </a:r>
            <a:r>
              <a:rPr lang="en-US" sz="1200" dirty="0" smtClean="0">
                <a:sym typeface="Wingdings" panose="05000000000000000000" pitchFamily="2" charset="2"/>
              </a:rPr>
              <a:t>: The index of the first RU26 of the feedback being sent</a:t>
            </a:r>
            <a:endParaRPr lang="en-US" sz="1200" dirty="0">
              <a:sym typeface="Wingdings" panose="05000000000000000000" pitchFamily="2" charset="2"/>
            </a:endParaRPr>
          </a:p>
          <a:p>
            <a:pPr lvl="1"/>
            <a:r>
              <a:rPr lang="en-US" sz="1200" dirty="0" err="1" smtClean="0">
                <a:sym typeface="Wingdings" panose="05000000000000000000" pitchFamily="2" charset="2"/>
              </a:rPr>
              <a:t>RU_End_Index</a:t>
            </a:r>
            <a:r>
              <a:rPr lang="en-US" sz="1200" dirty="0" smtClean="0">
                <a:sym typeface="Wingdings" panose="05000000000000000000" pitchFamily="2" charset="2"/>
              </a:rPr>
              <a:t> </a:t>
            </a:r>
            <a:r>
              <a:rPr lang="en-US" sz="1200" dirty="0"/>
              <a:t>(7 bits</a:t>
            </a:r>
            <a:r>
              <a:rPr lang="en-US" sz="1200" dirty="0" smtClean="0"/>
              <a:t>)  : The index of the last RU26 of the feedback being sent</a:t>
            </a:r>
            <a:endParaRPr lang="en-US" sz="1200" dirty="0"/>
          </a:p>
          <a:p>
            <a:pPr lvl="1"/>
            <a:r>
              <a:rPr lang="en-US" sz="1200" dirty="0"/>
              <a:t>Grouping </a:t>
            </a:r>
            <a:r>
              <a:rPr lang="en-US" sz="1200" dirty="0" smtClean="0"/>
              <a:t>is 1 </a:t>
            </a:r>
            <a:r>
              <a:rPr lang="en-US" sz="1200" dirty="0"/>
              <a:t>bit</a:t>
            </a:r>
          </a:p>
          <a:p>
            <a:pPr lvl="2"/>
            <a:r>
              <a:rPr lang="en-US" sz="1100" dirty="0"/>
              <a:t>0: Ng=4, 1: Ng=16</a:t>
            </a:r>
          </a:p>
          <a:p>
            <a:pPr lvl="1"/>
            <a:r>
              <a:rPr lang="en-US" sz="1200" dirty="0"/>
              <a:t>Feedback type </a:t>
            </a:r>
            <a:r>
              <a:rPr lang="en-US" sz="1200" dirty="0" smtClean="0">
                <a:sym typeface="Wingdings" panose="05000000000000000000" pitchFamily="2" charset="2"/>
              </a:rPr>
              <a:t>is </a:t>
            </a:r>
            <a:r>
              <a:rPr lang="en-US" sz="1200" dirty="0" smtClean="0"/>
              <a:t>2 </a:t>
            </a:r>
            <a:r>
              <a:rPr lang="en-US" sz="1200" dirty="0"/>
              <a:t>bits</a:t>
            </a:r>
          </a:p>
          <a:p>
            <a:pPr lvl="2"/>
            <a:r>
              <a:rPr lang="en-US" sz="1100" dirty="0"/>
              <a:t>0: SU, 1: MU, 2: CQI only, 3: Reserved</a:t>
            </a:r>
          </a:p>
          <a:p>
            <a:pPr lvl="1"/>
            <a:r>
              <a:rPr lang="en-US" sz="1200" dirty="0"/>
              <a:t>4 bits unused (reserved</a:t>
            </a:r>
            <a:r>
              <a:rPr lang="en-US" sz="1200" dirty="0" smtClean="0"/>
              <a:t>)</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19</a:t>
            </a:fld>
            <a:endParaRPr lang="en-US" dirty="0"/>
          </a:p>
        </p:txBody>
      </p:sp>
      <p:graphicFrame>
        <p:nvGraphicFramePr>
          <p:cNvPr id="6" name="Object 5"/>
          <p:cNvGraphicFramePr>
            <a:graphicFrameLocks noChangeAspect="1"/>
          </p:cNvGraphicFramePr>
          <p:nvPr>
            <p:extLst/>
          </p:nvPr>
        </p:nvGraphicFramePr>
        <p:xfrm>
          <a:off x="716973" y="3048000"/>
          <a:ext cx="6702425" cy="508000"/>
        </p:xfrm>
        <a:graphic>
          <a:graphicData uri="http://schemas.openxmlformats.org/presentationml/2006/ole">
            <p:oleObj spid="_x0000_s15362" name="Visio" r:id="rId3" imgW="10623788" imgH="817020" progId="">
              <p:embed/>
            </p:oleObj>
          </a:graphicData>
        </a:graphic>
      </p:graphicFrame>
      <p:sp>
        <p:nvSpPr>
          <p:cNvPr id="7" name="TextBox 6"/>
          <p:cNvSpPr txBox="1"/>
          <p:nvPr/>
        </p:nvSpPr>
        <p:spPr>
          <a:xfrm>
            <a:off x="1219200" y="6031468"/>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3610395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5 (#1, 11-16/0611r0)</a:t>
            </a:r>
            <a:endParaRPr lang="en-US" dirty="0"/>
          </a:p>
        </p:txBody>
      </p:sp>
      <p:sp>
        <p:nvSpPr>
          <p:cNvPr id="3" name="Content Placeholder 2"/>
          <p:cNvSpPr>
            <a:spLocks noGrp="1"/>
          </p:cNvSpPr>
          <p:nvPr>
            <p:ph idx="1"/>
          </p:nvPr>
        </p:nvSpPr>
        <p:spPr/>
        <p:txBody>
          <a:bodyPr/>
          <a:lstStyle/>
          <a:p>
            <a:r>
              <a:rPr lang="en-US" sz="2000" dirty="0" smtClean="0"/>
              <a:t>Do you agree to add the following to the SFD?</a:t>
            </a:r>
          </a:p>
          <a:p>
            <a:pPr marL="0" indent="0">
              <a:buNone/>
            </a:pPr>
            <a:endParaRPr lang="en-US" sz="2000" dirty="0"/>
          </a:p>
          <a:p>
            <a:pPr marL="400050" lvl="1" indent="0">
              <a:buNone/>
            </a:pPr>
            <a:r>
              <a:rPr lang="en-US" sz="1600" dirty="0" smtClean="0"/>
              <a:t>“BW subfield length in the Common Info Field of the Trigger frame is 2 bits”</a:t>
            </a:r>
            <a:endParaRPr lang="en-US" sz="160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20</a:t>
            </a:fld>
            <a:endParaRPr lang="en-US" dirty="0"/>
          </a:p>
        </p:txBody>
      </p:sp>
      <p:sp>
        <p:nvSpPr>
          <p:cNvPr id="6" name="Date Placeholder 5"/>
          <p:cNvSpPr>
            <a:spLocks noGrp="1"/>
          </p:cNvSpPr>
          <p:nvPr>
            <p:ph type="dt" sz="half" idx="10"/>
          </p:nvPr>
        </p:nvSpPr>
        <p:spPr/>
        <p:txBody>
          <a:bodyPr/>
          <a:lstStyle/>
          <a:p>
            <a:pPr>
              <a:defRPr/>
            </a:pPr>
            <a:r>
              <a:rPr lang="en-US" smtClean="0"/>
              <a:t>May 2016</a:t>
            </a:r>
            <a:endParaRPr lang="en-US" dirty="0"/>
          </a:p>
        </p:txBody>
      </p:sp>
      <p:sp>
        <p:nvSpPr>
          <p:cNvPr id="7" name="TextBox 6"/>
          <p:cNvSpPr txBox="1"/>
          <p:nvPr/>
        </p:nvSpPr>
        <p:spPr>
          <a:xfrm>
            <a:off x="990600" y="44196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34959170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6 (#2, </a:t>
            </a:r>
            <a:r>
              <a:rPr lang="en-US" altLang="zh-CN" dirty="0" smtClean="0"/>
              <a:t>11-16/0611r0)</a:t>
            </a:r>
            <a:endParaRPr lang="en-US" dirty="0"/>
          </a:p>
        </p:txBody>
      </p:sp>
      <p:sp>
        <p:nvSpPr>
          <p:cNvPr id="3" name="Content Placeholder 2"/>
          <p:cNvSpPr>
            <a:spLocks noGrp="1"/>
          </p:cNvSpPr>
          <p:nvPr>
            <p:ph idx="1"/>
          </p:nvPr>
        </p:nvSpPr>
        <p:spPr/>
        <p:txBody>
          <a:bodyPr/>
          <a:lstStyle/>
          <a:p>
            <a:r>
              <a:rPr lang="en-US" sz="2000" dirty="0"/>
              <a:t>Do you agree to add the following to the SFD?</a:t>
            </a:r>
          </a:p>
          <a:p>
            <a:pPr marL="0" indent="0">
              <a:buNone/>
            </a:pPr>
            <a:endParaRPr lang="en-US" sz="2000" dirty="0" smtClean="0"/>
          </a:p>
          <a:p>
            <a:pPr marL="400050" lvl="1" indent="0">
              <a:buNone/>
            </a:pPr>
            <a:r>
              <a:rPr lang="en-US" sz="1600" b="0" dirty="0" smtClean="0"/>
              <a:t>“PE subfield length in the Common Info Field of the Trigger frame is 3 bits”</a:t>
            </a:r>
            <a:endParaRPr lang="en-US" sz="1600" b="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21</a:t>
            </a:fld>
            <a:endParaRPr lang="en-US" dirty="0"/>
          </a:p>
        </p:txBody>
      </p:sp>
      <p:sp>
        <p:nvSpPr>
          <p:cNvPr id="6" name="Date Placeholder 5"/>
          <p:cNvSpPr>
            <a:spLocks noGrp="1"/>
          </p:cNvSpPr>
          <p:nvPr>
            <p:ph type="dt" sz="half" idx="10"/>
          </p:nvPr>
        </p:nvSpPr>
        <p:spPr/>
        <p:txBody>
          <a:bodyPr/>
          <a:lstStyle/>
          <a:p>
            <a:pPr>
              <a:defRPr/>
            </a:pPr>
            <a:r>
              <a:rPr lang="en-US" smtClean="0"/>
              <a:t>May 2016</a:t>
            </a:r>
            <a:endParaRPr lang="en-US" dirty="0"/>
          </a:p>
        </p:txBody>
      </p:sp>
      <p:sp>
        <p:nvSpPr>
          <p:cNvPr id="7" name="TextBox 6"/>
          <p:cNvSpPr txBox="1"/>
          <p:nvPr/>
        </p:nvSpPr>
        <p:spPr>
          <a:xfrm>
            <a:off x="914400" y="48006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0245871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7 (#3, 11-16/0611r1)</a:t>
            </a:r>
            <a:endParaRPr lang="en-US" dirty="0"/>
          </a:p>
        </p:txBody>
      </p:sp>
      <p:sp>
        <p:nvSpPr>
          <p:cNvPr id="3" name="Content Placeholder 2"/>
          <p:cNvSpPr>
            <a:spLocks noGrp="1"/>
          </p:cNvSpPr>
          <p:nvPr>
            <p:ph idx="1"/>
          </p:nvPr>
        </p:nvSpPr>
        <p:spPr/>
        <p:txBody>
          <a:bodyPr/>
          <a:lstStyle/>
          <a:p>
            <a:r>
              <a:rPr lang="en-US" sz="2000" dirty="0"/>
              <a:t>Do you agree to add the following to the SFD?</a:t>
            </a:r>
          </a:p>
          <a:p>
            <a:pPr marL="0" indent="0">
              <a:buNone/>
            </a:pPr>
            <a:endParaRPr lang="en-US" sz="2000" dirty="0" smtClean="0"/>
          </a:p>
          <a:p>
            <a:pPr marL="400050" lvl="1" indent="0">
              <a:buNone/>
            </a:pPr>
            <a:r>
              <a:rPr lang="en-US" sz="1600" b="0" dirty="0" smtClean="0"/>
              <a:t>‘CP </a:t>
            </a:r>
            <a:r>
              <a:rPr lang="en-US" sz="1600" b="0" dirty="0" smtClean="0"/>
              <a:t>and LTF </a:t>
            </a:r>
            <a:r>
              <a:rPr lang="en-US" sz="1600" b="0" dirty="0" smtClean="0"/>
              <a:t>Type’ </a:t>
            </a:r>
            <a:r>
              <a:rPr lang="en-US" sz="1600" b="0" dirty="0" smtClean="0"/>
              <a:t>subfield length in the Common Info Field of the Trigger frame</a:t>
            </a:r>
            <a:r>
              <a:rPr lang="en-US" sz="1600" b="0" dirty="0"/>
              <a:t> </a:t>
            </a:r>
            <a:r>
              <a:rPr lang="en-US" sz="1600" b="0" dirty="0" smtClean="0"/>
              <a:t>is 2 bits”</a:t>
            </a:r>
            <a:endParaRPr lang="en-US" sz="1050" b="0" u="sng" dirty="0" smtClean="0"/>
          </a:p>
          <a:p>
            <a:pPr marL="1200150" lvl="3" indent="0">
              <a:buNone/>
            </a:pPr>
            <a:endParaRPr lang="en-US" sz="1400" u="sng" dirty="0" smtClean="0"/>
          </a:p>
          <a:p>
            <a:endParaRPr lang="en-US" sz="200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22</a:t>
            </a:fld>
            <a:endParaRPr lang="en-US" dirty="0"/>
          </a:p>
        </p:txBody>
      </p:sp>
      <p:sp>
        <p:nvSpPr>
          <p:cNvPr id="6" name="Date Placeholder 5"/>
          <p:cNvSpPr>
            <a:spLocks noGrp="1"/>
          </p:cNvSpPr>
          <p:nvPr>
            <p:ph type="dt" sz="half" idx="10"/>
          </p:nvPr>
        </p:nvSpPr>
        <p:spPr/>
        <p:txBody>
          <a:bodyPr/>
          <a:lstStyle/>
          <a:p>
            <a:pPr>
              <a:defRPr/>
            </a:pPr>
            <a:r>
              <a:rPr lang="en-US" smtClean="0"/>
              <a:t>May 2016</a:t>
            </a:r>
            <a:endParaRPr lang="en-US" dirty="0"/>
          </a:p>
        </p:txBody>
      </p:sp>
      <p:sp>
        <p:nvSpPr>
          <p:cNvPr id="7" name="TextBox 6"/>
          <p:cNvSpPr txBox="1"/>
          <p:nvPr/>
        </p:nvSpPr>
        <p:spPr>
          <a:xfrm>
            <a:off x="1143000" y="48006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4406008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8 (#4, </a:t>
            </a:r>
            <a:r>
              <a:rPr lang="en-US" altLang="zh-CN" dirty="0" smtClean="0"/>
              <a:t>11-16/0611r0)</a:t>
            </a:r>
            <a:endParaRPr lang="en-US" dirty="0"/>
          </a:p>
        </p:txBody>
      </p:sp>
      <p:sp>
        <p:nvSpPr>
          <p:cNvPr id="3" name="Content Placeholder 2"/>
          <p:cNvSpPr>
            <a:spLocks noGrp="1"/>
          </p:cNvSpPr>
          <p:nvPr>
            <p:ph idx="1"/>
          </p:nvPr>
        </p:nvSpPr>
        <p:spPr/>
        <p:txBody>
          <a:bodyPr/>
          <a:lstStyle/>
          <a:p>
            <a:r>
              <a:rPr lang="en-US" sz="2000" dirty="0"/>
              <a:t>Do you agree to add the following to the SFD?</a:t>
            </a:r>
          </a:p>
          <a:p>
            <a:endParaRPr lang="en-US" sz="2000" dirty="0" smtClean="0"/>
          </a:p>
          <a:p>
            <a:pPr marL="400050" lvl="1" indent="0">
              <a:buNone/>
            </a:pPr>
            <a:r>
              <a:rPr lang="en-US" sz="1600" b="0" dirty="0"/>
              <a:t>T</a:t>
            </a:r>
            <a:r>
              <a:rPr lang="en-US" sz="1600" b="0" dirty="0" smtClean="0"/>
              <a:t>he AP specifies in the Trigger </a:t>
            </a:r>
            <a:r>
              <a:rPr lang="en-US" sz="1600" b="0" dirty="0"/>
              <a:t>frame, the </a:t>
            </a:r>
            <a:r>
              <a:rPr lang="en-US" sz="1600" b="0" dirty="0" smtClean="0"/>
              <a:t>value of  SR and Reserved bits which is used by the STA in HE-SIG-A of a trigger-based PPDU.</a:t>
            </a:r>
            <a:endParaRPr lang="en-US" sz="1600" b="0" dirty="0"/>
          </a:p>
          <a:p>
            <a:endParaRPr lang="en-US" sz="200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23</a:t>
            </a:fld>
            <a:endParaRPr lang="en-US" dirty="0"/>
          </a:p>
        </p:txBody>
      </p:sp>
      <p:sp>
        <p:nvSpPr>
          <p:cNvPr id="6" name="Date Placeholder 5"/>
          <p:cNvSpPr>
            <a:spLocks noGrp="1"/>
          </p:cNvSpPr>
          <p:nvPr>
            <p:ph type="dt" sz="half" idx="10"/>
          </p:nvPr>
        </p:nvSpPr>
        <p:spPr/>
        <p:txBody>
          <a:bodyPr/>
          <a:lstStyle/>
          <a:p>
            <a:pPr>
              <a:defRPr/>
            </a:pPr>
            <a:r>
              <a:rPr lang="en-US" smtClean="0"/>
              <a:t>May 2016</a:t>
            </a:r>
            <a:endParaRPr lang="en-US" dirty="0"/>
          </a:p>
        </p:txBody>
      </p:sp>
      <p:sp>
        <p:nvSpPr>
          <p:cNvPr id="7" name="TextBox 6"/>
          <p:cNvSpPr txBox="1"/>
          <p:nvPr/>
        </p:nvSpPr>
        <p:spPr>
          <a:xfrm>
            <a:off x="1143000" y="48006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8633212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9 (#5, </a:t>
            </a:r>
            <a:r>
              <a:rPr lang="en-US" altLang="zh-CN" dirty="0" smtClean="0"/>
              <a:t>11-16/0611r0)</a:t>
            </a:r>
            <a:endParaRPr lang="en-US" dirty="0"/>
          </a:p>
        </p:txBody>
      </p:sp>
      <p:sp>
        <p:nvSpPr>
          <p:cNvPr id="3" name="Content Placeholder 2"/>
          <p:cNvSpPr>
            <a:spLocks noGrp="1"/>
          </p:cNvSpPr>
          <p:nvPr>
            <p:ph idx="1"/>
          </p:nvPr>
        </p:nvSpPr>
        <p:spPr/>
        <p:txBody>
          <a:bodyPr/>
          <a:lstStyle/>
          <a:p>
            <a:r>
              <a:rPr lang="en-US" sz="2000" dirty="0"/>
              <a:t>D</a:t>
            </a:r>
            <a:r>
              <a:rPr lang="en-US" sz="2000" dirty="0" smtClean="0"/>
              <a:t>o you agree to add the following to the SFD ?</a:t>
            </a:r>
            <a:endParaRPr lang="en-US" sz="1600" dirty="0" smtClean="0"/>
          </a:p>
          <a:p>
            <a:pPr lvl="1"/>
            <a:r>
              <a:rPr lang="en-US" sz="1600" dirty="0"/>
              <a:t>T</a:t>
            </a:r>
            <a:r>
              <a:rPr lang="en-US" sz="1600" dirty="0" smtClean="0"/>
              <a:t>he </a:t>
            </a:r>
            <a:r>
              <a:rPr lang="en-US" sz="1600" dirty="0"/>
              <a:t>HE AP </a:t>
            </a:r>
            <a:r>
              <a:rPr lang="en-US" sz="1600" dirty="0" smtClean="0"/>
              <a:t>shall set </a:t>
            </a:r>
            <a:r>
              <a:rPr lang="en-US" sz="1600" dirty="0"/>
              <a:t>the MU MIMO LTF </a:t>
            </a:r>
            <a:r>
              <a:rPr lang="en-US" sz="1600" dirty="0" smtClean="0"/>
              <a:t>Mode bit in the trigger to indicate:</a:t>
            </a:r>
          </a:p>
          <a:p>
            <a:pPr lvl="2"/>
            <a:r>
              <a:rPr lang="en-US" sz="1400" dirty="0"/>
              <a:t>Single-stream </a:t>
            </a:r>
            <a:r>
              <a:rPr lang="en-US" sz="1400" dirty="0" smtClean="0"/>
              <a:t>pilots for any OFDMA transmission (including the case where MU-MIMO happens on part of the BW)</a:t>
            </a:r>
          </a:p>
          <a:p>
            <a:pPr lvl="2"/>
            <a:r>
              <a:rPr lang="en-US" sz="1400" dirty="0" smtClean="0"/>
              <a:t>The appropriate LTF mode (single stream pilots or masked LTFs) for full BW MU-MIMO</a:t>
            </a:r>
            <a:endParaRPr lang="en-US" sz="140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24</a:t>
            </a:fld>
            <a:endParaRPr lang="en-US" dirty="0"/>
          </a:p>
        </p:txBody>
      </p:sp>
      <p:sp>
        <p:nvSpPr>
          <p:cNvPr id="6" name="Date Placeholder 5"/>
          <p:cNvSpPr>
            <a:spLocks noGrp="1"/>
          </p:cNvSpPr>
          <p:nvPr>
            <p:ph type="dt" sz="half" idx="10"/>
          </p:nvPr>
        </p:nvSpPr>
        <p:spPr/>
        <p:txBody>
          <a:bodyPr/>
          <a:lstStyle/>
          <a:p>
            <a:pPr>
              <a:defRPr/>
            </a:pPr>
            <a:r>
              <a:rPr lang="en-US" smtClean="0"/>
              <a:t>May 2016</a:t>
            </a:r>
            <a:endParaRPr lang="en-US" dirty="0"/>
          </a:p>
        </p:txBody>
      </p:sp>
      <p:sp>
        <p:nvSpPr>
          <p:cNvPr id="7" name="TextBox 6"/>
          <p:cNvSpPr txBox="1"/>
          <p:nvPr/>
        </p:nvSpPr>
        <p:spPr>
          <a:xfrm>
            <a:off x="1143000" y="48006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40080657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10 (#6, </a:t>
            </a:r>
            <a:r>
              <a:rPr lang="en-US" altLang="zh-CN" dirty="0" smtClean="0"/>
              <a:t>11-16/0611r0)</a:t>
            </a:r>
            <a:endParaRPr lang="en-US" dirty="0"/>
          </a:p>
        </p:txBody>
      </p:sp>
      <p:sp>
        <p:nvSpPr>
          <p:cNvPr id="3" name="Content Placeholder 2"/>
          <p:cNvSpPr>
            <a:spLocks noGrp="1"/>
          </p:cNvSpPr>
          <p:nvPr>
            <p:ph idx="1"/>
          </p:nvPr>
        </p:nvSpPr>
        <p:spPr/>
        <p:txBody>
          <a:bodyPr/>
          <a:lstStyle/>
          <a:p>
            <a:r>
              <a:rPr lang="en-US" sz="2000" dirty="0" smtClean="0"/>
              <a:t>Do you agree to add the following ordering of the common info fields of the trigger frame to the SFD?</a:t>
            </a:r>
            <a:endParaRPr lang="en-US" sz="2000"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25</a:t>
            </a:fld>
            <a:endParaRPr lang="en-US" dirty="0"/>
          </a:p>
        </p:txBody>
      </p:sp>
      <p:pic>
        <p:nvPicPr>
          <p:cNvPr id="6" name="Picture 5"/>
          <p:cNvPicPr>
            <a:picLocks noChangeAspect="1"/>
          </p:cNvPicPr>
          <p:nvPr/>
        </p:nvPicPr>
        <p:blipFill>
          <a:blip r:embed="rId2" cstate="print"/>
          <a:stretch>
            <a:fillRect/>
          </a:stretch>
        </p:blipFill>
        <p:spPr>
          <a:xfrm>
            <a:off x="533400" y="3276600"/>
            <a:ext cx="8466691" cy="1864656"/>
          </a:xfrm>
          <a:prstGeom prst="rect">
            <a:avLst/>
          </a:prstGeom>
        </p:spPr>
      </p:pic>
      <p:sp>
        <p:nvSpPr>
          <p:cNvPr id="7" name="Date Placeholder 6"/>
          <p:cNvSpPr>
            <a:spLocks noGrp="1"/>
          </p:cNvSpPr>
          <p:nvPr>
            <p:ph type="dt" sz="half" idx="10"/>
          </p:nvPr>
        </p:nvSpPr>
        <p:spPr/>
        <p:txBody>
          <a:bodyPr/>
          <a:lstStyle/>
          <a:p>
            <a:pPr>
              <a:defRPr/>
            </a:pPr>
            <a:r>
              <a:rPr lang="en-US" smtClean="0"/>
              <a:t>May 2016</a:t>
            </a:r>
            <a:endParaRPr lang="en-US" dirty="0"/>
          </a:p>
        </p:txBody>
      </p:sp>
      <p:sp>
        <p:nvSpPr>
          <p:cNvPr id="8" name="TextBox 7"/>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31121003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11 (#1, 11-16/0613r0</a:t>
            </a:r>
            <a:r>
              <a:rPr lang="en-US" altLang="zh-CN" dirty="0" smtClean="0"/>
              <a: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to add the following to the 11ax SFD </a:t>
            </a:r>
            <a:r>
              <a:rPr lang="en-US" dirty="0" smtClean="0"/>
              <a:t>?</a:t>
            </a:r>
          </a:p>
          <a:p>
            <a:pPr marL="400050" lvl="1" indent="0"/>
            <a:r>
              <a:rPr lang="en-US" dirty="0" smtClean="0"/>
              <a:t>“AID value of 2046 is reserved to indicate unallocated RUs in the user-specific HE-SIG-B content blocks”</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6" name="TextBox 5"/>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1467098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12 (#2, 11-16/0613r0</a:t>
            </a:r>
            <a:r>
              <a:rPr lang="en-US" altLang="zh-CN" dirty="0" smtClean="0"/>
              <a: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to add the following to the 11ax SFD ?</a:t>
            </a:r>
          </a:p>
          <a:p>
            <a:pPr marL="400050" lvl="1" indent="0"/>
            <a:r>
              <a:rPr lang="en-US" dirty="0" smtClean="0"/>
              <a:t>“For </a:t>
            </a:r>
            <a:r>
              <a:rPr lang="en-US" dirty="0"/>
              <a:t>an 80 MHz and 160 MHz PPDUs, in each SIG-B content channel, the HE-SIG-B common blocks of the multiple 20MHz channels that the content channel corresponds to, are transmitted in an increasing order of the absolute </a:t>
            </a:r>
            <a:r>
              <a:rPr lang="en-US" dirty="0" smtClean="0"/>
              <a:t>frequency”</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6" name="TextBox 5"/>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3223315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13 (#3, </a:t>
            </a:r>
            <a:r>
              <a:rPr lang="en-US" altLang="zh-CN" dirty="0" smtClean="0"/>
              <a:t>11-16/0613r0)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to add the following to the 11ax SFD ?</a:t>
            </a:r>
          </a:p>
          <a:p>
            <a:pPr marL="400050" lvl="1" indent="0"/>
            <a:r>
              <a:rPr lang="en-US" dirty="0" smtClean="0"/>
              <a:t>“For </a:t>
            </a:r>
            <a:r>
              <a:rPr lang="en-US" dirty="0"/>
              <a:t>MU-MIMO allocations of RU sizes larger than 242 tones, user specific content blocks are ordered across the two SIG-B content channels from left to right on the 1</a:t>
            </a:r>
            <a:r>
              <a:rPr lang="en-US" baseline="30000" dirty="0"/>
              <a:t>st</a:t>
            </a:r>
            <a:r>
              <a:rPr lang="en-US" dirty="0"/>
              <a:t> SIG-B content channel, followed by left to right on 2</a:t>
            </a:r>
            <a:r>
              <a:rPr lang="en-US" baseline="30000" dirty="0"/>
              <a:t>nd</a:t>
            </a:r>
            <a:r>
              <a:rPr lang="en-US" dirty="0"/>
              <a:t> SIG-B content </a:t>
            </a:r>
            <a:r>
              <a:rPr lang="en-US" dirty="0" smtClean="0"/>
              <a:t>channel”</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6" name="TextBox 5"/>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3411596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14 (#4, </a:t>
            </a:r>
            <a:r>
              <a:rPr lang="en-US" altLang="zh-CN" dirty="0" smtClean="0"/>
              <a:t>11-16/0613r0)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Do you </a:t>
            </a:r>
            <a:r>
              <a:rPr lang="en-US" dirty="0"/>
              <a:t>agree to add the following to the 11ax SFD ?</a:t>
            </a:r>
          </a:p>
          <a:p>
            <a:pPr marL="400050" lvl="1" indent="0"/>
            <a:r>
              <a:rPr lang="en-US" dirty="0" smtClean="0"/>
              <a:t>“For </a:t>
            </a:r>
            <a:r>
              <a:rPr lang="en-US" dirty="0"/>
              <a:t>HE MU PPDU transmissions on the UL, the STA-ID field of the HE-SIG-B per-user field shall carry the AID of the transmitter assigned by the </a:t>
            </a:r>
            <a:r>
              <a:rPr lang="en-US" dirty="0" smtClean="0"/>
              <a:t>AP”</a:t>
            </a:r>
          </a:p>
          <a:p>
            <a:pPr>
              <a:buFont typeface="Arial" panose="020B0604020202020204" pitchFamily="34" charset="0"/>
              <a:buChar char="•"/>
            </a:pPr>
            <a:endParaRPr lang="en-US" dirty="0"/>
          </a:p>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6" name="TextBox 5"/>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754891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a:t>
            </a:r>
            <a:r>
              <a:rPr lang="en-CA" altLang="en-US" sz="2000" dirty="0" smtClean="0"/>
              <a:t>Presentations approved by 802.11ax for presentation this week, and related straw polls</a:t>
            </a:r>
          </a:p>
          <a:p>
            <a:pPr lvl="1"/>
            <a:r>
              <a:rPr lang="en-CA" altLang="en-US" sz="1600" dirty="0" smtClean="0"/>
              <a:t>Proposals impact the SFD will be prioritized, then CRs.</a:t>
            </a:r>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zh-CN" dirty="0" smtClean="0"/>
              <a:t>Straw-Poll </a:t>
            </a:r>
            <a:r>
              <a:rPr lang="en-US" altLang="zh-CN" dirty="0" smtClean="0"/>
              <a:t>15 (#1, 11-16/0617r0</a:t>
            </a:r>
            <a:r>
              <a:rPr lang="en-US" altLang="zh-CN" dirty="0" smtClean="0"/>
              <a:t>)</a:t>
            </a:r>
            <a:endParaRPr lang="en-US" altLang="en-US" dirty="0" smtClean="0"/>
          </a:p>
        </p:txBody>
      </p:sp>
      <p:sp>
        <p:nvSpPr>
          <p:cNvPr id="25603" name="Content Placeholder 2"/>
          <p:cNvSpPr>
            <a:spLocks noGrp="1"/>
          </p:cNvSpPr>
          <p:nvPr>
            <p:ph idx="1"/>
          </p:nvPr>
        </p:nvSpPr>
        <p:spPr/>
        <p:txBody>
          <a:bodyPr/>
          <a:lstStyle/>
          <a:p>
            <a:pPr marL="457200" lvl="1" indent="0">
              <a:buFontTx/>
              <a:buNone/>
            </a:pPr>
            <a:endParaRPr lang="en-US" altLang="en-US" dirty="0" smtClean="0"/>
          </a:p>
          <a:p>
            <a:pPr lvl="2"/>
            <a:endParaRPr lang="en-US" altLang="en-US" dirty="0" smtClean="0"/>
          </a:p>
          <a:p>
            <a:endParaRPr lang="en-US" altLang="en-US" dirty="0" smtClean="0"/>
          </a:p>
        </p:txBody>
      </p:sp>
      <p:sp>
        <p:nvSpPr>
          <p:cNvPr id="6" name="Date Placeholder 5"/>
          <p:cNvSpPr>
            <a:spLocks noGrp="1"/>
          </p:cNvSpPr>
          <p:nvPr>
            <p:ph type="dt" sz="quarter" idx="10"/>
          </p:nvPr>
        </p:nvSpPr>
        <p:spPr/>
        <p:txBody>
          <a:bodyPr/>
          <a:lstStyle/>
          <a:p>
            <a:pPr>
              <a:defRPr/>
            </a:pPr>
            <a:r>
              <a:rPr lang="en-US" altLang="ko-KR"/>
              <a:t>May 2016</a:t>
            </a:r>
            <a:endParaRPr lang="en-US" altLang="ko-KR" dirty="0"/>
          </a:p>
        </p:txBody>
      </p:sp>
      <p:sp>
        <p:nvSpPr>
          <p:cNvPr id="25606" name="Slide Number Placeholder 8"/>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5197D3DB-456D-4077-9EDA-BF4662A20B72}" type="slidenum">
              <a:rPr lang="en-US" altLang="ko-KR" sz="1200" b="0" smtClean="0"/>
              <a:pPr>
                <a:spcBef>
                  <a:spcPct val="0"/>
                </a:spcBef>
                <a:buFontTx/>
                <a:buNone/>
              </a:pPr>
              <a:t>30</a:t>
            </a:fld>
            <a:endParaRPr lang="en-US" altLang="ko-KR" sz="1200" b="0" smtClean="0"/>
          </a:p>
        </p:txBody>
      </p:sp>
      <p:sp>
        <p:nvSpPr>
          <p:cNvPr id="7" name="Content Placeholder 2"/>
          <p:cNvSpPr txBox="1">
            <a:spLocks/>
          </p:cNvSpPr>
          <p:nvPr/>
        </p:nvSpPr>
        <p:spPr bwMode="auto">
          <a:xfrm>
            <a:off x="674688" y="1570038"/>
            <a:ext cx="7772400" cy="4114800"/>
          </a:xfrm>
          <a:prstGeom prst="rect">
            <a:avLst/>
          </a:prstGeom>
          <a:noFill/>
          <a:ln w="9525">
            <a:noFill/>
            <a:miter lim="800000"/>
            <a:headEnd/>
            <a:tailEnd/>
          </a:ln>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kern="0" dirty="0" smtClean="0"/>
              <a:t>Do you agree to add the following text to 11ax SFD</a:t>
            </a:r>
          </a:p>
          <a:p>
            <a:pPr lvl="1" indent="-342900">
              <a:defRPr/>
            </a:pPr>
            <a:r>
              <a:rPr lang="en-US" dirty="0"/>
              <a:t>The AP </a:t>
            </a:r>
            <a:r>
              <a:rPr lang="en-US" dirty="0" err="1"/>
              <a:t>Tx</a:t>
            </a:r>
            <a:r>
              <a:rPr lang="en-US" dirty="0"/>
              <a:t> power is signaled in trigger frame using </a:t>
            </a:r>
            <a:r>
              <a:rPr lang="en-US" dirty="0" smtClean="0"/>
              <a:t>6 bits</a:t>
            </a:r>
            <a:r>
              <a:rPr lang="en-US" dirty="0"/>
              <a:t>.  </a:t>
            </a:r>
            <a:endParaRPr lang="en-US" dirty="0" smtClean="0"/>
          </a:p>
          <a:p>
            <a:pPr lvl="1" indent="-342900">
              <a:defRPr/>
            </a:pPr>
            <a:r>
              <a:rPr lang="en-US" dirty="0" smtClean="0"/>
              <a:t>Value </a:t>
            </a:r>
            <a:r>
              <a:rPr lang="en-US" dirty="0"/>
              <a:t>0 to 60 maps to -20dBm to 40dBm with 1dB resolution. Value 61, 62 and 63 are reserved. </a:t>
            </a:r>
            <a:endParaRPr lang="en-US" dirty="0" smtClean="0"/>
          </a:p>
          <a:p>
            <a:pPr lvl="1" indent="-342900">
              <a:defRPr/>
            </a:pPr>
            <a:r>
              <a:rPr lang="en-US" dirty="0" smtClean="0"/>
              <a:t>AP </a:t>
            </a:r>
            <a:r>
              <a:rPr lang="en-US" dirty="0" err="1"/>
              <a:t>Tx</a:t>
            </a:r>
            <a:r>
              <a:rPr lang="en-US" dirty="0"/>
              <a:t> power is defined as the averaged power in 20MHz unit and is the combined power over all </a:t>
            </a:r>
            <a:r>
              <a:rPr lang="en-US" dirty="0" err="1"/>
              <a:t>Tx</a:t>
            </a:r>
            <a:r>
              <a:rPr lang="en-US" dirty="0"/>
              <a:t> antennas</a:t>
            </a:r>
            <a:r>
              <a:rPr lang="en-US" dirty="0" smtClean="0"/>
              <a:t>.</a:t>
            </a:r>
            <a:endParaRPr lang="en-US" kern="0" dirty="0" smtClean="0"/>
          </a:p>
        </p:txBody>
      </p:sp>
      <p:sp>
        <p:nvSpPr>
          <p:cNvPr id="9" name="TextBox 8"/>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zh-CN" dirty="0" smtClean="0"/>
              <a:t>Straw-Poll </a:t>
            </a:r>
            <a:r>
              <a:rPr lang="en-US" altLang="zh-CN" dirty="0" smtClean="0"/>
              <a:t>16 (#2, </a:t>
            </a:r>
            <a:r>
              <a:rPr lang="en-US" altLang="zh-CN" dirty="0" smtClean="0"/>
              <a:t>11-16/0617r0)</a:t>
            </a:r>
            <a:endParaRPr lang="en-US" altLang="en-US" dirty="0" smtClean="0"/>
          </a:p>
        </p:txBody>
      </p:sp>
      <p:sp>
        <p:nvSpPr>
          <p:cNvPr id="26627" name="Content Placeholder 2"/>
          <p:cNvSpPr>
            <a:spLocks noGrp="1"/>
          </p:cNvSpPr>
          <p:nvPr>
            <p:ph idx="1"/>
          </p:nvPr>
        </p:nvSpPr>
        <p:spPr/>
        <p:txBody>
          <a:bodyPr/>
          <a:lstStyle/>
          <a:p>
            <a:pPr marL="457200" lvl="1" indent="0">
              <a:buFontTx/>
              <a:buNone/>
            </a:pPr>
            <a:endParaRPr lang="en-US" altLang="en-US" smtClean="0"/>
          </a:p>
          <a:p>
            <a:pPr lvl="2"/>
            <a:endParaRPr lang="en-US" altLang="en-US" smtClean="0"/>
          </a:p>
          <a:p>
            <a:endParaRPr lang="en-US" altLang="en-US" smtClean="0"/>
          </a:p>
        </p:txBody>
      </p:sp>
      <p:sp>
        <p:nvSpPr>
          <p:cNvPr id="6" name="Date Placeholder 5"/>
          <p:cNvSpPr>
            <a:spLocks noGrp="1"/>
          </p:cNvSpPr>
          <p:nvPr>
            <p:ph type="dt" sz="quarter" idx="10"/>
          </p:nvPr>
        </p:nvSpPr>
        <p:spPr/>
        <p:txBody>
          <a:bodyPr/>
          <a:lstStyle/>
          <a:p>
            <a:pPr>
              <a:defRPr/>
            </a:pPr>
            <a:r>
              <a:rPr lang="en-US" altLang="ko-KR"/>
              <a:t>May 2016</a:t>
            </a:r>
            <a:endParaRPr lang="en-US" altLang="ko-KR" dirty="0"/>
          </a:p>
        </p:txBody>
      </p:sp>
      <p:sp>
        <p:nvSpPr>
          <p:cNvPr id="26630" name="Slide Number Placeholder 8"/>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3FDACDEF-FC3C-4FD2-8903-FB420D1614E6}" type="slidenum">
              <a:rPr lang="en-US" altLang="ko-KR" sz="1200" b="0" smtClean="0"/>
              <a:pPr>
                <a:spcBef>
                  <a:spcPct val="0"/>
                </a:spcBef>
                <a:buFontTx/>
                <a:buNone/>
              </a:pPr>
              <a:t>31</a:t>
            </a:fld>
            <a:endParaRPr lang="en-US" altLang="ko-KR" sz="1200" b="0" smtClean="0"/>
          </a:p>
        </p:txBody>
      </p:sp>
      <p:sp>
        <p:nvSpPr>
          <p:cNvPr id="7" name="Content Placeholder 2"/>
          <p:cNvSpPr txBox="1">
            <a:spLocks/>
          </p:cNvSpPr>
          <p:nvPr/>
        </p:nvSpPr>
        <p:spPr bwMode="auto">
          <a:xfrm>
            <a:off x="674688" y="1570038"/>
            <a:ext cx="7772400" cy="4114800"/>
          </a:xfrm>
          <a:prstGeom prst="rect">
            <a:avLst/>
          </a:prstGeom>
          <a:noFill/>
          <a:ln w="9525">
            <a:noFill/>
            <a:miter lim="800000"/>
            <a:headEnd/>
            <a:tailEnd/>
          </a:ln>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kern="0" dirty="0"/>
              <a:t>Do you agree to add the following text to 11ax SFD</a:t>
            </a:r>
          </a:p>
          <a:p>
            <a:pPr marL="457200" lvl="1" indent="0">
              <a:buNone/>
              <a:defRPr/>
            </a:pPr>
            <a:r>
              <a:rPr lang="en-US" dirty="0"/>
              <a:t>The target received power (RSSI) in trigger frame is signaled using 7 bits. </a:t>
            </a:r>
            <a:endParaRPr lang="en-US" dirty="0" smtClean="0"/>
          </a:p>
          <a:p>
            <a:pPr lvl="1">
              <a:defRPr/>
            </a:pPr>
            <a:r>
              <a:rPr lang="en-US" dirty="0" smtClean="0"/>
              <a:t>Value </a:t>
            </a:r>
            <a:r>
              <a:rPr lang="en-US" dirty="0"/>
              <a:t>0 to 90 maps to -110 to -20dBm target received signal level with 1dB resolution.  </a:t>
            </a:r>
            <a:endParaRPr lang="en-US" dirty="0" smtClean="0"/>
          </a:p>
          <a:p>
            <a:pPr lvl="1">
              <a:defRPr/>
            </a:pPr>
            <a:r>
              <a:rPr lang="en-US" dirty="0" smtClean="0"/>
              <a:t>Value </a:t>
            </a:r>
            <a:r>
              <a:rPr lang="en-US" dirty="0"/>
              <a:t>127 indicates STA to </a:t>
            </a:r>
            <a:r>
              <a:rPr lang="en-US" dirty="0" smtClean="0"/>
              <a:t>transmit </a:t>
            </a:r>
            <a:r>
              <a:rPr lang="en-US" dirty="0"/>
              <a:t>at its max power allowed for the assigned </a:t>
            </a:r>
            <a:r>
              <a:rPr lang="en-US" dirty="0" smtClean="0"/>
              <a:t>MCS</a:t>
            </a:r>
          </a:p>
          <a:p>
            <a:pPr lvl="1">
              <a:defRPr/>
            </a:pPr>
            <a:r>
              <a:rPr lang="en-US" dirty="0" smtClean="0"/>
              <a:t>Other values are reserved.</a:t>
            </a:r>
            <a:endParaRPr lang="en-US" dirty="0"/>
          </a:p>
          <a:p>
            <a:pPr marL="0" indent="0">
              <a:buFontTx/>
              <a:buNone/>
              <a:defRPr/>
            </a:pPr>
            <a:endParaRPr lang="en-US" sz="1800" kern="0" dirty="0"/>
          </a:p>
          <a:p>
            <a:pPr marL="457200" lvl="1" indent="0">
              <a:buFontTx/>
              <a:buNone/>
              <a:defRPr/>
            </a:pPr>
            <a:endParaRPr lang="en-US" kern="0" dirty="0" smtClean="0"/>
          </a:p>
          <a:p>
            <a:pPr marL="457200" lvl="1" indent="0">
              <a:buFontTx/>
              <a:buNone/>
              <a:defRPr/>
            </a:pPr>
            <a:endParaRPr lang="en-US" kern="0" dirty="0" smtClean="0"/>
          </a:p>
          <a:p>
            <a:pPr marL="457200" lvl="1" indent="0">
              <a:buFontTx/>
              <a:buNone/>
              <a:defRPr/>
            </a:pPr>
            <a:endParaRPr lang="en-US" kern="0" dirty="0" smtClean="0"/>
          </a:p>
          <a:p>
            <a:pPr lvl="1">
              <a:defRPr/>
            </a:pPr>
            <a:endParaRPr lang="en-US" kern="0" dirty="0" smtClean="0"/>
          </a:p>
          <a:p>
            <a:pPr marL="457200" lvl="1" indent="0">
              <a:buFontTx/>
              <a:buNone/>
              <a:defRPr/>
            </a:pPr>
            <a:endParaRPr lang="en-US" kern="0" dirty="0" smtClean="0"/>
          </a:p>
        </p:txBody>
      </p:sp>
      <p:sp>
        <p:nvSpPr>
          <p:cNvPr id="9" name="TextBox 8"/>
          <p:cNvSpPr txBox="1"/>
          <p:nvPr/>
        </p:nvSpPr>
        <p:spPr>
          <a:xfrm>
            <a:off x="990600" y="5486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zh-CN" dirty="0" smtClean="0"/>
              <a:t>Straw-Poll </a:t>
            </a:r>
            <a:r>
              <a:rPr lang="en-US" altLang="zh-CN" dirty="0" smtClean="0"/>
              <a:t>17 </a:t>
            </a:r>
            <a:r>
              <a:rPr lang="en-US" altLang="zh-CN" dirty="0" smtClean="0"/>
              <a:t>(#1, 11-16/0617r0)</a:t>
            </a:r>
            <a:endParaRPr lang="en-US" altLang="en-US" dirty="0" smtClean="0"/>
          </a:p>
        </p:txBody>
      </p:sp>
      <p:sp>
        <p:nvSpPr>
          <p:cNvPr id="6" name="Date Placeholder 5"/>
          <p:cNvSpPr>
            <a:spLocks noGrp="1"/>
          </p:cNvSpPr>
          <p:nvPr>
            <p:ph type="dt" sz="quarter" idx="10"/>
          </p:nvPr>
        </p:nvSpPr>
        <p:spPr/>
        <p:txBody>
          <a:bodyPr/>
          <a:lstStyle/>
          <a:p>
            <a:pPr>
              <a:defRPr/>
            </a:pPr>
            <a:r>
              <a:rPr lang="en-US" altLang="ko-KR"/>
              <a:t>May 2016</a:t>
            </a:r>
            <a:endParaRPr lang="en-US" altLang="ko-KR" dirty="0"/>
          </a:p>
        </p:txBody>
      </p:sp>
      <p:sp>
        <p:nvSpPr>
          <p:cNvPr id="27653" name="Slide Number Placeholder 8"/>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2C2D30D2-3012-4229-B9E4-1EB0D4F35927}" type="slidenum">
              <a:rPr lang="en-US" altLang="ko-KR" sz="1200" b="0" smtClean="0"/>
              <a:pPr>
                <a:spcBef>
                  <a:spcPct val="0"/>
                </a:spcBef>
                <a:buFontTx/>
                <a:buNone/>
              </a:pPr>
              <a:t>32</a:t>
            </a:fld>
            <a:endParaRPr lang="en-US" altLang="ko-KR" sz="1200" b="0" smtClean="0"/>
          </a:p>
        </p:txBody>
      </p:sp>
      <mc:AlternateContent xmlns:mc="http://schemas.openxmlformats.org/markup-compatibility/2006">
        <mc:Choice xmlns:a14="http://schemas.microsoft.com/office/drawing/2010/main" xmlns="" Requires="a14">
          <p:sp>
            <p:nvSpPr>
              <p:cNvPr id="3" name="Content Placeholder 2"/>
              <p:cNvSpPr>
                <a:spLocks noGrp="1"/>
              </p:cNvSpPr>
              <p:nvPr>
                <p:ph idx="1"/>
              </p:nvPr>
            </p:nvSpPr>
            <p:spPr/>
            <p:txBody>
              <a:bodyPr/>
              <a:lstStyle/>
              <a:p>
                <a:r>
                  <a:rPr lang="en-US" dirty="0"/>
                  <a:t>Do you support adding the following </a:t>
                </a:r>
                <a:r>
                  <a:rPr lang="en-US" dirty="0" smtClean="0"/>
                  <a:t>text </a:t>
                </a:r>
                <a:r>
                  <a:rPr lang="en-US" dirty="0"/>
                  <a:t>(in red) to </a:t>
                </a:r>
                <a:r>
                  <a:rPr lang="en-US" dirty="0" smtClean="0"/>
                  <a:t>11ax SFD after the paragraph</a:t>
                </a:r>
                <a:endParaRPr lang="en-US" sz="1800" dirty="0" smtClean="0"/>
              </a:p>
              <a:p>
                <a:pPr marL="400050" lvl="1" indent="0">
                  <a:buNone/>
                </a:pPr>
                <a:r>
                  <a:rPr lang="en-US" sz="1850" dirty="0" smtClean="0"/>
                  <a:t>“STA sets its </a:t>
                </a:r>
                <a:r>
                  <a:rPr lang="en-US" sz="1850" dirty="0" err="1" smtClean="0"/>
                  <a:t>Tx</a:t>
                </a:r>
                <a:r>
                  <a:rPr lang="en-US" sz="1850" dirty="0" smtClean="0"/>
                  <a:t> power per the following equation</a:t>
                </a:r>
              </a:p>
              <a:p>
                <a:pPr marL="400050" lvl="1" indent="0">
                  <a:buNone/>
                </a:pPr>
                <a14:m>
                  <m:oMathPara xmlns:m="http://schemas.openxmlformats.org/officeDocument/2006/math">
                    <m:oMathParaPr>
                      <m:jc m:val="centerGroup"/>
                    </m:oMathParaPr>
                    <m:oMath xmlns:m="http://schemas.openxmlformats.org/officeDocument/2006/math">
                      <m:sSubSup>
                        <m:sSubSupPr>
                          <m:ctrlPr>
                            <a:rPr lang="en-US" sz="1850" i="1">
                              <a:latin typeface="Cambria Math" panose="02040503050406030204" pitchFamily="18" charset="0"/>
                            </a:rPr>
                          </m:ctrlPr>
                        </m:sSubSupPr>
                        <m:e>
                          <m:r>
                            <a:rPr lang="en-US" sz="1850" i="1">
                              <a:latin typeface="Cambria Math" panose="02040503050406030204" pitchFamily="18" charset="0"/>
                            </a:rPr>
                            <m:t>𝑇𝑥</m:t>
                          </m:r>
                        </m:e>
                        <m:sub>
                          <m:r>
                            <a:rPr lang="en-US" sz="1850" i="1">
                              <a:latin typeface="Cambria Math" panose="02040503050406030204" pitchFamily="18" charset="0"/>
                            </a:rPr>
                            <m:t>𝑝𝑤𝑟</m:t>
                          </m:r>
                        </m:sub>
                        <m:sup>
                          <m:r>
                            <a:rPr lang="en-US" sz="1850" i="1">
                              <a:latin typeface="Cambria Math" panose="02040503050406030204" pitchFamily="18" charset="0"/>
                            </a:rPr>
                            <m:t>𝑆𝑇𝐴</m:t>
                          </m:r>
                        </m:sup>
                      </m:sSubSup>
                      <m:d>
                        <m:dPr>
                          <m:ctrlPr>
                            <a:rPr lang="en-US" sz="1850" i="1">
                              <a:latin typeface="Cambria Math" panose="02040503050406030204" pitchFamily="18" charset="0"/>
                            </a:rPr>
                          </m:ctrlPr>
                        </m:dPr>
                        <m:e>
                          <m:r>
                            <a:rPr lang="en-US" sz="1850" i="1">
                              <a:latin typeface="Cambria Math" panose="02040503050406030204" pitchFamily="18" charset="0"/>
                            </a:rPr>
                            <m:t>𝑑𝐵𝑚</m:t>
                          </m:r>
                        </m:e>
                      </m:d>
                      <m:r>
                        <a:rPr lang="en-US" sz="1850" i="1">
                          <a:latin typeface="Cambria Math" panose="02040503050406030204" pitchFamily="18" charset="0"/>
                        </a:rPr>
                        <m:t>=</m:t>
                      </m:r>
                      <m:sSub>
                        <m:sSubPr>
                          <m:ctrlPr>
                            <a:rPr lang="en-US" sz="1850" i="1">
                              <a:latin typeface="Cambria Math" panose="02040503050406030204" pitchFamily="18" charset="0"/>
                            </a:rPr>
                          </m:ctrlPr>
                        </m:sSubPr>
                        <m:e>
                          <m:r>
                            <a:rPr lang="en-US" sz="1850" i="1">
                              <a:latin typeface="Cambria Math" panose="02040503050406030204" pitchFamily="18" charset="0"/>
                            </a:rPr>
                            <m:t>𝑃𝐿</m:t>
                          </m:r>
                        </m:e>
                        <m:sub>
                          <m:r>
                            <a:rPr lang="en-US" sz="1850" i="1">
                              <a:latin typeface="Cambria Math" panose="02040503050406030204" pitchFamily="18" charset="0"/>
                            </a:rPr>
                            <m:t>𝐷𝐿</m:t>
                          </m:r>
                        </m:sub>
                      </m:sSub>
                      <m:d>
                        <m:dPr>
                          <m:ctrlPr>
                            <a:rPr lang="en-US" sz="1850" i="1">
                              <a:latin typeface="Cambria Math" panose="02040503050406030204" pitchFamily="18" charset="0"/>
                            </a:rPr>
                          </m:ctrlPr>
                        </m:dPr>
                        <m:e>
                          <m:r>
                            <a:rPr lang="en-US" sz="1850" i="1">
                              <a:latin typeface="Cambria Math" panose="02040503050406030204" pitchFamily="18" charset="0"/>
                            </a:rPr>
                            <m:t>𝑑𝐵</m:t>
                          </m:r>
                        </m:e>
                      </m:d>
                      <m:r>
                        <a:rPr lang="en-US" sz="1850" i="1">
                          <a:latin typeface="Cambria Math" panose="02040503050406030204" pitchFamily="18" charset="0"/>
                        </a:rPr>
                        <m:t>+</m:t>
                      </m:r>
                      <m:r>
                        <a:rPr lang="en-US" sz="1850" i="1">
                          <a:latin typeface="Cambria Math" panose="02040503050406030204" pitchFamily="18" charset="0"/>
                        </a:rPr>
                        <m:t>𝑇𝑎𝑟𝑔𝑒</m:t>
                      </m:r>
                      <m:sSub>
                        <m:sSubPr>
                          <m:ctrlPr>
                            <a:rPr lang="en-US" sz="1850" i="1">
                              <a:latin typeface="Cambria Math" panose="02040503050406030204" pitchFamily="18" charset="0"/>
                            </a:rPr>
                          </m:ctrlPr>
                        </m:sSubPr>
                        <m:e>
                          <m:r>
                            <a:rPr lang="en-US" sz="1850" i="1">
                              <a:latin typeface="Cambria Math" panose="02040503050406030204" pitchFamily="18" charset="0"/>
                            </a:rPr>
                            <m:t>𝑡</m:t>
                          </m:r>
                        </m:e>
                        <m:sub>
                          <m:r>
                            <a:rPr lang="en-US" sz="1850" i="1">
                              <a:latin typeface="Cambria Math" panose="02040503050406030204" pitchFamily="18" charset="0"/>
                            </a:rPr>
                            <m:t>𝑅𝑆𝑆𝐼</m:t>
                          </m:r>
                        </m:sub>
                      </m:sSub>
                      <m:r>
                        <a:rPr lang="en-US" sz="1850" i="1">
                          <a:latin typeface="Cambria Math" panose="02040503050406030204" pitchFamily="18" charset="0"/>
                        </a:rPr>
                        <m:t>(</m:t>
                      </m:r>
                      <m:r>
                        <a:rPr lang="en-US" sz="1850" i="1">
                          <a:latin typeface="Cambria Math" panose="02040503050406030204" pitchFamily="18" charset="0"/>
                        </a:rPr>
                        <m:t>𝑑𝐵𝑚</m:t>
                      </m:r>
                      <m:r>
                        <a:rPr lang="en-US" sz="1850" i="1">
                          <a:latin typeface="Cambria Math" panose="02040503050406030204" pitchFamily="18" charset="0"/>
                        </a:rPr>
                        <m:t>)</m:t>
                      </m:r>
                    </m:oMath>
                  </m:oMathPara>
                </a14:m>
                <a:endParaRPr lang="en-US" sz="1850" dirty="0"/>
              </a:p>
              <a:p>
                <a:pPr marL="400050" lvl="1" indent="0">
                  <a:buNone/>
                </a:pPr>
                <a14:m>
                  <m:oMath xmlns:m="http://schemas.openxmlformats.org/officeDocument/2006/math">
                    <m:sSub>
                      <m:sSubPr>
                        <m:ctrlPr>
                          <a:rPr lang="en-US" sz="1850" i="1">
                            <a:latin typeface="Cambria Math" panose="02040503050406030204" pitchFamily="18" charset="0"/>
                          </a:rPr>
                        </m:ctrlPr>
                      </m:sSubPr>
                      <m:e>
                        <m:r>
                          <a:rPr lang="en-US" sz="1850" i="1">
                            <a:latin typeface="Cambria Math" panose="02040503050406030204" pitchFamily="18" charset="0"/>
                          </a:rPr>
                          <m:t>𝑃𝐿</m:t>
                        </m:r>
                      </m:e>
                      <m:sub>
                        <m:r>
                          <a:rPr lang="en-US" sz="1850" i="1">
                            <a:latin typeface="Cambria Math" panose="02040503050406030204" pitchFamily="18" charset="0"/>
                          </a:rPr>
                          <m:t>𝐷𝐿</m:t>
                        </m:r>
                      </m:sub>
                    </m:sSub>
                    <m:r>
                      <a:rPr lang="en-US" sz="1850" i="1">
                        <a:latin typeface="Cambria Math" panose="02040503050406030204" pitchFamily="18" charset="0"/>
                      </a:rPr>
                      <m:t>(</m:t>
                    </m:r>
                    <m:r>
                      <a:rPr lang="en-US" sz="1850" i="1">
                        <a:latin typeface="Cambria Math" panose="02040503050406030204" pitchFamily="18" charset="0"/>
                      </a:rPr>
                      <m:t>𝑑𝐵</m:t>
                    </m:r>
                    <m:r>
                      <a:rPr lang="en-US" sz="1850" i="1">
                        <a:latin typeface="Cambria Math" panose="02040503050406030204" pitchFamily="18" charset="0"/>
                      </a:rPr>
                      <m:t>)</m:t>
                    </m:r>
                  </m:oMath>
                </a14:m>
                <a:r>
                  <a:rPr lang="en-US" sz="1850" dirty="0"/>
                  <a:t> is the DL path loss computed by the STA based on the AP transmit power signaled in the Trigger message and the measured RSSI of the Trigger message</a:t>
                </a:r>
              </a:p>
              <a:p>
                <a:pPr marL="400050" lvl="1" indent="0">
                  <a:buNone/>
                </a:pPr>
                <a14:m>
                  <m:oMath xmlns:m="http://schemas.openxmlformats.org/officeDocument/2006/math">
                    <m:r>
                      <a:rPr lang="en-US" sz="1850" i="1">
                        <a:latin typeface="Cambria Math" panose="02040503050406030204" pitchFamily="18" charset="0"/>
                      </a:rPr>
                      <m:t>𝑇𝑎𝑟𝑔𝑒</m:t>
                    </m:r>
                    <m:sSub>
                      <m:sSubPr>
                        <m:ctrlPr>
                          <a:rPr lang="en-US" sz="1850" i="1">
                            <a:latin typeface="Cambria Math" panose="02040503050406030204" pitchFamily="18" charset="0"/>
                          </a:rPr>
                        </m:ctrlPr>
                      </m:sSubPr>
                      <m:e>
                        <m:r>
                          <a:rPr lang="en-US" sz="1850" i="1">
                            <a:latin typeface="Cambria Math" panose="02040503050406030204" pitchFamily="18" charset="0"/>
                          </a:rPr>
                          <m:t>𝑡</m:t>
                        </m:r>
                      </m:e>
                      <m:sub>
                        <m:r>
                          <a:rPr lang="en-US" sz="1850" i="1">
                            <a:latin typeface="Cambria Math" panose="02040503050406030204" pitchFamily="18" charset="0"/>
                          </a:rPr>
                          <m:t>𝑅𝑆𝑆𝐼</m:t>
                        </m:r>
                      </m:sub>
                    </m:sSub>
                    <m:r>
                      <a:rPr lang="en-US" sz="1850" i="1">
                        <a:latin typeface="Cambria Math" panose="02040503050406030204" pitchFamily="18" charset="0"/>
                      </a:rPr>
                      <m:t>(</m:t>
                    </m:r>
                    <m:r>
                      <a:rPr lang="en-US" sz="1850" i="1">
                        <a:latin typeface="Cambria Math" panose="02040503050406030204" pitchFamily="18" charset="0"/>
                      </a:rPr>
                      <m:t>𝑑𝐵𝑚</m:t>
                    </m:r>
                    <m:r>
                      <a:rPr lang="en-US" sz="1850" i="1">
                        <a:latin typeface="Cambria Math" panose="02040503050406030204" pitchFamily="18" charset="0"/>
                      </a:rPr>
                      <m:t>)</m:t>
                    </m:r>
                  </m:oMath>
                </a14:m>
                <a:r>
                  <a:rPr lang="en-US" sz="1850" dirty="0"/>
                  <a:t> is signaled by the AP in the trigger </a:t>
                </a:r>
                <a:r>
                  <a:rPr lang="en-US" sz="1850" dirty="0" smtClean="0"/>
                  <a:t>message”</a:t>
                </a:r>
              </a:p>
              <a:p>
                <a:pPr marL="400050" lvl="1" indent="0">
                  <a:buNone/>
                </a:pPr>
                <a:endParaRPr lang="en-US" sz="1800" dirty="0"/>
              </a:p>
              <a:p>
                <a:pPr marL="514350" lvl="1" indent="0">
                  <a:buNone/>
                </a:pPr>
                <a:r>
                  <a:rPr lang="en-US" dirty="0">
                    <a:solidFill>
                      <a:srgbClr val="FF0000"/>
                    </a:solidFill>
                  </a:rPr>
                  <a:t>The STA’s actual </a:t>
                </a:r>
                <a:r>
                  <a:rPr lang="en-US" dirty="0" err="1">
                    <a:solidFill>
                      <a:srgbClr val="FF0000"/>
                    </a:solidFill>
                  </a:rPr>
                  <a:t>Tx</a:t>
                </a:r>
                <a:r>
                  <a:rPr lang="en-US" dirty="0">
                    <a:solidFill>
                      <a:srgbClr val="FF0000"/>
                    </a:solidFill>
                  </a:rPr>
                  <a:t> power is further subject to its minimum and maximum TX power limit due to hardware capability, regulatory requirements as well as non-802.11 in-device coexistence requirements</a:t>
                </a:r>
              </a:p>
              <a:p>
                <a:pPr marL="0" indent="0">
                  <a:buNone/>
                </a:pP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cstate="print"/>
                <a:stretch>
                  <a:fillRect l="-1098" t="-1124" b="-2107"/>
                </a:stretch>
              </a:blipFill>
            </p:spPr>
            <p:txBody>
              <a:bodyPr/>
              <a:lstStyle/>
              <a:p>
                <a:r>
                  <a:rPr lang="en-US">
                    <a:noFill/>
                  </a:rPr>
                  <a:t> </a:t>
                </a:r>
              </a:p>
            </p:txBody>
          </p:sp>
        </mc:Fallback>
      </mc:AlternateContent>
      <p:sp>
        <p:nvSpPr>
          <p:cNvPr id="7" name="TextBox 6"/>
          <p:cNvSpPr txBox="1"/>
          <p:nvPr/>
        </p:nvSpPr>
        <p:spPr>
          <a:xfrm>
            <a:off x="914400" y="60960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zh-CN" dirty="0" smtClean="0"/>
              <a:t>Straw-Poll </a:t>
            </a:r>
            <a:r>
              <a:rPr lang="en-US" altLang="zh-CN" dirty="0" smtClean="0"/>
              <a:t>18 (#4, </a:t>
            </a:r>
            <a:r>
              <a:rPr lang="en-US" altLang="zh-CN" dirty="0" smtClean="0"/>
              <a:t>11-16/0617r0)</a:t>
            </a:r>
            <a:endParaRPr lang="en-US" altLang="en-US" dirty="0" smtClean="0"/>
          </a:p>
        </p:txBody>
      </p:sp>
      <p:sp>
        <p:nvSpPr>
          <p:cNvPr id="28675" name="Content Placeholder 2"/>
          <p:cNvSpPr>
            <a:spLocks noGrp="1"/>
          </p:cNvSpPr>
          <p:nvPr>
            <p:ph idx="1"/>
          </p:nvPr>
        </p:nvSpPr>
        <p:spPr/>
        <p:txBody>
          <a:bodyPr/>
          <a:lstStyle/>
          <a:p>
            <a:pPr marL="457200" lvl="1" indent="0">
              <a:buFontTx/>
              <a:buNone/>
            </a:pPr>
            <a:endParaRPr lang="en-US" altLang="en-US" smtClean="0"/>
          </a:p>
          <a:p>
            <a:pPr lvl="2"/>
            <a:endParaRPr lang="en-US" altLang="en-US" smtClean="0"/>
          </a:p>
          <a:p>
            <a:endParaRPr lang="en-US" altLang="en-US" smtClean="0"/>
          </a:p>
        </p:txBody>
      </p:sp>
      <p:sp>
        <p:nvSpPr>
          <p:cNvPr id="6" name="Date Placeholder 5"/>
          <p:cNvSpPr>
            <a:spLocks noGrp="1"/>
          </p:cNvSpPr>
          <p:nvPr>
            <p:ph type="dt" sz="quarter" idx="10"/>
          </p:nvPr>
        </p:nvSpPr>
        <p:spPr/>
        <p:txBody>
          <a:bodyPr/>
          <a:lstStyle/>
          <a:p>
            <a:pPr>
              <a:defRPr/>
            </a:pPr>
            <a:r>
              <a:rPr lang="en-US" altLang="ko-KR"/>
              <a:t>May 2016</a:t>
            </a:r>
            <a:endParaRPr lang="en-US" altLang="ko-KR" dirty="0"/>
          </a:p>
        </p:txBody>
      </p:sp>
      <p:sp>
        <p:nvSpPr>
          <p:cNvPr id="28678" name="Slide Number Placeholder 7"/>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A901688D-EE1A-4107-9CB4-FFB12F0740F4}" type="slidenum">
              <a:rPr lang="en-US" altLang="ko-KR" sz="1200" b="0" smtClean="0"/>
              <a:pPr>
                <a:spcBef>
                  <a:spcPct val="0"/>
                </a:spcBef>
                <a:buFontTx/>
                <a:buNone/>
              </a:pPr>
              <a:t>33</a:t>
            </a:fld>
            <a:endParaRPr lang="en-US" altLang="ko-KR" sz="1200" b="0" smtClean="0"/>
          </a:p>
        </p:txBody>
      </p:sp>
      <mc:AlternateContent xmlns:mc="http://schemas.openxmlformats.org/markup-compatibility/2006">
        <mc:Choice xmlns:a14="http://schemas.microsoft.com/office/drawing/2010/main" xmlns="" Requires="a14">
          <p:sp>
            <p:nvSpPr>
              <p:cNvPr id="9" name="Content Placeholder 2"/>
              <p:cNvSpPr txBox="1">
                <a:spLocks/>
              </p:cNvSpPr>
              <p:nvPr/>
            </p:nvSpPr>
            <p:spPr bwMode="auto">
              <a:xfrm>
                <a:off x="673924" y="1569522"/>
                <a:ext cx="7555675"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Do you agree to add the following text to 11ax SFD</a:t>
                </a:r>
              </a:p>
              <a:p>
                <a:pPr marL="400050" lvl="1" indent="0">
                  <a:buNone/>
                </a:pPr>
                <a:r>
                  <a:rPr lang="en-US" kern="0" dirty="0" smtClean="0"/>
                  <a:t>STA’s power headroom is signaled using 6bits</a:t>
                </a:r>
              </a:p>
              <a:p>
                <a:pPr lvl="1">
                  <a:spcBef>
                    <a:spcPts val="400"/>
                  </a:spcBef>
                </a:pPr>
                <a:r>
                  <a:rPr lang="en-US" sz="1800" kern="0" dirty="0" smtClean="0"/>
                  <a:t>5 bits indicate the headroom value of [0 31]dB with resolution of 1dB </a:t>
                </a:r>
              </a:p>
              <a:p>
                <a:pPr lvl="1">
                  <a:spcBef>
                    <a:spcPts val="400"/>
                  </a:spcBef>
                </a:pPr>
                <a:r>
                  <a:rPr lang="en-US" sz="1800" kern="0" dirty="0" smtClean="0"/>
                  <a:t>1 </a:t>
                </a:r>
                <a:r>
                  <a:rPr lang="en-US" sz="1800" kern="0" dirty="0"/>
                  <a:t>bit flag </a:t>
                </a:r>
                <a:r>
                  <a:rPr lang="en-US" sz="1800" kern="0" dirty="0" smtClean="0"/>
                  <a:t>indicates </a:t>
                </a:r>
                <a:r>
                  <a:rPr lang="en-US" sz="1800" kern="0" dirty="0"/>
                  <a:t>whether the minimum TX power of the </a:t>
                </a:r>
                <a:r>
                  <a:rPr lang="en-US" sz="1800" kern="0" dirty="0" smtClean="0"/>
                  <a:t>current MCS </a:t>
                </a:r>
                <a:r>
                  <a:rPr lang="en-US" sz="1800" kern="0" dirty="0"/>
                  <a:t>is reached by the </a:t>
                </a:r>
                <a:r>
                  <a:rPr lang="en-US" sz="1800" kern="0" dirty="0" smtClean="0"/>
                  <a:t>STA (=1: transmit </a:t>
                </a:r>
                <a:r>
                  <a:rPr lang="en-US" kern="0" dirty="0" smtClean="0"/>
                  <a:t>at </a:t>
                </a:r>
                <a:r>
                  <a:rPr lang="en-US" sz="1800" kern="0" dirty="0" smtClean="0"/>
                  <a:t>its </a:t>
                </a:r>
                <a:r>
                  <a:rPr lang="en-US" sz="1800" kern="0" dirty="0"/>
                  <a:t>minimum capable </a:t>
                </a:r>
                <a:r>
                  <a:rPr lang="en-US" sz="1800" kern="0" dirty="0" err="1"/>
                  <a:t>Tx</a:t>
                </a:r>
                <a:r>
                  <a:rPr lang="en-US" sz="1800" kern="0" dirty="0"/>
                  <a:t> power for </a:t>
                </a:r>
                <a:r>
                  <a:rPr lang="en-US" sz="1800" kern="0" dirty="0" smtClean="0"/>
                  <a:t>current MCS)</a:t>
                </a:r>
              </a:p>
              <a:p>
                <a:pPr marL="457200" lvl="1" indent="0">
                  <a:spcBef>
                    <a:spcPts val="400"/>
                  </a:spcBef>
                  <a:buNone/>
                </a:pPr>
                <a:endParaRPr lang="en-US" sz="1600" kern="0" dirty="0"/>
              </a:p>
              <a:p>
                <a:pPr marL="457200" lvl="1" indent="0">
                  <a:buNone/>
                </a:pPr>
                <a:r>
                  <a:rPr lang="en-US" sz="1800" kern="0" dirty="0"/>
                  <a:t>w</a:t>
                </a:r>
                <a:r>
                  <a:rPr lang="en-US" sz="1800" kern="0" dirty="0" smtClean="0"/>
                  <a:t>here a STA’s </a:t>
                </a:r>
                <a:r>
                  <a:rPr lang="en-US" sz="1800" kern="0" dirty="0"/>
                  <a:t>headroom is defined as: </a:t>
                </a:r>
                <a14:m>
                  <m:oMath xmlns:m="http://schemas.openxmlformats.org/officeDocument/2006/math">
                    <m:r>
                      <a:rPr lang="en-US" sz="1800" i="1" kern="0">
                        <a:latin typeface="Cambria Math" panose="02040503050406030204" pitchFamily="18" charset="0"/>
                      </a:rPr>
                      <m:t>𝑯</m:t>
                    </m:r>
                    <m:sSub>
                      <m:sSubPr>
                        <m:ctrlPr>
                          <a:rPr lang="en-US" sz="1800" i="1" kern="0">
                            <a:latin typeface="Cambria Math" panose="02040503050406030204" pitchFamily="18" charset="0"/>
                          </a:rPr>
                        </m:ctrlPr>
                      </m:sSubPr>
                      <m:e>
                        <m:r>
                          <a:rPr lang="en-US" sz="1800" i="1" kern="0">
                            <a:latin typeface="Cambria Math" panose="02040503050406030204" pitchFamily="18" charset="0"/>
                          </a:rPr>
                          <m:t>𝑹</m:t>
                        </m:r>
                      </m:e>
                      <m:sub>
                        <m:r>
                          <a:rPr lang="en-US" sz="1800" i="1" kern="0">
                            <a:latin typeface="Cambria Math" panose="02040503050406030204" pitchFamily="18" charset="0"/>
                          </a:rPr>
                          <m:t>𝑺𝑻𝑨</m:t>
                        </m:r>
                      </m:sub>
                    </m:sSub>
                    <m:r>
                      <a:rPr lang="en-US" sz="1800" i="1" kern="0">
                        <a:latin typeface="Cambria Math" panose="02040503050406030204" pitchFamily="18" charset="0"/>
                      </a:rPr>
                      <m:t>=</m:t>
                    </m:r>
                    <m:sSubSup>
                      <m:sSubSupPr>
                        <m:ctrlPr>
                          <a:rPr lang="en-US" sz="1800" i="1" kern="0">
                            <a:latin typeface="Cambria Math" panose="02040503050406030204" pitchFamily="18" charset="0"/>
                          </a:rPr>
                        </m:ctrlPr>
                      </m:sSubSupPr>
                      <m:e>
                        <m:r>
                          <a:rPr lang="en-US" sz="1800" i="1" kern="0">
                            <a:latin typeface="Cambria Math" panose="02040503050406030204" pitchFamily="18" charset="0"/>
                          </a:rPr>
                          <m:t>𝑻𝑿</m:t>
                        </m:r>
                      </m:e>
                      <m:sub>
                        <m:r>
                          <a:rPr lang="en-US" sz="1800" i="1" kern="0">
                            <a:latin typeface="Cambria Math" panose="02040503050406030204" pitchFamily="18" charset="0"/>
                          </a:rPr>
                          <m:t>𝒑𝒘𝒓</m:t>
                        </m:r>
                      </m:sub>
                      <m:sup>
                        <m:r>
                          <a:rPr lang="en-US" sz="1800" i="1" kern="0">
                            <a:latin typeface="Cambria Math" panose="02040503050406030204" pitchFamily="18" charset="0"/>
                          </a:rPr>
                          <m:t>𝑴𝑨𝑿</m:t>
                        </m:r>
                      </m:sup>
                    </m:sSubSup>
                    <m:r>
                      <a:rPr lang="en-US" sz="1800" i="1" kern="0">
                        <a:latin typeface="Cambria Math" panose="02040503050406030204" pitchFamily="18" charset="0"/>
                      </a:rPr>
                      <m:t>−</m:t>
                    </m:r>
                    <m:sSubSup>
                      <m:sSubSupPr>
                        <m:ctrlPr>
                          <a:rPr lang="en-US" sz="1800" i="1" kern="0">
                            <a:latin typeface="Cambria Math" panose="02040503050406030204" pitchFamily="18" charset="0"/>
                          </a:rPr>
                        </m:ctrlPr>
                      </m:sSubSupPr>
                      <m:e>
                        <m:r>
                          <a:rPr lang="en-US" sz="1800" i="1" kern="0">
                            <a:latin typeface="Cambria Math" panose="02040503050406030204" pitchFamily="18" charset="0"/>
                          </a:rPr>
                          <m:t>𝑻𝑿</m:t>
                        </m:r>
                      </m:e>
                      <m:sub>
                        <m:r>
                          <a:rPr lang="en-US" sz="1800" i="1" kern="0">
                            <a:latin typeface="Cambria Math" panose="02040503050406030204" pitchFamily="18" charset="0"/>
                          </a:rPr>
                          <m:t>𝒑𝒘𝒓</m:t>
                        </m:r>
                      </m:sub>
                      <m:sup>
                        <m:r>
                          <a:rPr lang="en-US" sz="1800" i="1" kern="0">
                            <a:latin typeface="Cambria Math" panose="02040503050406030204" pitchFamily="18" charset="0"/>
                          </a:rPr>
                          <m:t>𝑺𝑻𝑨</m:t>
                        </m:r>
                      </m:sup>
                    </m:sSubSup>
                    <m:r>
                      <a:rPr lang="en-US" sz="1800" i="1" kern="0">
                        <a:latin typeface="Cambria Math" panose="02040503050406030204" pitchFamily="18" charset="0"/>
                      </a:rPr>
                      <m:t>,</m:t>
                    </m:r>
                  </m:oMath>
                </a14:m>
                <a:r>
                  <a:rPr lang="en-US" sz="1800" kern="0" dirty="0"/>
                  <a:t> where</a:t>
                </a:r>
              </a:p>
              <a:p>
                <a:pPr lvl="1"/>
                <a14:m>
                  <m:oMath xmlns:m="http://schemas.openxmlformats.org/officeDocument/2006/math">
                    <m:sSubSup>
                      <m:sSubSupPr>
                        <m:ctrlPr>
                          <a:rPr lang="en-US" sz="1800" i="1" kern="0">
                            <a:latin typeface="Cambria Math" panose="02040503050406030204" pitchFamily="18" charset="0"/>
                          </a:rPr>
                        </m:ctrlPr>
                      </m:sSubSupPr>
                      <m:e>
                        <m:r>
                          <a:rPr lang="en-US" sz="1800" i="1" kern="0">
                            <a:latin typeface="Cambria Math" panose="02040503050406030204" pitchFamily="18" charset="0"/>
                          </a:rPr>
                          <m:t>𝑇𝑋</m:t>
                        </m:r>
                      </m:e>
                      <m:sub>
                        <m:r>
                          <a:rPr lang="en-US" sz="1800" i="1" kern="0">
                            <a:latin typeface="Cambria Math" panose="02040503050406030204" pitchFamily="18" charset="0"/>
                          </a:rPr>
                          <m:t>𝑝𝑤𝑟</m:t>
                        </m:r>
                      </m:sub>
                      <m:sup>
                        <m:r>
                          <a:rPr lang="en-US" sz="1800" i="1" kern="0">
                            <a:latin typeface="Cambria Math" panose="02040503050406030204" pitchFamily="18" charset="0"/>
                          </a:rPr>
                          <m:t>𝑀𝐴𝑋</m:t>
                        </m:r>
                      </m:sup>
                    </m:sSubSup>
                  </m:oMath>
                </a14:m>
                <a:r>
                  <a:rPr lang="en-US" sz="1800" kern="0" dirty="0"/>
                  <a:t> is the potential transmit power of the STA when target RSSI is set to value of 127, i.e. max power, for current </a:t>
                </a:r>
                <a:r>
                  <a:rPr lang="en-US" sz="1800" kern="0" dirty="0" smtClean="0"/>
                  <a:t>MCS and current UL packet</a:t>
                </a:r>
                <a:endParaRPr lang="en-US" sz="1800" kern="0" dirty="0"/>
              </a:p>
              <a:p>
                <a:pPr lvl="1">
                  <a:spcBef>
                    <a:spcPts val="400"/>
                  </a:spcBef>
                </a:pPr>
                <a14:m>
                  <m:oMath xmlns:m="http://schemas.openxmlformats.org/officeDocument/2006/math">
                    <m:sSubSup>
                      <m:sSubSupPr>
                        <m:ctrlPr>
                          <a:rPr lang="en-US" sz="1800" i="1" kern="0">
                            <a:latin typeface="Cambria Math" panose="02040503050406030204" pitchFamily="18" charset="0"/>
                          </a:rPr>
                        </m:ctrlPr>
                      </m:sSubSupPr>
                      <m:e>
                        <m:r>
                          <a:rPr lang="en-US" sz="1800" i="1" kern="0">
                            <a:latin typeface="Cambria Math" panose="02040503050406030204" pitchFamily="18" charset="0"/>
                          </a:rPr>
                          <m:t>𝑇𝑋</m:t>
                        </m:r>
                      </m:e>
                      <m:sub>
                        <m:r>
                          <a:rPr lang="en-US" sz="1800" i="1" kern="0">
                            <a:latin typeface="Cambria Math" panose="02040503050406030204" pitchFamily="18" charset="0"/>
                          </a:rPr>
                          <m:t>𝑝𝑤𝑟</m:t>
                        </m:r>
                      </m:sub>
                      <m:sup>
                        <m:r>
                          <a:rPr lang="en-US" sz="1800" i="1" kern="0">
                            <a:latin typeface="Cambria Math" panose="02040503050406030204" pitchFamily="18" charset="0"/>
                          </a:rPr>
                          <m:t>𝑆𝑇𝐴</m:t>
                        </m:r>
                      </m:sup>
                    </m:sSubSup>
                  </m:oMath>
                </a14:m>
                <a:r>
                  <a:rPr lang="en-US" sz="1800" kern="0" dirty="0"/>
                  <a:t> is the transmit power of the current UL packet</a:t>
                </a:r>
              </a:p>
              <a:p>
                <a:pPr marL="457200" lvl="1" indent="0">
                  <a:spcBef>
                    <a:spcPts val="400"/>
                  </a:spcBef>
                  <a:buNone/>
                </a:pPr>
                <a:endParaRPr lang="en-US" sz="1600" kern="0" dirty="0"/>
              </a:p>
              <a:p>
                <a:pPr lvl="1"/>
                <a:endParaRPr lang="en-US" kern="0" dirty="0" smtClean="0"/>
              </a:p>
              <a:p>
                <a:pPr marL="457200" lvl="1" indent="0">
                  <a:buNone/>
                </a:pPr>
                <a:endParaRPr lang="en-US" kern="0" dirty="0" smtClean="0"/>
              </a:p>
              <a:p>
                <a:pPr lvl="1"/>
                <a:endParaRPr lang="en-US" kern="0" dirty="0" smtClean="0"/>
              </a:p>
              <a:p>
                <a:pPr lvl="1"/>
                <a:endParaRPr lang="en-US" kern="0" dirty="0" smtClean="0"/>
              </a:p>
              <a:p>
                <a:pPr marL="457200" lvl="1" indent="0">
                  <a:buFontTx/>
                  <a:buNone/>
                </a:pPr>
                <a:endParaRPr lang="en-US" kern="0" dirty="0" smtClean="0"/>
              </a:p>
            </p:txBody>
          </p:sp>
        </mc:Choice>
        <mc:Fallback>
          <p:sp>
            <p:nvSpPr>
              <p:cNvPr id="9" name="Content Placeholder 2"/>
              <p:cNvSpPr txBox="1">
                <a:spLocks noRot="1" noChangeAspect="1" noMove="1" noResize="1" noEditPoints="1" noAdjustHandles="1" noChangeArrowheads="1" noChangeShapeType="1" noTextEdit="1"/>
              </p:cNvSpPr>
              <p:nvPr/>
            </p:nvSpPr>
            <p:spPr bwMode="auto">
              <a:xfrm>
                <a:off x="673924" y="1569522"/>
                <a:ext cx="7555675" cy="4114800"/>
              </a:xfrm>
              <a:prstGeom prst="rect">
                <a:avLst/>
              </a:prstGeom>
              <a:blipFill rotWithShape="0">
                <a:blip r:embed="rId2" cstate="print"/>
                <a:stretch>
                  <a:fillRect l="-1130" t="-1037" r="-969"/>
                </a:stretch>
              </a:blipFill>
              <a:ln w="9525">
                <a:noFill/>
                <a:miter lim="800000"/>
                <a:headEnd/>
                <a:tailEnd/>
              </a:ln>
            </p:spPr>
            <p:txBody>
              <a:bodyPr/>
              <a:lstStyle/>
              <a:p>
                <a:r>
                  <a:rPr lang="en-US">
                    <a:noFill/>
                  </a:rPr>
                  <a:t> </a:t>
                </a:r>
              </a:p>
            </p:txBody>
          </p:sp>
        </mc:Fallback>
      </mc:AlternateContent>
      <p:sp>
        <p:nvSpPr>
          <p:cNvPr id="8" name="TextBox 7"/>
          <p:cNvSpPr txBox="1"/>
          <p:nvPr/>
        </p:nvSpPr>
        <p:spPr>
          <a:xfrm>
            <a:off x="10668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723900" y="520700"/>
            <a:ext cx="7772400" cy="914400"/>
          </a:xfrm>
        </p:spPr>
        <p:txBody>
          <a:bodyPr/>
          <a:lstStyle/>
          <a:p>
            <a:r>
              <a:rPr lang="en-US" altLang="zh-CN" dirty="0" smtClean="0"/>
              <a:t>Straw-Poll </a:t>
            </a:r>
            <a:r>
              <a:rPr lang="en-US" altLang="zh-CN" dirty="0" smtClean="0"/>
              <a:t>19 (#5, 11-16/0617r1)</a:t>
            </a:r>
            <a:endParaRPr lang="en-US" altLang="en-US" dirty="0" smtClean="0"/>
          </a:p>
        </p:txBody>
      </p:sp>
      <p:sp>
        <p:nvSpPr>
          <p:cNvPr id="3" name="Date Placeholder 2"/>
          <p:cNvSpPr>
            <a:spLocks noGrp="1"/>
          </p:cNvSpPr>
          <p:nvPr>
            <p:ph type="dt" sz="quarter" idx="10"/>
          </p:nvPr>
        </p:nvSpPr>
        <p:spPr/>
        <p:txBody>
          <a:bodyPr/>
          <a:lstStyle/>
          <a:p>
            <a:pPr>
              <a:defRPr/>
            </a:pPr>
            <a:r>
              <a:rPr lang="en-US" altLang="ko-KR"/>
              <a:t>May 2016</a:t>
            </a:r>
            <a:endParaRPr lang="en-US" altLang="ko-KR" dirty="0"/>
          </a:p>
        </p:txBody>
      </p:sp>
      <p:sp>
        <p:nvSpPr>
          <p:cNvPr id="29701"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3A9A33DC-CE18-4AA9-B38A-138025C14FBA}" type="slidenum">
              <a:rPr lang="en-US" altLang="ko-KR" sz="1200" b="0" smtClean="0"/>
              <a:pPr>
                <a:spcBef>
                  <a:spcPct val="0"/>
                </a:spcBef>
                <a:buFontTx/>
                <a:buNone/>
              </a:pPr>
              <a:t>34</a:t>
            </a:fld>
            <a:endParaRPr lang="en-US" altLang="ko-KR" sz="1200" b="0" smtClean="0"/>
          </a:p>
        </p:txBody>
      </p:sp>
      <p:sp>
        <p:nvSpPr>
          <p:cNvPr id="8" name="Content Placeholder 2"/>
          <p:cNvSpPr txBox="1">
            <a:spLocks/>
          </p:cNvSpPr>
          <p:nvPr/>
        </p:nvSpPr>
        <p:spPr bwMode="auto">
          <a:xfrm>
            <a:off x="685800" y="1524000"/>
            <a:ext cx="7820025" cy="4419600"/>
          </a:xfrm>
          <a:prstGeom prst="rect">
            <a:avLst/>
          </a:prstGeom>
          <a:noFill/>
          <a:ln w="9525">
            <a:noFill/>
            <a:miter lim="800000"/>
            <a:headEnd/>
            <a:tailEnd/>
          </a:ln>
        </p:spPr>
        <p:txBody>
          <a:bodyPr lIns="92075" tIns="46038" rIns="92075" bIns="46038">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kern="0" dirty="0" smtClean="0"/>
              <a:t>Do you agree to make the following changes (highlighted in red) to 11ax SFD</a:t>
            </a:r>
          </a:p>
          <a:p>
            <a:pPr marL="400050" lvl="1" indent="0">
              <a:buFontTx/>
              <a:buNone/>
              <a:defRPr/>
            </a:pPr>
            <a:r>
              <a:rPr lang="en-US" dirty="0"/>
              <a:t>STAs that participate in HE trigger-based PPDU shall support the following absolute </a:t>
            </a:r>
            <a:r>
              <a:rPr lang="en-US" dirty="0" err="1"/>
              <a:t>Tx</a:t>
            </a:r>
            <a:r>
              <a:rPr lang="en-US" dirty="0"/>
              <a:t> power requirements and the RSSI measurement accuracy requirements for the two device classes: </a:t>
            </a:r>
          </a:p>
          <a:p>
            <a:pPr marL="685800" lvl="1">
              <a:defRPr/>
            </a:pPr>
            <a:r>
              <a:rPr lang="en-US" dirty="0" smtClean="0"/>
              <a:t>Class </a:t>
            </a:r>
            <a:r>
              <a:rPr lang="en-US" dirty="0"/>
              <a:t>A</a:t>
            </a:r>
            <a:r>
              <a:rPr lang="en-US" dirty="0" smtClean="0"/>
              <a:t>: </a:t>
            </a:r>
          </a:p>
          <a:p>
            <a:pPr marL="1028700" lvl="2">
              <a:defRPr/>
            </a:pPr>
            <a:r>
              <a:rPr lang="en-US" sz="1800" dirty="0" err="1" smtClean="0"/>
              <a:t>Tx</a:t>
            </a:r>
            <a:r>
              <a:rPr lang="en-US" sz="1800" dirty="0" smtClean="0"/>
              <a:t> </a:t>
            </a:r>
            <a:r>
              <a:rPr lang="en-US" sz="1800" dirty="0"/>
              <a:t>power accuracy: +/-3dB </a:t>
            </a:r>
          </a:p>
          <a:p>
            <a:pPr marL="1028700" lvl="2">
              <a:defRPr/>
            </a:pPr>
            <a:r>
              <a:rPr lang="en-US" sz="1800" dirty="0" smtClean="0"/>
              <a:t> </a:t>
            </a:r>
            <a:r>
              <a:rPr lang="en-US" sz="1800" dirty="0"/>
              <a:t>RSSI measurement accuracy: </a:t>
            </a:r>
            <a:r>
              <a:rPr lang="en-US" sz="1800" strike="sngStrike" dirty="0">
                <a:solidFill>
                  <a:srgbClr val="FF0000"/>
                </a:solidFill>
              </a:rPr>
              <a:t>+/-2dB </a:t>
            </a:r>
            <a:r>
              <a:rPr lang="en-US" sz="1800" dirty="0">
                <a:solidFill>
                  <a:srgbClr val="FF0000"/>
                </a:solidFill>
              </a:rPr>
              <a:t>+/- 3dB</a:t>
            </a:r>
          </a:p>
          <a:p>
            <a:pPr marL="685800" lvl="1">
              <a:defRPr/>
            </a:pPr>
            <a:r>
              <a:rPr lang="en-US" dirty="0" smtClean="0"/>
              <a:t>Class </a:t>
            </a:r>
            <a:r>
              <a:rPr lang="en-US" dirty="0"/>
              <a:t>B:</a:t>
            </a:r>
          </a:p>
          <a:p>
            <a:pPr marL="914400" lvl="2" indent="-171450">
              <a:defRPr/>
            </a:pPr>
            <a:r>
              <a:rPr lang="en-US" sz="1800" dirty="0" err="1" smtClean="0"/>
              <a:t>Tx</a:t>
            </a:r>
            <a:r>
              <a:rPr lang="en-US" sz="1800" dirty="0" smtClean="0"/>
              <a:t> </a:t>
            </a:r>
            <a:r>
              <a:rPr lang="en-US" sz="1800" dirty="0"/>
              <a:t>power accuracy: +/-</a:t>
            </a:r>
            <a:r>
              <a:rPr lang="en-US" sz="1800" dirty="0" smtClean="0"/>
              <a:t>9dB</a:t>
            </a:r>
          </a:p>
          <a:p>
            <a:pPr marL="914400" lvl="2" indent="-171450">
              <a:defRPr/>
            </a:pPr>
            <a:r>
              <a:rPr lang="en-US" sz="1800" dirty="0" smtClean="0"/>
              <a:t>RSSI </a:t>
            </a:r>
            <a:r>
              <a:rPr lang="en-US" sz="1800" dirty="0"/>
              <a:t>accuracy: +/-5dB</a:t>
            </a:r>
          </a:p>
          <a:p>
            <a:pPr marL="400050" lvl="1" indent="0">
              <a:buFontTx/>
              <a:buNone/>
              <a:defRPr/>
            </a:pPr>
            <a:r>
              <a:rPr lang="en-US" dirty="0">
                <a:solidFill>
                  <a:srgbClr val="FF0000"/>
                </a:solidFill>
              </a:rPr>
              <a:t>The RSSI accuracy requirements shall be applied to receive signal level range </a:t>
            </a:r>
            <a:r>
              <a:rPr lang="en-US" dirty="0" smtClean="0">
                <a:solidFill>
                  <a:srgbClr val="FF0000"/>
                </a:solidFill>
              </a:rPr>
              <a:t>from </a:t>
            </a:r>
            <a:r>
              <a:rPr lang="en-US" dirty="0" smtClean="0">
                <a:solidFill>
                  <a:srgbClr val="FF0000"/>
                </a:solidFill>
              </a:rPr>
              <a:t>-82dBm </a:t>
            </a:r>
            <a:r>
              <a:rPr lang="en-US" dirty="0">
                <a:solidFill>
                  <a:srgbClr val="FF0000"/>
                </a:solidFill>
              </a:rPr>
              <a:t>to -20dBm (2.4GHz) or -30dBm (5GHz). The requirement is stated for </a:t>
            </a:r>
            <a:r>
              <a:rPr lang="en-US" dirty="0" smtClean="0">
                <a:solidFill>
                  <a:srgbClr val="FF0000"/>
                </a:solidFill>
              </a:rPr>
              <a:t>nominal (room</a:t>
            </a:r>
            <a:r>
              <a:rPr lang="en-US" dirty="0">
                <a:solidFill>
                  <a:srgbClr val="FF0000"/>
                </a:solidFill>
              </a:rPr>
              <a:t>) temperature conditions. RSSI is measured over legacy </a:t>
            </a:r>
            <a:r>
              <a:rPr lang="en-US" dirty="0" smtClean="0">
                <a:solidFill>
                  <a:srgbClr val="FF0000"/>
                </a:solidFill>
              </a:rPr>
              <a:t>preamble</a:t>
            </a:r>
            <a:endParaRPr lang="en-US" sz="1800" kern="0" dirty="0" smtClean="0">
              <a:solidFill>
                <a:srgbClr val="FF0000"/>
              </a:solidFill>
            </a:endParaRPr>
          </a:p>
        </p:txBody>
      </p:sp>
      <p:sp>
        <p:nvSpPr>
          <p:cNvPr id="7" name="TextBox 6"/>
          <p:cNvSpPr txBox="1"/>
          <p:nvPr/>
        </p:nvSpPr>
        <p:spPr>
          <a:xfrm>
            <a:off x="990600" y="6019800"/>
            <a:ext cx="3429000" cy="369332"/>
          </a:xfrm>
          <a:prstGeom prst="rect">
            <a:avLst/>
          </a:prstGeom>
          <a:noFill/>
        </p:spPr>
        <p:txBody>
          <a:bodyPr wrap="square" rtlCol="0">
            <a:spAutoFit/>
          </a:bodyPr>
          <a:lstStyle/>
          <a:p>
            <a:r>
              <a:rPr lang="en-US" altLang="zh-CN" sz="1800" dirty="0" smtClean="0">
                <a:solidFill>
                  <a:srgbClr val="00B050"/>
                </a:solidFill>
              </a:rPr>
              <a:t>30Y/1N/8A.  SP passed </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zh-CN" dirty="0" smtClean="0"/>
              <a:t>Straw-Poll </a:t>
            </a:r>
            <a:r>
              <a:rPr lang="en-US" altLang="zh-CN" dirty="0" smtClean="0"/>
              <a:t>20 (#1, 11-16/0618r1)</a:t>
            </a:r>
            <a:endParaRPr lang="en-US" altLang="en-US" dirty="0" smtClean="0"/>
          </a:p>
        </p:txBody>
      </p:sp>
      <p:sp>
        <p:nvSpPr>
          <p:cNvPr id="3" name="Content Placeholder 2"/>
          <p:cNvSpPr>
            <a:spLocks noGrp="1"/>
          </p:cNvSpPr>
          <p:nvPr>
            <p:ph idx="1"/>
          </p:nvPr>
        </p:nvSpPr>
        <p:spPr/>
        <p:txBody>
          <a:bodyPr/>
          <a:lstStyle/>
          <a:p>
            <a:r>
              <a:rPr lang="en-US" altLang="zh-CN" dirty="0" smtClean="0">
                <a:ea typeface="宋体" charset="-122"/>
              </a:rPr>
              <a:t>Do you support to reuse the 11ac per stream CSD values for all HE PPDU?</a:t>
            </a:r>
          </a:p>
          <a:p>
            <a:pPr>
              <a:buFontTx/>
              <a:buNone/>
            </a:pPr>
            <a:endParaRPr lang="en-US" altLang="zh-CN" sz="1800" dirty="0" smtClean="0">
              <a:ea typeface="宋体" charset="-122"/>
            </a:endParaRPr>
          </a:p>
        </p:txBody>
      </p:sp>
      <p:sp>
        <p:nvSpPr>
          <p:cNvPr id="25605" name="Slide Number Placeholder 7"/>
          <p:cNvSpPr>
            <a:spLocks noGrp="1"/>
          </p:cNvSpPr>
          <p:nvPr>
            <p:ph type="sldNum" sz="quarter" idx="12"/>
          </p:nvPr>
        </p:nvSpPr>
        <p:spPr>
          <a:noFill/>
        </p:spPr>
        <p:txBody>
          <a:bodyPr/>
          <a:lstStyle/>
          <a:p>
            <a:r>
              <a:rPr lang="en-US" altLang="ko-KR"/>
              <a:t>Slide </a:t>
            </a:r>
            <a:fld id="{C992CD1D-580E-48FB-8696-01EBEE1297D3}" type="slidenum">
              <a:rPr lang="en-US" altLang="ko-KR"/>
              <a:pPr/>
              <a:t>35</a:t>
            </a:fld>
            <a:endParaRPr lang="en-US" altLang="ko-KR"/>
          </a:p>
        </p:txBody>
      </p:sp>
      <p:sp>
        <p:nvSpPr>
          <p:cNvPr id="2" name="Date Placeholder 1"/>
          <p:cNvSpPr>
            <a:spLocks noGrp="1"/>
          </p:cNvSpPr>
          <p:nvPr>
            <p:ph type="dt" sz="quarter" idx="10"/>
          </p:nvPr>
        </p:nvSpPr>
        <p:spPr/>
        <p:txBody>
          <a:bodyPr/>
          <a:lstStyle/>
          <a:p>
            <a:pPr>
              <a:defRPr/>
            </a:pPr>
            <a:r>
              <a:rPr lang="en-US"/>
              <a:t>May 2016</a:t>
            </a:r>
            <a:endParaRPr lang="en-US" dirty="0"/>
          </a:p>
        </p:txBody>
      </p:sp>
      <p:sp>
        <p:nvSpPr>
          <p:cNvPr id="8" name="TextBox 7"/>
          <p:cNvSpPr txBox="1"/>
          <p:nvPr/>
        </p:nvSpPr>
        <p:spPr>
          <a:xfrm>
            <a:off x="10668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zh-CN" dirty="0" smtClean="0"/>
              <a:t>Straw-Poll </a:t>
            </a:r>
            <a:r>
              <a:rPr lang="en-US" altLang="zh-CN" dirty="0" smtClean="0"/>
              <a:t>21 (#2, </a:t>
            </a:r>
            <a:r>
              <a:rPr lang="en-US" altLang="zh-CN" dirty="0" smtClean="0"/>
              <a:t>11-16/0618r1)</a:t>
            </a:r>
            <a:endParaRPr lang="en-US" altLang="en-US" dirty="0" smtClean="0"/>
          </a:p>
        </p:txBody>
      </p:sp>
      <p:sp>
        <p:nvSpPr>
          <p:cNvPr id="3" name="Content Placeholder 2"/>
          <p:cNvSpPr>
            <a:spLocks noGrp="1"/>
          </p:cNvSpPr>
          <p:nvPr>
            <p:ph idx="1"/>
          </p:nvPr>
        </p:nvSpPr>
        <p:spPr/>
        <p:txBody>
          <a:bodyPr/>
          <a:lstStyle/>
          <a:p>
            <a:r>
              <a:rPr lang="en-US" altLang="zh-CN" dirty="0" smtClean="0">
                <a:ea typeface="宋体" charset="-122"/>
              </a:rPr>
              <a:t>Do you support that in UL MU-MIMO transmission the per stream CSD value is based on global stream index?</a:t>
            </a:r>
          </a:p>
          <a:p>
            <a:pPr>
              <a:buFontTx/>
              <a:buNone/>
            </a:pPr>
            <a:endParaRPr lang="en-US" altLang="zh-CN" sz="1800" dirty="0" smtClean="0">
              <a:ea typeface="宋体" charset="-122"/>
            </a:endParaRPr>
          </a:p>
        </p:txBody>
      </p:sp>
      <p:sp>
        <p:nvSpPr>
          <p:cNvPr id="27653" name="Slide Number Placeholder 7"/>
          <p:cNvSpPr>
            <a:spLocks noGrp="1"/>
          </p:cNvSpPr>
          <p:nvPr>
            <p:ph type="sldNum" sz="quarter" idx="12"/>
          </p:nvPr>
        </p:nvSpPr>
        <p:spPr>
          <a:noFill/>
        </p:spPr>
        <p:txBody>
          <a:bodyPr/>
          <a:lstStyle/>
          <a:p>
            <a:r>
              <a:rPr lang="en-US" altLang="ko-KR"/>
              <a:t>Slide </a:t>
            </a:r>
            <a:fld id="{F4637CD7-8A22-43B5-8514-B00F8EFB24DA}" type="slidenum">
              <a:rPr lang="en-US" altLang="ko-KR"/>
              <a:pPr/>
              <a:t>36</a:t>
            </a:fld>
            <a:endParaRPr lang="en-US" altLang="ko-KR"/>
          </a:p>
        </p:txBody>
      </p:sp>
      <p:sp>
        <p:nvSpPr>
          <p:cNvPr id="2" name="Date Placeholder 1"/>
          <p:cNvSpPr>
            <a:spLocks noGrp="1"/>
          </p:cNvSpPr>
          <p:nvPr>
            <p:ph type="dt" sz="quarter" idx="10"/>
          </p:nvPr>
        </p:nvSpPr>
        <p:spPr/>
        <p:txBody>
          <a:bodyPr/>
          <a:lstStyle/>
          <a:p>
            <a:pPr>
              <a:defRPr/>
            </a:pPr>
            <a:r>
              <a:rPr lang="en-US"/>
              <a:t>May 2016</a:t>
            </a:r>
            <a:endParaRPr lang="en-US" dirty="0"/>
          </a:p>
        </p:txBody>
      </p:sp>
      <p:sp>
        <p:nvSpPr>
          <p:cNvPr id="8" name="TextBox 7"/>
          <p:cNvSpPr txBox="1"/>
          <p:nvPr/>
        </p:nvSpPr>
        <p:spPr>
          <a:xfrm>
            <a:off x="10668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zh-CN" dirty="0" smtClean="0"/>
              <a:t>Straw-Poll </a:t>
            </a:r>
            <a:r>
              <a:rPr lang="en-US" altLang="zh-CN" dirty="0" smtClean="0"/>
              <a:t>22 (#3, </a:t>
            </a:r>
            <a:r>
              <a:rPr lang="en-US" altLang="zh-CN" dirty="0" smtClean="0"/>
              <a:t>11-16/0618r1)</a:t>
            </a:r>
            <a:endParaRPr lang="en-US" altLang="en-US" dirty="0" smtClean="0"/>
          </a:p>
        </p:txBody>
      </p:sp>
      <p:sp>
        <p:nvSpPr>
          <p:cNvPr id="29699" name="Content Placeholder 2"/>
          <p:cNvSpPr>
            <a:spLocks noGrp="1"/>
          </p:cNvSpPr>
          <p:nvPr>
            <p:ph idx="1"/>
          </p:nvPr>
        </p:nvSpPr>
        <p:spPr/>
        <p:txBody>
          <a:bodyPr/>
          <a:lstStyle/>
          <a:p>
            <a:r>
              <a:rPr lang="en-US" altLang="en-US" smtClean="0"/>
              <a:t>Do you support per antenna CSD values for in Pre HE modulation</a:t>
            </a:r>
          </a:p>
          <a:p>
            <a:pPr lvl="1"/>
            <a:r>
              <a:rPr lang="en-US" altLang="en-US" sz="2200" b="1" smtClean="0"/>
              <a:t>Reuse the 11ac per antenna CSD values when beam change =1</a:t>
            </a:r>
          </a:p>
          <a:p>
            <a:pPr lvl="1"/>
            <a:r>
              <a:rPr lang="en-US" altLang="en-US" sz="2200" b="1" smtClean="0"/>
              <a:t>Not specified (absorbed in the Q matrix) when beam_change=0?</a:t>
            </a:r>
          </a:p>
        </p:txBody>
      </p:sp>
      <p:sp>
        <p:nvSpPr>
          <p:cNvPr id="29701" name="Slide Number Placeholder 7"/>
          <p:cNvSpPr>
            <a:spLocks noGrp="1"/>
          </p:cNvSpPr>
          <p:nvPr>
            <p:ph type="sldNum" sz="quarter" idx="12"/>
          </p:nvPr>
        </p:nvSpPr>
        <p:spPr>
          <a:noFill/>
        </p:spPr>
        <p:txBody>
          <a:bodyPr/>
          <a:lstStyle/>
          <a:p>
            <a:r>
              <a:rPr lang="en-US" altLang="ko-KR"/>
              <a:t>Slide </a:t>
            </a:r>
            <a:fld id="{ADB56A73-24C3-46CA-A6E8-01BC1AB70409}" type="slidenum">
              <a:rPr lang="en-US" altLang="ko-KR"/>
              <a:pPr/>
              <a:t>37</a:t>
            </a:fld>
            <a:endParaRPr lang="en-US" altLang="ko-KR"/>
          </a:p>
        </p:txBody>
      </p:sp>
      <p:sp>
        <p:nvSpPr>
          <p:cNvPr id="2" name="Date Placeholder 1"/>
          <p:cNvSpPr>
            <a:spLocks noGrp="1"/>
          </p:cNvSpPr>
          <p:nvPr>
            <p:ph type="dt" sz="quarter" idx="10"/>
          </p:nvPr>
        </p:nvSpPr>
        <p:spPr/>
        <p:txBody>
          <a:bodyPr/>
          <a:lstStyle/>
          <a:p>
            <a:pPr>
              <a:defRPr/>
            </a:pPr>
            <a:r>
              <a:rPr lang="en-US"/>
              <a:t>May 2016</a:t>
            </a:r>
            <a:endParaRPr lang="en-US" dirty="0"/>
          </a:p>
        </p:txBody>
      </p:sp>
      <p:sp>
        <p:nvSpPr>
          <p:cNvPr id="8" name="TextBox 7"/>
          <p:cNvSpPr txBox="1"/>
          <p:nvPr/>
        </p:nvSpPr>
        <p:spPr>
          <a:xfrm>
            <a:off x="10668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zh-CN" dirty="0" smtClean="0"/>
              <a:t>Straw-Poll </a:t>
            </a:r>
            <a:r>
              <a:rPr lang="en-US" altLang="zh-CN" dirty="0" smtClean="0"/>
              <a:t>23 (#4, </a:t>
            </a:r>
            <a:r>
              <a:rPr lang="en-US" altLang="zh-CN" dirty="0" smtClean="0"/>
              <a:t>11-16/0618r1)</a:t>
            </a:r>
            <a:endParaRPr lang="en-US" altLang="en-US" dirty="0" smtClean="0"/>
          </a:p>
        </p:txBody>
      </p:sp>
      <p:sp>
        <p:nvSpPr>
          <p:cNvPr id="3" name="Content Placeholder 2"/>
          <p:cNvSpPr>
            <a:spLocks noGrp="1"/>
          </p:cNvSpPr>
          <p:nvPr>
            <p:ph idx="1"/>
          </p:nvPr>
        </p:nvSpPr>
        <p:spPr/>
        <p:txBody>
          <a:bodyPr/>
          <a:lstStyle/>
          <a:p>
            <a:r>
              <a:rPr lang="en-US" altLang="zh-CN" smtClean="0">
                <a:ea typeface="宋体" charset="-122"/>
              </a:rPr>
              <a:t>Do you support that in UL MU transmission the per antenna CSD value is based on the antenna index of each STA (i.e. local index)?</a:t>
            </a:r>
          </a:p>
          <a:p>
            <a:pPr>
              <a:buFontTx/>
              <a:buNone/>
            </a:pPr>
            <a:endParaRPr lang="en-US" altLang="zh-CN" sz="1800" smtClean="0">
              <a:ea typeface="宋体" charset="-122"/>
            </a:endParaRPr>
          </a:p>
        </p:txBody>
      </p:sp>
      <p:sp>
        <p:nvSpPr>
          <p:cNvPr id="31749" name="Slide Number Placeholder 7"/>
          <p:cNvSpPr>
            <a:spLocks noGrp="1"/>
          </p:cNvSpPr>
          <p:nvPr>
            <p:ph type="sldNum" sz="quarter" idx="12"/>
          </p:nvPr>
        </p:nvSpPr>
        <p:spPr>
          <a:noFill/>
        </p:spPr>
        <p:txBody>
          <a:bodyPr/>
          <a:lstStyle/>
          <a:p>
            <a:r>
              <a:rPr lang="en-US" altLang="ko-KR"/>
              <a:t>Slide </a:t>
            </a:r>
            <a:fld id="{9051DA3E-FBEA-4267-9206-2A23B9D5A4F1}" type="slidenum">
              <a:rPr lang="en-US" altLang="ko-KR"/>
              <a:pPr/>
              <a:t>38</a:t>
            </a:fld>
            <a:endParaRPr lang="en-US" altLang="ko-KR"/>
          </a:p>
        </p:txBody>
      </p:sp>
      <p:sp>
        <p:nvSpPr>
          <p:cNvPr id="2" name="Date Placeholder 1"/>
          <p:cNvSpPr>
            <a:spLocks noGrp="1"/>
          </p:cNvSpPr>
          <p:nvPr>
            <p:ph type="dt" sz="quarter" idx="10"/>
          </p:nvPr>
        </p:nvSpPr>
        <p:spPr/>
        <p:txBody>
          <a:bodyPr/>
          <a:lstStyle/>
          <a:p>
            <a:pPr>
              <a:defRPr/>
            </a:pPr>
            <a:r>
              <a:rPr lang="en-US"/>
              <a:t>May 2016</a:t>
            </a:r>
            <a:endParaRPr lang="en-US" dirty="0"/>
          </a:p>
        </p:txBody>
      </p:sp>
      <p:sp>
        <p:nvSpPr>
          <p:cNvPr id="8" name="TextBox 7"/>
          <p:cNvSpPr txBox="1"/>
          <p:nvPr/>
        </p:nvSpPr>
        <p:spPr>
          <a:xfrm>
            <a:off x="10668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zh-CN" dirty="0" smtClean="0"/>
              <a:t>Straw-Poll </a:t>
            </a:r>
            <a:r>
              <a:rPr lang="en-US" altLang="zh-CN" dirty="0" smtClean="0"/>
              <a:t>24 (#1, 11-16/0619r0)</a:t>
            </a:r>
            <a:endParaRPr lang="en-US" altLang="en-US" dirty="0" smtClean="0"/>
          </a:p>
        </p:txBody>
      </p:sp>
      <p:sp>
        <p:nvSpPr>
          <p:cNvPr id="3" name="Content Placeholder 2"/>
          <p:cNvSpPr>
            <a:spLocks noGrp="1"/>
          </p:cNvSpPr>
          <p:nvPr>
            <p:ph idx="1"/>
          </p:nvPr>
        </p:nvSpPr>
        <p:spPr/>
        <p:txBody>
          <a:bodyPr/>
          <a:lstStyle/>
          <a:p>
            <a:r>
              <a:rPr lang="en-US" altLang="zh-CN" smtClean="0">
                <a:ea typeface="宋体" charset="-122"/>
              </a:rPr>
              <a:t>Do you support the following PAPR reduction scheme for HE SIG-B</a:t>
            </a:r>
          </a:p>
          <a:p>
            <a:pPr lvl="1" indent="-342900"/>
            <a:r>
              <a:rPr lang="en-US" altLang="zh-CN" smtClean="0">
                <a:ea typeface="宋体" charset="-122"/>
              </a:rPr>
              <a:t>Phase rotation is applied to the HE SIG-B data tones after constellation mapping.  For the kth data tone in the HE SIG-B, the phase rotation pattern is defined as</a:t>
            </a:r>
          </a:p>
          <a:p>
            <a:pPr lvl="1" indent="-342900">
              <a:buFontTx/>
              <a:buNone/>
            </a:pPr>
            <a:r>
              <a:rPr lang="en-US" altLang="zh-CN" smtClean="0">
                <a:ea typeface="宋体" charset="-122"/>
              </a:rPr>
              <a:t>	1 for 0=&lt;k&lt;26 and (-1)</a:t>
            </a:r>
            <a:r>
              <a:rPr lang="en-US" altLang="zh-CN" baseline="30000" smtClean="0">
                <a:ea typeface="宋体" charset="-122"/>
              </a:rPr>
              <a:t>k</a:t>
            </a:r>
            <a:r>
              <a:rPr lang="en-US" altLang="zh-CN" smtClean="0">
                <a:ea typeface="宋体" charset="-122"/>
              </a:rPr>
              <a:t> for 26=&lt;k&lt;52</a:t>
            </a:r>
            <a:endParaRPr lang="en-US" altLang="zh-CN" sz="1600" smtClean="0">
              <a:ea typeface="宋体" charset="-122"/>
            </a:endParaRPr>
          </a:p>
          <a:p>
            <a:pPr lvl="1" indent="-342900"/>
            <a:r>
              <a:rPr lang="en-US" altLang="zh-CN" smtClean="0">
                <a:ea typeface="宋体" charset="-122"/>
              </a:rPr>
              <a:t>For DCM + MCS0, since the same rotation has already been applied in the DCM BPSK bit mapping, this step of phase rotation after constellation mapping shall be skipped </a:t>
            </a:r>
          </a:p>
          <a:p>
            <a:pPr lvl="1" indent="-342900"/>
            <a:r>
              <a:rPr lang="en-US" altLang="zh-CN" smtClean="0">
                <a:ea typeface="宋体" charset="-122"/>
              </a:rPr>
              <a:t>Legacy gamma rotation still applies among different 20MHz channels</a:t>
            </a:r>
          </a:p>
          <a:p>
            <a:pPr>
              <a:buFontTx/>
              <a:buNone/>
            </a:pPr>
            <a:endParaRPr lang="en-US" altLang="zh-CN" smtClean="0">
              <a:ea typeface="宋体" charset="-122"/>
            </a:endParaRPr>
          </a:p>
          <a:p>
            <a:pPr>
              <a:buFontTx/>
              <a:buNone/>
            </a:pPr>
            <a:endParaRPr lang="en-US" altLang="zh-CN" sz="1800" smtClean="0">
              <a:ea typeface="宋体" charset="-122"/>
            </a:endParaRPr>
          </a:p>
          <a:p>
            <a:pPr>
              <a:buFontTx/>
              <a:buNone/>
            </a:pPr>
            <a:endParaRPr lang="en-US" altLang="zh-CN" sz="1800" smtClean="0">
              <a:ea typeface="宋体" charset="-122"/>
            </a:endParaRPr>
          </a:p>
          <a:p>
            <a:pPr>
              <a:buFontTx/>
              <a:buNone/>
            </a:pPr>
            <a:endParaRPr lang="en-US" altLang="zh-CN" sz="1800" smtClean="0">
              <a:ea typeface="宋体" charset="-122"/>
            </a:endParaRPr>
          </a:p>
          <a:p>
            <a:pPr>
              <a:buFontTx/>
              <a:buNone/>
            </a:pPr>
            <a:endParaRPr lang="en-US" altLang="zh-CN" sz="1800" smtClean="0">
              <a:ea typeface="宋体" charset="-122"/>
            </a:endParaRPr>
          </a:p>
          <a:p>
            <a:pPr>
              <a:buFontTx/>
              <a:buNone/>
            </a:pPr>
            <a:endParaRPr lang="en-US" altLang="zh-CN" sz="1800" smtClean="0">
              <a:ea typeface="宋体" charset="-122"/>
            </a:endParaRPr>
          </a:p>
        </p:txBody>
      </p:sp>
      <p:sp>
        <p:nvSpPr>
          <p:cNvPr id="31749" name="Slide Number Placeholder 3"/>
          <p:cNvSpPr>
            <a:spLocks noGrp="1"/>
          </p:cNvSpPr>
          <p:nvPr>
            <p:ph type="sldNum" sz="quarter" idx="12"/>
          </p:nvPr>
        </p:nvSpPr>
        <p:spPr>
          <a:noFill/>
        </p:spPr>
        <p:txBody>
          <a:bodyPr/>
          <a:lstStyle/>
          <a:p>
            <a:r>
              <a:rPr lang="en-US" altLang="en-US" dirty="0"/>
              <a:t>Slide </a:t>
            </a:r>
            <a:fld id="{516C1B46-7DA1-49C6-8B6F-5F6A81B740AA}" type="slidenum">
              <a:rPr lang="en-US" altLang="en-US"/>
              <a:pPr/>
              <a:t>39</a:t>
            </a:fld>
            <a:endParaRPr lang="en-US" altLang="en-US" dirty="0"/>
          </a:p>
        </p:txBody>
      </p:sp>
      <p:sp>
        <p:nvSpPr>
          <p:cNvPr id="6" name="Date Placeholder 5"/>
          <p:cNvSpPr>
            <a:spLocks noGrp="1"/>
          </p:cNvSpPr>
          <p:nvPr>
            <p:ph type="dt" sz="quarter" idx="10"/>
          </p:nvPr>
        </p:nvSpPr>
        <p:spPr/>
        <p:txBody>
          <a:bodyPr/>
          <a:lstStyle/>
          <a:p>
            <a:pPr>
              <a:defRPr/>
            </a:pPr>
            <a:r>
              <a:rPr lang="en-US"/>
              <a:t>May 2016</a:t>
            </a:r>
          </a:p>
        </p:txBody>
      </p:sp>
      <p:sp>
        <p:nvSpPr>
          <p:cNvPr id="7" name="TextBox 6"/>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25 </a:t>
            </a:r>
            <a:r>
              <a:rPr lang="en-US" altLang="zh-CN" dirty="0" smtClean="0"/>
              <a:t>(#1, </a:t>
            </a:r>
            <a:r>
              <a:rPr lang="en-US" altLang="zh-CN" dirty="0" smtClean="0"/>
              <a:t>11-16/0620r0</a:t>
            </a:r>
            <a:r>
              <a:rPr lang="en-US" altLang="zh-CN" dirty="0" smtClean="0"/>
              <a:t>)</a:t>
            </a:r>
            <a:endParaRPr lang="en-US" dirty="0"/>
          </a:p>
        </p:txBody>
      </p:sp>
      <p:sp>
        <p:nvSpPr>
          <p:cNvPr id="3" name="Content Placeholder 2"/>
          <p:cNvSpPr>
            <a:spLocks noGrp="1"/>
          </p:cNvSpPr>
          <p:nvPr>
            <p:ph idx="1"/>
          </p:nvPr>
        </p:nvSpPr>
        <p:spPr>
          <a:xfrm>
            <a:off x="228601" y="1600200"/>
            <a:ext cx="8315324" cy="4495800"/>
          </a:xfrm>
        </p:spPr>
        <p:txBody>
          <a:bodyPr/>
          <a:lstStyle/>
          <a:p>
            <a:r>
              <a:rPr lang="en-US" dirty="0" smtClean="0"/>
              <a:t>Do you agree </a:t>
            </a:r>
            <a:r>
              <a:rPr lang="en-US" dirty="0"/>
              <a:t>to add </a:t>
            </a:r>
            <a:r>
              <a:rPr lang="en-US" dirty="0" smtClean="0"/>
              <a:t>the following text to </a:t>
            </a:r>
            <a:r>
              <a:rPr lang="en-US" dirty="0"/>
              <a:t>the </a:t>
            </a:r>
            <a:r>
              <a:rPr lang="en-US" dirty="0" smtClean="0"/>
              <a:t>SFD:</a:t>
            </a:r>
          </a:p>
          <a:p>
            <a:pPr lvl="1"/>
            <a:r>
              <a:rPr lang="en-US" dirty="0"/>
              <a:t>W</a:t>
            </a:r>
            <a:r>
              <a:rPr lang="en-US" dirty="0" smtClean="0"/>
              <a:t>hen </a:t>
            </a:r>
            <a:r>
              <a:rPr lang="en-US" dirty="0"/>
              <a:t>DCM = 1, the </a:t>
            </a:r>
            <a:r>
              <a:rPr lang="en-US" i="1" dirty="0"/>
              <a:t>N</a:t>
            </a:r>
            <a:r>
              <a:rPr lang="en-US" sz="1400" i="1" dirty="0"/>
              <a:t>SD</a:t>
            </a:r>
            <a:r>
              <a:rPr lang="en-US" dirty="0"/>
              <a:t>, </a:t>
            </a:r>
            <a:r>
              <a:rPr lang="en-US" i="1" dirty="0"/>
              <a:t>N</a:t>
            </a:r>
            <a:r>
              <a:rPr lang="en-US" sz="1400" i="1" dirty="0"/>
              <a:t>CBPS</a:t>
            </a:r>
            <a:r>
              <a:rPr lang="en-US" dirty="0"/>
              <a:t>, and </a:t>
            </a:r>
            <a:r>
              <a:rPr lang="en-US" i="1" dirty="0"/>
              <a:t>N</a:t>
            </a:r>
            <a:r>
              <a:rPr lang="en-US" sz="1400" i="1" dirty="0"/>
              <a:t>DBPS</a:t>
            </a:r>
            <a:r>
              <a:rPr lang="en-US" dirty="0"/>
              <a:t> are set by the following expressions</a:t>
            </a:r>
            <a:r>
              <a:rPr lang="en-US" dirty="0" smtClean="0"/>
              <a:t>:</a:t>
            </a:r>
          </a:p>
          <a:p>
            <a:pPr lvl="1"/>
            <a:endParaRPr lang="en-US" dirty="0"/>
          </a:p>
          <a:p>
            <a:pPr lvl="1"/>
            <a:endParaRPr lang="en-US" dirty="0" smtClean="0"/>
          </a:p>
          <a:p>
            <a:pPr lvl="1"/>
            <a:endParaRPr lang="en-US" dirty="0"/>
          </a:p>
          <a:p>
            <a:pPr lvl="1"/>
            <a:endParaRPr lang="en-US" dirty="0" smtClean="0"/>
          </a:p>
          <a:p>
            <a:pPr lvl="1"/>
            <a:endParaRPr lang="en-US" dirty="0" smtClean="0"/>
          </a:p>
          <a:p>
            <a:pPr lvl="1"/>
            <a:r>
              <a:rPr lang="en-US" dirty="0" smtClean="0"/>
              <a:t>In </a:t>
            </a:r>
            <a:r>
              <a:rPr lang="en-US" dirty="0"/>
              <a:t>the case of MCS0, DCM=1, </a:t>
            </a:r>
            <a:r>
              <a:rPr lang="en-US" dirty="0" err="1"/>
              <a:t>Nss</a:t>
            </a:r>
            <a:r>
              <a:rPr lang="en-US" dirty="0"/>
              <a:t>=1, 106-RU or 242-RU, if the coding is BCC, then for each OFDM symbol 1 bit is padded after the NDBPS*2 BCC encoded bit before going into the BCC </a:t>
            </a:r>
            <a:r>
              <a:rPr lang="en-US" dirty="0" err="1"/>
              <a:t>interleaver</a:t>
            </a:r>
            <a:r>
              <a:rPr lang="en-US" dirty="0"/>
              <a:t>; if the coding is LDPC, LDPC encoding flow should be based on NDBPS and NCBPS as defined in the above equations</a:t>
            </a:r>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40</a:t>
            </a:fld>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xmlns="" val="4165540624"/>
              </p:ext>
            </p:extLst>
          </p:nvPr>
        </p:nvGraphicFramePr>
        <p:xfrm>
          <a:off x="723106" y="2743200"/>
          <a:ext cx="8304213" cy="1577622"/>
        </p:xfrm>
        <a:graphic>
          <a:graphicData uri="http://schemas.openxmlformats.org/presentationml/2006/ole">
            <p:oleObj spid="_x0000_s16386" name="Equation" r:id="rId3" imgW="5574960" imgH="990360" progId="">
              <p:embed/>
            </p:oleObj>
          </a:graphicData>
        </a:graphic>
      </p:graphicFrame>
      <p:sp>
        <p:nvSpPr>
          <p:cNvPr id="8" name="TextBox 7"/>
          <p:cNvSpPr txBox="1"/>
          <p:nvPr/>
        </p:nvSpPr>
        <p:spPr>
          <a:xfrm>
            <a:off x="990600" y="60960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27172608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26 (#2, </a:t>
            </a:r>
            <a:r>
              <a:rPr lang="en-US" altLang="zh-CN" dirty="0" smtClean="0"/>
              <a:t>11-16/0620r0)</a:t>
            </a:r>
            <a:endParaRPr lang="en-US" dirty="0"/>
          </a:p>
        </p:txBody>
      </p:sp>
      <p:sp>
        <p:nvSpPr>
          <p:cNvPr id="3" name="Content Placeholder 2"/>
          <p:cNvSpPr>
            <a:spLocks noGrp="1"/>
          </p:cNvSpPr>
          <p:nvPr>
            <p:ph idx="1"/>
          </p:nvPr>
        </p:nvSpPr>
        <p:spPr>
          <a:xfrm>
            <a:off x="685800" y="1600200"/>
            <a:ext cx="7772400" cy="4495800"/>
          </a:xfrm>
        </p:spPr>
        <p:txBody>
          <a:bodyPr/>
          <a:lstStyle/>
          <a:p>
            <a:r>
              <a:rPr lang="en-US" dirty="0"/>
              <a:t>Do you agree to </a:t>
            </a:r>
            <a:r>
              <a:rPr lang="en-US" dirty="0" smtClean="0"/>
              <a:t>make </a:t>
            </a:r>
            <a:r>
              <a:rPr lang="en-US" dirty="0"/>
              <a:t>the following </a:t>
            </a:r>
            <a:r>
              <a:rPr lang="en-US" dirty="0" smtClean="0"/>
              <a:t>changes </a:t>
            </a:r>
            <a:r>
              <a:rPr lang="en-US" dirty="0"/>
              <a:t>to </a:t>
            </a:r>
            <a:r>
              <a:rPr lang="en-US" dirty="0" smtClean="0"/>
              <a:t>D0.1 MCS Tables:</a:t>
            </a:r>
          </a:p>
          <a:p>
            <a:pPr lvl="1"/>
            <a:r>
              <a:rPr lang="en-US" dirty="0" smtClean="0"/>
              <a:t>When DCM=1, change the </a:t>
            </a:r>
            <a:r>
              <a:rPr lang="en-US" i="1" dirty="0" smtClean="0"/>
              <a:t>N</a:t>
            </a:r>
            <a:r>
              <a:rPr lang="en-US" sz="1400" i="1" dirty="0" smtClean="0"/>
              <a:t>SD</a:t>
            </a:r>
            <a:r>
              <a:rPr lang="en-US" dirty="0" smtClean="0"/>
              <a:t> parameter to be ½ of DCM=0 cases for the same RU size.</a:t>
            </a:r>
          </a:p>
          <a:p>
            <a:pPr lvl="1"/>
            <a:r>
              <a:rPr lang="en-US" dirty="0"/>
              <a:t>When DCM=1, change the </a:t>
            </a:r>
            <a:r>
              <a:rPr lang="en-US" i="1" dirty="0" smtClean="0"/>
              <a:t>N</a:t>
            </a:r>
            <a:r>
              <a:rPr lang="en-US" sz="1200" i="1" dirty="0" smtClean="0"/>
              <a:t>CBPS</a:t>
            </a:r>
            <a:r>
              <a:rPr lang="en-US" dirty="0" smtClean="0"/>
              <a:t> </a:t>
            </a:r>
            <a:r>
              <a:rPr lang="en-US" dirty="0"/>
              <a:t>parameter to be ½ of DCM=0 </a:t>
            </a:r>
            <a:r>
              <a:rPr lang="en-US" dirty="0" smtClean="0"/>
              <a:t>case.</a:t>
            </a:r>
          </a:p>
          <a:p>
            <a:pPr lvl="1"/>
            <a:r>
              <a:rPr lang="en-US" dirty="0"/>
              <a:t>When DCM=1, change the </a:t>
            </a:r>
            <a:r>
              <a:rPr lang="en-US" i="1" dirty="0" smtClean="0"/>
              <a:t>N</a:t>
            </a:r>
            <a:r>
              <a:rPr lang="en-US" sz="1200" i="1" dirty="0" smtClean="0"/>
              <a:t>DBPS</a:t>
            </a:r>
            <a:r>
              <a:rPr lang="en-US" dirty="0" smtClean="0"/>
              <a:t> </a:t>
            </a:r>
            <a:r>
              <a:rPr lang="en-US" dirty="0"/>
              <a:t>parameter to be ½ of DCM=0 </a:t>
            </a:r>
            <a:r>
              <a:rPr lang="en-US" dirty="0" smtClean="0"/>
              <a:t>case, or take the floor for the two cases: 106-RU, MCS0, DCM=1, </a:t>
            </a:r>
            <a:r>
              <a:rPr lang="en-US" dirty="0" err="1" smtClean="0"/>
              <a:t>Nss</a:t>
            </a:r>
            <a:r>
              <a:rPr lang="en-US" dirty="0" smtClean="0"/>
              <a:t>=1, and 242-RU</a:t>
            </a:r>
            <a:r>
              <a:rPr lang="en-US" dirty="0"/>
              <a:t>, MCS0, DCM=1, </a:t>
            </a:r>
            <a:r>
              <a:rPr lang="en-US" dirty="0" err="1"/>
              <a:t>Nss</a:t>
            </a:r>
            <a:r>
              <a:rPr lang="en-US" dirty="0"/>
              <a:t>=1</a:t>
            </a:r>
            <a:r>
              <a:rPr lang="en-US" dirty="0" smtClean="0"/>
              <a:t>.</a:t>
            </a:r>
          </a:p>
          <a:p>
            <a:pPr lvl="1"/>
            <a:r>
              <a:rPr lang="en-US" dirty="0"/>
              <a:t>When DCM=1, change the </a:t>
            </a:r>
            <a:r>
              <a:rPr lang="en-US" dirty="0" smtClean="0"/>
              <a:t>coding rate </a:t>
            </a:r>
            <a:r>
              <a:rPr lang="en-US" i="1" dirty="0" smtClean="0"/>
              <a:t>R</a:t>
            </a:r>
            <a:r>
              <a:rPr lang="en-US" dirty="0" smtClean="0"/>
              <a:t> </a:t>
            </a:r>
            <a:r>
              <a:rPr lang="en-US" dirty="0"/>
              <a:t>parameter to be </a:t>
            </a:r>
            <a:r>
              <a:rPr lang="en-US" dirty="0" smtClean="0"/>
              <a:t>identical to the </a:t>
            </a:r>
            <a:r>
              <a:rPr lang="en-US" dirty="0"/>
              <a:t>DCM=0 </a:t>
            </a:r>
            <a:r>
              <a:rPr lang="en-US" dirty="0" smtClean="0"/>
              <a:t>case.</a:t>
            </a:r>
            <a:endParaRPr lang="en-US" dirty="0"/>
          </a:p>
          <a:p>
            <a:pPr lvl="1"/>
            <a:r>
              <a:rPr lang="en-US" dirty="0" smtClean="0"/>
              <a:t>Limit DCM=1 only to the allowed </a:t>
            </a:r>
            <a:r>
              <a:rPr lang="en-US" dirty="0" err="1" smtClean="0"/>
              <a:t>Nss</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41</a:t>
            </a:fld>
            <a:endParaRPr lang="en-US"/>
          </a:p>
        </p:txBody>
      </p:sp>
      <p:sp>
        <p:nvSpPr>
          <p:cNvPr id="7" name="TextBox 6"/>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36322639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4294967295"/>
          </p:nvPr>
        </p:nvSpPr>
        <p:spPr>
          <a:xfrm>
            <a:off x="4344988" y="6475412"/>
            <a:ext cx="760412" cy="230187"/>
          </a:xfrm>
          <a:prstGeom prst="rect">
            <a:avLst/>
          </a:prstGeom>
          <a:noFill/>
        </p:spPr>
        <p:txBody>
          <a:bodyPr/>
          <a:lstStyle/>
          <a:p>
            <a:r>
              <a:rPr lang="en-US" dirty="0"/>
              <a:t>Slide </a:t>
            </a:r>
            <a:fld id="{8ECFE58B-6F90-4BB0-B09C-F6AB727C71EB}" type="slidenum">
              <a:rPr lang="en-US"/>
              <a:pPr/>
              <a:t>42</a:t>
            </a:fld>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a:defRPr/>
            </a:pPr>
            <a:r>
              <a:rPr lang="en-US" altLang="zh-CN" sz="2800" b="1" dirty="0" smtClean="0"/>
              <a:t>Straw-Poll </a:t>
            </a:r>
            <a:r>
              <a:rPr lang="en-US" altLang="zh-CN" sz="2800" b="1" dirty="0" smtClean="0"/>
              <a:t>27 (#1, 11-16/0621r1)</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11" name="Content Placeholder 2"/>
          <p:cNvSpPr>
            <a:spLocks noGrp="1"/>
          </p:cNvSpPr>
          <p:nvPr>
            <p:ph idx="1"/>
          </p:nvPr>
        </p:nvSpPr>
        <p:spPr>
          <a:xfrm>
            <a:off x="609600" y="2057400"/>
            <a:ext cx="7772400" cy="4343400"/>
          </a:xfrm>
        </p:spPr>
        <p:txBody>
          <a:bodyPr/>
          <a:lstStyle/>
          <a:p>
            <a:r>
              <a:rPr lang="en-US" dirty="0" smtClean="0"/>
              <a:t>Do you agree to add the following text to the 11ax SFD?</a:t>
            </a:r>
          </a:p>
          <a:p>
            <a:pPr lvl="1"/>
            <a:r>
              <a:rPr lang="en-US" dirty="0" smtClean="0"/>
              <a:t>DCM+MCS0 has same transmission flow as other DCM MCSs. </a:t>
            </a:r>
          </a:p>
        </p:txBody>
      </p:sp>
      <p:sp>
        <p:nvSpPr>
          <p:cNvPr id="8"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
        <p:nvSpPr>
          <p:cNvPr id="10" name="TextBox 9"/>
          <p:cNvSpPr txBox="1"/>
          <p:nvPr/>
        </p:nvSpPr>
        <p:spPr>
          <a:xfrm>
            <a:off x="914400" y="44958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4294967295"/>
          </p:nvPr>
        </p:nvSpPr>
        <p:spPr>
          <a:xfrm>
            <a:off x="4344988" y="6475412"/>
            <a:ext cx="760412" cy="230187"/>
          </a:xfrm>
          <a:prstGeom prst="rect">
            <a:avLst/>
          </a:prstGeom>
          <a:noFill/>
        </p:spPr>
        <p:txBody>
          <a:bodyPr/>
          <a:lstStyle/>
          <a:p>
            <a:r>
              <a:rPr lang="en-US" dirty="0"/>
              <a:t>Slide </a:t>
            </a:r>
            <a:fld id="{8ECFE58B-6F90-4BB0-B09C-F6AB727C71EB}" type="slidenum">
              <a:rPr lang="en-US"/>
              <a:pPr/>
              <a:t>43</a:t>
            </a:fld>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a:defRPr/>
            </a:pPr>
            <a:r>
              <a:rPr lang="en-US" altLang="zh-CN" sz="2800" b="1" dirty="0" smtClean="0"/>
              <a:t>Straw-Poll </a:t>
            </a:r>
            <a:r>
              <a:rPr lang="en-US" altLang="zh-CN" sz="2800" b="1" dirty="0" smtClean="0"/>
              <a:t>28 (#2, 11-16/0621r1)</a:t>
            </a:r>
            <a:endParaRPr lang="en-US" altLang="zh-CN" sz="2800" b="1" kern="0" dirty="0">
              <a:solidFill>
                <a:schemeClr val="tx2"/>
              </a:solidFill>
            </a:endParaRPr>
          </a:p>
        </p:txBody>
      </p:sp>
      <p:sp>
        <p:nvSpPr>
          <p:cNvPr id="11" name="Content Placeholder 2"/>
          <p:cNvSpPr>
            <a:spLocks noGrp="1"/>
          </p:cNvSpPr>
          <p:nvPr>
            <p:ph idx="1"/>
          </p:nvPr>
        </p:nvSpPr>
        <p:spPr>
          <a:xfrm>
            <a:off x="609600" y="1676400"/>
            <a:ext cx="7772400" cy="4724400"/>
          </a:xfrm>
        </p:spPr>
        <p:txBody>
          <a:bodyPr/>
          <a:lstStyle/>
          <a:p>
            <a:r>
              <a:rPr lang="en-US" dirty="0" smtClean="0"/>
              <a:t>Do you agree to add the following text to 11ax SFD?</a:t>
            </a:r>
          </a:p>
          <a:p>
            <a:pPr lvl="1"/>
            <a:r>
              <a:rPr lang="en-US" dirty="0" smtClean="0"/>
              <a:t>The </a:t>
            </a:r>
            <a:r>
              <a:rPr lang="en-US" dirty="0" err="1" smtClean="0"/>
              <a:t>interleaver</a:t>
            </a:r>
            <a:r>
              <a:rPr lang="en-US" dirty="0" smtClean="0"/>
              <a:t> parameters for DCM are given in the following table:</a:t>
            </a:r>
            <a:endParaRPr lang="en-US" dirty="0"/>
          </a:p>
        </p:txBody>
      </p:sp>
      <p:sp>
        <p:nvSpPr>
          <p:cNvPr id="10" name="TextBox 9"/>
          <p:cNvSpPr txBox="1"/>
          <p:nvPr/>
        </p:nvSpPr>
        <p:spPr>
          <a:xfrm>
            <a:off x="944866" y="4648200"/>
            <a:ext cx="6370334" cy="584775"/>
          </a:xfrm>
          <a:prstGeom prst="rect">
            <a:avLst/>
          </a:prstGeom>
          <a:noFill/>
        </p:spPr>
        <p:txBody>
          <a:bodyPr wrap="none" rtlCol="0">
            <a:spAutoFit/>
          </a:bodyPr>
          <a:lstStyle/>
          <a:p>
            <a:pPr lvl="1">
              <a:buNone/>
            </a:pPr>
            <a:r>
              <a:rPr lang="en-US" sz="1600" dirty="0" smtClean="0"/>
              <a:t>Value of N</a:t>
            </a:r>
            <a:r>
              <a:rPr lang="en-US" sz="1600" baseline="-25000" dirty="0" smtClean="0"/>
              <a:t>BPSCS</a:t>
            </a:r>
            <a:r>
              <a:rPr lang="en-US" sz="1600" dirty="0" smtClean="0"/>
              <a:t> for DCM modulations equals to N</a:t>
            </a:r>
            <a:r>
              <a:rPr lang="en-US" sz="1600" baseline="-25000" dirty="0" smtClean="0"/>
              <a:t>BPSCS</a:t>
            </a:r>
            <a:r>
              <a:rPr lang="en-US" sz="1600" dirty="0" smtClean="0"/>
              <a:t> of non DCM </a:t>
            </a:r>
          </a:p>
          <a:p>
            <a:pPr lvl="1">
              <a:buNone/>
            </a:pPr>
            <a:r>
              <a:rPr lang="en-US" sz="1600" dirty="0" smtClean="0"/>
              <a:t>modulations with same constellation size.</a:t>
            </a:r>
            <a:endParaRPr lang="en-US" sz="1600" dirty="0"/>
          </a:p>
        </p:txBody>
      </p:sp>
      <p:sp>
        <p:nvSpPr>
          <p:cNvPr id="12"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graphicFrame>
        <p:nvGraphicFramePr>
          <p:cNvPr id="13" name="Table 12"/>
          <p:cNvGraphicFramePr>
            <a:graphicFrameLocks noGrp="1"/>
          </p:cNvGraphicFramePr>
          <p:nvPr/>
        </p:nvGraphicFramePr>
        <p:xfrm>
          <a:off x="1219200" y="2590800"/>
          <a:ext cx="6477000" cy="1893985"/>
        </p:xfrm>
        <a:graphic>
          <a:graphicData uri="http://schemas.openxmlformats.org/drawingml/2006/table">
            <a:tbl>
              <a:tblPr/>
              <a:tblGrid>
                <a:gridCol w="1295400"/>
                <a:gridCol w="1295400"/>
                <a:gridCol w="1295400"/>
                <a:gridCol w="1295400"/>
                <a:gridCol w="1295400"/>
              </a:tblGrid>
              <a:tr h="378797">
                <a:tc rowSpan="2">
                  <a:txBody>
                    <a:bodyPr/>
                    <a:lstStyle/>
                    <a:p>
                      <a:pPr marL="0" marR="0" algn="ctr">
                        <a:spcBef>
                          <a:spcPts val="0"/>
                        </a:spcBef>
                        <a:spcAft>
                          <a:spcPts val="0"/>
                        </a:spcAft>
                      </a:pPr>
                      <a:r>
                        <a:rPr lang="en-US" sz="2000" dirty="0" smtClean="0">
                          <a:latin typeface="Times New Roman"/>
                          <a:ea typeface="Times New Roman"/>
                        </a:rPr>
                        <a:t>Parameter for DCM</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r>
                        <a:rPr lang="en-US" dirty="0" smtClean="0"/>
                        <a:t>RU Size (tones)</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vMerge="1">
                  <a:txBody>
                    <a:bodyPr/>
                    <a:lstStyle/>
                    <a:p>
                      <a:pPr marL="0" marR="0" algn="ctr">
                        <a:spcBef>
                          <a:spcPts val="0"/>
                        </a:spcBef>
                        <a:spcAft>
                          <a:spcPts val="0"/>
                        </a:spcAft>
                      </a:pP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26</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52</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106</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242</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GB" sz="2000" b="0" i="1" dirty="0" smtClean="0">
                          <a:solidFill>
                            <a:schemeClr val="tx1"/>
                          </a:solidFill>
                          <a:latin typeface="+mn-lt"/>
                          <a:ea typeface="Times New Roman"/>
                        </a:rPr>
                        <a:t>N</a:t>
                      </a:r>
                      <a:r>
                        <a:rPr lang="en-GB" sz="2000" b="0" i="1" baseline="-25000" dirty="0" smtClean="0">
                          <a:solidFill>
                            <a:schemeClr val="tx1"/>
                          </a:solidFill>
                          <a:latin typeface="+mn-lt"/>
                          <a:ea typeface="Times New Roman"/>
                        </a:rPr>
                        <a:t>COL</a:t>
                      </a:r>
                      <a:endParaRPr lang="en-US" sz="2000" b="0" i="1"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4</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8</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17</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13</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US" sz="2000" b="0" i="1" dirty="0" smtClean="0">
                          <a:solidFill>
                            <a:schemeClr val="tx1"/>
                          </a:solidFill>
                          <a:latin typeface="+mn-lt"/>
                          <a:ea typeface="Times New Roman"/>
                        </a:rPr>
                        <a:t>N</a:t>
                      </a:r>
                      <a:r>
                        <a:rPr lang="en-US" sz="2000" b="0" i="1" baseline="-25000" dirty="0" smtClean="0">
                          <a:solidFill>
                            <a:schemeClr val="tx1"/>
                          </a:solidFill>
                          <a:latin typeface="+mn-lt"/>
                          <a:ea typeface="Times New Roman"/>
                        </a:rPr>
                        <a:t>ROW</a:t>
                      </a:r>
                      <a:endParaRPr lang="en-US" sz="2000" b="0" i="1" baseline="-25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mn-lt"/>
                          <a:ea typeface="Times New Roman"/>
                        </a:rPr>
                        <a:t>3×</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3×</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mn-lt"/>
                          <a:ea typeface="Times New Roman"/>
                        </a:rPr>
                        <a:t>3×</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tx1"/>
                          </a:solidFill>
                          <a:latin typeface="+mn-lt"/>
                          <a:ea typeface="Times New Roman"/>
                        </a:rPr>
                        <a:t>9×</a:t>
                      </a:r>
                      <a:r>
                        <a:rPr lang="en-US" sz="2000" dirty="0" smtClean="0">
                          <a:solidFill>
                            <a:schemeClr val="tx1"/>
                          </a:solidFill>
                        </a:rPr>
                        <a:t>N</a:t>
                      </a:r>
                      <a:r>
                        <a:rPr lang="en-US" sz="2000" baseline="-25000" dirty="0" smtClean="0">
                          <a:solidFill>
                            <a:schemeClr val="tx1"/>
                          </a:solidFill>
                        </a:rPr>
                        <a:t>BPSCS</a:t>
                      </a:r>
                      <a:endParaRPr lang="en-US" sz="2000" dirty="0" smtClean="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GB" sz="2000" b="0" i="1" dirty="0" smtClean="0">
                          <a:solidFill>
                            <a:schemeClr val="tx1"/>
                          </a:solidFill>
                          <a:latin typeface="+mn-lt"/>
                          <a:ea typeface="Times New Roman"/>
                        </a:rPr>
                        <a:t>N</a:t>
                      </a:r>
                      <a:r>
                        <a:rPr lang="en-GB" sz="2000" b="0" i="1" baseline="-25000" dirty="0" smtClean="0">
                          <a:solidFill>
                            <a:schemeClr val="tx1"/>
                          </a:solidFill>
                          <a:latin typeface="+mn-lt"/>
                          <a:ea typeface="Times New Roman"/>
                        </a:rPr>
                        <a:t>ROT</a:t>
                      </a:r>
                      <a:endParaRPr lang="en-US" sz="2000" b="0" i="1"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2</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2</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11</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29</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TextBox 13"/>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4294967295"/>
          </p:nvPr>
        </p:nvSpPr>
        <p:spPr>
          <a:xfrm>
            <a:off x="4344988" y="6475413"/>
            <a:ext cx="760412" cy="153987"/>
          </a:xfrm>
          <a:prstGeom prst="rect">
            <a:avLst/>
          </a:prstGeom>
          <a:noFill/>
        </p:spPr>
        <p:txBody>
          <a:bodyPr/>
          <a:lstStyle/>
          <a:p>
            <a:r>
              <a:rPr lang="en-US" dirty="0"/>
              <a:t>Slide </a:t>
            </a:r>
            <a:fld id="{8ECFE58B-6F90-4BB0-B09C-F6AB727C71EB}" type="slidenum">
              <a:rPr lang="en-US"/>
              <a:pPr/>
              <a:t>44</a:t>
            </a:fld>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a:defRPr/>
            </a:pPr>
            <a:r>
              <a:rPr lang="en-US" altLang="zh-CN" sz="2800" b="1" dirty="0" smtClean="0"/>
              <a:t>Straw-Poll </a:t>
            </a:r>
            <a:r>
              <a:rPr lang="en-US" altLang="zh-CN" sz="2800" b="1" dirty="0" smtClean="0"/>
              <a:t>29 (#3, 11-16/0621r1)</a:t>
            </a:r>
            <a:endParaRPr lang="en-US" altLang="zh-CN" sz="2800" b="1" kern="0" dirty="0">
              <a:solidFill>
                <a:schemeClr val="tx2"/>
              </a:solidFill>
            </a:endParaRPr>
          </a:p>
        </p:txBody>
      </p:sp>
      <p:sp>
        <p:nvSpPr>
          <p:cNvPr id="11" name="Content Placeholder 2"/>
          <p:cNvSpPr>
            <a:spLocks noGrp="1"/>
          </p:cNvSpPr>
          <p:nvPr>
            <p:ph idx="1"/>
          </p:nvPr>
        </p:nvSpPr>
        <p:spPr>
          <a:xfrm>
            <a:off x="609600" y="1676400"/>
            <a:ext cx="7772400" cy="4724400"/>
          </a:xfrm>
        </p:spPr>
        <p:txBody>
          <a:bodyPr/>
          <a:lstStyle/>
          <a:p>
            <a:r>
              <a:rPr lang="en-US" dirty="0" smtClean="0"/>
              <a:t>Do you agree to add the following text to 11ax SFD?</a:t>
            </a:r>
          </a:p>
          <a:p>
            <a:pPr lvl="1"/>
            <a:r>
              <a:rPr lang="en-US" dirty="0" smtClean="0"/>
              <a:t>The </a:t>
            </a:r>
            <a:r>
              <a:rPr lang="en-US" dirty="0" err="1" smtClean="0"/>
              <a:t>interleaver</a:t>
            </a:r>
            <a:r>
              <a:rPr lang="en-US" dirty="0" smtClean="0"/>
              <a:t> parameters for HE SIG B with DCM are given in the following table:</a:t>
            </a:r>
            <a:endParaRPr lang="en-US" dirty="0"/>
          </a:p>
        </p:txBody>
      </p:sp>
      <p:sp>
        <p:nvSpPr>
          <p:cNvPr id="12"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graphicFrame>
        <p:nvGraphicFramePr>
          <p:cNvPr id="14" name="Table 13"/>
          <p:cNvGraphicFramePr>
            <a:graphicFrameLocks noGrp="1"/>
          </p:cNvGraphicFramePr>
          <p:nvPr/>
        </p:nvGraphicFramePr>
        <p:xfrm>
          <a:off x="2286000" y="3285412"/>
          <a:ext cx="3810000" cy="1515188"/>
        </p:xfrm>
        <a:graphic>
          <a:graphicData uri="http://schemas.openxmlformats.org/drawingml/2006/table">
            <a:tbl>
              <a:tblPr/>
              <a:tblGrid>
                <a:gridCol w="1905000"/>
                <a:gridCol w="1905000"/>
              </a:tblGrid>
              <a:tr h="378797">
                <a:tc rowSpan="2">
                  <a:txBody>
                    <a:bodyPr/>
                    <a:lstStyle/>
                    <a:p>
                      <a:pPr marL="0" marR="0" algn="ctr">
                        <a:spcBef>
                          <a:spcPts val="0"/>
                        </a:spcBef>
                        <a:spcAft>
                          <a:spcPts val="0"/>
                        </a:spcAft>
                      </a:pPr>
                      <a:r>
                        <a:rPr lang="en-US" sz="2000" dirty="0" smtClean="0">
                          <a:latin typeface="Times New Roman"/>
                          <a:ea typeface="Times New Roman"/>
                        </a:rPr>
                        <a:t>Parameter</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HE SIG B (tones)</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vMerge="1">
                  <a:txBody>
                    <a:bodyPr/>
                    <a:lstStyle/>
                    <a:p>
                      <a:pPr marL="0" marR="0" algn="ctr">
                        <a:spcBef>
                          <a:spcPts val="0"/>
                        </a:spcBef>
                        <a:spcAft>
                          <a:spcPts val="0"/>
                        </a:spcAft>
                      </a:pP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56</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GB" sz="2000" b="0" i="1" dirty="0" smtClean="0">
                          <a:solidFill>
                            <a:schemeClr val="tx1"/>
                          </a:solidFill>
                          <a:latin typeface="+mn-lt"/>
                          <a:ea typeface="Times New Roman"/>
                        </a:rPr>
                        <a:t>N</a:t>
                      </a:r>
                      <a:r>
                        <a:rPr lang="en-GB" sz="2000" b="0" i="1" baseline="-25000" dirty="0" smtClean="0">
                          <a:solidFill>
                            <a:schemeClr val="tx1"/>
                          </a:solidFill>
                          <a:latin typeface="+mn-lt"/>
                          <a:ea typeface="Times New Roman"/>
                        </a:rPr>
                        <a:t>COL</a:t>
                      </a:r>
                      <a:endParaRPr lang="en-US" sz="2000" b="0" i="1"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13</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US" sz="2000" b="0" i="1" dirty="0" smtClean="0">
                          <a:solidFill>
                            <a:schemeClr val="tx1"/>
                          </a:solidFill>
                          <a:latin typeface="+mn-lt"/>
                          <a:ea typeface="Times New Roman"/>
                        </a:rPr>
                        <a:t>N</a:t>
                      </a:r>
                      <a:r>
                        <a:rPr lang="en-US" sz="2000" b="0" i="1" baseline="-25000" dirty="0" smtClean="0">
                          <a:solidFill>
                            <a:schemeClr val="tx1"/>
                          </a:solidFill>
                          <a:latin typeface="+mn-lt"/>
                          <a:ea typeface="Times New Roman"/>
                        </a:rPr>
                        <a:t>ROW</a:t>
                      </a:r>
                      <a:endParaRPr lang="en-US" sz="2000" b="0" i="1" baseline="-25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mn-lt"/>
                          <a:ea typeface="Times New Roman"/>
                        </a:rPr>
                        <a:t>2×</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a:pPr>
            <a:r>
              <a:rPr lang="en-US" altLang="zh-CN" dirty="0" smtClean="0"/>
              <a:t>Straw-Poll </a:t>
            </a:r>
            <a:r>
              <a:rPr lang="en-US" altLang="zh-CN" dirty="0" smtClean="0"/>
              <a:t>30 (#1, 11-16/0655r0)</a:t>
            </a:r>
            <a:endParaRPr lang="en-US" altLang="zh-CN" dirty="0"/>
          </a:p>
        </p:txBody>
      </p:sp>
      <p:sp>
        <p:nvSpPr>
          <p:cNvPr id="3" name="Content Placeholder 2"/>
          <p:cNvSpPr>
            <a:spLocks noGrp="1"/>
          </p:cNvSpPr>
          <p:nvPr>
            <p:ph idx="1"/>
          </p:nvPr>
        </p:nvSpPr>
        <p:spPr/>
        <p:txBody>
          <a:bodyPr/>
          <a:lstStyle/>
          <a:p>
            <a:pPr>
              <a:buNone/>
            </a:pPr>
            <a:r>
              <a:rPr lang="en-US" dirty="0" smtClean="0"/>
              <a:t>Do you agree to add the 11ax SFD the following MCS0 DCM constellation mapping for data subcarriers </a:t>
            </a:r>
            <a:r>
              <a:rPr lang="en-US" i="1" dirty="0" smtClean="0"/>
              <a:t>k</a:t>
            </a:r>
            <a:r>
              <a:rPr lang="en-US" dirty="0" smtClean="0"/>
              <a:t> and </a:t>
            </a:r>
            <a:r>
              <a:rPr lang="en-US" i="1" dirty="0" err="1" smtClean="0"/>
              <a:t>k+N</a:t>
            </a:r>
            <a:r>
              <a:rPr lang="en-US" i="1" baseline="-25000" dirty="0" err="1" smtClean="0"/>
              <a:t>SD</a:t>
            </a:r>
            <a:endParaRPr lang="en-US" dirty="0" smtClean="0"/>
          </a:p>
          <a:p>
            <a:pPr>
              <a:buNone/>
            </a:pPr>
            <a:endParaRPr lang="en-US" dirty="0" smtClean="0"/>
          </a:p>
          <a:p>
            <a:pPr>
              <a:buNone/>
            </a:pPr>
            <a:r>
              <a:rPr lang="en-US" dirty="0" smtClean="0"/>
              <a:t>                        is BPSK modulated     </a:t>
            </a:r>
            <a:br>
              <a:rPr lang="en-US" dirty="0" smtClean="0"/>
            </a:br>
            <a:endParaRPr lang="en-US" dirty="0" smtClean="0"/>
          </a:p>
          <a:p>
            <a:pPr>
              <a:buNone/>
            </a:pPr>
            <a:endParaRPr lang="en-US" b="1" dirty="0" smtClean="0"/>
          </a:p>
          <a:p>
            <a:pPr>
              <a:buNone/>
            </a:pPr>
            <a:endParaRPr lang="en-US" dirty="0" smtClean="0"/>
          </a:p>
          <a:p>
            <a:pPr>
              <a:buNone/>
            </a:pPr>
            <a:r>
              <a:rPr lang="en-US" i="1" dirty="0" smtClean="0">
                <a:solidFill>
                  <a:srgbClr val="FF0000"/>
                </a:solidFill>
              </a:rPr>
              <a:t>Note:  N</a:t>
            </a:r>
            <a:r>
              <a:rPr lang="en-US" i="1" baseline="-25000" dirty="0" smtClean="0">
                <a:solidFill>
                  <a:srgbClr val="FF0000"/>
                </a:solidFill>
              </a:rPr>
              <a:t>SD  </a:t>
            </a:r>
            <a:r>
              <a:rPr lang="en-US" i="1" dirty="0" smtClean="0">
                <a:solidFill>
                  <a:srgbClr val="FF0000"/>
                </a:solidFill>
              </a:rPr>
              <a:t>is defined for DCM which is half of            </a:t>
            </a:r>
            <a:r>
              <a:rPr lang="en-US" i="1" dirty="0" smtClean="0">
                <a:solidFill>
                  <a:srgbClr val="FF0000"/>
                </a:solidFill>
              </a:rPr>
              <a:t>.</a:t>
            </a:r>
            <a:endParaRPr lang="en-US" i="1" dirty="0" smtClean="0">
              <a:solidFill>
                <a:srgbClr val="FF0000"/>
              </a:solidFill>
            </a:endParaRPr>
          </a:p>
        </p:txBody>
      </p:sp>
      <p:graphicFrame>
        <p:nvGraphicFramePr>
          <p:cNvPr id="34818" name="Object 2"/>
          <p:cNvGraphicFramePr>
            <a:graphicFrameLocks noChangeAspect="1"/>
          </p:cNvGraphicFramePr>
          <p:nvPr/>
        </p:nvGraphicFramePr>
        <p:xfrm>
          <a:off x="1752600" y="3276600"/>
          <a:ext cx="2874963" cy="498475"/>
        </p:xfrm>
        <a:graphic>
          <a:graphicData uri="http://schemas.openxmlformats.org/presentationml/2006/ole">
            <p:oleObj spid="_x0000_s17410" name="Equation" r:id="rId3" imgW="1180800" imgH="253800" progId="">
              <p:embed/>
            </p:oleObj>
          </a:graphicData>
        </a:graphic>
      </p:graphicFrame>
      <p:graphicFrame>
        <p:nvGraphicFramePr>
          <p:cNvPr id="34819" name="Object 3"/>
          <p:cNvGraphicFramePr>
            <a:graphicFrameLocks noChangeAspect="1"/>
          </p:cNvGraphicFramePr>
          <p:nvPr/>
        </p:nvGraphicFramePr>
        <p:xfrm>
          <a:off x="5334000" y="3352800"/>
          <a:ext cx="1446213" cy="303213"/>
        </p:xfrm>
        <a:graphic>
          <a:graphicData uri="http://schemas.openxmlformats.org/presentationml/2006/ole">
            <p:oleObj spid="_x0000_s17411" name="Equation" r:id="rId4" imgW="1091880" imgH="228600" progId="">
              <p:embed/>
            </p:oleObj>
          </a:graphicData>
        </a:graphic>
      </p:graphicFrame>
      <p:graphicFrame>
        <p:nvGraphicFramePr>
          <p:cNvPr id="7" name="Object 2"/>
          <p:cNvGraphicFramePr>
            <a:graphicFrameLocks noChangeAspect="1"/>
          </p:cNvGraphicFramePr>
          <p:nvPr/>
        </p:nvGraphicFramePr>
        <p:xfrm>
          <a:off x="1828800" y="2590800"/>
          <a:ext cx="401637" cy="449262"/>
        </p:xfrm>
        <a:graphic>
          <a:graphicData uri="http://schemas.openxmlformats.org/presentationml/2006/ole">
            <p:oleObj spid="_x0000_s17412" name="Equation" r:id="rId5" imgW="164880" imgH="228600" progId="">
              <p:embed/>
            </p:oleObj>
          </a:graphicData>
        </a:graphic>
      </p:graphicFrame>
      <p:graphicFrame>
        <p:nvGraphicFramePr>
          <p:cNvPr id="34821" name="Object 5"/>
          <p:cNvGraphicFramePr>
            <a:graphicFrameLocks noChangeAspect="1"/>
          </p:cNvGraphicFramePr>
          <p:nvPr/>
        </p:nvGraphicFramePr>
        <p:xfrm>
          <a:off x="5638800" y="4114800"/>
          <a:ext cx="655638" cy="320675"/>
        </p:xfrm>
        <a:graphic>
          <a:graphicData uri="http://schemas.openxmlformats.org/presentationml/2006/ole">
            <p:oleObj spid="_x0000_s17413" name="Equation" r:id="rId6" imgW="495000" imgH="241200" progId="">
              <p:embed/>
            </p:oleObj>
          </a:graphicData>
        </a:graphic>
      </p:graphicFrame>
      <p:sp>
        <p:nvSpPr>
          <p:cNvPr id="9"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
        <p:nvSpPr>
          <p:cNvPr id="10" name="TextBox 9"/>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11" name="Slide Number Placeholder 3"/>
          <p:cNvSpPr>
            <a:spLocks noGrp="1"/>
          </p:cNvSpPr>
          <p:nvPr>
            <p:ph type="sldNum" sz="quarter" idx="12"/>
          </p:nvPr>
        </p:nvSpPr>
        <p:spPr>
          <a:xfrm>
            <a:off x="4344988" y="6475413"/>
            <a:ext cx="530225" cy="182562"/>
          </a:xfrm>
          <a:noFill/>
        </p:spPr>
        <p:txBody>
          <a:bodyPr/>
          <a:lstStyle/>
          <a:p>
            <a:r>
              <a:rPr lang="en-US" altLang="en-US" dirty="0"/>
              <a:t>Slide </a:t>
            </a:r>
            <a:fld id="{516C1B46-7DA1-49C6-8B6F-5F6A81B740AA}" type="slidenum">
              <a:rPr lang="en-US" altLang="en-US"/>
              <a:pPr/>
              <a:t>45</a:t>
            </a:fld>
            <a:endParaRPr lang="en-US"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31 (#2, </a:t>
            </a:r>
            <a:r>
              <a:rPr lang="en-US" altLang="zh-CN" dirty="0" smtClean="0"/>
              <a:t>11-16/0655r0)</a:t>
            </a:r>
            <a:endParaRPr lang="en-US" dirty="0"/>
          </a:p>
        </p:txBody>
      </p:sp>
      <p:sp>
        <p:nvSpPr>
          <p:cNvPr id="7" name="Content Placeholder 6"/>
          <p:cNvSpPr>
            <a:spLocks noGrp="1"/>
          </p:cNvSpPr>
          <p:nvPr>
            <p:ph idx="1"/>
          </p:nvPr>
        </p:nvSpPr>
        <p:spPr>
          <a:xfrm>
            <a:off x="685800" y="2057400"/>
            <a:ext cx="7772400" cy="3505200"/>
          </a:xfrm>
        </p:spPr>
        <p:txBody>
          <a:bodyPr/>
          <a:lstStyle/>
          <a:p>
            <a:r>
              <a:rPr lang="en-US" dirty="0" smtClean="0"/>
              <a:t>Do you agree to add the following usage of DCM to 11ax SFD?</a:t>
            </a:r>
          </a:p>
          <a:p>
            <a:pPr lvl="1"/>
            <a:r>
              <a:rPr lang="en-US" sz="1600" dirty="0" smtClean="0"/>
              <a:t>DCM is only applied to MCS0, MCS1, MCS3 and MCS4.</a:t>
            </a:r>
          </a:p>
          <a:p>
            <a:pPr lvl="1"/>
            <a:r>
              <a:rPr lang="en-US" sz="1600" dirty="0" smtClean="0"/>
              <a:t>DCM is only applied to 1 and 2 spatial streams. </a:t>
            </a:r>
          </a:p>
          <a:p>
            <a:pPr lvl="1"/>
            <a:r>
              <a:rPr lang="en-US" sz="1600" dirty="0" smtClean="0"/>
              <a:t>DCM is only applied to HE SU PPDU, HE extend range SU PPDU, and SU RUs in HE MU PPDU.</a:t>
            </a:r>
          </a:p>
          <a:p>
            <a:pPr lvl="1"/>
            <a:r>
              <a:rPr lang="en-US" sz="1600" dirty="0" smtClean="0"/>
              <a:t>DCM is not applied to MU-MIMO. The DCM field in the HE-SIGB per user for MU-MIMO is changed to a reserved field. </a:t>
            </a:r>
          </a:p>
          <a:p>
            <a:pPr lvl="1"/>
            <a:r>
              <a:rPr lang="en-US" sz="1600" dirty="0" smtClean="0"/>
              <a:t>DCM is not applied to STBC.</a:t>
            </a:r>
          </a:p>
          <a:p>
            <a:pPr lvl="1"/>
            <a:endParaRPr lang="en-US" sz="1600" dirty="0" smtClean="0"/>
          </a:p>
          <a:p>
            <a:pPr lvl="1"/>
            <a:endParaRPr lang="en-US" sz="1600" dirty="0" smtClean="0"/>
          </a:p>
          <a:p>
            <a:endParaRPr lang="en-US" dirty="0"/>
          </a:p>
        </p:txBody>
      </p:sp>
      <p:sp>
        <p:nvSpPr>
          <p:cNvPr id="8"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
        <p:nvSpPr>
          <p:cNvPr id="9" name="TextBox 8"/>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10" name="Slide Number Placeholder 3"/>
          <p:cNvSpPr>
            <a:spLocks noGrp="1"/>
          </p:cNvSpPr>
          <p:nvPr>
            <p:ph type="sldNum" sz="quarter" idx="12"/>
          </p:nvPr>
        </p:nvSpPr>
        <p:spPr>
          <a:xfrm>
            <a:off x="4344988" y="6475413"/>
            <a:ext cx="530225" cy="182562"/>
          </a:xfrm>
          <a:noFill/>
        </p:spPr>
        <p:txBody>
          <a:bodyPr/>
          <a:lstStyle/>
          <a:p>
            <a:r>
              <a:rPr lang="en-US" altLang="en-US" dirty="0"/>
              <a:t>Slide </a:t>
            </a:r>
            <a:fld id="{516C1B46-7DA1-49C6-8B6F-5F6A81B740AA}" type="slidenum">
              <a:rPr lang="en-US" altLang="en-US"/>
              <a:pPr/>
              <a:t>46</a:t>
            </a:fld>
            <a:endParaRPr lang="en-US"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32 (#3, </a:t>
            </a:r>
            <a:r>
              <a:rPr lang="en-US" altLang="zh-CN" dirty="0" smtClean="0"/>
              <a:t>11-16/0655r0)</a:t>
            </a:r>
            <a:endParaRPr lang="en-US" dirty="0"/>
          </a:p>
        </p:txBody>
      </p:sp>
      <p:sp>
        <p:nvSpPr>
          <p:cNvPr id="3" name="Content Placeholder 2"/>
          <p:cNvSpPr>
            <a:spLocks noGrp="1"/>
          </p:cNvSpPr>
          <p:nvPr>
            <p:ph idx="1"/>
          </p:nvPr>
        </p:nvSpPr>
        <p:spPr>
          <a:xfrm>
            <a:off x="685800" y="2362200"/>
            <a:ext cx="7772400" cy="4114800"/>
          </a:xfrm>
        </p:spPr>
        <p:txBody>
          <a:bodyPr/>
          <a:lstStyle/>
          <a:p>
            <a:r>
              <a:rPr lang="en-US" dirty="0" smtClean="0"/>
              <a:t>Do you agree to add the following capability field of DCM to 11ax SFD?</a:t>
            </a:r>
          </a:p>
          <a:p>
            <a:pPr lvl="1"/>
            <a:r>
              <a:rPr lang="en-US" dirty="0" smtClean="0"/>
              <a:t>Max constellation supported: 2 bits.  </a:t>
            </a:r>
          </a:p>
          <a:p>
            <a:pPr lvl="2"/>
            <a:r>
              <a:rPr lang="en-US" dirty="0" smtClean="0"/>
              <a:t>00: does not support DCM; 01: BPSK; 10: QPSK; 11: 16QAM</a:t>
            </a:r>
          </a:p>
          <a:p>
            <a:pPr lvl="1"/>
            <a:r>
              <a:rPr lang="en-US" dirty="0" smtClean="0"/>
              <a:t>Max number of streams supported: 1 bit. </a:t>
            </a:r>
          </a:p>
          <a:p>
            <a:pPr lvl="2"/>
            <a:r>
              <a:rPr lang="en-US" dirty="0" smtClean="0"/>
              <a:t> 0: 1stream;  1: 2 streams</a:t>
            </a:r>
          </a:p>
          <a:p>
            <a:endParaRPr lang="en-US" dirty="0"/>
          </a:p>
        </p:txBody>
      </p:sp>
      <p:sp>
        <p:nvSpPr>
          <p:cNvPr id="5"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
        <p:nvSpPr>
          <p:cNvPr id="6" name="TextBox 5"/>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7" name="Slide Number Placeholder 3"/>
          <p:cNvSpPr>
            <a:spLocks noGrp="1"/>
          </p:cNvSpPr>
          <p:nvPr>
            <p:ph type="sldNum" sz="quarter" idx="12"/>
          </p:nvPr>
        </p:nvSpPr>
        <p:spPr>
          <a:xfrm>
            <a:off x="4344988" y="6475413"/>
            <a:ext cx="530225" cy="182562"/>
          </a:xfrm>
          <a:noFill/>
        </p:spPr>
        <p:txBody>
          <a:bodyPr/>
          <a:lstStyle/>
          <a:p>
            <a:r>
              <a:rPr lang="en-US" altLang="en-US" dirty="0"/>
              <a:t>Slide </a:t>
            </a:r>
            <a:fld id="{516C1B46-7DA1-49C6-8B6F-5F6A81B740AA}" type="slidenum">
              <a:rPr lang="en-US" altLang="en-US"/>
              <a:pPr/>
              <a:t>47</a:t>
            </a:fld>
            <a:endParaRPr lang="en-US"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33 (#1, 11-16/0622r0</a:t>
            </a:r>
            <a:r>
              <a:rPr lang="en-US" altLang="zh-CN" dirty="0" smtClean="0"/>
              <a:t>)</a:t>
            </a:r>
            <a:endParaRPr lang="en-US" dirty="0"/>
          </a:p>
        </p:txBody>
      </p:sp>
      <p:sp>
        <p:nvSpPr>
          <p:cNvPr id="3" name="Content Placeholder 2"/>
          <p:cNvSpPr>
            <a:spLocks noGrp="1"/>
          </p:cNvSpPr>
          <p:nvPr>
            <p:ph idx="1"/>
          </p:nvPr>
        </p:nvSpPr>
        <p:spPr/>
        <p:txBody>
          <a:bodyPr/>
          <a:lstStyle/>
          <a:p>
            <a:r>
              <a:rPr lang="en-US" dirty="0" smtClean="0"/>
              <a:t>Do you support to add the following to the 11ax SFD?</a:t>
            </a:r>
          </a:p>
          <a:p>
            <a:pPr lvl="1"/>
            <a:r>
              <a:rPr lang="en-US" dirty="0" smtClean="0"/>
              <a:t>When </a:t>
            </a:r>
            <a:r>
              <a:rPr lang="en-US" dirty="0"/>
              <a:t>DCM=1, 16QAM constellation mapping is done by swapping b</a:t>
            </a:r>
            <a:r>
              <a:rPr lang="en-US" baseline="-25000" dirty="0"/>
              <a:t>0</a:t>
            </a:r>
            <a:r>
              <a:rPr lang="en-US" dirty="0"/>
              <a:t> and b</a:t>
            </a:r>
            <a:r>
              <a:rPr lang="en-US" baseline="-25000" dirty="0"/>
              <a:t>1</a:t>
            </a:r>
            <a:r>
              <a:rPr lang="en-US" dirty="0"/>
              <a:t>, and also b</a:t>
            </a:r>
            <a:r>
              <a:rPr lang="en-US" baseline="-25000" dirty="0"/>
              <a:t>2</a:t>
            </a:r>
            <a:r>
              <a:rPr lang="en-US" dirty="0"/>
              <a:t> and b</a:t>
            </a:r>
            <a:r>
              <a:rPr lang="en-US" baseline="-25000" dirty="0"/>
              <a:t>3</a:t>
            </a:r>
            <a:r>
              <a:rPr lang="en-US" dirty="0"/>
              <a:t> for the second half of tones, where b</a:t>
            </a:r>
            <a:r>
              <a:rPr lang="en-US" baseline="-25000" dirty="0"/>
              <a:t>0</a:t>
            </a:r>
            <a:r>
              <a:rPr lang="en-US" dirty="0"/>
              <a:t> ~ b</a:t>
            </a:r>
            <a:r>
              <a:rPr lang="en-US" baseline="-25000" dirty="0"/>
              <a:t>3</a:t>
            </a:r>
            <a:r>
              <a:rPr lang="en-US" dirty="0"/>
              <a:t> are the encoded bits that maps to one 16QAM constellation for the first half of the tones, i.e</a:t>
            </a:r>
            <a:r>
              <a:rPr lang="en-US" dirty="0" smtClean="0"/>
              <a:t>.:</a:t>
            </a:r>
          </a:p>
          <a:p>
            <a:endParaRPr lang="en-US" sz="1600" dirty="0"/>
          </a:p>
          <a:p>
            <a:endParaRPr lang="en-US" sz="1600" dirty="0" smtClean="0"/>
          </a:p>
          <a:p>
            <a:endParaRPr lang="en-US" sz="1600" dirty="0"/>
          </a:p>
          <a:p>
            <a:endParaRPr lang="en-US" sz="1600" dirty="0" smtClean="0"/>
          </a:p>
          <a:p>
            <a:pPr marL="0" indent="0">
              <a:buNone/>
            </a:pPr>
            <a:r>
              <a:rPr lang="en-US" sz="2000" b="0" dirty="0" smtClean="0"/>
              <a:t>where </a:t>
            </a:r>
            <a:r>
              <a:rPr lang="en-US" sz="2000" b="0" dirty="0" smtClean="0"/>
              <a:t>N</a:t>
            </a:r>
            <a:r>
              <a:rPr lang="en-US" sz="2000" b="0" baseline="-25000" dirty="0" smtClean="0"/>
              <a:t>SD</a:t>
            </a:r>
            <a:r>
              <a:rPr lang="en-US" sz="2000" b="0" dirty="0" smtClean="0"/>
              <a:t> is defined for DCM=1, which is half of the </a:t>
            </a:r>
            <a:r>
              <a:rPr lang="en-US" sz="2000" b="0" dirty="0"/>
              <a:t>N</a:t>
            </a:r>
            <a:r>
              <a:rPr lang="en-US" sz="2000" b="0" baseline="-25000" dirty="0"/>
              <a:t>SD</a:t>
            </a:r>
            <a:r>
              <a:rPr lang="en-US" sz="2000" b="0" dirty="0"/>
              <a:t> </a:t>
            </a:r>
            <a:r>
              <a:rPr lang="en-US" sz="2000" b="0" dirty="0" smtClean="0"/>
              <a:t>value for </a:t>
            </a:r>
            <a:r>
              <a:rPr lang="en-US" sz="2000" b="0" dirty="0" smtClean="0"/>
              <a:t>the same </a:t>
            </a:r>
            <a:r>
              <a:rPr lang="en-US" sz="2000" b="0" dirty="0" smtClean="0"/>
              <a:t>RU </a:t>
            </a:r>
            <a:r>
              <a:rPr lang="en-US" sz="2000" b="0" dirty="0" smtClean="0"/>
              <a:t>size </a:t>
            </a:r>
            <a:r>
              <a:rPr lang="en-US" sz="2000" b="0" dirty="0" smtClean="0"/>
              <a:t>when DCM=0.</a:t>
            </a:r>
            <a:endParaRPr lang="en-US" sz="2000" b="0"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48</a:t>
            </a:fld>
            <a:endParaRPr lang="en-US" dirty="0"/>
          </a:p>
        </p:txBody>
      </p:sp>
      <p:graphicFrame>
        <p:nvGraphicFramePr>
          <p:cNvPr id="7" name="Object 10"/>
          <p:cNvGraphicFramePr>
            <a:graphicFrameLocks noChangeAspect="1"/>
          </p:cNvGraphicFramePr>
          <p:nvPr>
            <p:extLst>
              <p:ext uri="{D42A27DB-BD31-4B8C-83A1-F6EECF244321}">
                <p14:modId xmlns:p14="http://schemas.microsoft.com/office/powerpoint/2010/main" xmlns="" val="1516997678"/>
              </p:ext>
            </p:extLst>
          </p:nvPr>
        </p:nvGraphicFramePr>
        <p:xfrm>
          <a:off x="1752600" y="3810000"/>
          <a:ext cx="5751513" cy="608013"/>
        </p:xfrm>
        <a:graphic>
          <a:graphicData uri="http://schemas.openxmlformats.org/presentationml/2006/ole">
            <p:oleObj spid="_x0000_s18434" name="Equation" r:id="rId3" imgW="2400120" imgH="253800" progId="">
              <p:embed/>
            </p:oleObj>
          </a:graphicData>
        </a:graphic>
      </p:graphicFrame>
      <p:sp>
        <p:nvSpPr>
          <p:cNvPr id="15" name="Date Placeholder 3"/>
          <p:cNvSpPr>
            <a:spLocks noGrp="1"/>
          </p:cNvSpPr>
          <p:nvPr>
            <p:ph type="dt" sz="half" idx="10"/>
          </p:nvPr>
        </p:nvSpPr>
        <p:spPr>
          <a:xfrm>
            <a:off x="696913" y="332601"/>
            <a:ext cx="968214" cy="276999"/>
          </a:xfrm>
        </p:spPr>
        <p:txBody>
          <a:bodyPr/>
          <a:lstStyle/>
          <a:p>
            <a:r>
              <a:rPr lang="en-US" dirty="0" smtClean="0"/>
              <a:t>May 2016</a:t>
            </a:r>
            <a:endParaRPr lang="en-US" dirty="0"/>
          </a:p>
        </p:txBody>
      </p:sp>
      <p:sp>
        <p:nvSpPr>
          <p:cNvPr id="8" name="TextBox 7"/>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42893218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34 </a:t>
            </a:r>
            <a:r>
              <a:rPr lang="en-US" altLang="zh-CN" dirty="0" smtClean="0"/>
              <a:t>(#1, </a:t>
            </a:r>
            <a:r>
              <a:rPr lang="en-US" altLang="zh-CN" dirty="0" smtClean="0"/>
              <a:t>11-16/062</a:t>
            </a:r>
            <a:r>
              <a:rPr lang="en-US" altLang="zh-CN" i="1" dirty="0" smtClean="0"/>
              <a:t>6</a:t>
            </a:r>
            <a:r>
              <a:rPr lang="en-US" altLang="zh-CN" dirty="0" smtClean="0"/>
              <a:t>r1)</a:t>
            </a:r>
            <a:endParaRPr lang="en-US" dirty="0"/>
          </a:p>
        </p:txBody>
      </p:sp>
      <p:sp>
        <p:nvSpPr>
          <p:cNvPr id="3" name="Content Placeholder 2"/>
          <p:cNvSpPr>
            <a:spLocks noGrp="1"/>
          </p:cNvSpPr>
          <p:nvPr>
            <p:ph idx="1"/>
          </p:nvPr>
        </p:nvSpPr>
        <p:spPr/>
        <p:txBody>
          <a:bodyPr/>
          <a:lstStyle/>
          <a:p>
            <a:pPr marL="0" indent="0">
              <a:buNone/>
            </a:pPr>
            <a:r>
              <a:rPr lang="en-US" b="1" dirty="0"/>
              <a:t>Do you agree </a:t>
            </a:r>
            <a:r>
              <a:rPr lang="en-US" b="1" dirty="0" smtClean="0"/>
              <a:t>to add the following to section 4.6 of the SFD ?</a:t>
            </a:r>
          </a:p>
          <a:p>
            <a:pPr lvl="1" algn="just"/>
            <a:r>
              <a:rPr lang="en-GB" dirty="0" smtClean="0"/>
              <a:t>802.11ax should provide mechanism that </a:t>
            </a:r>
            <a:r>
              <a:rPr lang="en-GB" dirty="0" smtClean="0"/>
              <a:t>further compress the feedback elements </a:t>
            </a:r>
            <a:r>
              <a:rPr lang="en-GB" dirty="0" smtClean="0"/>
              <a:t>of angel of </a:t>
            </a:r>
            <a:r>
              <a:rPr lang="en-GB" dirty="0" smtClean="0"/>
              <a:t>compressed </a:t>
            </a:r>
            <a:r>
              <a:rPr lang="en-GB" dirty="0"/>
              <a:t>beamforming feedback as defined in section 8.4.1.48 in 802.11ac </a:t>
            </a:r>
            <a:r>
              <a:rPr lang="en-GB" dirty="0" smtClean="0"/>
              <a:t>shall be considered.</a:t>
            </a:r>
          </a:p>
          <a:p>
            <a:pPr marL="457200" lvl="1" indent="0" algn="just">
              <a:buNone/>
            </a:pPr>
            <a:endParaRPr lang="en-GB" dirty="0" smtClean="0"/>
          </a:p>
          <a:p>
            <a:pPr marL="457200" lvl="1" indent="0" algn="just">
              <a:buNone/>
            </a:pPr>
            <a:endParaRPr lang="en-GB" dirty="0" smtClean="0"/>
          </a:p>
          <a:p>
            <a:pPr marL="457200" lvl="1" indent="0" algn="just">
              <a:buNone/>
            </a:pPr>
            <a:r>
              <a:rPr lang="en-GB" b="1" dirty="0" smtClean="0">
                <a:solidFill>
                  <a:srgbClr val="FF0000"/>
                </a:solidFill>
              </a:rPr>
              <a:t>3Y/11 </a:t>
            </a:r>
            <a:r>
              <a:rPr lang="en-GB" b="1" dirty="0" smtClean="0">
                <a:solidFill>
                  <a:srgbClr val="FF0000"/>
                </a:solidFill>
              </a:rPr>
              <a:t>N/ </a:t>
            </a:r>
            <a:r>
              <a:rPr lang="en-GB" b="1" dirty="0" smtClean="0">
                <a:solidFill>
                  <a:srgbClr val="FF0000"/>
                </a:solidFill>
              </a:rPr>
              <a:t>Many A. SP Failed</a:t>
            </a:r>
            <a:endParaRPr lang="en-GB" b="1" dirty="0">
              <a:solidFill>
                <a:srgbClr val="FF0000"/>
              </a:solidFill>
            </a:endParaRPr>
          </a:p>
          <a:p>
            <a:pPr marL="0" indent="0">
              <a:buNone/>
            </a:pPr>
            <a:r>
              <a:rPr lang="en-US" b="1" dirty="0" smtClean="0"/>
              <a:t> </a:t>
            </a:r>
            <a:endParaRPr lang="en-US" b="1"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49</a:t>
            </a:fld>
            <a:endParaRPr lang="en-US"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Tree>
    <p:extLst>
      <p:ext uri="{BB962C8B-B14F-4D97-AF65-F5344CB8AC3E}">
        <p14:creationId xmlns:p14="http://schemas.microsoft.com/office/powerpoint/2010/main" xmlns="" val="3430634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35 </a:t>
            </a:r>
            <a:r>
              <a:rPr lang="en-US" altLang="zh-CN" dirty="0" smtClean="0"/>
              <a:t>(#1, </a:t>
            </a:r>
            <a:r>
              <a:rPr lang="en-US" altLang="zh-CN" dirty="0" smtClean="0"/>
              <a:t>11-16/0633r3)</a:t>
            </a:r>
            <a:endParaRPr lang="en-US" dirty="0"/>
          </a:p>
        </p:txBody>
      </p:sp>
      <p:sp>
        <p:nvSpPr>
          <p:cNvPr id="3" name="Content Placeholder 2"/>
          <p:cNvSpPr>
            <a:spLocks noGrp="1"/>
          </p:cNvSpPr>
          <p:nvPr>
            <p:ph idx="1"/>
          </p:nvPr>
        </p:nvSpPr>
        <p:spPr/>
        <p:txBody>
          <a:bodyPr/>
          <a:lstStyle/>
          <a:p>
            <a:r>
              <a:rPr lang="en-US" dirty="0" smtClean="0"/>
              <a:t>Do you support to </a:t>
            </a:r>
            <a:r>
              <a:rPr lang="en-US" dirty="0"/>
              <a:t>add </a:t>
            </a:r>
            <a:r>
              <a:rPr lang="en-US" dirty="0" smtClean="0"/>
              <a:t>the following to the current SFD</a:t>
            </a:r>
            <a:r>
              <a:rPr lang="en-US" dirty="0"/>
              <a:t>: </a:t>
            </a:r>
            <a:endParaRPr lang="en-US" dirty="0" smtClean="0"/>
          </a:p>
          <a:p>
            <a:pPr lvl="1"/>
            <a:r>
              <a:rPr lang="en-US" dirty="0"/>
              <a:t>For full BW 80MHz, add </a:t>
            </a:r>
            <a:r>
              <a:rPr lang="en-US" dirty="0" smtClean="0"/>
              <a:t>1 </a:t>
            </a:r>
            <a:r>
              <a:rPr lang="en-US" dirty="0"/>
              <a:t>bit </a:t>
            </a:r>
            <a:r>
              <a:rPr lang="en-US" dirty="0" smtClean="0"/>
              <a:t>to indicate if center 26-tone RU is allocated in </a:t>
            </a:r>
            <a:r>
              <a:rPr lang="en-US" dirty="0"/>
              <a:t>the common block fields </a:t>
            </a:r>
            <a:r>
              <a:rPr lang="en-US" dirty="0" smtClean="0"/>
              <a:t>of both </a:t>
            </a:r>
            <a:r>
              <a:rPr lang="en-US" dirty="0"/>
              <a:t>SIGB content </a:t>
            </a:r>
            <a:r>
              <a:rPr lang="en-US" dirty="0" smtClean="0"/>
              <a:t>channels with same value.</a:t>
            </a:r>
            <a:endParaRPr lang="en-US" dirty="0"/>
          </a:p>
          <a:p>
            <a:pPr marL="0" indent="0">
              <a:buNone/>
            </a:pPr>
            <a:endParaRPr lang="en-US" dirty="0"/>
          </a:p>
          <a:p>
            <a:pPr lvl="1"/>
            <a:r>
              <a:rPr lang="en-US" dirty="0"/>
              <a:t>For full </a:t>
            </a:r>
            <a:r>
              <a:rPr lang="en-US" dirty="0" smtClean="0"/>
              <a:t>BW160, 80+80 MHz</a:t>
            </a:r>
            <a:r>
              <a:rPr lang="en-US" dirty="0"/>
              <a:t>, add 1 bit </a:t>
            </a:r>
            <a:r>
              <a:rPr lang="en-US" dirty="0" smtClean="0"/>
              <a:t>to indicate if center 26-tone RU is allocated for one individual 80MHz </a:t>
            </a:r>
            <a:r>
              <a:rPr lang="en-US" dirty="0"/>
              <a:t>in </a:t>
            </a:r>
            <a:r>
              <a:rPr lang="en-US" dirty="0" smtClean="0"/>
              <a:t>common </a:t>
            </a:r>
            <a:r>
              <a:rPr lang="en-US" dirty="0"/>
              <a:t>block </a:t>
            </a:r>
            <a:r>
              <a:rPr lang="en-US" dirty="0" smtClean="0"/>
              <a:t>fields of both SIGB </a:t>
            </a:r>
            <a:r>
              <a:rPr lang="en-US" dirty="0"/>
              <a:t>content channels.</a:t>
            </a:r>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50</a:t>
            </a:fld>
            <a:endParaRPr lang="en-US"/>
          </a:p>
        </p:txBody>
      </p:sp>
      <p:sp>
        <p:nvSpPr>
          <p:cNvPr id="7" name="TextBox 6"/>
          <p:cNvSpPr txBox="1"/>
          <p:nvPr/>
        </p:nvSpPr>
        <p:spPr>
          <a:xfrm>
            <a:off x="990600" y="58674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8"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Tree>
    <p:extLst>
      <p:ext uri="{BB962C8B-B14F-4D97-AF65-F5344CB8AC3E}">
        <p14:creationId xmlns:p14="http://schemas.microsoft.com/office/powerpoint/2010/main" xmlns="" val="9794786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36 (#2, 11-16/0633r3)</a:t>
            </a:r>
            <a:endParaRPr lang="en-US" dirty="0"/>
          </a:p>
        </p:txBody>
      </p:sp>
      <p:sp>
        <p:nvSpPr>
          <p:cNvPr id="3" name="Content Placeholder 2"/>
          <p:cNvSpPr>
            <a:spLocks noGrp="1"/>
          </p:cNvSpPr>
          <p:nvPr>
            <p:ph idx="1"/>
          </p:nvPr>
        </p:nvSpPr>
        <p:spPr/>
        <p:txBody>
          <a:bodyPr/>
          <a:lstStyle/>
          <a:p>
            <a:r>
              <a:rPr lang="en-US" dirty="0" smtClean="0"/>
              <a:t>Do you support to use </a:t>
            </a:r>
            <a:r>
              <a:rPr lang="en-US" dirty="0"/>
              <a:t>36 </a:t>
            </a:r>
            <a:r>
              <a:rPr lang="en-US" dirty="0" smtClean="0"/>
              <a:t>“Definition TBD” </a:t>
            </a:r>
            <a:r>
              <a:rPr lang="en-US" dirty="0"/>
              <a:t>entries </a:t>
            </a:r>
            <a:r>
              <a:rPr lang="en-US" dirty="0" smtClean="0"/>
              <a:t>in </a:t>
            </a:r>
            <a:r>
              <a:rPr lang="en-US" dirty="0"/>
              <a:t>Table 4 in </a:t>
            </a:r>
            <a:r>
              <a:rPr lang="en-US" dirty="0" smtClean="0"/>
              <a:t>the current SFD </a:t>
            </a:r>
            <a:r>
              <a:rPr lang="en-US" dirty="0"/>
              <a:t>3.2.5 HE-SIG-B sub-clause to indicate </a:t>
            </a:r>
            <a:r>
              <a:rPr lang="en-US" dirty="0" smtClean="0"/>
              <a:t>most frequently used </a:t>
            </a:r>
            <a:r>
              <a:rPr lang="en-US" dirty="0"/>
              <a:t>partial bandwidth </a:t>
            </a:r>
            <a:r>
              <a:rPr lang="en-US" dirty="0" smtClean="0"/>
              <a:t>allocations, as shown in slide </a:t>
            </a:r>
            <a:r>
              <a:rPr lang="en-US" dirty="0" smtClean="0"/>
              <a:t>16?</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51</a:t>
            </a:fld>
            <a:endParaRPr lang="en-US"/>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8" name="TextBox 7"/>
          <p:cNvSpPr txBox="1"/>
          <p:nvPr/>
        </p:nvSpPr>
        <p:spPr>
          <a:xfrm>
            <a:off x="914400" y="48768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19830979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zh-CN" dirty="0" smtClean="0"/>
              <a:t>Straw-Poll </a:t>
            </a:r>
            <a:r>
              <a:rPr lang="en-US" altLang="zh-CN" dirty="0" smtClean="0"/>
              <a:t>37 </a:t>
            </a:r>
            <a:r>
              <a:rPr lang="en-US" altLang="zh-CN" dirty="0" smtClean="0"/>
              <a:t>(#1, </a:t>
            </a:r>
            <a:r>
              <a:rPr lang="en-US" altLang="zh-CN" dirty="0" smtClean="0"/>
              <a:t>11-16/0636r2)</a:t>
            </a:r>
            <a:endParaRPr lang="ko-KR" altLang="en-US" dirty="0"/>
          </a:p>
        </p:txBody>
      </p:sp>
      <p:sp>
        <p:nvSpPr>
          <p:cNvPr id="3" name="내용 개체 틀 2"/>
          <p:cNvSpPr>
            <a:spLocks noGrp="1"/>
          </p:cNvSpPr>
          <p:nvPr>
            <p:ph idx="1"/>
          </p:nvPr>
        </p:nvSpPr>
        <p:spPr/>
        <p:txBody>
          <a:bodyPr/>
          <a:lstStyle/>
          <a:p>
            <a:r>
              <a:rPr lang="en-US" altLang="ko-KR" dirty="0" smtClean="0"/>
              <a:t>Do you agree to add the following into SFD?</a:t>
            </a:r>
          </a:p>
          <a:p>
            <a:pPr lvl="1"/>
            <a:r>
              <a:rPr lang="en-US" altLang="ko-KR" dirty="0" smtClean="0"/>
              <a:t>In HE-SIG-A of HE (extended range) SU PPDU/HE MU PPDU/HE trigger-based PPDU, the size of TXOP Duration field is 7btis and 1 bit is reserved</a:t>
            </a:r>
          </a:p>
          <a:p>
            <a:pPr lvl="1"/>
            <a:endParaRPr lang="en-US" altLang="ko-KR" dirty="0" smtClean="0"/>
          </a:p>
          <a:p>
            <a:pPr lvl="1"/>
            <a:endParaRPr lang="en-US" altLang="ko-KR" dirty="0" smtClean="0"/>
          </a:p>
        </p:txBody>
      </p:sp>
      <p:sp>
        <p:nvSpPr>
          <p:cNvPr id="5" name="슬라이드 번호 개체 틀 4"/>
          <p:cNvSpPr>
            <a:spLocks noGrp="1"/>
          </p:cNvSpPr>
          <p:nvPr>
            <p:ph type="sldNum" sz="quarter" idx="4294967295"/>
          </p:nvPr>
        </p:nvSpPr>
        <p:spPr>
          <a:xfrm>
            <a:off x="4344988" y="6475413"/>
            <a:ext cx="836612" cy="153987"/>
          </a:xfrm>
          <a:prstGeom prst="rect">
            <a:avLst/>
          </a:prstGeom>
        </p:spPr>
        <p:txBody>
          <a:bodyPr/>
          <a:lstStyle/>
          <a:p>
            <a:pPr>
              <a:defRPr/>
            </a:pPr>
            <a:r>
              <a:rPr lang="en-US" altLang="ko-KR" dirty="0" smtClean="0"/>
              <a:t>Slide </a:t>
            </a:r>
            <a:fld id="{2233D5FD-8890-4C4A-812D-44084668134C}" type="slidenum">
              <a:rPr lang="en-US" altLang="ko-KR" smtClean="0"/>
              <a:pPr>
                <a:defRPr/>
              </a:pPr>
              <a:t>52</a:t>
            </a:fld>
            <a:endParaRPr lang="en-US" altLang="ko-KR" dirty="0"/>
          </a:p>
        </p:txBody>
      </p:sp>
      <p:sp>
        <p:nvSpPr>
          <p:cNvPr id="7" name="TextBox 6"/>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8"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zh-CN" dirty="0" smtClean="0"/>
              <a:t>Straw-Poll </a:t>
            </a:r>
            <a:r>
              <a:rPr lang="en-US" altLang="zh-CN" dirty="0" smtClean="0"/>
              <a:t>38 (#1, 11-16/0635r1)</a:t>
            </a:r>
            <a:endParaRPr lang="ko-KR" altLang="en-US" dirty="0"/>
          </a:p>
        </p:txBody>
      </p:sp>
      <p:sp>
        <p:nvSpPr>
          <p:cNvPr id="3" name="내용 개체 틀 2"/>
          <p:cNvSpPr>
            <a:spLocks noGrp="1"/>
          </p:cNvSpPr>
          <p:nvPr>
            <p:ph idx="1"/>
          </p:nvPr>
        </p:nvSpPr>
        <p:spPr/>
        <p:txBody>
          <a:bodyPr/>
          <a:lstStyle/>
          <a:p>
            <a:r>
              <a:rPr lang="en-US" altLang="ko-KR" dirty="0" smtClean="0"/>
              <a:t>Do you agree </a:t>
            </a:r>
            <a:r>
              <a:rPr lang="en-US" altLang="ko-KR" dirty="0" smtClean="0"/>
              <a:t>add to the SFD </a:t>
            </a:r>
            <a:r>
              <a:rPr lang="en-US" altLang="ko-KR" dirty="0" smtClean="0"/>
              <a:t>that </a:t>
            </a:r>
          </a:p>
          <a:p>
            <a:pPr lvl="1"/>
            <a:r>
              <a:rPr lang="en-US" altLang="zh-CN" dirty="0" smtClean="0"/>
              <a:t>3 </a:t>
            </a:r>
            <a:r>
              <a:rPr lang="en-US" altLang="zh-CN" dirty="0" smtClean="0"/>
              <a:t>bits are used for the BW field in SIG-A of HE_MU PPDU?</a:t>
            </a:r>
            <a:endParaRPr lang="zh-CN" altLang="zh-CN" dirty="0" smtClean="0"/>
          </a:p>
          <a:p>
            <a:pPr latinLnBrk="0"/>
            <a:endParaRPr lang="en-US" altLang="ko-KR" dirty="0"/>
          </a:p>
        </p:txBody>
      </p:sp>
      <p:sp>
        <p:nvSpPr>
          <p:cNvPr id="4"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smtClean="0"/>
              <a:t>Slide </a:t>
            </a:r>
            <a:fld id="{E7E6215C-0148-4EB1-A390-22B113FC486F}" type="slidenum">
              <a:rPr lang="en-US" smtClean="0"/>
              <a:pPr>
                <a:defRPr/>
              </a:pPr>
              <a:t>53</a:t>
            </a:fld>
            <a:endParaRPr lang="en-US" dirty="0"/>
          </a:p>
        </p:txBody>
      </p:sp>
      <p:sp>
        <p:nvSpPr>
          <p:cNvPr id="6" name="TextBox 5"/>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Tree>
    <p:extLst>
      <p:ext uri="{BB962C8B-B14F-4D97-AF65-F5344CB8AC3E}">
        <p14:creationId xmlns="" xmlns:p14="http://schemas.microsoft.com/office/powerpoint/2010/main" val="95594018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39 </a:t>
            </a:r>
            <a:r>
              <a:rPr lang="en-US" altLang="zh-CN" dirty="0" smtClean="0"/>
              <a:t>(#1, </a:t>
            </a:r>
            <a:r>
              <a:rPr lang="en-US" altLang="zh-CN" dirty="0" smtClean="0"/>
              <a:t>11-16/0637r0)</a:t>
            </a:r>
            <a:endParaRPr lang="zh-CN" altLang="en-US" dirty="0"/>
          </a:p>
        </p:txBody>
      </p:sp>
      <p:sp>
        <p:nvSpPr>
          <p:cNvPr id="3" name="内容占位符 2"/>
          <p:cNvSpPr>
            <a:spLocks noGrp="1"/>
          </p:cNvSpPr>
          <p:nvPr>
            <p:ph idx="1"/>
          </p:nvPr>
        </p:nvSpPr>
        <p:spPr/>
        <p:txBody>
          <a:bodyPr/>
          <a:lstStyle/>
          <a:p>
            <a:r>
              <a:rPr lang="en-US" altLang="zh-CN" dirty="0" smtClean="0"/>
              <a:t>Do you agree to add the following entries in 8-bit table to the IEEE 802.11ax SFD</a:t>
            </a:r>
          </a:p>
          <a:p>
            <a:pPr lvl="1"/>
            <a:r>
              <a:rPr lang="en-US" altLang="zh-CN" dirty="0" smtClean="0"/>
              <a:t>two entries to indicate ‘Zero STA for 484-tone RU’ and ‘Zero STA for 996-tone RU’ respectively</a:t>
            </a:r>
          </a:p>
          <a:p>
            <a:endParaRPr lang="zh-CN" altLang="en-US" dirty="0"/>
          </a:p>
        </p:txBody>
      </p:sp>
      <p:sp>
        <p:nvSpPr>
          <p:cNvPr id="4" name="灯片编号占位符 3"/>
          <p:cNvSpPr>
            <a:spLocks noGrp="1"/>
          </p:cNvSpPr>
          <p:nvPr>
            <p:ph type="sldNum" sz="quarter" idx="4294967295"/>
          </p:nvPr>
        </p:nvSpPr>
        <p:spPr>
          <a:xfrm>
            <a:off x="4344988" y="6475412"/>
            <a:ext cx="836612" cy="230187"/>
          </a:xfrm>
          <a:prstGeom prst="rect">
            <a:avLst/>
          </a:prstGeom>
        </p:spPr>
        <p:txBody>
          <a:bodyPr/>
          <a:lstStyle/>
          <a:p>
            <a:pPr>
              <a:defRPr/>
            </a:pPr>
            <a:r>
              <a:rPr lang="en-US" dirty="0" smtClean="0"/>
              <a:t>Slide </a:t>
            </a:r>
            <a:fld id="{3099D1E7-2CFE-4362-BB72-AF97192842EA}" type="slidenum">
              <a:rPr lang="en-US" smtClean="0"/>
              <a:pPr>
                <a:defRPr/>
              </a:pPr>
              <a:t>54</a:t>
            </a:fld>
            <a:endParaRPr lang="en-US" dirty="0"/>
          </a:p>
        </p:txBody>
      </p:sp>
      <p:sp>
        <p:nvSpPr>
          <p:cNvPr id="6" name="Date Placeholder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8" name="TextBox 7"/>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40 </a:t>
            </a:r>
            <a:r>
              <a:rPr lang="en-US" altLang="zh-CN" dirty="0" smtClean="0"/>
              <a:t>(#1, </a:t>
            </a:r>
            <a:r>
              <a:rPr lang="en-US" altLang="zh-CN" dirty="0" smtClean="0"/>
              <a:t>11-16/0638r2)</a:t>
            </a:r>
            <a:endParaRPr lang="en-US" dirty="0"/>
          </a:p>
        </p:txBody>
      </p:sp>
      <p:sp>
        <p:nvSpPr>
          <p:cNvPr id="3" name="Content Placeholder 2"/>
          <p:cNvSpPr>
            <a:spLocks noGrp="1"/>
          </p:cNvSpPr>
          <p:nvPr>
            <p:ph idx="1"/>
          </p:nvPr>
        </p:nvSpPr>
        <p:spPr>
          <a:xfrm>
            <a:off x="685800" y="1981200"/>
            <a:ext cx="7772400" cy="2895600"/>
          </a:xfrm>
        </p:spPr>
        <p:txBody>
          <a:bodyPr>
            <a:normAutofit fontScale="85000" lnSpcReduction="10000"/>
          </a:bodyPr>
          <a:lstStyle/>
          <a:p>
            <a:pPr>
              <a:buFont typeface="Arial" charset="0"/>
              <a:buChar char="•"/>
            </a:pPr>
            <a:r>
              <a:rPr lang="en-US" altLang="ko-KR" dirty="0" smtClean="0"/>
              <a:t>Do you agree to add the following </a:t>
            </a:r>
            <a:r>
              <a:rPr lang="en-US" altLang="ko-KR" u="sng" dirty="0" smtClean="0"/>
              <a:t>underlined text </a:t>
            </a:r>
            <a:r>
              <a:rPr lang="en-US" altLang="ko-KR" dirty="0" smtClean="0"/>
              <a:t>into 11ax SFD ?</a:t>
            </a:r>
            <a:endParaRPr lang="en-US" altLang="ko-KR" dirty="0"/>
          </a:p>
          <a:p>
            <a:pPr lvl="1">
              <a:buFont typeface="Arial" charset="0"/>
              <a:buChar char="•"/>
            </a:pPr>
            <a:r>
              <a:rPr lang="en-US" altLang="ko-KR" b="1" i="1" dirty="0" smtClean="0"/>
              <a:t>3.1 General</a:t>
            </a:r>
          </a:p>
          <a:p>
            <a:pPr lvl="1">
              <a:buFont typeface="Arial" charset="0"/>
              <a:buChar char="•"/>
            </a:pPr>
            <a:r>
              <a:rPr lang="en-US" i="1" dirty="0" smtClean="0"/>
              <a:t>The </a:t>
            </a:r>
            <a:r>
              <a:rPr lang="en-US" i="1" dirty="0"/>
              <a:t>non-contiguous channel bonding will be supported in 802.11ax by:</a:t>
            </a:r>
          </a:p>
          <a:p>
            <a:pPr lvl="2">
              <a:buFont typeface="Arial" charset="0"/>
              <a:buChar char="•"/>
            </a:pPr>
            <a:r>
              <a:rPr lang="en-US" i="1" dirty="0"/>
              <a:t>Transmitting using OFDMA PPDU format by nulling the tones of one or more secondary channels in 80 MHz and 160 (80+80) MHz;</a:t>
            </a:r>
          </a:p>
          <a:p>
            <a:pPr lvl="2">
              <a:buFont typeface="Arial" charset="0"/>
              <a:buChar char="•"/>
            </a:pPr>
            <a:r>
              <a:rPr lang="en-US" i="1" dirty="0"/>
              <a:t>Modes for non-contiguous channel bonding are TBD;</a:t>
            </a:r>
          </a:p>
          <a:p>
            <a:pPr lvl="2">
              <a:buFont typeface="Arial" charset="0"/>
              <a:buChar char="•"/>
            </a:pPr>
            <a:r>
              <a:rPr lang="en-US" i="1" dirty="0"/>
              <a:t>Non-contiguous channels within primary or secondary 80 MHz only exists at AP side</a:t>
            </a:r>
            <a:r>
              <a:rPr lang="en-US" i="1" dirty="0" smtClean="0"/>
              <a:t>. </a:t>
            </a:r>
            <a:endParaRPr lang="en-US" i="1" dirty="0" smtClean="0"/>
          </a:p>
          <a:p>
            <a:pPr lvl="2">
              <a:buFont typeface="Arial" charset="0"/>
              <a:buChar char="•"/>
            </a:pPr>
            <a:r>
              <a:rPr lang="en-US" altLang="ko-KR" u="sng" dirty="0" smtClean="0">
                <a:solidFill>
                  <a:schemeClr val="tx1"/>
                </a:solidFill>
              </a:rPr>
              <a:t>When </a:t>
            </a:r>
            <a:r>
              <a:rPr lang="en-US" altLang="ko-KR" u="sng" dirty="0">
                <a:solidFill>
                  <a:schemeClr val="tx1"/>
                </a:solidFill>
              </a:rPr>
              <a:t>a secondary </a:t>
            </a:r>
            <a:r>
              <a:rPr lang="en-US" altLang="ko-KR" u="sng" dirty="0" smtClean="0">
                <a:solidFill>
                  <a:schemeClr val="tx1"/>
                </a:solidFill>
              </a:rPr>
              <a:t>channel </a:t>
            </a:r>
            <a:r>
              <a:rPr lang="en-US" altLang="ko-KR" u="sng" dirty="0" smtClean="0">
                <a:solidFill>
                  <a:schemeClr val="tx1"/>
                </a:solidFill>
              </a:rPr>
              <a:t>which is </a:t>
            </a:r>
            <a:r>
              <a:rPr lang="en-US" altLang="ko-KR" u="sng" dirty="0" smtClean="0"/>
              <a:t>fully or partially overlapped with</a:t>
            </a:r>
            <a:r>
              <a:rPr lang="en-US" altLang="ko-KR" u="sng" dirty="0" smtClean="0">
                <a:solidFill>
                  <a:schemeClr val="tx1"/>
                </a:solidFill>
              </a:rPr>
              <a:t> </a:t>
            </a:r>
            <a:r>
              <a:rPr lang="en-US" altLang="ko-KR" u="sng" dirty="0" smtClean="0">
                <a:solidFill>
                  <a:schemeClr val="tx1"/>
                </a:solidFill>
              </a:rPr>
              <a:t>a center 26-tone RU </a:t>
            </a:r>
            <a:r>
              <a:rPr lang="en-US" altLang="ko-KR" u="sng" dirty="0">
                <a:solidFill>
                  <a:schemeClr val="tx1"/>
                </a:solidFill>
              </a:rPr>
              <a:t>is nulled, the center </a:t>
            </a:r>
            <a:r>
              <a:rPr lang="en-US" altLang="ko-KR" u="sng" dirty="0" smtClean="0">
                <a:solidFill>
                  <a:schemeClr val="tx1"/>
                </a:solidFill>
              </a:rPr>
              <a:t>26-tone </a:t>
            </a:r>
            <a:r>
              <a:rPr lang="en-US" altLang="ko-KR" u="sng" dirty="0">
                <a:solidFill>
                  <a:schemeClr val="tx1"/>
                </a:solidFill>
              </a:rPr>
              <a:t>RU </a:t>
            </a:r>
            <a:r>
              <a:rPr lang="en-US" altLang="ko-KR" u="sng" dirty="0" smtClean="0">
                <a:solidFill>
                  <a:schemeClr val="tx1"/>
                </a:solidFill>
              </a:rPr>
              <a:t>is also nulled.</a:t>
            </a:r>
            <a:endParaRPr lang="en-US" altLang="ko-KR" u="sng" dirty="0">
              <a:solidFill>
                <a:schemeClr val="tx1"/>
              </a:solidFill>
            </a:endParaRPr>
          </a:p>
          <a:p>
            <a:pPr lvl="3">
              <a:buFont typeface="Arial" charset="0"/>
              <a:buChar char="•"/>
            </a:pPr>
            <a:endParaRPr lang="en-US" altLang="ko-KR"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55</a:t>
            </a:fld>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altLang="ko-KR" smtClean="0"/>
              <a:t>May 2016</a:t>
            </a:r>
            <a:endParaRPr lang="en-GB" dirty="0"/>
          </a:p>
        </p:txBody>
      </p:sp>
      <p:sp>
        <p:nvSpPr>
          <p:cNvPr id="7" name="TextBox 6"/>
          <p:cNvSpPr txBox="1"/>
          <p:nvPr/>
        </p:nvSpPr>
        <p:spPr>
          <a:xfrm>
            <a:off x="1066800" y="5029200"/>
            <a:ext cx="3429000" cy="369332"/>
          </a:xfrm>
          <a:prstGeom prst="rect">
            <a:avLst/>
          </a:prstGeom>
          <a:noFill/>
        </p:spPr>
        <p:txBody>
          <a:bodyPr wrap="square" rtlCol="0">
            <a:spAutoFit/>
          </a:bodyPr>
          <a:lstStyle/>
          <a:p>
            <a:r>
              <a:rPr lang="en-US" altLang="zh-CN" sz="1800" dirty="0" smtClean="0">
                <a:solidFill>
                  <a:srgbClr val="00B050"/>
                </a:solidFill>
              </a:rPr>
              <a:t>SP passed without objection</a:t>
            </a:r>
            <a:endParaRPr lang="zh-CN" altLang="en-US" sz="1800" dirty="0">
              <a:solidFill>
                <a:srgbClr val="00B050"/>
              </a:solidFill>
            </a:endParaRPr>
          </a:p>
        </p:txBody>
      </p:sp>
    </p:spTree>
    <p:extLst>
      <p:ext uri="{BB962C8B-B14F-4D97-AF65-F5344CB8AC3E}">
        <p14:creationId xmlns:p14="http://schemas.microsoft.com/office/powerpoint/2010/main" xmlns="" val="191200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6" name="Rectangle 4"/>
          <p:cNvSpPr>
            <a:spLocks noGrp="1" noChangeArrowheads="1"/>
          </p:cNvSpPr>
          <p:nvPr>
            <p:ph type="dt" sz="quarter" idx="10"/>
          </p:nvPr>
        </p:nvSpPr>
        <p:spPr>
          <a:xfrm>
            <a:off x="696913" y="304800"/>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22885</TotalTime>
  <Words>3772</Words>
  <Application>Microsoft Office PowerPoint</Application>
  <PresentationFormat>全屏显示(4:3)</PresentationFormat>
  <Paragraphs>737</Paragraphs>
  <Slides>55</Slides>
  <Notes>21</Notes>
  <HiddenSlides>0</HiddenSlides>
  <MMClips>0</MMClips>
  <ScaleCrop>false</ScaleCrop>
  <HeadingPairs>
    <vt:vector size="6" baseType="variant">
      <vt:variant>
        <vt:lpstr>主题</vt:lpstr>
      </vt:variant>
      <vt:variant>
        <vt:i4>1</vt:i4>
      </vt:variant>
      <vt:variant>
        <vt:lpstr>嵌入 OLE 服务器</vt:lpstr>
      </vt:variant>
      <vt:variant>
        <vt:i4>3</vt:i4>
      </vt:variant>
      <vt:variant>
        <vt:lpstr>幻灯片标题</vt:lpstr>
      </vt:variant>
      <vt:variant>
        <vt:i4>55</vt:i4>
      </vt:variant>
    </vt:vector>
  </HeadingPairs>
  <TitlesOfParts>
    <vt:vector size="59" baseType="lpstr">
      <vt:lpstr>802-11-Submission</vt:lpstr>
      <vt:lpstr>Document</vt:lpstr>
      <vt:lpstr>Visio</vt:lpstr>
      <vt:lpstr>Equation</vt:lpstr>
      <vt:lpstr>TGax PHY Ad Hoc May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Schedule in a Glance</vt:lpstr>
      <vt:lpstr>PHY Submissions (1/3) </vt:lpstr>
      <vt:lpstr>PHY Submissions (2/3) </vt:lpstr>
      <vt:lpstr>PHY Submissions (3/3) </vt:lpstr>
      <vt:lpstr>Straw-poll 1 (#1, 11-16/0608r0)</vt:lpstr>
      <vt:lpstr>Straw-poll 2 (#2, 11-16/0608r0)</vt:lpstr>
      <vt:lpstr>Straw-poll 3 (#3, 11-16/0608r0)</vt:lpstr>
      <vt:lpstr>Straw-poll 4 (#4, 11-16/0608r0)</vt:lpstr>
      <vt:lpstr>Straw-Poll 5 (#1, 11-16/0611r0)</vt:lpstr>
      <vt:lpstr>Straw-Poll 6 (#2, 11-16/0611r0)</vt:lpstr>
      <vt:lpstr>Straw-Poll 7 (#3, 11-16/0611r1)</vt:lpstr>
      <vt:lpstr>Straw-Poll 8 (#4, 11-16/0611r0)</vt:lpstr>
      <vt:lpstr>Straw-Poll 9 (#5, 11-16/0611r0)</vt:lpstr>
      <vt:lpstr>Straw-Poll 10 (#6, 11-16/0611r0)</vt:lpstr>
      <vt:lpstr>Straw-Poll 11 (#1, 11-16/0613r0)</vt:lpstr>
      <vt:lpstr>Straw-Poll 12 (#2, 11-16/0613r0)</vt:lpstr>
      <vt:lpstr>Straw-Poll 13 (#3, 11-16/0613r0)</vt:lpstr>
      <vt:lpstr>Straw-Poll 14 (#4, 11-16/0613r0)</vt:lpstr>
      <vt:lpstr>Straw-Poll 15 (#1, 11-16/0617r0)</vt:lpstr>
      <vt:lpstr>Straw-Poll 16 (#2, 11-16/0617r0)</vt:lpstr>
      <vt:lpstr>Straw-Poll 17 (#1, 11-16/0617r0)</vt:lpstr>
      <vt:lpstr>Straw-Poll 18 (#4, 11-16/0617r0)</vt:lpstr>
      <vt:lpstr>Straw-Poll 19 (#5, 11-16/0617r1)</vt:lpstr>
      <vt:lpstr>Straw-Poll 20 (#1, 11-16/0618r1)</vt:lpstr>
      <vt:lpstr>Straw-Poll 21 (#2, 11-16/0618r1)</vt:lpstr>
      <vt:lpstr>Straw-Poll 22 (#3, 11-16/0618r1)</vt:lpstr>
      <vt:lpstr>Straw-Poll 23 (#4, 11-16/0618r1)</vt:lpstr>
      <vt:lpstr>Straw-Poll 24 (#1, 11-16/0619r0)</vt:lpstr>
      <vt:lpstr>Straw-Poll 25 (#1, 11-16/0620r0)</vt:lpstr>
      <vt:lpstr>Straw-Poll 26 (#2, 11-16/0620r0)</vt:lpstr>
      <vt:lpstr>幻灯片 42</vt:lpstr>
      <vt:lpstr>幻灯片 43</vt:lpstr>
      <vt:lpstr>幻灯片 44</vt:lpstr>
      <vt:lpstr>Straw-Poll 30 (#1, 11-16/0655r0)</vt:lpstr>
      <vt:lpstr>Straw-Poll 31 (#2, 11-16/0655r0)</vt:lpstr>
      <vt:lpstr>Straw-Poll 32 (#3, 11-16/0655r0)</vt:lpstr>
      <vt:lpstr>Straw-Poll 33 (#1, 11-16/0622r0)</vt:lpstr>
      <vt:lpstr>Straw-Poll 34 (#1, 11-16/0626r1)</vt:lpstr>
      <vt:lpstr>Straw-Poll 35 (#1, 11-16/0633r3)</vt:lpstr>
      <vt:lpstr>Straw-Poll 36 (#2, 11-16/0633r3)</vt:lpstr>
      <vt:lpstr>Straw-Poll 37 (#1, 11-16/0636r2)</vt:lpstr>
      <vt:lpstr>Straw-Poll 38 (#1, 11-16/0635r1)</vt:lpstr>
      <vt:lpstr>Straw-Poll 39 (#1, 11-16/0637r0)</vt:lpstr>
      <vt:lpstr>Straw-Poll 40 (#1, 11-16/0638r2)</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Windows 用户</cp:lastModifiedBy>
  <cp:revision>1655</cp:revision>
  <cp:lastPrinted>1998-02-10T13:28:06Z</cp:lastPrinted>
  <dcterms:created xsi:type="dcterms:W3CDTF">2007-04-17T18:10:23Z</dcterms:created>
  <dcterms:modified xsi:type="dcterms:W3CDTF">2016-05-17T10:00:15Z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