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69" r:id="rId2"/>
    <p:sldId id="393" r:id="rId3"/>
    <p:sldId id="324" r:id="rId4"/>
    <p:sldId id="352" r:id="rId5"/>
    <p:sldId id="317" r:id="rId6"/>
    <p:sldId id="318" r:id="rId7"/>
    <p:sldId id="319" r:id="rId8"/>
    <p:sldId id="320" r:id="rId9"/>
    <p:sldId id="321" r:id="rId10"/>
    <p:sldId id="322" r:id="rId11"/>
    <p:sldId id="433" r:id="rId12"/>
    <p:sldId id="435" r:id="rId13"/>
    <p:sldId id="416" r:id="rId14"/>
    <p:sldId id="476" r:id="rId15"/>
    <p:sldId id="477" r:id="rId16"/>
    <p:sldId id="475"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varScale="1">
        <p:scale>
          <a:sx n="70" d="100"/>
          <a:sy n="70" d="100"/>
        </p:scale>
        <p:origin x="-1386" y="-10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xmlns=""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xmlns=""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p14="http://schemas.microsoft.com/office/powerpoint/2010/main" xmlns="" val="3959322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13</a:t>
            </a:fld>
            <a:endParaRPr lang="en-US" altLang="en-US"/>
          </a:p>
        </p:txBody>
      </p:sp>
    </p:spTree>
    <p:extLst>
      <p:ext uri="{BB962C8B-B14F-4D97-AF65-F5344CB8AC3E}">
        <p14:creationId xmlns:p14="http://schemas.microsoft.com/office/powerpoint/2010/main" xmlns="" val="39552314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14</a:t>
            </a:fld>
            <a:endParaRPr lang="en-US" altLang="en-US"/>
          </a:p>
        </p:txBody>
      </p:sp>
    </p:spTree>
    <p:extLst>
      <p:ext uri="{BB962C8B-B14F-4D97-AF65-F5344CB8AC3E}">
        <p14:creationId xmlns:p14="http://schemas.microsoft.com/office/powerpoint/2010/main" xmlns="" val="39552314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15</a:t>
            </a:fld>
            <a:endParaRPr lang="en-US" altLang="en-US"/>
          </a:p>
        </p:txBody>
      </p:sp>
    </p:spTree>
    <p:extLst>
      <p:ext uri="{BB962C8B-B14F-4D97-AF65-F5344CB8AC3E}">
        <p14:creationId xmlns:p14="http://schemas.microsoft.com/office/powerpoint/2010/main" xmlns="" val="39552314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xmlns=""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xmlns=""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xmlns=""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p14="http://schemas.microsoft.com/office/powerpoint/2010/main" xmlns=""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p14="http://schemas.microsoft.com/office/powerpoint/2010/main" xmlns=""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p14="http://schemas.microsoft.com/office/powerpoint/2010/main" xmlns=""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7"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p14="http://schemas.microsoft.com/office/powerpoint/2010/main" xmlns=""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6"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p14="http://schemas.microsoft.com/office/powerpoint/2010/main" xmlns=""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3375"/>
            <a:ext cx="1182687"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March 2016</a:t>
            </a:r>
            <a:endParaRPr lang="en-US" dirty="0"/>
          </a:p>
        </p:txBody>
      </p:sp>
      <p:sp>
        <p:nvSpPr>
          <p:cNvPr id="1029"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4901024" y="304800"/>
            <a:ext cx="3456138"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802.11-16/ 0693r0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PHY Ad Hoc May 2016 Meeting Agenda</a:t>
            </a:r>
          </a:p>
        </p:txBody>
      </p:sp>
      <p:sp>
        <p:nvSpPr>
          <p:cNvPr id="1031" name="Rectangle 6"/>
          <p:cNvSpPr>
            <a:spLocks noGrp="1" noChangeArrowheads="1"/>
          </p:cNvSpPr>
          <p:nvPr>
            <p:ph type="body" idx="1"/>
          </p:nvPr>
        </p:nvSpPr>
        <p:spPr>
          <a:xfrm>
            <a:off x="685800" y="1828800"/>
            <a:ext cx="7772400" cy="381000"/>
          </a:xfrm>
          <a:noFill/>
        </p:spPr>
        <p:txBody>
          <a:bodyPr/>
          <a:lstStyle/>
          <a:p>
            <a:pPr algn="ctr">
              <a:buFontTx/>
              <a:buNone/>
            </a:pPr>
            <a:r>
              <a:rPr lang="en-US" altLang="en-US" sz="2000" dirty="0" smtClean="0"/>
              <a:t>Date:</a:t>
            </a:r>
            <a:r>
              <a:rPr lang="en-US" altLang="en-US" sz="2000" b="0" dirty="0" smtClean="0"/>
              <a:t> 2016-05-17</a:t>
            </a:r>
          </a:p>
        </p:txBody>
      </p:sp>
      <p:graphicFrame>
        <p:nvGraphicFramePr>
          <p:cNvPr id="1026" name="Object 11"/>
          <p:cNvGraphicFramePr>
            <a:graphicFrameLocks noChangeAspect="1"/>
          </p:cNvGraphicFramePr>
          <p:nvPr>
            <p:extLst>
              <p:ext uri="{D42A27DB-BD31-4B8C-83A1-F6EECF244321}">
                <p14:modId xmlns:p14="http://schemas.microsoft.com/office/powerpoint/2010/main" xmlns="" val="3404596684"/>
              </p:ext>
            </p:extLst>
          </p:nvPr>
        </p:nvGraphicFramePr>
        <p:xfrm>
          <a:off x="652463" y="3419475"/>
          <a:ext cx="8396287" cy="2257425"/>
        </p:xfrm>
        <a:graphic>
          <a:graphicData uri="http://schemas.openxmlformats.org/presentationml/2006/ole">
            <p:oleObj spid="_x0000_s1042" name="Document" r:id="rId4" imgW="8317019" imgH="2241301" progId="Word.Document.8">
              <p:embed/>
            </p:oleObj>
          </a:graphicData>
        </a:graphic>
      </p:graphicFrame>
      <p:sp>
        <p:nvSpPr>
          <p:cNvPr id="1032"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smtClean="0"/>
              <a:t>Authors:</a:t>
            </a:r>
            <a:endParaRPr lang="en-US" altLang="en-US" sz="2000" dirty="0"/>
          </a:p>
        </p:txBody>
      </p:sp>
      <p:sp>
        <p:nvSpPr>
          <p:cNvPr id="8"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18436"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Ad Hoc Groups Operation</a:t>
            </a:r>
          </a:p>
        </p:txBody>
      </p:sp>
      <p:sp>
        <p:nvSpPr>
          <p:cNvPr id="25603" name="Content Placeholder 2"/>
          <p:cNvSpPr>
            <a:spLocks noGrp="1"/>
          </p:cNvSpPr>
          <p:nvPr>
            <p:ph idx="1"/>
          </p:nvPr>
        </p:nvSpPr>
        <p:spPr>
          <a:xfrm>
            <a:off x="685800" y="1676400"/>
            <a:ext cx="7772400" cy="4114800"/>
          </a:xfrm>
        </p:spPr>
        <p:txBody>
          <a:bodyPr/>
          <a:lstStyle/>
          <a:p>
            <a:r>
              <a:rPr lang="en-US" altLang="en-US" dirty="0" smtClean="0"/>
              <a:t>Straw Polls are only allowed during Ad Hoc group meeting // no motions, anyone can vote</a:t>
            </a:r>
          </a:p>
          <a:p>
            <a:r>
              <a:rPr lang="en-US" altLang="en-US" dirty="0" smtClean="0"/>
              <a:t>A straw poll affecting the Spec Framework has to start with, </a:t>
            </a:r>
          </a:p>
          <a:p>
            <a:pPr lvl="1"/>
            <a:r>
              <a:rPr lang="en-US" altLang="en-US" dirty="0" smtClean="0">
                <a:solidFill>
                  <a:srgbClr val="FF0000"/>
                </a:solidFill>
              </a:rPr>
              <a:t>Do you agree to add to the TG Specification Frame work document?</a:t>
            </a:r>
          </a:p>
          <a:p>
            <a:r>
              <a:rPr lang="en-US" altLang="en-US" dirty="0" smtClean="0"/>
              <a:t>A straw poll needs to achieves at least 75% to be converted to a motion at the TG level.</a:t>
            </a:r>
          </a:p>
          <a:p>
            <a:r>
              <a:rPr lang="en-US" altLang="en-US" dirty="0" smtClean="0"/>
              <a:t>Each Presentation will be limited to 15 minutes.</a:t>
            </a:r>
          </a:p>
        </p:txBody>
      </p:sp>
      <p:sp>
        <p:nvSpPr>
          <p:cNvPr id="25604"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11</a:t>
            </a:fld>
            <a:endParaRPr lang="en-US" alt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TGax</a:t>
            </a:r>
            <a:r>
              <a:rPr lang="en-US" dirty="0" smtClean="0"/>
              <a:t> PHY Schedule in a Glance</a:t>
            </a:r>
            <a:endParaRPr lang="en-US" dirty="0"/>
          </a:p>
        </p:txBody>
      </p:sp>
      <p:sp>
        <p:nvSpPr>
          <p:cNvPr id="4" name="Date Placeholder 3"/>
          <p:cNvSpPr>
            <a:spLocks noGrp="1"/>
          </p:cNvSpPr>
          <p:nvPr>
            <p:ph type="dt" sz="half" idx="10"/>
          </p:nvPr>
        </p:nvSpPr>
        <p:spPr>
          <a:xfrm>
            <a:off x="696913" y="332601"/>
            <a:ext cx="968214" cy="276999"/>
          </a:xfrm>
        </p:spPr>
        <p:txBody>
          <a:bodyPr/>
          <a:lstStyle/>
          <a:p>
            <a:pPr>
              <a:defRPr/>
            </a:pPr>
            <a:r>
              <a:rPr lang="en-US" dirty="0" smtClean="0"/>
              <a:t>May 2016</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12</a:t>
            </a:fld>
            <a:endParaRPr lang="en-US" altLang="en-US"/>
          </a:p>
        </p:txBody>
      </p:sp>
      <p:sp>
        <p:nvSpPr>
          <p:cNvPr id="6" name="Footer Placeholder 5"/>
          <p:cNvSpPr>
            <a:spLocks noGrp="1"/>
          </p:cNvSpPr>
          <p:nvPr>
            <p:ph type="ftr" sz="quarter" idx="3"/>
          </p:nvPr>
        </p:nvSpPr>
        <p:spPr>
          <a:xfrm>
            <a:off x="7610977" y="6475413"/>
            <a:ext cx="932948" cy="184666"/>
          </a:xfrm>
        </p:spPr>
        <p:txBody>
          <a:bodyPr/>
          <a:lstStyle/>
          <a:p>
            <a:pPr>
              <a:defRPr/>
            </a:pPr>
            <a:r>
              <a:rPr lang="en-US" dirty="0" smtClean="0"/>
              <a:t>Bo Sun (ZTE))</a:t>
            </a:r>
            <a:endParaRPr lang="en-US" dirty="0"/>
          </a:p>
        </p:txBody>
      </p:sp>
      <p:graphicFrame>
        <p:nvGraphicFramePr>
          <p:cNvPr id="7" name="Table 6"/>
          <p:cNvGraphicFramePr>
            <a:graphicFrameLocks noGrp="1"/>
          </p:cNvGraphicFramePr>
          <p:nvPr/>
        </p:nvGraphicFramePr>
        <p:xfrm>
          <a:off x="852488" y="2209800"/>
          <a:ext cx="7529512" cy="2855946"/>
        </p:xfrm>
        <a:graphic>
          <a:graphicData uri="http://schemas.openxmlformats.org/drawingml/2006/table">
            <a:tbl>
              <a:tblPr>
                <a:tableStyleId>{C4B1156A-380E-4F78-BDF5-A606A8083BF9}</a:tableStyleId>
              </a:tblPr>
              <a:tblGrid>
                <a:gridCol w="747712"/>
                <a:gridCol w="914400"/>
                <a:gridCol w="914400"/>
                <a:gridCol w="914400"/>
                <a:gridCol w="914400"/>
                <a:gridCol w="914400"/>
                <a:gridCol w="1219200"/>
                <a:gridCol w="990600"/>
              </a:tblGrid>
              <a:tr h="39275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T="45710" marB="45710" horzOverflow="overflow"/>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u="none" strike="noStrike" cap="none" normalizeH="0" baseline="0" dirty="0" smtClean="0">
                          <a:ln>
                            <a:noFill/>
                          </a:ln>
                          <a:effectLst/>
                        </a:rPr>
                        <a:t>Monday</a:t>
                      </a: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T="45710" marB="45710" horzOverflow="overflow"/>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u="none" strike="noStrike" cap="none" normalizeH="0" baseline="0" dirty="0" smtClean="0">
                          <a:ln>
                            <a:noFill/>
                          </a:ln>
                          <a:effectLst/>
                        </a:rPr>
                        <a:t>Tuesday</a:t>
                      </a: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T="45710" marB="45710" horzOverflow="overflow"/>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dirty="0" smtClean="0">
                        <a:ln>
                          <a:noFill/>
                        </a:ln>
                        <a:solidFill>
                          <a:srgbClr val="FFFFFF"/>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u="none" strike="noStrike" cap="none" normalizeH="0" baseline="0" dirty="0" smtClean="0">
                          <a:ln>
                            <a:noFill/>
                          </a:ln>
                          <a:effectLst/>
                        </a:rPr>
                        <a:t>Wednesday</a:t>
                      </a: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T="45710" marB="45710" horzOverflow="overflow"/>
                </a:tc>
                <a:tc hMerge="1">
                  <a:txBody>
                    <a:bodyPr/>
                    <a:lstStyle/>
                    <a:p>
                      <a:endParaRPr lang="en-CA"/>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u="none" strike="noStrike" cap="none" normalizeH="0" baseline="0" dirty="0" smtClean="0">
                          <a:ln>
                            <a:noFill/>
                          </a:ln>
                          <a:effectLst/>
                        </a:rPr>
                        <a:t>Thursday</a:t>
                      </a: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T="45710" marB="45710" horzOverflow="overflow"/>
                </a:tc>
              </a:tr>
              <a:tr h="36572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effectLst/>
                        </a:rPr>
                        <a:t>AM1</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0" marB="45710" horzOverflow="overflow"/>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0" marB="45710" horzOverflow="overflow"/>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0" marB="45710" horzOverflow="overflow"/>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algn="ctr"/>
                      <a:endParaRPr lang="en-CA" sz="1800" b="1" dirty="0"/>
                    </a:p>
                  </a:txBody>
                  <a:tcPr marT="45710" marB="45710" horzOverflow="overflow"/>
                </a:tc>
                <a:tc hMerge="1">
                  <a:txBody>
                    <a:bodyPr/>
                    <a:lstStyle/>
                    <a:p>
                      <a:endParaRPr lang="en-CA"/>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dirty="0" smtClean="0">
                        <a:ln>
                          <a:noFill/>
                        </a:ln>
                        <a:solidFill>
                          <a:schemeClr val="tx1"/>
                        </a:solidFill>
                        <a:effectLst/>
                        <a:latin typeface="Times New Roman" pitchFamily="18" charset="0"/>
                        <a:ea typeface="MS PGothic" pitchFamily="34" charset="-128"/>
                      </a:endParaRPr>
                    </a:p>
                  </a:txBody>
                  <a:tcPr marT="45710" marB="45710" horzOverflow="overflow"/>
                </a:tc>
              </a:tr>
              <a:tr h="59533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effectLst/>
                        </a:rPr>
                        <a:t>AM2</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0" marB="45710" horzOverflow="overflow"/>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dirty="0" smtClean="0">
                          <a:ln>
                            <a:noFill/>
                          </a:ln>
                          <a:solidFill>
                            <a:srgbClr val="000000"/>
                          </a:solidFill>
                          <a:effectLst/>
                          <a:latin typeface="Times New Roman" pitchFamily="18" charset="0"/>
                          <a:ea typeface="MS PGothic" pitchFamily="34" charset="-128"/>
                        </a:rPr>
                        <a:t>TGax</a:t>
                      </a:r>
                    </a:p>
                  </a:txBody>
                  <a:tcPr marT="45710" marB="45710" horzOverflow="overflow"/>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solidFill>
                            <a:srgbClr val="FF0000"/>
                          </a:solidFill>
                          <a:effectLst/>
                        </a:rPr>
                        <a:t>PHY</a:t>
                      </a:r>
                      <a:endParaRPr kumimoji="0" lang="en-CA" sz="1100" b="1" i="0" u="none" strike="noStrike" cap="none" normalizeH="0" baseline="0" dirty="0" smtClean="0">
                        <a:ln>
                          <a:noFill/>
                        </a:ln>
                        <a:solidFill>
                          <a:srgbClr val="FF0000"/>
                        </a:solidFill>
                        <a:effectLst/>
                        <a:latin typeface="Times New Roman" pitchFamily="18" charset="0"/>
                        <a:ea typeface="MS PGothic" pitchFamily="34" charset="-128"/>
                      </a:endParaRPr>
                    </a:p>
                  </a:txBody>
                  <a:tcPr marT="45710" marB="45710"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MAC/SR</a:t>
                      </a:r>
                      <a:endParaRPr kumimoji="0" lang="en-CA" sz="11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0" marB="45710" horzOverflow="overflow"/>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0" marB="45710" horzOverflow="overflow"/>
                </a:tc>
                <a:tc hMerge="1">
                  <a:txBody>
                    <a:bodyPr/>
                    <a:lstStyle/>
                    <a:p>
                      <a:endParaRPr lang="en-CA"/>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CA" sz="1800" b="1" u="none" strike="noStrike" cap="none" normalizeH="0" baseline="0" dirty="0" smtClean="0">
                          <a:ln>
                            <a:noFill/>
                          </a:ln>
                          <a:effectLst/>
                        </a:rPr>
                        <a:t>TGax</a:t>
                      </a:r>
                      <a:endParaRPr kumimoji="0" lang="en-CA" sz="1800" b="1" i="0" u="none" strike="noStrike" cap="none" normalizeH="0" baseline="0" dirty="0" smtClean="0">
                        <a:ln>
                          <a:noFill/>
                        </a:ln>
                        <a:solidFill>
                          <a:schemeClr val="tx1"/>
                        </a:solidFill>
                        <a:effectLst/>
                        <a:latin typeface="Times New Roman" pitchFamily="18" charset="0"/>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0" marB="45710" horzOverflow="overflow"/>
                </a:tc>
              </a:tr>
              <a:tr h="46363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effectLst/>
                        </a:rPr>
                        <a:t>PM1</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0" marB="45710" horzOverflow="overflow"/>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u="none" strike="noStrike" cap="none" normalizeH="0" baseline="0" dirty="0" smtClean="0">
                        <a:ln>
                          <a:noFill/>
                        </a:ln>
                        <a:effectLst/>
                      </a:endParaRPr>
                    </a:p>
                  </a:txBody>
                  <a:tcPr marT="45710" marB="45710" horzOverflow="overflow"/>
                </a:tc>
                <a:tc hMerge="1">
                  <a:txBody>
                    <a:bodyPr/>
                    <a:lstStyle/>
                    <a:p>
                      <a:endParaRPr lang="en-US"/>
                    </a:p>
                  </a:txBody>
                  <a:tcPr/>
                </a:tc>
                <a:tc>
                  <a:txBody>
                    <a:bodyPr/>
                    <a:lstStyle/>
                    <a:p>
                      <a:endParaRPr lang="en-US" sz="1800" b="1" dirty="0">
                        <a:solidFill>
                          <a:srgbClr val="FF0000"/>
                        </a:solidFill>
                      </a:endParaRPr>
                    </a:p>
                  </a:txBody>
                  <a:tcPr marT="45710" marB="45710" horzOverflow="overflow"/>
                </a:tc>
                <a:tc>
                  <a:txBody>
                    <a:bodyPr/>
                    <a:lstStyle/>
                    <a:p>
                      <a:endParaRPr lang="en-US" sz="1800" dirty="0"/>
                    </a:p>
                  </a:txBody>
                  <a:tcPr marT="45710" marB="45710"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solidFill>
                            <a:srgbClr val="FF0000"/>
                          </a:solidFill>
                          <a:effectLst/>
                        </a:rPr>
                        <a:t>PHY</a:t>
                      </a:r>
                      <a:endParaRPr kumimoji="0" lang="en-CA" sz="1200" b="1" i="0" u="none" strike="noStrike" cap="none" normalizeH="0" baseline="0" dirty="0" smtClean="0">
                        <a:ln>
                          <a:noFill/>
                        </a:ln>
                        <a:solidFill>
                          <a:srgbClr val="FF0000"/>
                        </a:solidFill>
                        <a:effectLst/>
                        <a:latin typeface="Times New Roman" pitchFamily="18" charset="0"/>
                        <a:ea typeface="MS PGothic" pitchFamily="34" charset="-128"/>
                      </a:endParaRPr>
                    </a:p>
                  </a:txBody>
                  <a:tcPr marT="45710" marB="45710"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MAC/SR</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0" marB="45710"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0" marB="45710" horzOverflow="overflow"/>
                </a:tc>
              </a:tr>
              <a:tr h="54859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effectLst/>
                        </a:rPr>
                        <a:t>PM2</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0" marB="45710"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solidFill>
                            <a:srgbClr val="FF0000"/>
                          </a:solidFill>
                          <a:effectLst/>
                        </a:rPr>
                        <a:t>PHY</a:t>
                      </a:r>
                      <a:endParaRPr kumimoji="0" lang="en-CA" sz="1200" b="1" i="0" u="none" strike="noStrike" cap="none" normalizeH="0" baseline="0" dirty="0" smtClean="0">
                        <a:ln>
                          <a:noFill/>
                        </a:ln>
                        <a:solidFill>
                          <a:srgbClr val="FF0000"/>
                        </a:solidFill>
                        <a:effectLst/>
                        <a:latin typeface="Times New Roman" pitchFamily="18" charset="0"/>
                        <a:ea typeface="MS PGothic" pitchFamily="34" charset="-128"/>
                      </a:endParaRPr>
                    </a:p>
                  </a:txBody>
                  <a:tcPr marT="45710" marB="45710"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MAC/SR</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0" marB="45710"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solidFill>
                            <a:srgbClr val="FF0000"/>
                          </a:solidFill>
                          <a:effectLst/>
                        </a:rPr>
                        <a:t>PHY</a:t>
                      </a:r>
                      <a:endParaRPr kumimoji="0" lang="en-CA" sz="1200" b="1" i="0" u="none" strike="noStrike" cap="none" normalizeH="0" baseline="0" dirty="0" smtClean="0">
                        <a:ln>
                          <a:noFill/>
                        </a:ln>
                        <a:solidFill>
                          <a:srgbClr val="FF0000"/>
                        </a:solidFill>
                        <a:effectLst/>
                        <a:latin typeface="Times New Roman" pitchFamily="18" charset="0"/>
                        <a:ea typeface="MS PGothic" pitchFamily="34" charset="-128"/>
                      </a:endParaRPr>
                    </a:p>
                  </a:txBody>
                  <a:tcPr marT="45710" marB="45710"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MU</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0" marB="45710"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solidFill>
                            <a:srgbClr val="FF0000"/>
                          </a:solidFill>
                          <a:effectLst/>
                        </a:rPr>
                        <a:t>PHY</a:t>
                      </a:r>
                      <a:endParaRPr kumimoji="0" lang="en-CA" sz="1200" b="1" i="0" u="none" strike="noStrike" cap="none" normalizeH="0" baseline="0" dirty="0" smtClean="0">
                        <a:ln>
                          <a:noFill/>
                        </a:ln>
                        <a:solidFill>
                          <a:srgbClr val="FF0000"/>
                        </a:solidFill>
                        <a:effectLst/>
                        <a:latin typeface="Times New Roman" pitchFamily="18" charset="0"/>
                        <a:ea typeface="MS PGothic" pitchFamily="34" charset="-128"/>
                      </a:endParaRPr>
                    </a:p>
                  </a:txBody>
                  <a:tcPr marT="45710" marB="45710"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MAC/SR</a:t>
                      </a:r>
                      <a:endParaRPr kumimoji="0" lang="en-CA"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marT="45710" marB="45710"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CA" sz="1800" b="1" u="none" strike="noStrike" cap="none" normalizeH="0" baseline="0" dirty="0" smtClean="0">
                          <a:ln>
                            <a:noFill/>
                          </a:ln>
                          <a:effectLst/>
                        </a:rPr>
                        <a:t>TGax</a:t>
                      </a:r>
                      <a:endParaRPr kumimoji="0" lang="en-CA" sz="1800" b="1" i="0" u="none" strike="noStrike" cap="none" normalizeH="0" baseline="0" dirty="0" smtClean="0">
                        <a:ln>
                          <a:noFill/>
                        </a:ln>
                        <a:solidFill>
                          <a:schemeClr val="tx1"/>
                        </a:solidFill>
                        <a:effectLst/>
                        <a:latin typeface="Times New Roman" pitchFamily="18" charset="0"/>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0" marB="45710" horzOverflow="overflow"/>
                </a:tc>
              </a:tr>
              <a:tr h="48985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dirty="0" smtClean="0">
                          <a:ln>
                            <a:noFill/>
                          </a:ln>
                          <a:solidFill>
                            <a:srgbClr val="000000"/>
                          </a:solidFill>
                          <a:effectLst/>
                          <a:latin typeface="Times New Roman" pitchFamily="18" charset="0"/>
                          <a:ea typeface="MS PGothic" pitchFamily="34" charset="-128"/>
                        </a:rPr>
                        <a:t>EVE</a:t>
                      </a:r>
                    </a:p>
                  </a:txBody>
                  <a:tcPr marT="45710" marB="45710"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solidFill>
                            <a:srgbClr val="FF0000"/>
                          </a:solidFill>
                          <a:effectLst/>
                        </a:rPr>
                        <a:t>PHY</a:t>
                      </a:r>
                      <a:endParaRPr kumimoji="0" lang="en-CA" sz="1200" b="1" i="0" u="none" strike="noStrike" cap="none" normalizeH="0" baseline="0" dirty="0" smtClean="0">
                        <a:ln>
                          <a:noFill/>
                        </a:ln>
                        <a:solidFill>
                          <a:srgbClr val="FF0000"/>
                        </a:solidFill>
                        <a:effectLst/>
                        <a:latin typeface="Times New Roman" pitchFamily="18" charset="0"/>
                        <a:ea typeface="MS PGothic" pitchFamily="34" charset="-128"/>
                      </a:endParaRPr>
                    </a:p>
                  </a:txBody>
                  <a:tcPr marT="45710" marB="45710"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MU</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0" marB="45710" horzOverflow="overflow"/>
                </a:tc>
                <a:tc gridSpan="2">
                  <a:txBody>
                    <a:bodyPr/>
                    <a:lstStyle/>
                    <a:p>
                      <a:pPr algn="ctr"/>
                      <a:r>
                        <a:rPr lang="en-US" sz="1800" b="1" dirty="0" smtClean="0"/>
                        <a:t>TGax</a:t>
                      </a:r>
                      <a:endParaRPr lang="en-US" sz="1800" b="1" dirty="0"/>
                    </a:p>
                  </a:txBody>
                  <a:tcPr marT="45710" marB="45710" horzOverflow="overflow"/>
                </a:tc>
                <a:tc hMerge="1">
                  <a:txBody>
                    <a:bodyPr/>
                    <a:lstStyle/>
                    <a:p>
                      <a:endParaRPr lang="en-US" dirty="0"/>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marT="45710" marB="45710"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marT="45710" marB="45710"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0" marB="45710" horzOverflow="overflow"/>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PHY </a:t>
            </a:r>
            <a:r>
              <a:rPr lang="en-US" altLang="en-US" dirty="0" smtClean="0"/>
              <a:t>Submissions (1/3) </a:t>
            </a:r>
            <a:endParaRPr lang="en-US" altLang="en-US" dirty="0" smtClean="0"/>
          </a:p>
        </p:txBody>
      </p:sp>
      <p:sp>
        <p:nvSpPr>
          <p:cNvPr id="2052"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13</a:t>
            </a:fld>
            <a:endParaRPr lang="en-US" altLang="en-US"/>
          </a:p>
        </p:txBody>
      </p:sp>
      <p:sp>
        <p:nvSpPr>
          <p:cNvPr id="6" name="TextBox 5"/>
          <p:cNvSpPr txBox="1"/>
          <p:nvPr/>
        </p:nvSpPr>
        <p:spPr>
          <a:xfrm>
            <a:off x="990600" y="1524000"/>
            <a:ext cx="4800600" cy="1077218"/>
          </a:xfrm>
          <a:prstGeom prst="rect">
            <a:avLst/>
          </a:prstGeom>
          <a:noFill/>
        </p:spPr>
        <p:txBody>
          <a:bodyPr wrap="square" rtlCol="0">
            <a:spAutoFit/>
          </a:bodyPr>
          <a:lstStyle/>
          <a:p>
            <a:r>
              <a:rPr lang="en-US" sz="1600" b="1" dirty="0" smtClean="0"/>
              <a:t>Notes: </a:t>
            </a:r>
          </a:p>
          <a:p>
            <a:pPr lvl="1">
              <a:buFont typeface="Arial" pitchFamily="34" charset="0"/>
              <a:buChar char="•"/>
            </a:pPr>
            <a:r>
              <a:rPr lang="en-US" sz="1600" b="1" dirty="0" smtClean="0">
                <a:solidFill>
                  <a:srgbClr val="00B050"/>
                </a:solidFill>
              </a:rPr>
              <a:t>Docs in green color have been presented. </a:t>
            </a:r>
          </a:p>
          <a:p>
            <a:pPr lvl="1">
              <a:buFont typeface="Arial" pitchFamily="34" charset="0"/>
              <a:buChar char="•"/>
            </a:pPr>
            <a:r>
              <a:rPr lang="en-US" sz="1600" b="1" dirty="0" smtClean="0">
                <a:solidFill>
                  <a:srgbClr val="FF0000"/>
                </a:solidFill>
              </a:rPr>
              <a:t> Docs in red color have been withdrawn.</a:t>
            </a:r>
          </a:p>
          <a:p>
            <a:pPr lvl="1">
              <a:buFont typeface="Arial" pitchFamily="34" charset="0"/>
              <a:buChar char="•"/>
            </a:pPr>
            <a:r>
              <a:rPr lang="en-US" sz="1600" b="1" dirty="0" smtClean="0"/>
              <a:t>Docs in black color have NOT been presented.</a:t>
            </a:r>
            <a:endParaRPr lang="en-US" sz="1600" b="1" dirty="0"/>
          </a:p>
        </p:txBody>
      </p:sp>
      <p:graphicFrame>
        <p:nvGraphicFramePr>
          <p:cNvPr id="7" name="Table 2"/>
          <p:cNvGraphicFramePr>
            <a:graphicFrameLocks noGrp="1"/>
          </p:cNvGraphicFramePr>
          <p:nvPr/>
        </p:nvGraphicFramePr>
        <p:xfrm>
          <a:off x="990600" y="2895600"/>
          <a:ext cx="7391400" cy="3357501"/>
        </p:xfrm>
        <a:graphic>
          <a:graphicData uri="http://schemas.openxmlformats.org/drawingml/2006/table">
            <a:tbl>
              <a:tblPr/>
              <a:tblGrid>
                <a:gridCol w="871093"/>
                <a:gridCol w="4246030"/>
                <a:gridCol w="1621453"/>
                <a:gridCol w="652824"/>
              </a:tblGrid>
              <a:tr h="276559">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DCN</a:t>
                      </a:r>
                      <a:endParaRPr kumimoji="0" lang="en-CA" altLang="zh-CN" sz="1200" b="1" i="0" u="none" strike="noStrike" cap="none" normalizeH="0" baseline="0" dirty="0" smtClean="0">
                        <a:ln>
                          <a:noFill/>
                        </a:ln>
                        <a:solidFill>
                          <a:srgbClr val="FFFFFF"/>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Title</a:t>
                      </a:r>
                      <a:endParaRPr kumimoji="0" lang="en-CA" altLang="zh-CN" sz="1200" b="1" i="0" u="none" strike="noStrike" cap="none" normalizeH="0" baseline="0" smtClean="0">
                        <a:ln>
                          <a:noFill/>
                        </a:ln>
                        <a:solidFill>
                          <a:srgbClr val="FFFFFF"/>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Author</a:t>
                      </a:r>
                      <a:endParaRPr kumimoji="0" lang="en-CA" altLang="zh-CN" sz="1200" b="1" i="0" u="none" strike="noStrike" cap="none" normalizeH="0" baseline="0" smtClean="0">
                        <a:ln>
                          <a:noFill/>
                        </a:ln>
                        <a:solidFill>
                          <a:srgbClr val="FFFFFF"/>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Ad Hoc</a:t>
                      </a:r>
                      <a:endParaRPr kumimoji="0" lang="en-CA" altLang="zh-CN" sz="1200" b="1" i="0" u="none" strike="noStrike" cap="none" normalizeH="0" baseline="0" smtClean="0">
                        <a:ln>
                          <a:noFill/>
                        </a:ln>
                        <a:solidFill>
                          <a:srgbClr val="FFFFFF"/>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7655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rPr>
                        <a:t>11-16/0608</a:t>
                      </a:r>
                      <a:endParaRPr kumimoji="0" lang="en-US"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Beamforming Feedback Report Structure</a:t>
                      </a:r>
                      <a:endParaRPr kumimoji="0" lang="en-CA"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Sameer Vermani</a:t>
                      </a:r>
                      <a:endParaRPr kumimoji="0" lang="en-CA"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CA"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7655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rPr>
                        <a:t>11-16/0610</a:t>
                      </a:r>
                      <a:endParaRPr kumimoji="0" lang="en-US"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CR HE-SIG-A Part I</a:t>
                      </a:r>
                      <a:endParaRPr kumimoji="0" lang="en-CA"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Ross Jian Yu</a:t>
                      </a:r>
                      <a:endParaRPr kumimoji="0" lang="en-CA"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CA"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7655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rPr>
                        <a:t>11-16/0611</a:t>
                      </a:r>
                      <a:endParaRPr kumimoji="0" lang="en-US"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Remaining Issues in Trigger Frame Design</a:t>
                      </a:r>
                      <a:endParaRPr kumimoji="0" lang="en-CA"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Sameer Vermani</a:t>
                      </a:r>
                      <a:endParaRPr kumimoji="0" lang="en-CA"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CA"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7655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rPr>
                        <a:t>11-16/0613</a:t>
                      </a:r>
                      <a:endParaRPr kumimoji="0" lang="en-US"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SIG-B Related Issues</a:t>
                      </a:r>
                      <a:endParaRPr kumimoji="0" lang="en-CA"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Lochan Verma</a:t>
                      </a:r>
                      <a:endParaRPr kumimoji="0" lang="en-CA"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CA"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7655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Times New Roman" pitchFamily="18" charset="0"/>
                          <a:ea typeface="MS PGothic" pitchFamily="34" charset="-128"/>
                        </a:rPr>
                        <a:t>11-16/0617</a:t>
                      </a:r>
                      <a:endParaRPr kumimoji="0" lang="en-US"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Remaining Topics in Power Control</a:t>
                      </a:r>
                      <a:endParaRPr kumimoji="0" lang="en-CA"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Bin Tian</a:t>
                      </a:r>
                      <a:endParaRPr kumimoji="0" lang="en-CA"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CA"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7655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rPr>
                        <a:t>11-16/0618</a:t>
                      </a:r>
                      <a:endParaRPr kumimoji="0" lang="en-US"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11ax CSD Design</a:t>
                      </a:r>
                      <a:endParaRPr kumimoji="0" lang="en-CA"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Bin Tian</a:t>
                      </a:r>
                      <a:endParaRPr kumimoji="0" lang="en-CA"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CA"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7655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rPr>
                        <a:t>11-16/0619</a:t>
                      </a:r>
                      <a:endParaRPr kumimoji="0" lang="en-US"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PAPR Reduction of HE-SIGB</a:t>
                      </a:r>
                      <a:endParaRPr kumimoji="0" lang="en-CA"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Bin Tian</a:t>
                      </a:r>
                      <a:endParaRPr kumimoji="0" lang="en-CA"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CA"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315352">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rPr>
                        <a:t>11-16/0620</a:t>
                      </a:r>
                      <a:endParaRPr kumimoji="0" lang="en-US"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DCM PHY Parameters</a:t>
                      </a:r>
                      <a:endParaRPr kumimoji="0" lang="en-CA"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Hongyuan Zhang</a:t>
                      </a:r>
                      <a:endParaRPr kumimoji="0" lang="en-CA"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CA"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7655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Times New Roman" pitchFamily="18" charset="0"/>
                          <a:ea typeface="MS PGothic" pitchFamily="34" charset="-128"/>
                        </a:rPr>
                        <a:t>11-16/0621</a:t>
                      </a:r>
                      <a:endParaRPr kumimoji="0" lang="en-US"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DCM </a:t>
                      </a:r>
                      <a:r>
                        <a:rPr kumimoji="0" lang="en-CA" altLang="zh-CN" sz="1200" b="0" i="0" u="none" strike="noStrike" cap="none" normalizeH="0" baseline="0" dirty="0" err="1" smtClean="0">
                          <a:ln>
                            <a:noFill/>
                          </a:ln>
                          <a:solidFill>
                            <a:srgbClr val="000000"/>
                          </a:solidFill>
                          <a:effectLst/>
                          <a:latin typeface="Times New Roman" pitchFamily="18" charset="0"/>
                          <a:ea typeface="MS PGothic" pitchFamily="34" charset="-128"/>
                        </a:rPr>
                        <a:t>Interleaver</a:t>
                      </a:r>
                      <a:endParaRPr kumimoji="0" lang="en-CA"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err="1" smtClean="0">
                          <a:ln>
                            <a:noFill/>
                          </a:ln>
                          <a:solidFill>
                            <a:srgbClr val="000000"/>
                          </a:solidFill>
                          <a:effectLst/>
                          <a:latin typeface="Times New Roman" pitchFamily="18" charset="0"/>
                          <a:ea typeface="MS PGothic" pitchFamily="34" charset="-128"/>
                        </a:rPr>
                        <a:t>Tianyu</a:t>
                      </a: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 Wu</a:t>
                      </a:r>
                      <a:endParaRPr kumimoji="0" lang="en-CA"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PHY</a:t>
                      </a:r>
                      <a:endParaRPr kumimoji="0" lang="en-CA"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7655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rPr>
                        <a:t>11-16/0655</a:t>
                      </a:r>
                      <a:endParaRPr kumimoji="0" lang="en-US"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On MCS0 DCM Modulation and DCM Capability</a:t>
                      </a:r>
                      <a:endParaRPr kumimoji="0" lang="en-CA"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Jianhan Liu</a:t>
                      </a:r>
                      <a:endParaRPr kumimoji="0" lang="en-CA"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PHY</a:t>
                      </a:r>
                      <a:endParaRPr kumimoji="0" lang="en-CA"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7655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Times New Roman" pitchFamily="18" charset="0"/>
                          <a:ea typeface="MS PGothic" pitchFamily="34" charset="-128"/>
                        </a:rPr>
                        <a:t>11-16/0622</a:t>
                      </a:r>
                      <a:endParaRPr kumimoji="0" lang="en-US"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nn-NO" altLang="zh-CN" sz="1200" b="0" i="0" u="none" strike="noStrike" cap="none" normalizeH="0" baseline="0" dirty="0" smtClean="0">
                          <a:ln>
                            <a:noFill/>
                          </a:ln>
                          <a:solidFill>
                            <a:srgbClr val="000000"/>
                          </a:solidFill>
                          <a:effectLst/>
                          <a:latin typeface="Times New Roman" pitchFamily="18" charset="0"/>
                          <a:ea typeface="MS PGothic" pitchFamily="34" charset="-128"/>
                        </a:rPr>
                        <a:t>16 QAM Napping for DCM</a:t>
                      </a:r>
                      <a:endParaRPr kumimoji="0" lang="nn-NO"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err="1" smtClean="0">
                          <a:ln>
                            <a:noFill/>
                          </a:ln>
                          <a:solidFill>
                            <a:srgbClr val="000000"/>
                          </a:solidFill>
                          <a:effectLst/>
                          <a:latin typeface="Times New Roman" pitchFamily="18" charset="0"/>
                          <a:ea typeface="MS PGothic" pitchFamily="34" charset="-128"/>
                        </a:rPr>
                        <a:t>Sudhir</a:t>
                      </a: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 </a:t>
                      </a:r>
                      <a:r>
                        <a:rPr kumimoji="0" lang="en-CA" altLang="zh-CN" sz="1200" b="0" i="0" u="none" strike="noStrike" cap="none" normalizeH="0" baseline="0" dirty="0" err="1" smtClean="0">
                          <a:ln>
                            <a:noFill/>
                          </a:ln>
                          <a:solidFill>
                            <a:srgbClr val="000000"/>
                          </a:solidFill>
                          <a:effectLst/>
                          <a:latin typeface="Times New Roman" pitchFamily="18" charset="0"/>
                          <a:ea typeface="MS PGothic" pitchFamily="34" charset="-128"/>
                        </a:rPr>
                        <a:t>Srinivasa</a:t>
                      </a:r>
                      <a:endParaRPr kumimoji="0" lang="en-CA"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PHY</a:t>
                      </a:r>
                      <a:endParaRPr kumimoji="0" lang="en-CA"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PHY </a:t>
            </a:r>
            <a:r>
              <a:rPr lang="en-US" altLang="en-US" dirty="0" smtClean="0"/>
              <a:t>Submissions (2/3) </a:t>
            </a:r>
            <a:endParaRPr lang="en-US" altLang="en-US" dirty="0" smtClean="0"/>
          </a:p>
        </p:txBody>
      </p:sp>
      <p:sp>
        <p:nvSpPr>
          <p:cNvPr id="2052"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14</a:t>
            </a:fld>
            <a:endParaRPr lang="en-US" altLang="en-US"/>
          </a:p>
        </p:txBody>
      </p:sp>
      <p:sp>
        <p:nvSpPr>
          <p:cNvPr id="6" name="TextBox 5"/>
          <p:cNvSpPr txBox="1"/>
          <p:nvPr/>
        </p:nvSpPr>
        <p:spPr>
          <a:xfrm>
            <a:off x="990600" y="1524000"/>
            <a:ext cx="4800600" cy="1077218"/>
          </a:xfrm>
          <a:prstGeom prst="rect">
            <a:avLst/>
          </a:prstGeom>
          <a:noFill/>
        </p:spPr>
        <p:txBody>
          <a:bodyPr wrap="square" rtlCol="0">
            <a:spAutoFit/>
          </a:bodyPr>
          <a:lstStyle/>
          <a:p>
            <a:r>
              <a:rPr lang="en-US" sz="1600" b="1" dirty="0" smtClean="0"/>
              <a:t>Notes: </a:t>
            </a:r>
          </a:p>
          <a:p>
            <a:pPr lvl="1">
              <a:buFont typeface="Arial" pitchFamily="34" charset="0"/>
              <a:buChar char="•"/>
            </a:pPr>
            <a:r>
              <a:rPr lang="en-US" sz="1600" b="1" dirty="0" smtClean="0">
                <a:solidFill>
                  <a:srgbClr val="00B050"/>
                </a:solidFill>
              </a:rPr>
              <a:t>Docs in green color have been presented. </a:t>
            </a:r>
          </a:p>
          <a:p>
            <a:pPr lvl="1">
              <a:buFont typeface="Arial" pitchFamily="34" charset="0"/>
              <a:buChar char="•"/>
            </a:pPr>
            <a:r>
              <a:rPr lang="en-US" sz="1600" b="1" dirty="0" smtClean="0">
                <a:solidFill>
                  <a:srgbClr val="FF0000"/>
                </a:solidFill>
              </a:rPr>
              <a:t> Docs in red color have been withdrawn.</a:t>
            </a:r>
          </a:p>
          <a:p>
            <a:pPr lvl="1">
              <a:buFont typeface="Arial" pitchFamily="34" charset="0"/>
              <a:buChar char="•"/>
            </a:pPr>
            <a:r>
              <a:rPr lang="en-US" sz="1600" b="1" dirty="0" smtClean="0"/>
              <a:t>Docs in black color have NOT been presented.</a:t>
            </a:r>
            <a:endParaRPr lang="en-US" sz="1600" b="1" dirty="0"/>
          </a:p>
        </p:txBody>
      </p:sp>
      <p:graphicFrame>
        <p:nvGraphicFramePr>
          <p:cNvPr id="7" name="Table 2"/>
          <p:cNvGraphicFramePr>
            <a:graphicFrameLocks noGrp="1"/>
          </p:cNvGraphicFramePr>
          <p:nvPr/>
        </p:nvGraphicFramePr>
        <p:xfrm>
          <a:off x="990600" y="2667000"/>
          <a:ext cx="7239000" cy="3776510"/>
        </p:xfrm>
        <a:graphic>
          <a:graphicData uri="http://schemas.openxmlformats.org/drawingml/2006/table">
            <a:tbl>
              <a:tblPr/>
              <a:tblGrid>
                <a:gridCol w="853133"/>
                <a:gridCol w="4584377"/>
                <a:gridCol w="1162127"/>
                <a:gridCol w="639363"/>
              </a:tblGrid>
              <a:tr h="277643">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DCN</a:t>
                      </a:r>
                      <a:endParaRPr kumimoji="0" lang="en-CA" altLang="zh-CN" sz="1200" b="1" i="0" u="none" strike="noStrike" cap="none" normalizeH="0" baseline="0" dirty="0" smtClean="0">
                        <a:ln>
                          <a:noFill/>
                        </a:ln>
                        <a:solidFill>
                          <a:srgbClr val="FFFFFF"/>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Title</a:t>
                      </a:r>
                      <a:endParaRPr kumimoji="0" lang="en-CA" altLang="zh-CN" sz="1200" b="1" i="0" u="none" strike="noStrike" cap="none" normalizeH="0" baseline="0" smtClean="0">
                        <a:ln>
                          <a:noFill/>
                        </a:ln>
                        <a:solidFill>
                          <a:srgbClr val="FFFFFF"/>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Author</a:t>
                      </a:r>
                      <a:endParaRPr kumimoji="0" lang="en-CA" altLang="zh-CN" sz="1200" b="1" i="0" u="none" strike="noStrike" cap="none" normalizeH="0" baseline="0" smtClean="0">
                        <a:ln>
                          <a:noFill/>
                        </a:ln>
                        <a:solidFill>
                          <a:srgbClr val="FFFFFF"/>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Ad Hoc</a:t>
                      </a:r>
                      <a:endParaRPr kumimoji="0" lang="en-CA" altLang="zh-CN" sz="1200" b="1" i="0" u="none" strike="noStrike" cap="none" normalizeH="0" baseline="0" smtClean="0">
                        <a:ln>
                          <a:noFill/>
                        </a:ln>
                        <a:solidFill>
                          <a:srgbClr val="FFFFFF"/>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7764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Times New Roman" pitchFamily="18" charset="0"/>
                          <a:ea typeface="MS PGothic" pitchFamily="34" charset="-128"/>
                        </a:rPr>
                        <a:t>11-16/0626</a:t>
                      </a:r>
                      <a:endParaRPr kumimoji="0" lang="en-US"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Feedback Element Compression for 802.11ax</a:t>
                      </a:r>
                      <a:endParaRPr kumimoji="0" lang="en-CA"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Kome Oteri</a:t>
                      </a:r>
                      <a:endParaRPr kumimoji="0" lang="en-CA"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PHY</a:t>
                      </a:r>
                      <a:endParaRPr kumimoji="0" lang="en-CA"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7764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rPr>
                        <a:t>11-16/0633</a:t>
                      </a:r>
                      <a:endParaRPr kumimoji="0" lang="en-US"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Left over Issues in RU </a:t>
                      </a:r>
                      <a:r>
                        <a:rPr kumimoji="0" lang="en-CA" altLang="zh-CN" sz="1200" b="0" i="0" u="none" strike="noStrike" cap="none" normalizeH="0" baseline="0" dirty="0" err="1" smtClean="0">
                          <a:ln>
                            <a:noFill/>
                          </a:ln>
                          <a:solidFill>
                            <a:srgbClr val="000000"/>
                          </a:solidFill>
                          <a:effectLst/>
                          <a:latin typeface="Times New Roman" pitchFamily="18" charset="0"/>
                          <a:ea typeface="MS PGothic" pitchFamily="34" charset="-128"/>
                        </a:rPr>
                        <a:t>Signaling</a:t>
                      </a: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 for HE-SIGB</a:t>
                      </a:r>
                      <a:endParaRPr kumimoji="0" lang="en-CA"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Yan Zhang</a:t>
                      </a:r>
                      <a:endParaRPr kumimoji="0" lang="en-CA"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PHY</a:t>
                      </a:r>
                      <a:endParaRPr kumimoji="0" lang="en-CA"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7764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Times New Roman" pitchFamily="18" charset="0"/>
                          <a:ea typeface="MS PGothic" pitchFamily="34" charset="-128"/>
                        </a:rPr>
                        <a:t>11-16/0635</a:t>
                      </a:r>
                      <a:endParaRPr kumimoji="0" lang="en-US"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BW indication for Non-contiguous Channel Bonding</a:t>
                      </a:r>
                      <a:endParaRPr kumimoji="0" lang="en-CA"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err="1" smtClean="0">
                          <a:ln>
                            <a:noFill/>
                          </a:ln>
                          <a:solidFill>
                            <a:srgbClr val="000000"/>
                          </a:solidFill>
                          <a:effectLst/>
                          <a:latin typeface="Times New Roman" pitchFamily="18" charset="0"/>
                          <a:ea typeface="MS PGothic" pitchFamily="34" charset="-128"/>
                        </a:rPr>
                        <a:t>Yunbo</a:t>
                      </a: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 Li</a:t>
                      </a:r>
                      <a:endParaRPr kumimoji="0" lang="en-CA"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PHY</a:t>
                      </a:r>
                      <a:endParaRPr kumimoji="0" lang="en-CA"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7764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rPr>
                        <a:t>11-16/0636</a:t>
                      </a:r>
                      <a:endParaRPr kumimoji="0" lang="en-US"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TXOP Duration field in HE-SIG-A</a:t>
                      </a:r>
                      <a:endParaRPr kumimoji="0" lang="en-CA"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Jeongki Kim</a:t>
                      </a:r>
                      <a:endParaRPr kumimoji="0" lang="en-CA"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CA"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484457">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Times New Roman" pitchFamily="18" charset="0"/>
                          <a:ea typeface="MS PGothic" pitchFamily="34" charset="-128"/>
                        </a:rPr>
                        <a:t>11-16/0637</a:t>
                      </a:r>
                      <a:endParaRPr kumimoji="0" lang="en-US"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Load balancing indication for MU-MIMO over 484-tone and larger RU in OFDMA</a:t>
                      </a:r>
                      <a:endParaRPr kumimoji="0" lang="en-CA"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Ming Gan</a:t>
                      </a:r>
                      <a:endParaRPr kumimoji="0" lang="en-CA"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CA"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7764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rPr>
                        <a:t>11-16/0638</a:t>
                      </a:r>
                      <a:endParaRPr kumimoji="0" lang="en-US"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Discussions for Non-contiguous Channel Bonding</a:t>
                      </a:r>
                      <a:endParaRPr kumimoji="0" lang="en-CA"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John Son</a:t>
                      </a:r>
                      <a:endParaRPr kumimoji="0" lang="en-CA"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CA"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7764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rPr>
                        <a:t>11-16/0639</a:t>
                      </a:r>
                      <a:endParaRPr kumimoji="0" lang="en-US"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Follow-up on HE-SIG-B user-specific field</a:t>
                      </a:r>
                      <a:endParaRPr kumimoji="0" lang="en-CA"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Jinsoo Choi</a:t>
                      </a:r>
                      <a:endParaRPr kumimoji="0" lang="en-CA"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CA"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515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rPr>
                        <a:t>11-16/0649</a:t>
                      </a:r>
                      <a:endParaRPr kumimoji="0" lang="en-US"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 Feedback Tone Map and Quantization</a:t>
                      </a:r>
                      <a:endParaRPr kumimoji="0" lang="en-CA"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Sriram Venkateswaran </a:t>
                      </a:r>
                      <a:endParaRPr kumimoji="0" lang="en-CA"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CA"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7764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rPr>
                        <a:t>11-16/0652</a:t>
                      </a:r>
                      <a:endParaRPr kumimoji="0" lang="en-US"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Power scaling of 4 extra tones</a:t>
                      </a:r>
                      <a:endParaRPr kumimoji="0" lang="en-CA"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Xiaogang Chen</a:t>
                      </a:r>
                      <a:endParaRPr kumimoji="0" lang="en-CA"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CA"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7764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Times New Roman" pitchFamily="18" charset="0"/>
                          <a:ea typeface="MS PGothic" pitchFamily="34" charset="-128"/>
                        </a:rPr>
                        <a:t>11-16/0654</a:t>
                      </a:r>
                      <a:endParaRPr kumimoji="0" lang="en-US"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CP and LTF Options and </a:t>
                      </a:r>
                      <a:r>
                        <a:rPr kumimoji="0" lang="en-CA" altLang="zh-CN" sz="1200" b="0" i="0" u="none" strike="noStrike" cap="none" normalizeH="0" baseline="0" dirty="0" err="1" smtClean="0">
                          <a:ln>
                            <a:noFill/>
                          </a:ln>
                          <a:solidFill>
                            <a:srgbClr val="000000"/>
                          </a:solidFill>
                          <a:effectLst/>
                          <a:latin typeface="Times New Roman" pitchFamily="18" charset="0"/>
                          <a:ea typeface="MS PGothic" pitchFamily="34" charset="-128"/>
                        </a:rPr>
                        <a:t>Signaling</a:t>
                      </a:r>
                      <a:endParaRPr kumimoji="0" lang="en-CA"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Ron </a:t>
                      </a:r>
                      <a:r>
                        <a:rPr kumimoji="0" lang="en-CA" altLang="zh-CN" sz="1200" b="0" i="0" u="none" strike="noStrike" cap="none" normalizeH="0" baseline="0" dirty="0" err="1" smtClean="0">
                          <a:ln>
                            <a:noFill/>
                          </a:ln>
                          <a:solidFill>
                            <a:srgbClr val="000000"/>
                          </a:solidFill>
                          <a:effectLst/>
                          <a:latin typeface="Times New Roman" pitchFamily="18" charset="0"/>
                          <a:ea typeface="MS PGothic" pitchFamily="34" charset="-128"/>
                        </a:rPr>
                        <a:t>Porat</a:t>
                      </a:r>
                      <a:endParaRPr kumimoji="0" lang="en-CA"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PHY</a:t>
                      </a:r>
                      <a:endParaRPr kumimoji="0" lang="en-CA"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7764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Times New Roman" pitchFamily="18" charset="0"/>
                          <a:ea typeface="MS PGothic" pitchFamily="34" charset="-128"/>
                        </a:rPr>
                        <a:t>11-16/0656</a:t>
                      </a:r>
                      <a:endParaRPr kumimoji="0" lang="en-US"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1024QAM Modulation</a:t>
                      </a:r>
                      <a:endParaRPr kumimoji="0" lang="en-CA"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Jianhan Liu</a:t>
                      </a:r>
                      <a:endParaRPr kumimoji="0" lang="en-CA"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PHY</a:t>
                      </a:r>
                      <a:endParaRPr kumimoji="0" lang="en-CA"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PHY </a:t>
            </a:r>
            <a:r>
              <a:rPr lang="en-US" altLang="en-US" dirty="0" smtClean="0"/>
              <a:t>Submissions (3/3) </a:t>
            </a:r>
            <a:endParaRPr lang="en-US" altLang="en-US" dirty="0" smtClean="0"/>
          </a:p>
        </p:txBody>
      </p:sp>
      <p:sp>
        <p:nvSpPr>
          <p:cNvPr id="2052"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15</a:t>
            </a:fld>
            <a:endParaRPr lang="en-US" altLang="en-US"/>
          </a:p>
        </p:txBody>
      </p:sp>
      <p:sp>
        <p:nvSpPr>
          <p:cNvPr id="6" name="TextBox 5"/>
          <p:cNvSpPr txBox="1"/>
          <p:nvPr/>
        </p:nvSpPr>
        <p:spPr>
          <a:xfrm>
            <a:off x="990600" y="1524000"/>
            <a:ext cx="4800600" cy="1077218"/>
          </a:xfrm>
          <a:prstGeom prst="rect">
            <a:avLst/>
          </a:prstGeom>
          <a:noFill/>
        </p:spPr>
        <p:txBody>
          <a:bodyPr wrap="square" rtlCol="0">
            <a:spAutoFit/>
          </a:bodyPr>
          <a:lstStyle/>
          <a:p>
            <a:r>
              <a:rPr lang="en-US" sz="1600" b="1" dirty="0" smtClean="0"/>
              <a:t>Notes: </a:t>
            </a:r>
          </a:p>
          <a:p>
            <a:pPr lvl="1">
              <a:buFont typeface="Arial" pitchFamily="34" charset="0"/>
              <a:buChar char="•"/>
            </a:pPr>
            <a:r>
              <a:rPr lang="en-US" sz="1600" b="1" dirty="0" smtClean="0">
                <a:solidFill>
                  <a:srgbClr val="00B050"/>
                </a:solidFill>
              </a:rPr>
              <a:t>Docs in green color have been presented. </a:t>
            </a:r>
          </a:p>
          <a:p>
            <a:pPr lvl="1">
              <a:buFont typeface="Arial" pitchFamily="34" charset="0"/>
              <a:buChar char="•"/>
            </a:pPr>
            <a:r>
              <a:rPr lang="en-US" sz="1600" b="1" dirty="0" smtClean="0">
                <a:solidFill>
                  <a:srgbClr val="FF0000"/>
                </a:solidFill>
              </a:rPr>
              <a:t> Docs in red color have been withdrawn.</a:t>
            </a:r>
          </a:p>
          <a:p>
            <a:pPr lvl="1">
              <a:buFont typeface="Arial" pitchFamily="34" charset="0"/>
              <a:buChar char="•"/>
            </a:pPr>
            <a:r>
              <a:rPr lang="en-US" sz="1600" b="1" dirty="0" smtClean="0"/>
              <a:t>Docs in black color have NOT been presented.</a:t>
            </a:r>
            <a:endParaRPr lang="en-US" sz="1600" b="1" dirty="0"/>
          </a:p>
        </p:txBody>
      </p:sp>
      <p:graphicFrame>
        <p:nvGraphicFramePr>
          <p:cNvPr id="7" name="Table 2"/>
          <p:cNvGraphicFramePr>
            <a:graphicFrameLocks noGrp="1"/>
          </p:cNvGraphicFramePr>
          <p:nvPr/>
        </p:nvGraphicFramePr>
        <p:xfrm>
          <a:off x="1142999" y="2827510"/>
          <a:ext cx="7162801" cy="3497090"/>
        </p:xfrm>
        <a:graphic>
          <a:graphicData uri="http://schemas.openxmlformats.org/drawingml/2006/table">
            <a:tbl>
              <a:tblPr/>
              <a:tblGrid>
                <a:gridCol w="844153"/>
                <a:gridCol w="3671526"/>
                <a:gridCol w="1634987"/>
                <a:gridCol w="1012135"/>
              </a:tblGrid>
              <a:tr h="288419">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DCN</a:t>
                      </a:r>
                      <a:endParaRPr kumimoji="0" lang="en-CA" altLang="zh-CN" sz="1200" b="1" i="0" u="none" strike="noStrike" cap="none" normalizeH="0" baseline="0" dirty="0" smtClean="0">
                        <a:ln>
                          <a:noFill/>
                        </a:ln>
                        <a:solidFill>
                          <a:srgbClr val="FFFFFF"/>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Title</a:t>
                      </a:r>
                      <a:endParaRPr kumimoji="0" lang="en-CA" altLang="zh-CN" sz="1200" b="1" i="0" u="none" strike="noStrike" cap="none" normalizeH="0" baseline="0" dirty="0" smtClean="0">
                        <a:ln>
                          <a:noFill/>
                        </a:ln>
                        <a:solidFill>
                          <a:srgbClr val="FFFFFF"/>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Author</a:t>
                      </a:r>
                      <a:endParaRPr kumimoji="0" lang="en-CA" altLang="zh-CN" sz="1200" b="1" i="0" u="none" strike="noStrike" cap="none" normalizeH="0" baseline="0" smtClean="0">
                        <a:ln>
                          <a:noFill/>
                        </a:ln>
                        <a:solidFill>
                          <a:srgbClr val="FFFFFF"/>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Ad Hoc</a:t>
                      </a:r>
                      <a:endParaRPr kumimoji="0" lang="en-CA" altLang="zh-CN" sz="1200" b="1" i="0" u="none" strike="noStrike" cap="none" normalizeH="0" baseline="0" smtClean="0">
                        <a:ln>
                          <a:noFill/>
                        </a:ln>
                        <a:solidFill>
                          <a:srgbClr val="FFFFFF"/>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8841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Times New Roman" pitchFamily="18" charset="0"/>
                          <a:ea typeface="MS PGothic" pitchFamily="34" charset="-128"/>
                        </a:rPr>
                        <a:t>11-16/0614</a:t>
                      </a:r>
                      <a:endParaRPr kumimoji="0" lang="en-US"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Comment Resolution on Clause 26.1.1 Part 1</a:t>
                      </a:r>
                      <a:endParaRPr kumimoji="0" lang="en-CA"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Lochan Verma</a:t>
                      </a:r>
                      <a:endParaRPr kumimoji="0" lang="en-CA"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CA"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8841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rPr>
                        <a:t>11-16/0615</a:t>
                      </a:r>
                      <a:endParaRPr kumimoji="0" lang="en-US"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Comment Resolution on Clause 26.3.12 Part 1</a:t>
                      </a:r>
                      <a:endParaRPr kumimoji="0" lang="en-CA"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err="1" smtClean="0">
                          <a:ln>
                            <a:noFill/>
                          </a:ln>
                          <a:solidFill>
                            <a:srgbClr val="000000"/>
                          </a:solidFill>
                          <a:effectLst/>
                          <a:latin typeface="Times New Roman" pitchFamily="18" charset="0"/>
                          <a:ea typeface="MS PGothic" pitchFamily="34" charset="-128"/>
                        </a:rPr>
                        <a:t>Lochan</a:t>
                      </a: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 </a:t>
                      </a:r>
                      <a:r>
                        <a:rPr kumimoji="0" lang="en-CA" altLang="zh-CN" sz="1200" b="0" i="0" u="none" strike="noStrike" cap="none" normalizeH="0" baseline="0" dirty="0" err="1" smtClean="0">
                          <a:ln>
                            <a:noFill/>
                          </a:ln>
                          <a:solidFill>
                            <a:srgbClr val="000000"/>
                          </a:solidFill>
                          <a:effectLst/>
                          <a:latin typeface="Times New Roman" pitchFamily="18" charset="0"/>
                          <a:ea typeface="MS PGothic" pitchFamily="34" charset="-128"/>
                        </a:rPr>
                        <a:t>Verma</a:t>
                      </a:r>
                      <a:endParaRPr kumimoji="0" lang="en-CA"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PHY</a:t>
                      </a:r>
                      <a:endParaRPr kumimoji="0" lang="en-CA"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8841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Times New Roman" pitchFamily="18" charset="0"/>
                          <a:ea typeface="MS PGothic" pitchFamily="34" charset="-128"/>
                        </a:rPr>
                        <a:t>11-16/0623</a:t>
                      </a:r>
                      <a:endParaRPr kumimoji="0" lang="en-US"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CR on Section 26.3.10.12</a:t>
                      </a:r>
                      <a:endParaRPr kumimoji="0" lang="en-CA"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Bin </a:t>
                      </a:r>
                      <a:r>
                        <a:rPr kumimoji="0" lang="en-CA" altLang="zh-CN" sz="1200" b="0" i="0" u="none" strike="noStrike" cap="none" normalizeH="0" baseline="0" dirty="0" err="1" smtClean="0">
                          <a:ln>
                            <a:noFill/>
                          </a:ln>
                          <a:solidFill>
                            <a:srgbClr val="000000"/>
                          </a:solidFill>
                          <a:effectLst/>
                          <a:latin typeface="Times New Roman" pitchFamily="18" charset="0"/>
                          <a:ea typeface="MS PGothic" pitchFamily="34" charset="-128"/>
                        </a:rPr>
                        <a:t>Tian</a:t>
                      </a:r>
                      <a:endParaRPr kumimoji="0" lang="en-CA"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CA"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8841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rPr>
                        <a:t>11-16/0625</a:t>
                      </a:r>
                      <a:endParaRPr kumimoji="0" lang="en-US"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CR on Section 26.3.6</a:t>
                      </a:r>
                      <a:endParaRPr kumimoji="0" lang="en-CA"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Bin Tian</a:t>
                      </a:r>
                      <a:endParaRPr kumimoji="0" lang="en-CA"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PHY</a:t>
                      </a:r>
                      <a:endParaRPr kumimoji="0" lang="en-CA"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8841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Times New Roman" pitchFamily="18" charset="0"/>
                          <a:ea typeface="MS PGothic" pitchFamily="34" charset="-128"/>
                        </a:rPr>
                        <a:t>11-16/0634</a:t>
                      </a:r>
                      <a:endParaRPr kumimoji="0" lang="en-US"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11ax Comment Resolutions for Clauses 26.3.2</a:t>
                      </a:r>
                      <a:endParaRPr kumimoji="0" lang="en-CA"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Yan Zhang</a:t>
                      </a:r>
                      <a:endParaRPr kumimoji="0" lang="en-CA"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PHY</a:t>
                      </a:r>
                      <a:endParaRPr kumimoji="0" lang="en-CA"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324481">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Times New Roman" pitchFamily="18" charset="0"/>
                          <a:ea typeface="MS PGothic" pitchFamily="34" charset="-128"/>
                        </a:rPr>
                        <a:t>11-16/0653</a:t>
                      </a:r>
                      <a:endParaRPr kumimoji="0" lang="en-US"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CR on section 26.3.3</a:t>
                      </a:r>
                      <a:endParaRPr kumimoji="0" lang="en-CA"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err="1" smtClean="0">
                          <a:ln>
                            <a:noFill/>
                          </a:ln>
                          <a:solidFill>
                            <a:srgbClr val="000000"/>
                          </a:solidFill>
                          <a:effectLst/>
                          <a:latin typeface="Times New Roman" pitchFamily="18" charset="0"/>
                          <a:ea typeface="MS PGothic" pitchFamily="34" charset="-128"/>
                        </a:rPr>
                        <a:t>Xiaogang</a:t>
                      </a: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 Chen</a:t>
                      </a:r>
                      <a:endParaRPr kumimoji="0" lang="en-CA"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PHY</a:t>
                      </a:r>
                      <a:endParaRPr kumimoji="0" lang="en-CA"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8841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Times New Roman" pitchFamily="18" charset="0"/>
                          <a:ea typeface="MS PGothic" pitchFamily="34" charset="-128"/>
                        </a:rPr>
                        <a:t>11-16/0658</a:t>
                      </a:r>
                      <a:endParaRPr kumimoji="0" lang="en-US"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CR on 26.3.7.1</a:t>
                      </a:r>
                      <a:endParaRPr kumimoji="0" lang="en-CA"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Jinsoo Choi</a:t>
                      </a:r>
                      <a:endParaRPr kumimoji="0" lang="en-CA"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CA"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8841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rPr>
                        <a:t>11-16/0659</a:t>
                      </a:r>
                      <a:endParaRPr kumimoji="0" lang="en-US"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CR on 26.3.9.9 and 26.3.5</a:t>
                      </a:r>
                      <a:endParaRPr kumimoji="0" lang="en-CA"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err="1" smtClean="0">
                          <a:ln>
                            <a:noFill/>
                          </a:ln>
                          <a:solidFill>
                            <a:srgbClr val="000000"/>
                          </a:solidFill>
                          <a:effectLst/>
                          <a:latin typeface="Times New Roman" pitchFamily="18" charset="0"/>
                          <a:ea typeface="MS PGothic" pitchFamily="34" charset="-128"/>
                        </a:rPr>
                        <a:t>Eunsung</a:t>
                      </a: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 Park</a:t>
                      </a:r>
                      <a:endParaRPr kumimoji="0" lang="en-CA"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CA"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8841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rPr>
                        <a:t>11-16/0663</a:t>
                      </a:r>
                      <a:endParaRPr kumimoji="0" lang="en-US"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CR on </a:t>
                      </a:r>
                      <a:r>
                        <a:rPr kumimoji="0" lang="en-CA" altLang="zh-CN" sz="1200" b="0" i="0" u="none" strike="noStrike" cap="none" normalizeH="0" baseline="0" dirty="0" err="1" smtClean="0">
                          <a:ln>
                            <a:noFill/>
                          </a:ln>
                          <a:solidFill>
                            <a:srgbClr val="000000"/>
                          </a:solidFill>
                          <a:effectLst/>
                          <a:latin typeface="Times New Roman" pitchFamily="18" charset="0"/>
                          <a:ea typeface="MS PGothic" pitchFamily="34" charset="-128"/>
                        </a:rPr>
                        <a:t>Secition</a:t>
                      </a: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 26.2.2</a:t>
                      </a:r>
                      <a:endParaRPr kumimoji="0" lang="en-CA"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err="1" smtClean="0">
                          <a:ln>
                            <a:noFill/>
                          </a:ln>
                          <a:solidFill>
                            <a:srgbClr val="000000"/>
                          </a:solidFill>
                          <a:effectLst/>
                          <a:latin typeface="Times New Roman" pitchFamily="18" charset="0"/>
                          <a:ea typeface="MS PGothic" pitchFamily="34" charset="-128"/>
                        </a:rPr>
                        <a:t>Ke</a:t>
                      </a: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 Yao</a:t>
                      </a:r>
                      <a:endParaRPr kumimoji="0" lang="en-CA"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PHY</a:t>
                      </a:r>
                      <a:endParaRPr kumimoji="0" lang="en-CA"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8841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rPr>
                        <a:t>11-16/0681</a:t>
                      </a:r>
                      <a:endParaRPr kumimoji="0" lang="en-US"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fr-FR" altLang="zh-CN" sz="1200" b="0" i="0" u="none" strike="noStrike" cap="none" normalizeH="0" baseline="0" dirty="0" smtClean="0">
                          <a:ln>
                            <a:noFill/>
                          </a:ln>
                          <a:solidFill>
                            <a:srgbClr val="000000"/>
                          </a:solidFill>
                          <a:effectLst/>
                          <a:latin typeface="Times New Roman" pitchFamily="18" charset="0"/>
                          <a:ea typeface="MS PGothic" pitchFamily="34" charset="-128"/>
                        </a:rPr>
                        <a:t>Comment Resolution CID 215 2486</a:t>
                      </a:r>
                      <a:endParaRPr kumimoji="0" lang="fr-FR"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err="1" smtClean="0">
                          <a:ln>
                            <a:noFill/>
                          </a:ln>
                          <a:solidFill>
                            <a:srgbClr val="000000"/>
                          </a:solidFill>
                          <a:effectLst/>
                          <a:latin typeface="Times New Roman" pitchFamily="18" charset="0"/>
                          <a:ea typeface="MS PGothic" pitchFamily="34" charset="-128"/>
                        </a:rPr>
                        <a:t>Daewon</a:t>
                      </a: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 Lee</a:t>
                      </a:r>
                      <a:endParaRPr kumimoji="0" lang="en-CA"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CA"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8841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rPr>
                        <a:t>11-16/0682</a:t>
                      </a:r>
                      <a:endParaRPr kumimoji="0" lang="en-US"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CR CID on PHY data field other</a:t>
                      </a:r>
                      <a:endParaRPr kumimoji="0" lang="en-CA"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err="1" smtClean="0">
                          <a:ln>
                            <a:noFill/>
                          </a:ln>
                          <a:solidFill>
                            <a:srgbClr val="000000"/>
                          </a:solidFill>
                          <a:effectLst/>
                          <a:latin typeface="Times New Roman" pitchFamily="18" charset="0"/>
                          <a:ea typeface="MS PGothic" pitchFamily="34" charset="-128"/>
                        </a:rPr>
                        <a:t>Daewon</a:t>
                      </a: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 Lee</a:t>
                      </a:r>
                      <a:endParaRPr kumimoji="0" lang="en-CA"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PHY</a:t>
                      </a:r>
                      <a:endParaRPr kumimoji="0" lang="en-CA"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r>
              <a:rPr lang="en-US" dirty="0" smtClean="0"/>
              <a:t>March 2016</a:t>
            </a:r>
            <a:endParaRPr lang="en-US" dirty="0"/>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16</a:t>
            </a:fld>
            <a:endParaRPr lang="en-US" altLang="en-US"/>
          </a:p>
        </p:txBody>
      </p:sp>
      <p:sp>
        <p:nvSpPr>
          <p:cNvPr id="5" name="Footer Placeholder 4"/>
          <p:cNvSpPr>
            <a:spLocks noGrp="1"/>
          </p:cNvSpPr>
          <p:nvPr>
            <p:ph type="ftr" sz="quarter" idx="3"/>
          </p:nvPr>
        </p:nvSpPr>
        <p:spPr>
          <a:xfrm>
            <a:off x="6820696" y="6475413"/>
            <a:ext cx="1723229" cy="184666"/>
          </a:xfrm>
        </p:spPr>
        <p:txBody>
          <a:bodyPr/>
          <a:lstStyle/>
          <a:p>
            <a:pPr>
              <a:defRPr/>
            </a:pPr>
            <a:r>
              <a:rPr lang="en-US" smtClean="0"/>
              <a:t>Jianhan Liu (Mediatek Inc.)</a:t>
            </a:r>
            <a:endParaRPr lang="en-US" dirty="0"/>
          </a:p>
        </p:txBody>
      </p:sp>
      <p:sp>
        <p:nvSpPr>
          <p:cNvPr id="7" name="Title 6"/>
          <p:cNvSpPr>
            <a:spLocks noGrp="1"/>
          </p:cNvSpPr>
          <p:nvPr>
            <p:ph type="title"/>
          </p:nvPr>
        </p:nvSpPr>
        <p:spPr/>
        <p:txBody>
          <a:bodyPr/>
          <a:lstStyle/>
          <a:p>
            <a:pPr lvl="0"/>
            <a:r>
              <a:rPr lang="en-US" dirty="0" smtClean="0"/>
              <a:t>Straw poll #1 </a:t>
            </a:r>
            <a:br>
              <a:rPr lang="en-US" dirty="0" smtClean="0"/>
            </a:br>
            <a:r>
              <a:rPr lang="en-US" sz="2000" dirty="0" smtClean="0"/>
              <a:t>By </a:t>
            </a:r>
            <a:r>
              <a:rPr lang="en-US" sz="2000" dirty="0" err="1" smtClean="0"/>
              <a:t>xxxx</a:t>
            </a:r>
            <a:endParaRPr lang="en-US" sz="2000" dirty="0"/>
          </a:p>
        </p:txBody>
      </p:sp>
      <p:sp>
        <p:nvSpPr>
          <p:cNvPr id="6" name="Rectangle 5"/>
          <p:cNvSpPr/>
          <p:nvPr/>
        </p:nvSpPr>
        <p:spPr>
          <a:xfrm>
            <a:off x="533400" y="1676400"/>
            <a:ext cx="7772400" cy="738664"/>
          </a:xfrm>
          <a:prstGeom prst="rect">
            <a:avLst/>
          </a:prstGeom>
        </p:spPr>
        <p:txBody>
          <a:bodyPr wrap="square">
            <a:spAutoFit/>
          </a:bodyPr>
          <a:lstStyle/>
          <a:p>
            <a:pPr>
              <a:defRPr/>
            </a:pPr>
            <a:endParaRPr lang="en-US" altLang="ko-KR" sz="1400" b="1" dirty="0" smtClean="0">
              <a:ea typeface="굴림" charset="-127"/>
            </a:endParaRPr>
          </a:p>
          <a:p>
            <a:pPr>
              <a:defRPr/>
            </a:pPr>
            <a:endParaRPr lang="en-US" altLang="ko-KR" sz="1400" b="1" dirty="0" smtClean="0">
              <a:ea typeface="굴림" charset="-127"/>
            </a:endParaRPr>
          </a:p>
          <a:p>
            <a:pPr>
              <a:defRPr/>
            </a:pPr>
            <a:r>
              <a:rPr lang="en-US" altLang="ko-KR" sz="1400" b="1" dirty="0" smtClean="0">
                <a:ea typeface="굴림" charset="-127"/>
              </a:rPr>
              <a:t>Do you agree to add to the SFD</a:t>
            </a:r>
            <a:endParaRPr lang="en-US" altLang="ko-KR" sz="1400" dirty="0" smtClean="0">
              <a:ea typeface="굴림" charset="-127"/>
            </a:endParaRPr>
          </a:p>
        </p:txBody>
      </p:sp>
      <p:sp>
        <p:nvSpPr>
          <p:cNvPr id="9" name="TextBox 8"/>
          <p:cNvSpPr txBox="1"/>
          <p:nvPr/>
        </p:nvSpPr>
        <p:spPr>
          <a:xfrm>
            <a:off x="1066800" y="3886200"/>
            <a:ext cx="968535" cy="400110"/>
          </a:xfrm>
          <a:prstGeom prst="rect">
            <a:avLst/>
          </a:prstGeom>
          <a:noFill/>
        </p:spPr>
        <p:txBody>
          <a:bodyPr wrap="none" rtlCol="0">
            <a:spAutoFit/>
          </a:bodyPr>
          <a:lstStyle/>
          <a:p>
            <a:r>
              <a:rPr lang="en-US" sz="2000" b="1" dirty="0" smtClean="0"/>
              <a:t>Y/N/A:</a:t>
            </a:r>
            <a:endParaRPr lang="en-US" sz="2000"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smtClean="0">
                <a:latin typeface="Arial" pitchFamily="34" charset="0"/>
              </a:rPr>
              <a:t>Bo Sun (ZTE)</a:t>
            </a:r>
          </a:p>
          <a:p>
            <a:pPr algn="ctr">
              <a:lnSpc>
                <a:spcPct val="90000"/>
              </a:lnSpc>
              <a:buFontTx/>
              <a:buNone/>
            </a:pPr>
            <a:r>
              <a:rPr lang="en-US" altLang="en-US" sz="2000" dirty="0" err="1" smtClean="0">
                <a:latin typeface="Arial" pitchFamily="34" charset="0"/>
              </a:rPr>
              <a:t>Jianhan</a:t>
            </a:r>
            <a:r>
              <a:rPr lang="en-US" altLang="en-US" sz="2000" dirty="0" smtClean="0">
                <a:latin typeface="Arial" pitchFamily="34" charset="0"/>
              </a:rPr>
              <a:t> Liu (Mediatek)</a:t>
            </a:r>
          </a:p>
          <a:p>
            <a:pPr algn="ctr">
              <a:lnSpc>
                <a:spcPct val="90000"/>
              </a:lnSpc>
              <a:buFontTx/>
              <a:buNone/>
            </a:pPr>
            <a:r>
              <a:rPr lang="en-US" altLang="en-US" sz="2000" dirty="0" err="1" smtClean="0">
                <a:latin typeface="Arial" pitchFamily="34" charset="0"/>
              </a:rPr>
              <a:t>Hongyuan</a:t>
            </a:r>
            <a:r>
              <a:rPr lang="en-US" altLang="en-US" sz="2000" dirty="0" smtClean="0">
                <a:latin typeface="Arial" pitchFamily="34" charset="0"/>
              </a:rPr>
              <a:t> Zhang (Marvell)</a:t>
            </a:r>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
        <p:nvSpPr>
          <p:cNvPr id="6"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3505200"/>
          </a:xfrm>
        </p:spPr>
        <p:txBody>
          <a:bodyPr/>
          <a:lstStyle/>
          <a:p>
            <a:pPr>
              <a:buFontTx/>
              <a:buNone/>
            </a:pPr>
            <a:endParaRPr lang="en-US" altLang="en-US" sz="2000" dirty="0" smtClean="0"/>
          </a:p>
          <a:p>
            <a:r>
              <a:rPr lang="en-US" altLang="en-US" sz="2000" dirty="0"/>
              <a:t>Call meeting to order </a:t>
            </a:r>
          </a:p>
          <a:p>
            <a:r>
              <a:rPr lang="en-US" altLang="en-US" sz="2000" dirty="0"/>
              <a:t>Patent policy, etc. (Call for Potentially Essential Patents)</a:t>
            </a:r>
          </a:p>
          <a:p>
            <a:r>
              <a:rPr lang="en-US" altLang="en-US" sz="2000" dirty="0" smtClean="0"/>
              <a:t>Set </a:t>
            </a:r>
            <a:r>
              <a:rPr lang="en-US" altLang="en-US" sz="2000" dirty="0"/>
              <a:t>and approve agenda</a:t>
            </a:r>
          </a:p>
          <a:p>
            <a:endParaRPr lang="en-US" altLang="en-US" sz="2000" dirty="0" smtClean="0"/>
          </a:p>
          <a:p>
            <a:r>
              <a:rPr lang="en-US" altLang="en-US" sz="2000" dirty="0" smtClean="0"/>
              <a:t>Review ad hoc rules </a:t>
            </a:r>
          </a:p>
          <a:p>
            <a:r>
              <a:rPr lang="en-CA" altLang="en-US" sz="2000" dirty="0" smtClean="0"/>
              <a:t>Technical Presentations approved by 802.11ax for presentation this week, and related straw </a:t>
            </a:r>
            <a:r>
              <a:rPr lang="en-CA" altLang="en-US" sz="2000" dirty="0" smtClean="0"/>
              <a:t>polls</a:t>
            </a:r>
          </a:p>
          <a:p>
            <a:pPr lvl="1"/>
            <a:r>
              <a:rPr lang="en-CA" altLang="en-US" sz="1600" dirty="0" smtClean="0"/>
              <a:t>Proposals impact the SFD will be prioritized, then CRs.</a:t>
            </a:r>
            <a:endParaRPr lang="en-CA" altLang="en-US" sz="1600" dirty="0" smtClean="0"/>
          </a:p>
          <a:p>
            <a:r>
              <a:rPr lang="en-CA" altLang="en-US" sz="2000" dirty="0" smtClean="0"/>
              <a:t>Any other technical presentations </a:t>
            </a:r>
          </a:p>
        </p:txBody>
      </p:sp>
      <p:sp>
        <p:nvSpPr>
          <p:cNvPr id="6" name="矩形 5"/>
          <p:cNvSpPr/>
          <p:nvPr/>
        </p:nvSpPr>
        <p:spPr>
          <a:xfrm>
            <a:off x="7467600" y="6477000"/>
            <a:ext cx="1125629" cy="258532"/>
          </a:xfrm>
          <a:prstGeom prst="rect">
            <a:avLst/>
          </a:prstGeom>
        </p:spPr>
        <p:txBody>
          <a:bodyPr wrap="none">
            <a:spAutoFit/>
          </a:bodyPr>
          <a:lstStyle/>
          <a:p>
            <a:pPr algn="ctr">
              <a:lnSpc>
                <a:spcPct val="90000"/>
              </a:lnSpc>
              <a:buFontTx/>
              <a:buNone/>
            </a:pPr>
            <a:r>
              <a:rPr lang="en-US" altLang="en-US" dirty="0" smtClean="0">
                <a:latin typeface="Arial" pitchFamily="34" charset="0"/>
              </a:rPr>
              <a:t>Bo Sun (ZTE)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12292"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a:t>
            </a:r>
            <a:r>
              <a:rPr lang="en-US" altLang="en-US" dirty="0" smtClean="0"/>
              <a:t>slot</a:t>
            </a:r>
          </a:p>
          <a:p>
            <a:r>
              <a:rPr lang="en-US" altLang="en-US" dirty="0"/>
              <a:t>Cell Phones to be silent or Off</a:t>
            </a:r>
          </a:p>
          <a:p>
            <a:r>
              <a:rPr lang="en-US" altLang="en-US" dirty="0" smtClean="0"/>
              <a:t>Register your attendance via </a:t>
            </a:r>
            <a:r>
              <a:rPr lang="en-US" altLang="en-US" dirty="0">
                <a:hlinkClick r:id="rId3"/>
              </a:rPr>
              <a:t>https://imat.ieee.org</a:t>
            </a:r>
            <a:r>
              <a:rPr lang="en-US" altLang="en-US" dirty="0"/>
              <a:t> while on meeting SSID (e.g. </a:t>
            </a:r>
            <a:r>
              <a:rPr lang="en-US" altLang="en-US" dirty="0" err="1"/>
              <a:t>Verilan</a:t>
            </a:r>
            <a:r>
              <a:rPr lang="en-US" altLang="en-US" dirty="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Rosdahl –  </a:t>
            </a:r>
            <a:r>
              <a:rPr lang="en-US" altLang="en-US" sz="2400" dirty="0" smtClean="0">
                <a:hlinkClick r:id="rId4"/>
              </a:rPr>
              <a:t>jrosdahl@ieee.org</a:t>
            </a:r>
            <a:endParaRPr lang="en-US" altLang="en-US" dirty="0" smtClean="0"/>
          </a:p>
          <a:p>
            <a:pPr lvl="1"/>
            <a:endParaRPr lang="en-US" alt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13316"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5" name="Rectangle 4"/>
          <p:cNvSpPr/>
          <p:nvPr/>
        </p:nvSpPr>
        <p:spPr>
          <a:xfrm>
            <a:off x="990600" y="2057400"/>
            <a:ext cx="3021981" cy="523220"/>
          </a:xfrm>
          <a:prstGeom prst="rect">
            <a:avLst/>
          </a:prstGeom>
        </p:spPr>
        <p:txBody>
          <a:bodyPr wrap="none">
            <a:spAutoFit/>
          </a:bodyPr>
          <a:lstStyle/>
          <a:p>
            <a:pPr>
              <a:buFont typeface="Arial" pitchFamily="34" charset="0"/>
              <a:buChar char="•"/>
            </a:pPr>
            <a:r>
              <a:rPr lang="en-US" sz="2800" b="1" dirty="0" smtClean="0"/>
              <a:t>Following 5 slides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6" name="Rectangle 4"/>
          <p:cNvSpPr>
            <a:spLocks noGrp="1" noChangeArrowheads="1"/>
          </p:cNvSpPr>
          <p:nvPr>
            <p:ph type="dt" sz="quarter" idx="10"/>
          </p:nvPr>
        </p:nvSpPr>
        <p:spPr>
          <a:xfrm>
            <a:off x="696913" y="304800"/>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
        <p:nvSpPr>
          <p:cNvPr id="8"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16388"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dirty="0"/>
              <a:t>Slide #2</a:t>
            </a:r>
            <a:endParaRPr lang="en-US" altLang="en-US" sz="2400" dirty="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17412"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smtClean="0"/>
              <a:t>Either speak up now or</a:t>
            </a:r>
          </a:p>
          <a:p>
            <a:pPr lvl="1"/>
            <a:r>
              <a:rPr lang="en-US" altLang="en-US" sz="1600" smtClean="0"/>
              <a:t>Provide the chair of this group with the identity of the holder(s) of any and all such claims as soon as possible or</a:t>
            </a:r>
          </a:p>
          <a:p>
            <a:pPr lvl="1"/>
            <a:r>
              <a:rPr lang="en-US" altLang="en-US" sz="160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22399</TotalTime>
  <Words>1228</Words>
  <Application>Microsoft Office PowerPoint</Application>
  <PresentationFormat>全屏显示(4:3)</PresentationFormat>
  <Paragraphs>350</Paragraphs>
  <Slides>16</Slides>
  <Notes>14</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16</vt:i4>
      </vt:variant>
    </vt:vector>
  </HeadingPairs>
  <TitlesOfParts>
    <vt:vector size="18" baseType="lpstr">
      <vt:lpstr>802-11-Submission</vt:lpstr>
      <vt:lpstr>Document</vt:lpstr>
      <vt:lpstr>TGax PHY Ad Hoc May 2016 Meeting Agenda</vt:lpstr>
      <vt:lpstr>IEEE 802.11 TGax High Efficiency WLAN PHY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Ad Hoc Groups Operation</vt:lpstr>
      <vt:lpstr>TGax PHY Schedule in a Glance</vt:lpstr>
      <vt:lpstr>PHY Submissions (1/3) </vt:lpstr>
      <vt:lpstr>PHY Submissions (2/3) </vt:lpstr>
      <vt:lpstr>PHY Submissions (3/3) </vt:lpstr>
      <vt:lpstr>Straw poll #1  By xxxx</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Windows 用户</cp:lastModifiedBy>
  <cp:revision>1608</cp:revision>
  <cp:lastPrinted>1998-02-10T13:28:06Z</cp:lastPrinted>
  <dcterms:created xsi:type="dcterms:W3CDTF">2007-04-17T18:10:23Z</dcterms:created>
  <dcterms:modified xsi:type="dcterms:W3CDTF">2016-05-17T01:47:34Z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