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3"/>
  </p:notesMasterIdLst>
  <p:handoutMasterIdLst>
    <p:handoutMasterId r:id="rId14"/>
  </p:handoutMasterIdLst>
  <p:sldIdLst>
    <p:sldId id="377" r:id="rId2"/>
    <p:sldId id="397" r:id="rId3"/>
    <p:sldId id="378" r:id="rId4"/>
    <p:sldId id="396" r:id="rId5"/>
    <p:sldId id="399" r:id="rId6"/>
    <p:sldId id="398" r:id="rId7"/>
    <p:sldId id="383" r:id="rId8"/>
    <p:sldId id="387" r:id="rId9"/>
    <p:sldId id="401" r:id="rId10"/>
    <p:sldId id="390" r:id="rId11"/>
    <p:sldId id="400" r:id="rId12"/>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밝은 스타일 1 - 강조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44" autoAdjust="0"/>
    <p:restoredTop sz="86051" autoAdjust="0"/>
  </p:normalViewPr>
  <p:slideViewPr>
    <p:cSldViewPr>
      <p:cViewPr varScale="1">
        <p:scale>
          <a:sx n="96" d="100"/>
          <a:sy n="96" d="100"/>
        </p:scale>
        <p:origin x="-2298"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5" d="100"/>
          <a:sy n="45" d="100"/>
        </p:scale>
        <p:origin x="-1962" y="-96"/>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27431" y="202804"/>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82590" y="20280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4551439" y="961970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069132" y="96197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81032" y="9619702"/>
            <a:ext cx="718145" cy="184666"/>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469509" y="117795"/>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42071" y="1177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7004" y="4721441"/>
            <a:ext cx="4993193" cy="44732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53930" y="962310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149205" y="96231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10642" y="9623102"/>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251798" y="9623102"/>
            <a:ext cx="415177"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927100" y="750888"/>
            <a:ext cx="4953000" cy="3714750"/>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535528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LG</a:t>
            </a:r>
            <a:endParaRPr lang="en-US" dirty="0"/>
          </a:p>
        </p:txBody>
      </p:sp>
      <p:sp>
        <p:nvSpPr>
          <p:cNvPr id="7" name="Footer Placeholder 5"/>
          <p:cNvSpPr txBox="1">
            <a:spLocks noChangeArrowheads="1"/>
          </p:cNvSpPr>
          <p:nvPr userDrawn="1"/>
        </p:nvSpPr>
        <p:spPr bwMode="auto">
          <a:xfrm flipH="1">
            <a:off x="685800" y="304800"/>
            <a:ext cx="25146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MAY 2016</a:t>
            </a:r>
            <a:endParaRPr lang="en-US" sz="1800" b="1"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LG</a:t>
            </a:r>
            <a:endParaRPr lang="en-US" dirty="0"/>
          </a:p>
        </p:txBody>
      </p:sp>
      <p:sp>
        <p:nvSpPr>
          <p:cNvPr id="7" name="Footer Placeholder 5"/>
          <p:cNvSpPr txBox="1">
            <a:spLocks noChangeArrowheads="1"/>
          </p:cNvSpPr>
          <p:nvPr userDrawn="1"/>
        </p:nvSpPr>
        <p:spPr bwMode="auto">
          <a:xfrm flipH="1">
            <a:off x="685800" y="304800"/>
            <a:ext cx="22860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dirty="0" smtClean="0"/>
              <a:t>MAY</a:t>
            </a:r>
            <a:r>
              <a:rPr lang="en-US" sz="1800" b="1" baseline="0" dirty="0" smtClean="0"/>
              <a:t> 2016</a:t>
            </a:r>
            <a:endParaRPr lang="en-US" sz="1800" b="1" dirty="0"/>
          </a:p>
        </p:txBody>
      </p:sp>
      <p:sp>
        <p:nvSpPr>
          <p:cNvPr id="8" name="Footer Placeholder 5"/>
          <p:cNvSpPr txBox="1">
            <a:spLocks noChangeArrowheads="1"/>
          </p:cNvSpPr>
          <p:nvPr userDrawn="1"/>
        </p:nvSpPr>
        <p:spPr bwMode="auto">
          <a:xfrm flipH="1">
            <a:off x="1676400" y="324563"/>
            <a:ext cx="679126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rtl="0" eaLnBrk="0" fontAlgn="base" hangingPunct="0">
              <a:spcBef>
                <a:spcPct val="0"/>
              </a:spcBef>
              <a:spcAft>
                <a:spcPct val="0"/>
              </a:spcAft>
              <a:defRPr/>
            </a:pPr>
            <a:r>
              <a:rPr lang="en-US" altLang="ko-KR" sz="1800" b="1" kern="1200" dirty="0" smtClean="0">
                <a:solidFill>
                  <a:schemeClr val="tx1"/>
                </a:solidFill>
                <a:latin typeface="Times New Roman" pitchFamily="18" charset="0"/>
                <a:ea typeface="+mn-ea"/>
                <a:cs typeface="+mn-cs"/>
              </a:rPr>
              <a:t>doc.: IEEE</a:t>
            </a:r>
            <a:r>
              <a:rPr lang="en-US" altLang="ko-KR" sz="1800" b="1" kern="1200" baseline="0" dirty="0" smtClean="0">
                <a:solidFill>
                  <a:schemeClr val="tx1"/>
                </a:solidFill>
                <a:latin typeface="Times New Roman" pitchFamily="18" charset="0"/>
                <a:ea typeface="+mn-ea"/>
                <a:cs typeface="+mn-cs"/>
              </a:rPr>
              <a:t> </a:t>
            </a:r>
            <a:r>
              <a:rPr lang="en-US" altLang="ko-KR" sz="1800" b="1" kern="1200" baseline="0" dirty="0" smtClean="0">
                <a:solidFill>
                  <a:schemeClr val="tx1"/>
                </a:solidFill>
                <a:latin typeface="Times New Roman" pitchFamily="18" charset="0"/>
                <a:ea typeface="+mn-ea"/>
                <a:cs typeface="+mn-cs"/>
              </a:rPr>
              <a:t>802.1</a:t>
            </a:r>
            <a:r>
              <a:rPr lang="en-US" altLang="ko-KR" sz="1800" b="1" kern="1200" dirty="0" smtClean="0">
                <a:solidFill>
                  <a:schemeClr val="tx1"/>
                </a:solidFill>
                <a:latin typeface="Times New Roman" pitchFamily="18" charset="0"/>
                <a:ea typeface="+mn-ea"/>
                <a:cs typeface="+mn-cs"/>
              </a:rPr>
              <a:t>1-16/0687r0</a:t>
            </a:r>
            <a:endParaRPr lang="en-US" sz="1800" b="1" kern="1200" dirty="0">
              <a:solidFill>
                <a:schemeClr val="tx1"/>
              </a:solidFill>
              <a:latin typeface="Times New Roman" pitchFamily="18" charset="0"/>
              <a:ea typeface="+mn-ea"/>
              <a:cs typeface="+mn-cs"/>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LG</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Efficient Multi-Channel Operation in 11ay</a:t>
            </a:r>
          </a:p>
        </p:txBody>
      </p:sp>
      <p:sp>
        <p:nvSpPr>
          <p:cNvPr id="7173" name="Rectangle 6"/>
          <p:cNvSpPr>
            <a:spLocks noGrp="1" noChangeArrowheads="1"/>
          </p:cNvSpPr>
          <p:nvPr>
            <p:ph idx="1"/>
          </p:nvPr>
        </p:nvSpPr>
        <p:spPr>
          <a:xfrm>
            <a:off x="762000" y="1752600"/>
            <a:ext cx="7772400" cy="381000"/>
          </a:xfrm>
          <a:noFill/>
        </p:spPr>
        <p:txBody>
          <a:bodyPr/>
          <a:lstStyle/>
          <a:p>
            <a:pPr algn="ctr">
              <a:buFontTx/>
              <a:buNone/>
            </a:pPr>
            <a:r>
              <a:rPr lang="en-US" sz="2000" dirty="0" smtClean="0"/>
              <a:t>Date:</a:t>
            </a:r>
            <a:r>
              <a:rPr lang="en-US" sz="2000" b="0" dirty="0" smtClean="0"/>
              <a:t> 2016-05-16</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r>
              <a:rPr lang="en-US" dirty="0" smtClean="0"/>
              <a:t>LG</a:t>
            </a:r>
            <a:endParaRPr lang="en-US" dirty="0"/>
          </a:p>
        </p:txBody>
      </p:sp>
      <p:sp>
        <p:nvSpPr>
          <p:cNvPr id="8" name="Rectangle 12"/>
          <p:cNvSpPr>
            <a:spLocks noChangeArrowheads="1"/>
          </p:cNvSpPr>
          <p:nvPr/>
        </p:nvSpPr>
        <p:spPr bwMode="auto">
          <a:xfrm>
            <a:off x="914400" y="2431266"/>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3" name="개체 2"/>
          <p:cNvGraphicFramePr>
            <a:graphicFrameLocks noChangeAspect="1"/>
          </p:cNvGraphicFramePr>
          <p:nvPr>
            <p:extLst>
              <p:ext uri="{D42A27DB-BD31-4B8C-83A1-F6EECF244321}">
                <p14:modId xmlns:p14="http://schemas.microsoft.com/office/powerpoint/2010/main" val="3986219158"/>
              </p:ext>
            </p:extLst>
          </p:nvPr>
        </p:nvGraphicFramePr>
        <p:xfrm>
          <a:off x="1016000" y="3276600"/>
          <a:ext cx="7243763" cy="2803525"/>
        </p:xfrm>
        <a:graphic>
          <a:graphicData uri="http://schemas.openxmlformats.org/presentationml/2006/ole">
            <mc:AlternateContent xmlns:mc="http://schemas.openxmlformats.org/markup-compatibility/2006">
              <mc:Choice xmlns:v="urn:schemas-microsoft-com:vml" Requires="v">
                <p:oleObj spid="_x0000_s4750" name="Document" r:id="rId4" imgW="8941254" imgH="3463072" progId="Word.Document.8">
                  <p:embed/>
                </p:oleObj>
              </mc:Choice>
              <mc:Fallback>
                <p:oleObj name="Document" r:id="rId4" imgW="8941254" imgH="3463072" progId="Word.Document.8">
                  <p:embed/>
                  <p:pic>
                    <p:nvPicPr>
                      <p:cNvPr id="0" name="개체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6000" y="3276600"/>
                        <a:ext cx="7243763" cy="280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821320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Straw poll #1</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p:txBody>
          <a:bodyPr/>
          <a:lstStyle/>
          <a:p>
            <a:r>
              <a:rPr lang="en-US" altLang="ko-KR" sz="1800" b="0" dirty="0" smtClean="0"/>
              <a:t>Do </a:t>
            </a:r>
            <a:r>
              <a:rPr lang="en-US" altLang="ko-KR" sz="1800" b="0" dirty="0"/>
              <a:t>you agree to add the following text to the SFD </a:t>
            </a:r>
            <a:r>
              <a:rPr lang="en-US" altLang="ko-KR" sz="1800" b="0" dirty="0" smtClean="0"/>
              <a:t>?</a:t>
            </a:r>
          </a:p>
          <a:p>
            <a:endParaRPr lang="en-US" altLang="ko-KR" sz="1800" b="0" dirty="0"/>
          </a:p>
          <a:p>
            <a:pPr marL="400050" lvl="1" indent="0">
              <a:buNone/>
            </a:pPr>
            <a:r>
              <a:rPr lang="en-US" altLang="ko-KR" sz="1800" dirty="0" smtClean="0"/>
              <a:t>“11ay </a:t>
            </a:r>
            <a:r>
              <a:rPr lang="en-US" altLang="ko-KR" sz="1800" dirty="0"/>
              <a:t>shall support allocation of SP(s) and scheduled CBAP(s) over more than one channel and over a bonded channel. </a:t>
            </a:r>
            <a:r>
              <a:rPr lang="en-US" altLang="ko-KR" sz="1800" dirty="0" smtClean="0"/>
              <a:t>These </a:t>
            </a:r>
            <a:r>
              <a:rPr lang="en-US" altLang="ko-KR" sz="1800" dirty="0"/>
              <a:t>allocations do not have to include the primary channel.  When allocations over different channels overlap in time, the source and destination of such allocations shall be different. Channels used for such allocations shall be limited to the operating channels of the </a:t>
            </a:r>
            <a:r>
              <a:rPr lang="en-US" altLang="ko-KR" sz="1800" dirty="0" smtClean="0"/>
              <a:t>BSS.”</a:t>
            </a:r>
          </a:p>
          <a:p>
            <a:pPr marL="400050" lvl="1" indent="0">
              <a:buNone/>
            </a:pPr>
            <a:endParaRPr lang="en-US" altLang="ko-KR" sz="1800" dirty="0" smtClean="0"/>
          </a:p>
          <a:p>
            <a:pPr lvl="1"/>
            <a:r>
              <a:rPr lang="en-US" altLang="ko-KR" sz="1800" dirty="0" smtClean="0"/>
              <a:t>Yes </a:t>
            </a:r>
            <a:r>
              <a:rPr lang="en-US" altLang="ko-KR" sz="1800" dirty="0"/>
              <a:t>/ No / Abstain</a:t>
            </a:r>
          </a:p>
          <a:p>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10</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1378600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Motion</a:t>
            </a:r>
            <a:r>
              <a:rPr lang="en-US" altLang="ko-KR" dirty="0" smtClean="0">
                <a:solidFill>
                  <a:schemeClr val="tx1"/>
                </a:solidFill>
                <a:latin typeface="Times New Roman" panose="02020603050405020304" pitchFamily="18" charset="0"/>
                <a:cs typeface="Times New Roman" panose="02020603050405020304" pitchFamily="18" charset="0"/>
              </a:rPr>
              <a:t> </a:t>
            </a:r>
            <a:r>
              <a:rPr lang="en-US" altLang="ko-KR" dirty="0" smtClean="0">
                <a:solidFill>
                  <a:schemeClr val="tx1"/>
                </a:solidFill>
                <a:latin typeface="Times New Roman" panose="02020603050405020304" pitchFamily="18" charset="0"/>
                <a:cs typeface="Times New Roman" panose="02020603050405020304" pitchFamily="18" charset="0"/>
              </a:rPr>
              <a:t>#1</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p:txBody>
          <a:bodyPr/>
          <a:lstStyle/>
          <a:p>
            <a:r>
              <a:rPr lang="en-US" altLang="ko-KR" sz="1800" b="0" dirty="0" smtClean="0"/>
              <a:t>Do </a:t>
            </a:r>
            <a:r>
              <a:rPr lang="en-US" altLang="ko-KR" sz="1800" b="0" dirty="0"/>
              <a:t>you agree to add the following text to the SFD </a:t>
            </a:r>
            <a:r>
              <a:rPr lang="en-US" altLang="ko-KR" sz="1800" b="0" dirty="0" smtClean="0"/>
              <a:t>?</a:t>
            </a:r>
          </a:p>
          <a:p>
            <a:endParaRPr lang="en-US" altLang="ko-KR" sz="1800" b="0" dirty="0"/>
          </a:p>
          <a:p>
            <a:pPr marL="400050" lvl="1" indent="0">
              <a:buNone/>
            </a:pPr>
            <a:r>
              <a:rPr lang="en-US" altLang="ko-KR" sz="1800" dirty="0" smtClean="0"/>
              <a:t>“11ay </a:t>
            </a:r>
            <a:r>
              <a:rPr lang="en-US" altLang="ko-KR" sz="1800" dirty="0"/>
              <a:t>shall support allocation of SP(s) and scheduled CBAP(s) over more than one channel and over a bonded channel. </a:t>
            </a:r>
            <a:r>
              <a:rPr lang="en-US" altLang="ko-KR" sz="1800" dirty="0" smtClean="0"/>
              <a:t>These </a:t>
            </a:r>
            <a:r>
              <a:rPr lang="en-US" altLang="ko-KR" sz="1800" dirty="0"/>
              <a:t>allocations do not have to include the primary channel.  When allocations over different channels overlap in time, the source and destination of such allocations shall be different. Channels used for such allocations shall be limited to the operating channels of the </a:t>
            </a:r>
            <a:r>
              <a:rPr lang="en-US" altLang="ko-KR" sz="1800" dirty="0" smtClean="0"/>
              <a:t>BSS.”</a:t>
            </a:r>
          </a:p>
          <a:p>
            <a:pPr marL="400050" lvl="1" indent="0">
              <a:buNone/>
            </a:pPr>
            <a:endParaRPr lang="en-US" altLang="ko-KR" sz="1800" dirty="0" smtClean="0"/>
          </a:p>
          <a:p>
            <a:pPr lvl="1"/>
            <a:r>
              <a:rPr lang="en-US" altLang="ko-KR" sz="1800" dirty="0" smtClean="0"/>
              <a:t>Yes </a:t>
            </a:r>
            <a:r>
              <a:rPr lang="en-US" altLang="ko-KR" sz="1800" dirty="0"/>
              <a:t>/ No / Abstain</a:t>
            </a:r>
          </a:p>
          <a:p>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2392597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Introduction </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a:t>At the </a:t>
            </a:r>
            <a:r>
              <a:rPr lang="en-US" altLang="ko-KR" sz="1800" b="0" dirty="0" smtClean="0"/>
              <a:t>last </a:t>
            </a:r>
            <a:r>
              <a:rPr lang="en-US" altLang="ko-KR" sz="1800" b="0" dirty="0" err="1" smtClean="0"/>
              <a:t>TGay</a:t>
            </a:r>
            <a:r>
              <a:rPr lang="en-US" altLang="ko-KR" sz="1800" b="0" dirty="0" smtClean="0"/>
              <a:t> meeting in </a:t>
            </a:r>
            <a:r>
              <a:rPr lang="en-US" altLang="ko-KR" sz="1800" b="0" dirty="0" smtClean="0"/>
              <a:t>March </a:t>
            </a:r>
            <a:r>
              <a:rPr lang="en-US" altLang="ko-KR" sz="1800" b="0" dirty="0" smtClean="0"/>
              <a:t>the </a:t>
            </a:r>
            <a:r>
              <a:rPr lang="en-US" altLang="ko-KR" sz="1800" b="0" dirty="0"/>
              <a:t>motion below was passed.</a:t>
            </a:r>
          </a:p>
          <a:p>
            <a:pPr marL="457200" lvl="1" indent="0">
              <a:buNone/>
            </a:pPr>
            <a:r>
              <a:rPr lang="en-US" altLang="ko-KR" sz="1600" b="1" dirty="0"/>
              <a:t>“</a:t>
            </a:r>
            <a:r>
              <a:rPr lang="en-US" altLang="ko-KR" sz="1600" b="1" i="1" dirty="0"/>
              <a:t>11ay shall support allocation of SP(s) and scheduled CBAP(s) over more than one channel and/or over a bonded channel.</a:t>
            </a:r>
            <a:r>
              <a:rPr lang="en-US" altLang="ko-KR" sz="1600" b="1" dirty="0"/>
              <a:t>”</a:t>
            </a:r>
          </a:p>
          <a:p>
            <a:endParaRPr lang="en-US" altLang="ko-KR" sz="1800" b="0" dirty="0" smtClean="0"/>
          </a:p>
          <a:p>
            <a:r>
              <a:rPr lang="en-US" altLang="ko-KR" sz="1800" b="0" dirty="0" smtClean="0"/>
              <a:t>Related to the motion above, we </a:t>
            </a:r>
            <a:r>
              <a:rPr lang="en-US" altLang="ko-KR" sz="1800" b="0" dirty="0" smtClean="0"/>
              <a:t>propose allowing only </a:t>
            </a:r>
            <a:r>
              <a:rPr lang="en-US" altLang="ko-KR" sz="1800" b="0" dirty="0" smtClean="0"/>
              <a:t>secondary channel </a:t>
            </a:r>
            <a:r>
              <a:rPr lang="en-US" altLang="ko-KR" sz="1800" b="0" dirty="0" smtClean="0"/>
              <a:t>allocation </a:t>
            </a:r>
            <a:r>
              <a:rPr lang="en-US" altLang="ko-KR" sz="1800" b="0" dirty="0" smtClean="0"/>
              <a:t>in order to improve channel utilization in 11ay.</a:t>
            </a:r>
          </a:p>
          <a:p>
            <a:pPr lvl="1"/>
            <a:r>
              <a:rPr lang="en-US" altLang="ko-KR" sz="1600" b="0" dirty="0" smtClean="0"/>
              <a:t>It could be operated by </a:t>
            </a:r>
            <a:r>
              <a:rPr lang="en-US" altLang="ko-KR" sz="1600" b="0" dirty="0" smtClean="0"/>
              <a:t>beacon or announce fames.</a:t>
            </a:r>
            <a:endParaRPr lang="en-US" altLang="ko-KR" sz="1600" b="0" dirty="0" smtClean="0"/>
          </a:p>
          <a:p>
            <a:pPr lvl="1"/>
            <a:r>
              <a:rPr lang="en-US" altLang="ko-KR" sz="1600" dirty="0" smtClean="0"/>
              <a:t>It does not need to define new frame and procedure.</a:t>
            </a:r>
            <a:endParaRPr lang="en-US" altLang="ko-KR" sz="1600" dirty="0"/>
          </a:p>
          <a:p>
            <a:endParaRPr lang="en-US" altLang="ko-KR" b="0" dirty="0" smtClean="0"/>
          </a:p>
          <a:p>
            <a:r>
              <a:rPr lang="en-US" altLang="ko-KR" sz="1800" b="0" dirty="0" smtClean="0"/>
              <a:t>In this contribution, we investigate the consideration points for allowing only secondary channel allocation.</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3216991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latin typeface="Times New Roman" panose="02020603050405020304" pitchFamily="18" charset="0"/>
                <a:cs typeface="Times New Roman" panose="02020603050405020304" pitchFamily="18" charset="0"/>
              </a:rPr>
              <a:t>Proposed multi-channel </a:t>
            </a:r>
            <a:r>
              <a:rPr lang="en-US" altLang="ko-KR" dirty="0" smtClean="0">
                <a:solidFill>
                  <a:schemeClr val="tx1"/>
                </a:solidFill>
                <a:latin typeface="Times New Roman" panose="02020603050405020304" pitchFamily="18" charset="0"/>
                <a:cs typeface="Times New Roman" panose="02020603050405020304" pitchFamily="18" charset="0"/>
              </a:rPr>
              <a:t>operation</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endParaRPr lang="en-US" altLang="ko-KR" sz="2000" b="0" dirty="0" smtClean="0"/>
          </a:p>
          <a:p>
            <a:endParaRPr lang="en-US" altLang="ko-KR" sz="2000" b="0" dirty="0"/>
          </a:p>
          <a:p>
            <a:endParaRPr lang="en-US" altLang="ko-KR" sz="2000" b="0" dirty="0" smtClean="0"/>
          </a:p>
          <a:p>
            <a:endParaRPr lang="en-US" altLang="ko-KR" sz="2000" b="0" dirty="0"/>
          </a:p>
          <a:p>
            <a:endParaRPr lang="en-US" altLang="ko-KR" sz="2000" b="0" dirty="0" smtClean="0"/>
          </a:p>
          <a:p>
            <a:endParaRPr lang="en-US" altLang="ko-KR" sz="2000" b="0" dirty="0"/>
          </a:p>
          <a:p>
            <a:endParaRPr lang="en-US" altLang="ko-KR" sz="2000" b="0" dirty="0" smtClean="0"/>
          </a:p>
          <a:p>
            <a:endParaRPr lang="en-US" altLang="ko-KR" sz="1800" b="0" dirty="0" smtClean="0"/>
          </a:p>
          <a:p>
            <a:r>
              <a:rPr lang="en-US" altLang="ko-KR" sz="1800" b="0" dirty="0" smtClean="0"/>
              <a:t>In</a:t>
            </a:r>
            <a:r>
              <a:rPr lang="ko-KR" altLang="en-US" sz="1800" b="0" dirty="0" smtClean="0"/>
              <a:t> </a:t>
            </a:r>
            <a:r>
              <a:rPr lang="en-US" altLang="ko-KR" sz="1800" b="0" dirty="0" smtClean="0"/>
              <a:t>11ad DTI is coordinated as CBAP and SP using a schedule by PCP/AP</a:t>
            </a:r>
            <a:r>
              <a:rPr lang="en-US" altLang="ko-KR" sz="1800" b="0" dirty="0" smtClean="0"/>
              <a:t>.</a:t>
            </a:r>
            <a:endParaRPr lang="en-US" altLang="ko-KR" sz="1800" b="1" dirty="0" smtClean="0"/>
          </a:p>
          <a:p>
            <a:r>
              <a:rPr lang="en-US" altLang="ko-KR" sz="1800" b="0" dirty="0" smtClean="0"/>
              <a:t>In 11ay channel utilization can be improved by extending the allocation into the multi-channels. </a:t>
            </a:r>
          </a:p>
          <a:p>
            <a:pPr>
              <a:buFont typeface="Wingdings" panose="05000000000000000000" pitchFamily="2" charset="2"/>
              <a:buChar char="Ø"/>
            </a:pPr>
            <a:r>
              <a:rPr lang="en-US" altLang="ko-KR" sz="1800" b="0" dirty="0"/>
              <a:t>Flexible channel allocation enables the channel utilization to be improved depending on STA’s capability of channel bonding and channel environment</a:t>
            </a:r>
            <a:r>
              <a:rPr lang="en-US" altLang="ko-KR" sz="1800" b="0" dirty="0" smtClean="0"/>
              <a:t>.</a:t>
            </a:r>
            <a:endParaRPr lang="en-US" altLang="ko-KR" sz="180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3</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1397" y="1905000"/>
            <a:ext cx="4831835" cy="91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6801" y="3335894"/>
            <a:ext cx="4978399" cy="1386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117601" y="1871246"/>
            <a:ext cx="1219200" cy="338554"/>
          </a:xfrm>
          <a:prstGeom prst="rect">
            <a:avLst/>
          </a:prstGeom>
          <a:noFill/>
        </p:spPr>
        <p:txBody>
          <a:bodyPr wrap="square" rtlCol="0">
            <a:spAutoFit/>
          </a:bodyPr>
          <a:lstStyle/>
          <a:p>
            <a:pPr algn="ctr"/>
            <a:r>
              <a:rPr lang="en-US" altLang="ko-KR" sz="1600" b="1" dirty="0" smtClean="0">
                <a:latin typeface="Arial" panose="020B0604020202020204" pitchFamily="34" charset="0"/>
                <a:cs typeface="Arial" panose="020B0604020202020204" pitchFamily="34" charset="0"/>
              </a:rPr>
              <a:t>11ad</a:t>
            </a:r>
            <a:endParaRPr lang="ko-KR" altLang="en-US" sz="1600" b="1" dirty="0">
              <a:latin typeface="Arial" panose="020B0604020202020204" pitchFamily="34" charset="0"/>
              <a:cs typeface="Arial" panose="020B0604020202020204" pitchFamily="34" charset="0"/>
            </a:endParaRPr>
          </a:p>
        </p:txBody>
      </p:sp>
      <p:sp>
        <p:nvSpPr>
          <p:cNvPr id="10" name="TextBox 9"/>
          <p:cNvSpPr txBox="1"/>
          <p:nvPr/>
        </p:nvSpPr>
        <p:spPr>
          <a:xfrm>
            <a:off x="1117601" y="3319046"/>
            <a:ext cx="1219200" cy="338554"/>
          </a:xfrm>
          <a:prstGeom prst="rect">
            <a:avLst/>
          </a:prstGeom>
          <a:noFill/>
        </p:spPr>
        <p:txBody>
          <a:bodyPr wrap="square" rtlCol="0">
            <a:spAutoFit/>
          </a:bodyPr>
          <a:lstStyle/>
          <a:p>
            <a:pPr algn="ctr"/>
            <a:r>
              <a:rPr lang="en-US" altLang="ko-KR" sz="1600" b="1" dirty="0" smtClean="0">
                <a:solidFill>
                  <a:srgbClr val="FF0000"/>
                </a:solidFill>
                <a:latin typeface="Arial" panose="020B0604020202020204" pitchFamily="34" charset="0"/>
                <a:cs typeface="Arial" panose="020B0604020202020204" pitchFamily="34" charset="0"/>
              </a:rPr>
              <a:t>Proposed</a:t>
            </a:r>
            <a:endParaRPr lang="ko-KR" altLang="en-US" sz="1600" b="1" dirty="0">
              <a:solidFill>
                <a:srgbClr val="FF0000"/>
              </a:solidFill>
              <a:latin typeface="Arial" panose="020B0604020202020204" pitchFamily="34" charset="0"/>
              <a:cs typeface="Arial" panose="020B0604020202020204" pitchFamily="34" charset="0"/>
            </a:endParaRPr>
          </a:p>
        </p:txBody>
      </p:sp>
      <p:sp>
        <p:nvSpPr>
          <p:cNvPr id="8" name="모서리가 둥근 직사각형 7"/>
          <p:cNvSpPr/>
          <p:nvPr/>
        </p:nvSpPr>
        <p:spPr bwMode="auto">
          <a:xfrm>
            <a:off x="2336801" y="2895600"/>
            <a:ext cx="5130799" cy="1827286"/>
          </a:xfrm>
          <a:prstGeom prst="roundRect">
            <a:avLst/>
          </a:prstGeom>
          <a:noFill/>
          <a:ln w="28575"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90502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Procedure </a:t>
            </a:r>
            <a:r>
              <a:rPr lang="en-US" altLang="ko-KR" dirty="0" smtClean="0">
                <a:solidFill>
                  <a:schemeClr val="tx1"/>
                </a:solidFill>
                <a:latin typeface="Times New Roman" panose="02020603050405020304" pitchFamily="18" charset="0"/>
                <a:cs typeface="Times New Roman" panose="02020603050405020304" pitchFamily="18" charset="0"/>
              </a:rPr>
              <a:t>of secondary channel allocation</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2209800"/>
            <a:ext cx="7772400" cy="4267200"/>
          </a:xfrm>
        </p:spPr>
        <p:txBody>
          <a:bodyPr/>
          <a:lstStyle/>
          <a:p>
            <a:pPr lvl="0" latinLnBrk="1"/>
            <a:r>
              <a:rPr lang="en-US" altLang="ko-KR" sz="1800" b="0" dirty="0" smtClean="0"/>
              <a:t>EDMG STA can </a:t>
            </a:r>
            <a:r>
              <a:rPr lang="en-US" altLang="ko-KR" sz="1800" b="0" dirty="0"/>
              <a:t>be allocated to </a:t>
            </a:r>
            <a:r>
              <a:rPr lang="en-US" altLang="ko-KR" sz="1800" b="0" dirty="0" smtClean="0"/>
              <a:t>only secondary </a:t>
            </a:r>
            <a:r>
              <a:rPr lang="en-US" altLang="ko-KR" sz="1800" b="0" dirty="0"/>
              <a:t>channel by PCP/AP which transmits </a:t>
            </a:r>
            <a:r>
              <a:rPr lang="en-US" altLang="ko-KR" sz="1800" b="0" dirty="0" smtClean="0"/>
              <a:t>Beacon and announce frames through </a:t>
            </a:r>
            <a:r>
              <a:rPr lang="en-US" altLang="ko-KR" sz="1800" b="0" dirty="0"/>
              <a:t>primary channel</a:t>
            </a:r>
            <a:r>
              <a:rPr lang="en-US" altLang="ko-KR" sz="1800" b="0" dirty="0" smtClean="0"/>
              <a:t>.</a:t>
            </a:r>
          </a:p>
          <a:p>
            <a:pPr lvl="1" latinLnBrk="1"/>
            <a:r>
              <a:rPr lang="en-US" altLang="ko-KR" sz="1600" dirty="0" smtClean="0"/>
              <a:t>The </a:t>
            </a:r>
            <a:r>
              <a:rPr lang="en-US" altLang="ko-KR" sz="1600" b="0" dirty="0" smtClean="0"/>
              <a:t>STAs are working on primary channel before the allocation.</a:t>
            </a:r>
            <a:endParaRPr lang="en-US" altLang="ko-KR" sz="1600" b="0" dirty="0" smtClean="0"/>
          </a:p>
          <a:p>
            <a:pPr lvl="0" latinLnBrk="1"/>
            <a:endParaRPr lang="en-US" altLang="ko-KR" sz="1800" b="0" dirty="0" smtClean="0"/>
          </a:p>
          <a:p>
            <a:pPr lvl="0" latinLnBrk="1"/>
            <a:r>
              <a:rPr lang="en-US" altLang="ko-KR" sz="1800" b="0" dirty="0" smtClean="0"/>
              <a:t>During DTI, the allocation type can </a:t>
            </a:r>
            <a:r>
              <a:rPr lang="en-US" altLang="ko-KR" sz="1800" b="0" dirty="0"/>
              <a:t>be one of </a:t>
            </a:r>
            <a:r>
              <a:rPr lang="en-US" altLang="ko-KR" sz="1800" b="0" dirty="0" smtClean="0"/>
              <a:t>CBAP or SP.</a:t>
            </a:r>
            <a:endParaRPr lang="ko-KR" altLang="ko-KR" sz="1800" b="0" dirty="0"/>
          </a:p>
          <a:p>
            <a:pPr lvl="0" latinLnBrk="1"/>
            <a:endParaRPr lang="en-US" altLang="ko-KR" sz="1800" b="0" dirty="0" smtClean="0"/>
          </a:p>
          <a:p>
            <a:pPr lvl="0" latinLnBrk="1"/>
            <a:r>
              <a:rPr lang="en-US" altLang="ko-KR" sz="1800" b="0" dirty="0" smtClean="0"/>
              <a:t>After </a:t>
            </a:r>
            <a:r>
              <a:rPr lang="en-US" altLang="ko-KR" sz="1800" b="0" dirty="0"/>
              <a:t>expiring allocation </a:t>
            </a:r>
            <a:r>
              <a:rPr lang="en-US" altLang="ko-KR" sz="1800" b="0" dirty="0" smtClean="0"/>
              <a:t>time, this EDMG STA comes </a:t>
            </a:r>
            <a:r>
              <a:rPr lang="en-US" altLang="ko-KR" sz="1800" b="0" dirty="0"/>
              <a:t>back to primary channel in a </a:t>
            </a:r>
            <a:r>
              <a:rPr lang="en-US" altLang="ko-KR" sz="1800" b="0" dirty="0" smtClean="0"/>
              <a:t>BSS and waits next allocation.</a:t>
            </a:r>
            <a:endParaRPr lang="ko-KR" altLang="ko-KR" sz="1800" b="0" dirty="0"/>
          </a:p>
          <a:p>
            <a:pPr lvl="1"/>
            <a:endParaRPr lang="en-US" altLang="ko-KR" sz="1400" b="0" dirty="0"/>
          </a:p>
          <a:p>
            <a:endParaRPr lang="en-US" altLang="ko-KR" sz="1800" b="0" dirty="0" smtClean="0"/>
          </a:p>
          <a:p>
            <a:pPr lvl="1"/>
            <a:endParaRPr lang="en-US" altLang="ko-KR" sz="1800" dirty="0" smtClean="0"/>
          </a:p>
          <a:p>
            <a:endParaRPr lang="en-US" altLang="ko-KR" sz="200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4</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1695660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points </a:t>
            </a:r>
            <a:br>
              <a:rPr lang="en-US" altLang="ko-KR" dirty="0" smtClean="0"/>
            </a:br>
            <a:r>
              <a:rPr lang="en-US" altLang="ko-KR" dirty="0" smtClean="0"/>
              <a:t>of secondary channel allocation</a:t>
            </a:r>
            <a:endParaRPr lang="ko-KR" altLang="en-US" dirty="0"/>
          </a:p>
        </p:txBody>
      </p:sp>
      <p:sp>
        <p:nvSpPr>
          <p:cNvPr id="3" name="내용 개체 틀 2"/>
          <p:cNvSpPr>
            <a:spLocks noGrp="1"/>
          </p:cNvSpPr>
          <p:nvPr>
            <p:ph idx="1"/>
          </p:nvPr>
        </p:nvSpPr>
        <p:spPr/>
        <p:txBody>
          <a:bodyPr>
            <a:normAutofit/>
          </a:bodyPr>
          <a:lstStyle/>
          <a:p>
            <a:r>
              <a:rPr lang="en-US" altLang="ko-KR" sz="1900" b="0" dirty="0" smtClean="0"/>
              <a:t>Collision problem</a:t>
            </a:r>
          </a:p>
          <a:p>
            <a:pPr lvl="1" latinLnBrk="1"/>
            <a:r>
              <a:rPr lang="en-US" altLang="ko-KR" sz="1600" dirty="0"/>
              <a:t>In the type of allocation on secondary channel is CBAP, EDMG STA can operate back-off procedure before getting the channel access. Therefore collision problem can be prevented.</a:t>
            </a:r>
            <a:endParaRPr lang="ko-KR" altLang="ko-KR" sz="1600" dirty="0"/>
          </a:p>
          <a:p>
            <a:pPr lvl="1" latinLnBrk="1"/>
            <a:r>
              <a:rPr lang="en-US" altLang="ko-KR" sz="1600" dirty="0"/>
              <a:t>In the type of allocation on secondary channel is SP, EDMG STA can operate DMG protected SP access operation (handshaking RTS/DMG CTS) which already exists in 11ad. Therefore collision problem also can be prevented.</a:t>
            </a:r>
            <a:endParaRPr lang="ko-KR" altLang="ko-KR" sz="1600" dirty="0"/>
          </a:p>
          <a:p>
            <a:pPr marL="0" indent="0">
              <a:buNone/>
            </a:pPr>
            <a:endParaRPr lang="en-US" altLang="ko-KR" dirty="0"/>
          </a:p>
          <a:p>
            <a:r>
              <a:rPr lang="en-US" altLang="ko-KR" sz="1800" b="0" dirty="0" smtClean="0"/>
              <a:t>Maintenance of the role of primary channel in a BSS.</a:t>
            </a:r>
          </a:p>
          <a:p>
            <a:pPr lvl="1" latinLnBrk="1"/>
            <a:r>
              <a:rPr lang="en-US" altLang="ko-KR" sz="1600" b="0" dirty="0" smtClean="0"/>
              <a:t>It </a:t>
            </a:r>
            <a:r>
              <a:rPr lang="en-US" altLang="ko-KR" sz="1600" b="0" dirty="0"/>
              <a:t>means that every EDMG STA in a BSS should be operated over primary channel before the allocation of secondary channel by PCP/AP</a:t>
            </a:r>
            <a:r>
              <a:rPr lang="en-US" altLang="ko-KR" sz="1600" b="0" dirty="0" smtClean="0"/>
              <a:t>. </a:t>
            </a:r>
          </a:p>
          <a:p>
            <a:pPr lvl="1" latinLnBrk="1"/>
            <a:r>
              <a:rPr lang="en-US" altLang="ko-KR" sz="1600" dirty="0" smtClean="0"/>
              <a:t>After end of an allocation, </a:t>
            </a:r>
            <a:r>
              <a:rPr lang="en-US" altLang="ko-KR" sz="1600" b="0" dirty="0" smtClean="0"/>
              <a:t>EDMG </a:t>
            </a:r>
            <a:r>
              <a:rPr lang="en-US" altLang="ko-KR" sz="1600" b="0" dirty="0"/>
              <a:t>STA comes back to primary channel in a </a:t>
            </a:r>
            <a:r>
              <a:rPr lang="en-US" altLang="ko-KR" sz="1600" b="0" dirty="0" smtClean="0"/>
              <a:t>BSS.</a:t>
            </a:r>
            <a:endParaRPr lang="ko-KR" altLang="ko-KR" sz="1600" b="0" dirty="0"/>
          </a:p>
        </p:txBody>
      </p:sp>
      <p:sp>
        <p:nvSpPr>
          <p:cNvPr id="4" name="슬라이드 번호 개체 틀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5" name="바닥글 개체 틀 4"/>
          <p:cNvSpPr>
            <a:spLocks noGrp="1"/>
          </p:cNvSpPr>
          <p:nvPr>
            <p:ph type="ftr" sz="quarter" idx="3"/>
          </p:nvPr>
        </p:nvSpPr>
        <p:spPr/>
        <p:txBody>
          <a:bodyPr/>
          <a:lstStyle/>
          <a:p>
            <a:pPr>
              <a:defRPr/>
            </a:pPr>
            <a:r>
              <a:rPr lang="en-US" smtClean="0"/>
              <a:t>LG</a:t>
            </a:r>
            <a:endParaRPr lang="en-US" dirty="0"/>
          </a:p>
        </p:txBody>
      </p:sp>
    </p:spTree>
    <p:extLst>
      <p:ext uri="{BB962C8B-B14F-4D97-AF65-F5344CB8AC3E}">
        <p14:creationId xmlns:p14="http://schemas.microsoft.com/office/powerpoint/2010/main" val="260653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Example of Secondary </a:t>
            </a:r>
            <a:r>
              <a:rPr lang="en-US" altLang="ko-KR" dirty="0" smtClean="0">
                <a:solidFill>
                  <a:schemeClr val="tx1"/>
                </a:solidFill>
                <a:latin typeface="Times New Roman" panose="02020603050405020304" pitchFamily="18" charset="0"/>
                <a:cs typeface="Times New Roman" panose="02020603050405020304" pitchFamily="18" charset="0"/>
              </a:rPr>
              <a:t>channel allocation </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6</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
        <p:nvSpPr>
          <p:cNvPr id="55" name="내용 개체 틀 2"/>
          <p:cNvSpPr txBox="1">
            <a:spLocks/>
          </p:cNvSpPr>
          <p:nvPr/>
        </p:nvSpPr>
        <p:spPr bwMode="auto">
          <a:xfrm>
            <a:off x="685800" y="1981200"/>
            <a:ext cx="77724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altLang="ko-KR" sz="1800" b="0" kern="0" dirty="0" smtClean="0"/>
          </a:p>
          <a:p>
            <a:endParaRPr lang="en-US" altLang="ko-KR" sz="1800" b="0" kern="0" dirty="0"/>
          </a:p>
          <a:p>
            <a:endParaRPr lang="en-US" altLang="ko-KR" sz="1800" b="0" kern="0" dirty="0" smtClean="0"/>
          </a:p>
          <a:p>
            <a:endParaRPr lang="en-US" altLang="ko-KR" sz="1800" b="0" kern="0" dirty="0"/>
          </a:p>
          <a:p>
            <a:endParaRPr lang="en-US" altLang="ko-KR" sz="1800" b="0" kern="0" dirty="0" smtClean="0"/>
          </a:p>
          <a:p>
            <a:pPr marL="0" indent="0">
              <a:buNone/>
            </a:pPr>
            <a:endParaRPr lang="en-US" altLang="ko-KR" sz="1800" b="0" kern="0" dirty="0"/>
          </a:p>
          <a:p>
            <a:endParaRPr lang="en-US" altLang="ko-KR" sz="1400" b="0" kern="0" dirty="0" smtClean="0"/>
          </a:p>
          <a:p>
            <a:endParaRPr lang="en-US" altLang="ko-KR" sz="1400" b="0" kern="0" dirty="0"/>
          </a:p>
          <a:p>
            <a:pPr marL="0" indent="0">
              <a:buNone/>
            </a:pPr>
            <a:endParaRPr lang="en-US" altLang="ko-KR" sz="1400" b="0" kern="0" dirty="0"/>
          </a:p>
          <a:p>
            <a:r>
              <a:rPr lang="en-US" altLang="ko-KR" sz="1600" b="0" kern="0" dirty="0" smtClean="0"/>
              <a:t>PCP/AP has capability of 2 channels operation. PCP/AP schedules allocation #1 and #2 by </a:t>
            </a:r>
            <a:r>
              <a:rPr lang="en-US" altLang="ko-KR" sz="1600" kern="0" dirty="0" smtClean="0"/>
              <a:t>Extended Schedule element </a:t>
            </a:r>
            <a:r>
              <a:rPr lang="en-US" altLang="ko-KR" sz="1600" b="0" kern="0" dirty="0" smtClean="0"/>
              <a:t>within DMG beacon or announce frame transmitted through primary channel.</a:t>
            </a:r>
          </a:p>
          <a:p>
            <a:r>
              <a:rPr lang="en-US" altLang="ko-KR" sz="1600" b="0" kern="0" dirty="0" smtClean="0"/>
              <a:t>During the BHI, PCP/AP and STAs are operated over the primary channel in a BSS.</a:t>
            </a:r>
          </a:p>
          <a:p>
            <a:r>
              <a:rPr lang="en-US" altLang="ko-KR" sz="1600" b="0" kern="0" dirty="0" smtClean="0"/>
              <a:t>During the DTI, STA </a:t>
            </a:r>
            <a:r>
              <a:rPr lang="en-US" altLang="ko-KR" sz="1600" b="0" kern="0" dirty="0" smtClean="0"/>
              <a:t>A </a:t>
            </a:r>
            <a:r>
              <a:rPr lang="en-US" altLang="ko-KR" sz="1600" b="0" kern="0" dirty="0" smtClean="0"/>
              <a:t>transmits data packet through primary channel and STA </a:t>
            </a:r>
            <a:r>
              <a:rPr lang="en-US" altLang="ko-KR" sz="1600" b="0" kern="0" dirty="0"/>
              <a:t>C</a:t>
            </a:r>
            <a:r>
              <a:rPr lang="en-US" altLang="ko-KR" sz="1600" b="0" kern="0" dirty="0" smtClean="0"/>
              <a:t> </a:t>
            </a:r>
            <a:r>
              <a:rPr lang="en-US" altLang="ko-KR" sz="1600" b="0" kern="0" dirty="0" smtClean="0"/>
              <a:t>transmits data packet through the secondary channel.</a:t>
            </a:r>
          </a:p>
          <a:p>
            <a:endParaRPr lang="en-US" altLang="ko-KR" sz="1800" b="0" kern="0" dirty="0" smtClean="0"/>
          </a:p>
          <a:p>
            <a:endParaRPr lang="en-US" altLang="ko-KR" sz="1800" b="0" kern="0" dirty="0"/>
          </a:p>
          <a:p>
            <a:endParaRPr lang="en-US" altLang="ko-KR" sz="1800" b="0" kern="0" dirty="0" smtClean="0"/>
          </a:p>
          <a:p>
            <a:endParaRPr lang="en-US" altLang="ko-KR" sz="1800" b="0" kern="0" dirty="0"/>
          </a:p>
          <a:p>
            <a:endParaRPr lang="en-US" altLang="ko-KR" sz="1800" b="0" kern="0" dirty="0" smtClean="0"/>
          </a:p>
          <a:p>
            <a:pPr lvl="1"/>
            <a:endParaRPr lang="en-US" altLang="ko-KR" sz="1800" kern="0" dirty="0" smtClean="0"/>
          </a:p>
          <a:p>
            <a:endParaRPr lang="en-US" altLang="ko-KR" sz="2000" kern="0" dirty="0" smtClean="0"/>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8800" y="1676400"/>
            <a:ext cx="5521730" cy="3030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7396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Signaling allocation </a:t>
            </a:r>
            <a:br>
              <a:rPr lang="en-US" altLang="ko-KR" dirty="0" smtClean="0">
                <a:solidFill>
                  <a:schemeClr val="tx1"/>
                </a:solidFill>
                <a:latin typeface="Times New Roman" panose="02020603050405020304" pitchFamily="18" charset="0"/>
                <a:cs typeface="Times New Roman" panose="02020603050405020304" pitchFamily="18" charset="0"/>
              </a:rPr>
            </a:br>
            <a:r>
              <a:rPr lang="en-US" altLang="ko-KR" dirty="0" smtClean="0">
                <a:solidFill>
                  <a:schemeClr val="tx1"/>
                </a:solidFill>
                <a:latin typeface="Times New Roman" panose="02020603050405020304" pitchFamily="18" charset="0"/>
                <a:cs typeface="Times New Roman" panose="02020603050405020304" pitchFamily="18" charset="0"/>
              </a:rPr>
              <a:t>by Beacon or Announce frame</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7</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
        <p:nvSpPr>
          <p:cNvPr id="55" name="내용 개체 틀 2"/>
          <p:cNvSpPr txBox="1">
            <a:spLocks/>
          </p:cNvSpPr>
          <p:nvPr/>
        </p:nvSpPr>
        <p:spPr bwMode="auto">
          <a:xfrm>
            <a:off x="685800" y="2133600"/>
            <a:ext cx="7772400" cy="4343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800" b="0" dirty="0"/>
              <a:t>Multi-channel allocation can be supported by modifying Extended Schedule element that already exists in 11ad</a:t>
            </a:r>
            <a:r>
              <a:rPr lang="en-US" altLang="ko-KR" sz="1800" b="0" dirty="0" smtClean="0"/>
              <a:t>.</a:t>
            </a:r>
            <a:endParaRPr lang="en-US" altLang="ko-KR" sz="1800" b="0" kern="0" dirty="0" smtClean="0"/>
          </a:p>
          <a:p>
            <a:r>
              <a:rPr lang="en-US" altLang="ko-KR" sz="1800" b="0" kern="0" dirty="0" smtClean="0"/>
              <a:t>There </a:t>
            </a:r>
            <a:r>
              <a:rPr lang="en-US" altLang="ko-KR" sz="1800" b="0" kern="0" dirty="0"/>
              <a:t>are reserved bits (4 bits) to be used for signaling to EDMG STAs</a:t>
            </a:r>
            <a:r>
              <a:rPr lang="en-US" altLang="ko-KR" sz="1800" b="0" kern="0" dirty="0" smtClean="0"/>
              <a:t>.</a:t>
            </a:r>
            <a:endParaRPr lang="en-US" altLang="ko-KR" sz="1800" b="0" kern="0" dirty="0"/>
          </a:p>
          <a:p>
            <a:pPr lvl="1"/>
            <a:r>
              <a:rPr lang="en-US" altLang="ko-KR" sz="1600" b="0" kern="0" dirty="0" smtClean="0"/>
              <a:t>Operating channel(2 bits): indication of the channel for CCA and </a:t>
            </a:r>
            <a:r>
              <a:rPr lang="en-US" altLang="ko-KR" sz="1600" b="0" kern="0" dirty="0" err="1" smtClean="0"/>
              <a:t>backoff</a:t>
            </a:r>
            <a:r>
              <a:rPr lang="en-US" altLang="ko-KR" sz="1600" b="0" kern="0" dirty="0" smtClean="0"/>
              <a:t>. </a:t>
            </a:r>
          </a:p>
          <a:p>
            <a:pPr lvl="1"/>
            <a:r>
              <a:rPr lang="en-US" altLang="ko-KR" sz="1600" b="0" kern="0" dirty="0" smtClean="0"/>
              <a:t>Bandwidth(2 bits</a:t>
            </a:r>
            <a:r>
              <a:rPr lang="en-US" altLang="ko-KR" sz="1600" b="0" kern="0" dirty="0" smtClean="0"/>
              <a:t>): </a:t>
            </a:r>
            <a:r>
              <a:rPr lang="en-US" altLang="ko-KR" sz="1600" kern="0" dirty="0" smtClean="0"/>
              <a:t>indication of </a:t>
            </a:r>
            <a:r>
              <a:rPr lang="en-US" altLang="ko-KR" sz="1600" b="0" kern="0" dirty="0" smtClean="0"/>
              <a:t>the allocated bandwidth</a:t>
            </a:r>
            <a:r>
              <a:rPr lang="en-US" altLang="ko-KR" sz="1600" b="0" kern="0" dirty="0" smtClean="0"/>
              <a:t>.</a:t>
            </a:r>
          </a:p>
          <a:p>
            <a:pPr lvl="1"/>
            <a:endParaRPr lang="en-US" altLang="ko-KR" sz="1600" b="0" kern="0" dirty="0" smtClean="0"/>
          </a:p>
          <a:p>
            <a:endParaRPr lang="en-US" altLang="ko-KR" sz="1800" b="0" kern="0" dirty="0"/>
          </a:p>
          <a:p>
            <a:endParaRPr lang="en-US" altLang="ko-KR" sz="1800" b="0" kern="0" dirty="0" smtClean="0"/>
          </a:p>
          <a:p>
            <a:endParaRPr lang="en-US" altLang="ko-KR" sz="1800" b="0" kern="0" dirty="0"/>
          </a:p>
          <a:p>
            <a:endParaRPr lang="en-US" altLang="ko-KR" sz="1800" b="0" kern="0" dirty="0" smtClean="0"/>
          </a:p>
          <a:p>
            <a:pPr lvl="1"/>
            <a:endParaRPr lang="en-US" altLang="ko-KR" sz="1800" kern="0" dirty="0" smtClean="0"/>
          </a:p>
          <a:p>
            <a:endParaRPr lang="en-US" altLang="ko-KR" sz="2000" kern="0" dirty="0" smtClean="0"/>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9650" y="3839308"/>
            <a:ext cx="6923827"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1092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Conclusion</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400050"/>
            <a:r>
              <a:rPr lang="en-US" altLang="ko-KR" sz="1800" b="0" dirty="0"/>
              <a:t>In 11ay channel utilization can be improved by extending the </a:t>
            </a:r>
            <a:r>
              <a:rPr lang="en-US" altLang="ko-KR" sz="1800" b="0" dirty="0" smtClean="0"/>
              <a:t>allocation defined in 11ad </a:t>
            </a:r>
            <a:r>
              <a:rPr lang="en-US" altLang="ko-KR" sz="1800" b="0" dirty="0"/>
              <a:t>into the multi-channel operation. </a:t>
            </a:r>
            <a:endParaRPr lang="en-US" altLang="ko-KR" sz="1800" b="0" dirty="0" smtClean="0"/>
          </a:p>
          <a:p>
            <a:pPr marL="400050"/>
            <a:endParaRPr lang="en-US" altLang="ko-KR" sz="1800" b="0" dirty="0" smtClean="0"/>
          </a:p>
          <a:p>
            <a:pPr marL="400050"/>
            <a:r>
              <a:rPr lang="en-US" altLang="ko-KR" sz="1800" b="0" dirty="0"/>
              <a:t>We proposed the allocation not including primary channel for efficient multi-channel operation.</a:t>
            </a:r>
          </a:p>
          <a:p>
            <a:pPr marL="400050"/>
            <a:endParaRPr lang="en-US" altLang="ko-KR" sz="1800" b="0" dirty="0"/>
          </a:p>
          <a:p>
            <a:pPr marL="400050"/>
            <a:r>
              <a:rPr lang="en-US" altLang="ko-KR" sz="1800" b="0" dirty="0"/>
              <a:t>As we investigated the consideration </a:t>
            </a:r>
            <a:r>
              <a:rPr lang="en-US" altLang="ko-KR" sz="1800" b="0" dirty="0" smtClean="0"/>
              <a:t>points, the </a:t>
            </a:r>
            <a:r>
              <a:rPr lang="en-US" altLang="ko-KR" sz="1800" b="0" dirty="0" smtClean="0"/>
              <a:t>allocation of CBAP and SP over multiple channels can be supported by simple modification of 11ad. </a:t>
            </a:r>
            <a:endParaRPr lang="en-US" altLang="ko-KR" sz="1800" b="0" dirty="0"/>
          </a:p>
          <a:p>
            <a:pPr marL="400050"/>
            <a:endParaRPr lang="en-US" altLang="ko-KR" sz="1800" b="0" dirty="0"/>
          </a:p>
          <a:p>
            <a:pPr marL="400050"/>
            <a:endParaRPr lang="en-US" altLang="ko-KR" sz="1800" b="0" dirty="0" smtClean="0"/>
          </a:p>
          <a:p>
            <a:pPr marL="400050"/>
            <a:endParaRPr lang="en-US" altLang="ko-KR" sz="1800" b="0" dirty="0" smtClean="0"/>
          </a:p>
          <a:p>
            <a:pPr marL="400050"/>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8</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3112262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latin typeface="Times New Roman" panose="02020603050405020304" pitchFamily="18" charset="0"/>
                <a:cs typeface="Times New Roman" panose="02020603050405020304" pitchFamily="18" charset="0"/>
              </a:rPr>
              <a:t>Reference</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sz="1800" dirty="0"/>
              <a:t>[1] </a:t>
            </a:r>
            <a:r>
              <a:rPr lang="en-US" altLang="ko-KR" sz="1800" dirty="0"/>
              <a:t>11-16-0401-00-00ay-Multi-channel-operation-in-11ay</a:t>
            </a:r>
            <a:endParaRPr lang="en-US" altLang="ko-KR" sz="180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9</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2665278572"/>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91073</TotalTime>
  <Words>879</Words>
  <Application>Microsoft Office PowerPoint</Application>
  <PresentationFormat>화면 슬라이드 쇼(4:3)</PresentationFormat>
  <Paragraphs>155</Paragraphs>
  <Slides>11</Slides>
  <Notes>10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3" baseType="lpstr">
      <vt:lpstr>ACcord Submission Template</vt:lpstr>
      <vt:lpstr>Document</vt:lpstr>
      <vt:lpstr>Efficient Multi-Channel Operation in 11ay</vt:lpstr>
      <vt:lpstr>Introduction </vt:lpstr>
      <vt:lpstr>Proposed multi-channel operation</vt:lpstr>
      <vt:lpstr>Procedure of secondary channel allocation</vt:lpstr>
      <vt:lpstr>Consideration points  of secondary channel allocation</vt:lpstr>
      <vt:lpstr>Example of Secondary channel allocation </vt:lpstr>
      <vt:lpstr>Signaling allocation  by Beacon or Announce frame</vt:lpstr>
      <vt:lpstr>Conclusion</vt:lpstr>
      <vt:lpstr>Reference</vt:lpstr>
      <vt:lpstr>Straw poll #1</vt:lpstr>
      <vt:lpstr>Motion #1</vt:lpstr>
    </vt:vector>
  </TitlesOfParts>
  <Company>&lt;Company Name&gt;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박성진/연구원/차세대표준(연)IoT팀(allean.park@lge.com)</dc:creator>
  <cp:lastModifiedBy>admin</cp:lastModifiedBy>
  <cp:revision>1501</cp:revision>
  <cp:lastPrinted>2015-07-07T10:54:43Z</cp:lastPrinted>
  <dcterms:created xsi:type="dcterms:W3CDTF">2009-12-02T19:05:24Z</dcterms:created>
  <dcterms:modified xsi:type="dcterms:W3CDTF">2016-05-17T08:36:08Z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