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01" r:id="rId3"/>
    <p:sldId id="511" r:id="rId4"/>
    <p:sldId id="517" r:id="rId5"/>
    <p:sldId id="518" r:id="rId6"/>
    <p:sldId id="516" r:id="rId7"/>
    <p:sldId id="513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  <a:srgbClr val="99CCFF"/>
    <a:srgbClr val="FF99FF"/>
    <a:srgbClr val="FF0000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51" autoAdjust="0"/>
    <p:restoredTop sz="90216" autoAdjust="0"/>
  </p:normalViewPr>
  <p:slideViewPr>
    <p:cSldViewPr>
      <p:cViewPr varScale="1">
        <p:scale>
          <a:sx n="66" d="100"/>
          <a:sy n="66" d="100"/>
        </p:scale>
        <p:origin x="-97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6" d="100"/>
          <a:sy n="56" d="100"/>
        </p:scale>
        <p:origin x="-2772" y="-84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</a:t>
            </a:r>
            <a:r>
              <a:rPr lang="en-US" altLang="ko-KR" dirty="0"/>
              <a:t>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135462" y="8985250"/>
            <a:ext cx="1146276" cy="184666"/>
          </a:xfrm>
          <a:prstGeom prst="rect">
            <a:avLst/>
          </a:prstGeom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970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5"/>
          <p:cNvSpPr/>
          <p:nvPr userDrawn="1"/>
        </p:nvSpPr>
        <p:spPr>
          <a:xfrm>
            <a:off x="7035924" y="6428601"/>
            <a:ext cx="17318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Yunsong Yang (Huawei) 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934200" y="6400800"/>
            <a:ext cx="1693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Yunsong Yang</a:t>
            </a:r>
            <a:r>
              <a:rPr lang="en-US" altLang="ko-KR" baseline="0" dirty="0" smtClean="0"/>
              <a:t> (</a:t>
            </a:r>
            <a:r>
              <a:rPr lang="en-US" altLang="ko-KR" dirty="0" smtClean="0"/>
              <a:t>Huawei)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7033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054229" y="6477000"/>
            <a:ext cx="1508746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Yunsong Yang (Huawei)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6118837" y="424934"/>
            <a:ext cx="23266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200" b="0" dirty="0" smtClean="0">
                <a:latin typeface="Times New Roman" pitchFamily="18" charset="0"/>
                <a:ea typeface="굴림" pitchFamily="34" charset="-127"/>
              </a:rPr>
              <a:t>doc.: IEEE 802.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11-16-0678r0</a:t>
            </a:r>
            <a:endParaRPr lang="en-US" altLang="ko-KR" sz="1200" b="0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altLang="ko-KR" sz="1400" dirty="0" smtClean="0">
                <a:latin typeface="Times New Roman" pitchFamily="18" charset="0"/>
                <a:ea typeface="굴림" pitchFamily="34" charset="-127"/>
              </a:rPr>
              <a:t>May 2016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Wearable Device Use Cases and Requirements </a:t>
            </a:r>
            <a:r>
              <a:rPr lang="en-US" sz="2400" dirty="0"/>
              <a:t>for </a:t>
            </a:r>
            <a:r>
              <a:rPr lang="en-US" sz="2400" dirty="0" smtClean="0"/>
              <a:t>LRLP</a:t>
            </a:r>
            <a:endParaRPr lang="en-US" altLang="ko-KR" sz="2400" dirty="0"/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17526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2016-05-16</a:t>
            </a:r>
            <a:endParaRPr lang="en-US" altLang="ko-KR" sz="1800" b="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3191283"/>
              </p:ext>
            </p:extLst>
          </p:nvPr>
        </p:nvGraphicFramePr>
        <p:xfrm>
          <a:off x="800100" y="2895600"/>
          <a:ext cx="7277100" cy="3309937"/>
        </p:xfrm>
        <a:graphic>
          <a:graphicData uri="http://schemas.openxmlformats.org/presentationml/2006/ole">
            <p:oleObj spid="_x0000_s13397" name="Document" r:id="rId4" imgW="9179414" imgH="4195854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8006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000" dirty="0" smtClean="0"/>
              <a:t>Several indoor and outdoor use cases have been proposed in LRLP TIG [1, 2, 3, 4]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000" dirty="0" smtClean="0"/>
              <a:t>Wearable devices (WDs) are considered as a main target area for </a:t>
            </a:r>
            <a:r>
              <a:rPr lang="en-US" sz="2000" dirty="0" err="1" smtClean="0"/>
              <a:t>IoT</a:t>
            </a:r>
            <a:r>
              <a:rPr lang="en-US" sz="2000" dirty="0" smtClean="0"/>
              <a:t>.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Courier New" pitchFamily="49" charset="0"/>
              <a:buChar char="o"/>
            </a:pPr>
            <a:r>
              <a:rPr lang="en-US" sz="1800" dirty="0" smtClean="0"/>
              <a:t>A primary design consideration for wearable devices is low power.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000" dirty="0" smtClean="0"/>
              <a:t>In this contribution, we present the following use cases involving wearable devices and discuss the requirements associated with them: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Courier New" pitchFamily="49" charset="0"/>
              <a:buChar char="o"/>
            </a:pPr>
            <a:r>
              <a:rPr lang="en-US" sz="1800" dirty="0" smtClean="0"/>
              <a:t>Wearable augmented reality (AR) devices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Courier New" pitchFamily="49" charset="0"/>
              <a:buChar char="o"/>
            </a:pPr>
            <a:r>
              <a:rPr lang="en-US" sz="1800" dirty="0" smtClean="0"/>
              <a:t>Wearable activity/health monitoring devices</a:t>
            </a:r>
          </a:p>
          <a:p>
            <a:pPr>
              <a:spcBef>
                <a:spcPts val="600"/>
              </a:spcBef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8105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Wearable AR devices use case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181600"/>
          </a:xfrm>
        </p:spPr>
        <p:txBody>
          <a:bodyPr/>
          <a:lstStyle/>
          <a:p>
            <a:pPr lvl="0"/>
            <a:r>
              <a:rPr lang="en-US" altLang="ko-KR" sz="2000" dirty="0" smtClean="0"/>
              <a:t>Description</a:t>
            </a:r>
          </a:p>
          <a:p>
            <a:pPr lvl="1">
              <a:buFont typeface="Courier New" pitchFamily="49" charset="0"/>
              <a:buChar char="o"/>
            </a:pPr>
            <a:r>
              <a:rPr lang="en-US" sz="1800" dirty="0" smtClean="0"/>
              <a:t>A consumer wearable device supports augmented reality(AR) applications. Low power Wi-Fi is used to tether the wearable AR device with a </a:t>
            </a:r>
            <a:r>
              <a:rPr lang="en-US" sz="1800" dirty="0" err="1" smtClean="0"/>
              <a:t>smartphone</a:t>
            </a:r>
            <a:r>
              <a:rPr lang="en-US" sz="1800" dirty="0" smtClean="0"/>
              <a:t> for connecting to the Internet and Cloud.</a:t>
            </a:r>
            <a:endParaRPr lang="en-US" dirty="0" smtClean="0"/>
          </a:p>
          <a:p>
            <a:r>
              <a:rPr lang="en-US" sz="2000" dirty="0" smtClean="0"/>
              <a:t>Requirements</a:t>
            </a:r>
          </a:p>
          <a:p>
            <a:pPr lvl="1">
              <a:buFont typeface="Courier New" pitchFamily="49" charset="0"/>
              <a:buChar char="o"/>
            </a:pPr>
            <a:r>
              <a:rPr lang="en-US" sz="1800" dirty="0" smtClean="0"/>
              <a:t>Support of high data rate and throughput up to tens of Mbps.</a:t>
            </a:r>
          </a:p>
          <a:p>
            <a:pPr lvl="1">
              <a:buFont typeface="Courier New" pitchFamily="49" charset="0"/>
              <a:buChar char="o"/>
            </a:pPr>
            <a:r>
              <a:rPr lang="en-US" sz="1800" dirty="0" smtClean="0"/>
              <a:t>Support of low latency.</a:t>
            </a:r>
          </a:p>
          <a:p>
            <a:pPr lvl="1">
              <a:buFont typeface="Courier New" pitchFamily="49" charset="0"/>
              <a:buChar char="o"/>
            </a:pPr>
            <a:r>
              <a:rPr lang="en-US" sz="1800" dirty="0" smtClean="0"/>
              <a:t>Support of low transmission power to mitigate potential impact on eyes and to prolong the battery life.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18434" name="Picture 2" descr="D:\Y73640\Huawei Device\Study\LRLP\googleglass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419600"/>
            <a:ext cx="2540000" cy="1905000"/>
          </a:xfrm>
          <a:prstGeom prst="rect">
            <a:avLst/>
          </a:prstGeom>
          <a:noFill/>
        </p:spPr>
      </p:pic>
      <p:pic>
        <p:nvPicPr>
          <p:cNvPr id="18435" name="Picture 3" descr="D:\Y73640\Huawei Device\Study\LRLP\Google-Glass-In-Travel-Industry-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4419600"/>
            <a:ext cx="2902382" cy="1905000"/>
          </a:xfrm>
          <a:prstGeom prst="rect">
            <a:avLst/>
          </a:prstGeom>
          <a:noFill/>
        </p:spPr>
      </p:pic>
      <p:pic>
        <p:nvPicPr>
          <p:cNvPr id="7" name="Picture 2" descr="D:\Y73640\Huawei Device\Study\LRLP\f7d34ddc8a10c2a8964d851487343ca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66632" y="4191000"/>
            <a:ext cx="2672568" cy="213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1354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800600"/>
          </a:xfrm>
        </p:spPr>
        <p:txBody>
          <a:bodyPr/>
          <a:lstStyle/>
          <a:p>
            <a:pPr marL="228600" lvl="0" indent="-228600"/>
            <a:r>
              <a:rPr lang="en-US" altLang="ko-KR" sz="2000" dirty="0" smtClean="0"/>
              <a:t>Description</a:t>
            </a:r>
          </a:p>
          <a:p>
            <a:pPr marL="457200" lvl="1" indent="-228600">
              <a:buFont typeface="Courier New" pitchFamily="49" charset="0"/>
              <a:buChar char="o"/>
            </a:pPr>
            <a:r>
              <a:rPr lang="en-US" sz="1800" dirty="0" smtClean="0"/>
              <a:t>A user wears activity and health monitoring devices. Low power Wi-Fi is used to tether these wearable devices with a </a:t>
            </a:r>
            <a:r>
              <a:rPr lang="en-US" sz="1800" dirty="0" err="1" smtClean="0"/>
              <a:t>smartphone</a:t>
            </a:r>
            <a:r>
              <a:rPr lang="en-US" sz="1800" dirty="0" smtClean="0"/>
              <a:t> for connecting to the Internet and Cloud.</a:t>
            </a:r>
          </a:p>
          <a:p>
            <a:pPr marL="228600" indent="-228600"/>
            <a:r>
              <a:rPr lang="en-US" sz="2000" dirty="0" smtClean="0"/>
              <a:t>Requirements</a:t>
            </a:r>
          </a:p>
          <a:p>
            <a:pPr marL="457200" lvl="1" indent="-228600">
              <a:lnSpc>
                <a:spcPct val="130000"/>
              </a:lnSpc>
              <a:buFont typeface="Courier New" pitchFamily="49" charset="0"/>
              <a:buChar char="o"/>
            </a:pPr>
            <a:r>
              <a:rPr lang="en-US" sz="1800" dirty="0" smtClean="0"/>
              <a:t>Support of low transmission power</a:t>
            </a:r>
          </a:p>
          <a:p>
            <a:pPr marL="685800" lvl="2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1600" dirty="0" smtClean="0"/>
              <a:t>To limit the signal coverage in order to mitigate eavesdropping</a:t>
            </a:r>
          </a:p>
          <a:p>
            <a:pPr marL="685800" lvl="2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1600" dirty="0" smtClean="0"/>
              <a:t>To prolong the battery life on WDs</a:t>
            </a:r>
          </a:p>
          <a:p>
            <a:pPr marL="457200" lvl="1" indent="-228600">
              <a:lnSpc>
                <a:spcPct val="130000"/>
              </a:lnSpc>
              <a:buFont typeface="Courier New" pitchFamily="49" charset="0"/>
              <a:buChar char="o"/>
            </a:pPr>
            <a:r>
              <a:rPr lang="en-US" sz="1800" dirty="0" smtClean="0"/>
              <a:t>Support of user privacy protection at Layer 2</a:t>
            </a:r>
          </a:p>
          <a:p>
            <a:pPr marL="685800" lvl="2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1600" dirty="0" smtClean="0"/>
              <a:t>To prevent leaking user private information</a:t>
            </a:r>
          </a:p>
          <a:p>
            <a:pPr marL="685800" lvl="2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1600" dirty="0" smtClean="0"/>
              <a:t>To prevent user tracking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6" name="Picture 3" descr="D:\Y73640\Huawei Device\Study\2015 Std Workshop Presentation\WBAN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4335902"/>
            <a:ext cx="3276600" cy="1836298"/>
          </a:xfrm>
          <a:prstGeom prst="rect">
            <a:avLst/>
          </a:prstGeom>
          <a:noFill/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Wearable activity/health monitoring devices use case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354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dirty="0" smtClean="0"/>
              <a:t>Competitiveness against other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648200"/>
          </a:xfrm>
        </p:spPr>
        <p:txBody>
          <a:bodyPr/>
          <a:lstStyle/>
          <a:p>
            <a:pPr lvl="0">
              <a:lnSpc>
                <a:spcPct val="120000"/>
              </a:lnSpc>
            </a:pPr>
            <a:r>
              <a:rPr lang="en-US" altLang="ko-KR" sz="2000" dirty="0" smtClean="0"/>
              <a:t>Comparing to BLE/</a:t>
            </a:r>
            <a:r>
              <a:rPr lang="en-US" altLang="ko-KR" sz="2000" dirty="0" err="1" smtClean="0"/>
              <a:t>ZigBee</a:t>
            </a:r>
            <a:endParaRPr lang="en-US" altLang="ko-KR" sz="2000" dirty="0" smtClean="0"/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en-US" sz="1800" dirty="0" smtClean="0"/>
              <a:t>802.11 supports higher data rate and throughput, which is desirable for AR applications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en-US" sz="1800" dirty="0" smtClean="0"/>
              <a:t>802.11 is perceived to be more secure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sz="2000" dirty="0" smtClean="0"/>
              <a:t>Comparing to cellular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en-US" sz="1800" dirty="0" smtClean="0"/>
              <a:t>802.11 supports higher data rate and throughput with lower total cost of ownership (TCO) than cellular based solutions</a:t>
            </a:r>
          </a:p>
          <a:p>
            <a:pPr lvl="1">
              <a:lnSpc>
                <a:spcPct val="120000"/>
              </a:lnSpc>
              <a:buFont typeface="Courier New" pitchFamily="49" charset="0"/>
              <a:buChar char="o"/>
            </a:pPr>
            <a:r>
              <a:rPr lang="en-US" sz="1800" dirty="0" smtClean="0"/>
              <a:t>802.11 with low power enhancement can achieve lower power consumption than cellular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1354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44196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000" dirty="0" smtClean="0"/>
              <a:t>We have presented two wearable device use cases for LRLP.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We have also proposed the following requirements associated with these use cases:</a:t>
            </a:r>
          </a:p>
          <a:p>
            <a:pPr lvl="1">
              <a:buFont typeface="Courier New" pitchFamily="49" charset="0"/>
              <a:buChar char="o"/>
            </a:pPr>
            <a:r>
              <a:rPr lang="en-US" sz="1800" dirty="0" smtClean="0"/>
              <a:t>Support of a wide range of data rates and throughputs, up to tens of </a:t>
            </a:r>
            <a:r>
              <a:rPr lang="en-US" sz="1800" dirty="0" smtClean="0"/>
              <a:t>Mbps</a:t>
            </a:r>
            <a:endParaRPr lang="en-US" sz="1800" dirty="0" smtClean="0"/>
          </a:p>
          <a:p>
            <a:pPr lvl="1">
              <a:buFont typeface="Courier New" pitchFamily="49" charset="0"/>
              <a:buChar char="o"/>
            </a:pPr>
            <a:r>
              <a:rPr lang="en-US" sz="1800" dirty="0" smtClean="0"/>
              <a:t>Support of low </a:t>
            </a:r>
            <a:r>
              <a:rPr lang="en-US" sz="1800" dirty="0" smtClean="0"/>
              <a:t>latency</a:t>
            </a:r>
            <a:endParaRPr lang="en-US" sz="1800" dirty="0" smtClean="0"/>
          </a:p>
          <a:p>
            <a:pPr lvl="1">
              <a:buFont typeface="Courier New" pitchFamily="49" charset="0"/>
              <a:buChar char="o"/>
            </a:pPr>
            <a:r>
              <a:rPr lang="en-US" sz="1800" dirty="0" smtClean="0"/>
              <a:t>Support of low transmission power</a:t>
            </a:r>
          </a:p>
          <a:p>
            <a:pPr marL="914400" lvl="2" indent="-223838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1600" dirty="0" smtClean="0"/>
              <a:t>To lower power consumption and prolong the battery life</a:t>
            </a:r>
          </a:p>
          <a:p>
            <a:pPr marL="914400" lvl="2" indent="-223838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1600" dirty="0" smtClean="0"/>
              <a:t>To limit the signal coverage in order to mitigate eavesdropping</a:t>
            </a:r>
          </a:p>
          <a:p>
            <a:pPr marL="690563" lvl="1" indent="-233363">
              <a:lnSpc>
                <a:spcPct val="130000"/>
              </a:lnSpc>
              <a:buFont typeface="Courier New" pitchFamily="49" charset="0"/>
              <a:buChar char="o"/>
            </a:pPr>
            <a:r>
              <a:rPr lang="en-US" sz="1800" dirty="0" smtClean="0"/>
              <a:t>Support of user privacy protection at Layer 2</a:t>
            </a:r>
          </a:p>
          <a:p>
            <a:pPr marL="914400" lvl="2" indent="-223838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1600" dirty="0" smtClean="0"/>
              <a:t>To prevent leaking user private information</a:t>
            </a:r>
          </a:p>
          <a:p>
            <a:pPr marL="914400" lvl="2" indent="-223838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1600" dirty="0" smtClean="0"/>
              <a:t>To prevent user tracking</a:t>
            </a:r>
          </a:p>
          <a:p>
            <a:pPr lvl="1">
              <a:buFont typeface="Courier New" pitchFamily="49" charset="0"/>
              <a:buChar char="o"/>
            </a:pPr>
            <a:endParaRPr lang="en-US" sz="1800" dirty="0" smtClean="0"/>
          </a:p>
          <a:p>
            <a:pPr>
              <a:lnSpc>
                <a:spcPct val="120000"/>
              </a:lnSpc>
            </a:pPr>
            <a:endParaRPr lang="en-US" sz="2000" dirty="0" smtClean="0"/>
          </a:p>
          <a:p>
            <a:pPr>
              <a:lnSpc>
                <a:spcPct val="120000"/>
              </a:lnSpc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3562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690" y="1219200"/>
            <a:ext cx="7770813" cy="5257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000" dirty="0" smtClean="0"/>
              <a:t>[</a:t>
            </a:r>
            <a:r>
              <a:rPr lang="en-US" sz="2000" dirty="0"/>
              <a:t>1] IEEE </a:t>
            </a:r>
            <a:r>
              <a:rPr lang="en-US" sz="2000" dirty="0" smtClean="0"/>
              <a:t>802.11-15/1140r1, </a:t>
            </a:r>
            <a:r>
              <a:rPr lang="en-GB" sz="2000" dirty="0"/>
              <a:t>Long range low power Use Cases for Indoor </a:t>
            </a:r>
            <a:endParaRPr lang="en-US" sz="2000" dirty="0" smtClean="0"/>
          </a:p>
          <a:p>
            <a:pPr>
              <a:lnSpc>
                <a:spcPct val="120000"/>
              </a:lnSpc>
            </a:pPr>
            <a:r>
              <a:rPr lang="en-US" sz="2000" dirty="0" smtClean="0"/>
              <a:t>[2] </a:t>
            </a:r>
            <a:r>
              <a:rPr lang="en-US" sz="2000" dirty="0"/>
              <a:t>IEEE </a:t>
            </a:r>
            <a:r>
              <a:rPr lang="en-US" sz="2000" dirty="0" smtClean="0"/>
              <a:t>802.11-15/1383r0, </a:t>
            </a:r>
            <a:r>
              <a:rPr lang="en-US" sz="2000" dirty="0"/>
              <a:t>LRLP TIG - Use Cases for Indoor &amp; Outdoor</a:t>
            </a:r>
            <a:r>
              <a:rPr lang="en-GB" sz="2000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[3] </a:t>
            </a:r>
            <a:r>
              <a:rPr lang="en-US" sz="2000" dirty="0"/>
              <a:t>IEEE </a:t>
            </a:r>
            <a:r>
              <a:rPr lang="en-US" sz="2000" dirty="0" smtClean="0"/>
              <a:t>802.11-15/1365r0, </a:t>
            </a:r>
            <a:r>
              <a:rPr lang="en-US" sz="2000" dirty="0"/>
              <a:t>LRLP TIG - Use Cases of LRLP Operation for IoT 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[4</a:t>
            </a:r>
            <a:r>
              <a:rPr lang="en-US" sz="2000" dirty="0"/>
              <a:t>] IEEE </a:t>
            </a:r>
            <a:r>
              <a:rPr lang="en-US" sz="2000" dirty="0" smtClean="0"/>
              <a:t>802.11-15/1112r1 Use </a:t>
            </a:r>
            <a:r>
              <a:rPr lang="en-US" sz="2000" dirty="0"/>
              <a:t>Case of LRLP Operation for IoT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endParaRPr lang="en-US" sz="2000" dirty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pPr algn="ctr"/>
              <a:t>7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627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514</Words>
  <Application>Microsoft Office PowerPoint</Application>
  <PresentationFormat>On-screen Show (4:3)</PresentationFormat>
  <Paragraphs>75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1_802.11-09/0091r0</vt:lpstr>
      <vt:lpstr>Document</vt:lpstr>
      <vt:lpstr>Wearable Device Use Cases and Requirements for LRLP</vt:lpstr>
      <vt:lpstr>Introduction</vt:lpstr>
      <vt:lpstr>Wearable AR devices use case</vt:lpstr>
      <vt:lpstr>Wearable activity/health monitoring devices use case</vt:lpstr>
      <vt:lpstr>Competitiveness against other technologies</vt:lpstr>
      <vt:lpstr>Summary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2016-01-18T19:16:35Z</dcterms:created>
  <dcterms:modified xsi:type="dcterms:W3CDTF">2016-05-16T18:35:57Z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1463423087</vt:lpwstr>
  </property>
</Properties>
</file>