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59" r:id="rId5"/>
    <p:sldId id="312" r:id="rId6"/>
    <p:sldId id="313" r:id="rId7"/>
    <p:sldId id="309" r:id="rId8"/>
    <p:sldId id="283" r:id="rId9"/>
    <p:sldId id="280" r:id="rId10"/>
    <p:sldId id="279" r:id="rId11"/>
    <p:sldId id="281" r:id="rId12"/>
    <p:sldId id="277" r:id="rId13"/>
    <p:sldId id="276" r:id="rId14"/>
    <p:sldId id="275" r:id="rId15"/>
    <p:sldId id="292" r:id="rId16"/>
    <p:sldId id="310" r:id="rId17"/>
    <p:sldId id="311" r:id="rId18"/>
    <p:sldId id="273" r:id="rId19"/>
    <p:sldId id="293" r:id="rId20"/>
    <p:sldId id="294" r:id="rId21"/>
    <p:sldId id="295" r:id="rId22"/>
    <p:sldId id="300" r:id="rId23"/>
    <p:sldId id="301" r:id="rId24"/>
    <p:sldId id="308" r:id="rId25"/>
    <p:sldId id="303" r:id="rId26"/>
    <p:sldId id="314" r:id="rId27"/>
    <p:sldId id="315" r:id="rId28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0014" autoAdjust="0"/>
    <p:restoredTop sz="94660"/>
  </p:normalViewPr>
  <p:slideViewPr>
    <p:cSldViewPr>
      <p:cViewPr varScale="1">
        <p:scale>
          <a:sx n="84" d="100"/>
          <a:sy n="84" d="100"/>
        </p:scale>
        <p:origin x="-96" y="-16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746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5/19/2016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10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11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12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13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14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15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16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17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18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19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20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21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22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23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24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25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26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27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3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0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6A824DE9-FED7-4AB7-8253-E7DBD107D396}" type="slidenum">
              <a:rPr lang="en-US"/>
              <a:pPr/>
              <a:t>4</a:t>
            </a:fld>
            <a:endParaRPr lang="en-US"/>
          </a:p>
        </p:txBody>
      </p:sp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772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D310956-CE0F-4B68-9CE0-7A7604BB42D7}" type="slidenum">
              <a:rPr lang="en-US"/>
              <a:pPr/>
              <a:t>5</a:t>
            </a:fld>
            <a:endParaRPr lang="en-US"/>
          </a:p>
        </p:txBody>
      </p:sp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558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6A824DE9-FED7-4AB7-8253-E7DBD107D396}" type="slidenum">
              <a:rPr lang="en-US"/>
              <a:pPr/>
              <a:t>7</a:t>
            </a:fld>
            <a:endParaRPr lang="en-US"/>
          </a:p>
        </p:txBody>
      </p:sp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772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8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9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John Doe, Panasonic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Xxx </a:t>
            </a:r>
            <a:r>
              <a:rPr lang="en-GB" dirty="0" err="1" smtClean="0"/>
              <a:t>xxx</a:t>
            </a:r>
            <a:r>
              <a:rPr lang="en-GB" dirty="0" smtClean="0"/>
              <a:t>, Panasonic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Month Year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Month Year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John Doe, Some Company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 smtClean="0"/>
              <a:t>May 2016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Yutaka Murakami, Panasonic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802.11-16/0669r1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9.wmf"/><Relationship Id="rId10" Type="http://schemas.openxmlformats.org/officeDocument/2006/relationships/image" Target="../media/image8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dirty="0" smtClean="0"/>
              <a:t>May 2016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smtClean="0"/>
              <a:t>Yutaka Murakami, Panasonic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ja-JP" dirty="0" smtClean="0">
                <a:latin typeface="Calibri" panose="020F0502020204030204" pitchFamily="34" charset="0"/>
              </a:rPr>
              <a:t>Open </a:t>
            </a:r>
            <a:r>
              <a:rPr lang="en-US" altLang="ja-JP" dirty="0">
                <a:latin typeface="Calibri" panose="020F0502020204030204" pitchFamily="34" charset="0"/>
              </a:rPr>
              <a:t>Loop Spatial Multiplexing </a:t>
            </a:r>
            <a:r>
              <a:rPr lang="en-US" altLang="ja-JP" dirty="0" smtClean="0">
                <a:latin typeface="Calibri" panose="020F0502020204030204" pitchFamily="34" charset="0"/>
              </a:rPr>
              <a:t/>
            </a:r>
            <a:br>
              <a:rPr lang="en-US" altLang="ja-JP" dirty="0" smtClean="0">
                <a:latin typeface="Calibri" panose="020F0502020204030204" pitchFamily="34" charset="0"/>
              </a:rPr>
            </a:br>
            <a:r>
              <a:rPr lang="en-US" altLang="ja-JP" dirty="0" smtClean="0">
                <a:latin typeface="Calibri" panose="020F0502020204030204" pitchFamily="34" charset="0"/>
              </a:rPr>
              <a:t>with Phase Hopping for 11ay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952005"/>
            <a:ext cx="91440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2016-05-16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5201670"/>
              </p:ext>
            </p:extLst>
          </p:nvPr>
        </p:nvGraphicFramePr>
        <p:xfrm>
          <a:off x="534988" y="3274167"/>
          <a:ext cx="8062912" cy="326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4" name="Document" r:id="rId4" imgW="8516151" imgH="3456792" progId="Word.Document.8">
                  <p:embed/>
                </p:oleObj>
              </mc:Choice>
              <mc:Fallback>
                <p:oleObj name="Document" r:id="rId4" imgW="8516151" imgH="3456792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988" y="3274167"/>
                        <a:ext cx="8062912" cy="32670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60058" y="2780928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May 2016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10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smtClean="0"/>
              <a:t>Yutaka Murakami, Panasonic</a:t>
            </a:r>
            <a:endParaRPr lang="en-GB" dirty="0"/>
          </a:p>
        </p:txBody>
      </p:sp>
      <p:sp>
        <p:nvSpPr>
          <p:cNvPr id="8" name="Rectangle 1"/>
          <p:cNvSpPr txBox="1">
            <a:spLocks noChangeArrowheads="1"/>
          </p:cNvSpPr>
          <p:nvPr/>
        </p:nvSpPr>
        <p:spPr bwMode="auto">
          <a:xfrm>
            <a:off x="676138" y="620688"/>
            <a:ext cx="7772400" cy="792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ja-JP" kern="0" dirty="0" smtClean="0">
                <a:latin typeface="Calibri" panose="020F0502020204030204" pitchFamily="34" charset="0"/>
              </a:rPr>
              <a:t>Benefits of PH (2/2)</a:t>
            </a:r>
            <a:endParaRPr lang="ja-JP" altLang="en-US" kern="0" dirty="0">
              <a:latin typeface="Calibri" panose="020F0502020204030204" pitchFamily="34" charset="0"/>
            </a:endParaRPr>
          </a:p>
        </p:txBody>
      </p:sp>
      <p:sp>
        <p:nvSpPr>
          <p:cNvPr id="68" name="Rectangle 2"/>
          <p:cNvSpPr txBox="1">
            <a:spLocks noChangeArrowheads="1"/>
          </p:cNvSpPr>
          <p:nvPr/>
        </p:nvSpPr>
        <p:spPr>
          <a:xfrm>
            <a:off x="107504" y="1509762"/>
            <a:ext cx="8967493" cy="5159598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fontAlgn="auto">
              <a:spcBef>
                <a:spcPts val="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</a:pPr>
            <a:r>
              <a:rPr lang="en-US" altLang="ja-JP" sz="1800" b="1" u="sng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No precoding with PH:</a:t>
            </a:r>
            <a:endParaRPr lang="en-US" altLang="ja-JP" sz="1800" b="1" u="sng" dirty="0">
              <a:solidFill>
                <a:prstClr val="black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2" indent="0" fontAlgn="auto"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</a:pPr>
            <a:endParaRPr lang="en-US" altLang="ja-JP" sz="1800" dirty="0">
              <a:solidFill>
                <a:prstClr val="black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2" indent="0" fontAlgn="auto"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</a:pPr>
            <a:endParaRPr lang="en-US" altLang="ja-JP" sz="1800" dirty="0" smtClean="0">
              <a:solidFill>
                <a:prstClr val="black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2" indent="0" fontAlgn="auto"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</a:pPr>
            <a:endParaRPr lang="en-US" altLang="ja-JP" sz="1800" dirty="0" smtClean="0">
              <a:solidFill>
                <a:prstClr val="black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2" indent="0" fontAlgn="auto"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</a:pPr>
            <a:endParaRPr lang="en-US" altLang="ja-JP" sz="1800" dirty="0">
              <a:solidFill>
                <a:prstClr val="black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2" indent="0" fontAlgn="auto"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</a:pPr>
            <a:endParaRPr lang="en-US" altLang="ja-JP" sz="1800" dirty="0" smtClean="0">
              <a:solidFill>
                <a:prstClr val="black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2" indent="0" fontAlgn="auto"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</a:pPr>
            <a:endParaRPr lang="en-US" altLang="ja-JP" sz="1800" dirty="0">
              <a:solidFill>
                <a:prstClr val="black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2" indent="0" fontAlgn="auto"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</a:pPr>
            <a:endParaRPr lang="en-US" altLang="ja-JP" sz="1800" dirty="0" smtClean="0">
              <a:solidFill>
                <a:prstClr val="black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2" indent="0" fontAlgn="auto"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</a:pPr>
            <a:endParaRPr lang="en-US" altLang="ja-JP" sz="1800" dirty="0">
              <a:solidFill>
                <a:prstClr val="black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2" indent="0" fontAlgn="auto"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</a:pPr>
            <a:endParaRPr lang="en-US" altLang="ja-JP" sz="1800" dirty="0" smtClean="0">
              <a:solidFill>
                <a:prstClr val="black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2" indent="0" fontAlgn="auto"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</a:pPr>
            <a:endParaRPr lang="en-US" altLang="ja-JP" sz="1800" dirty="0" smtClean="0">
              <a:solidFill>
                <a:prstClr val="black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indent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endParaRPr lang="en-US" altLang="ja-JP" sz="1900" dirty="0" smtClean="0">
              <a:solidFill>
                <a:prstClr val="black"/>
              </a:solidFill>
              <a:latin typeface="Calibri"/>
              <a:ea typeface="ＭＳ Ｐゴシック"/>
            </a:endParaRPr>
          </a:p>
          <a:p>
            <a:pPr marL="0" indent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ja-JP" sz="1900" dirty="0" smtClean="0">
                <a:solidFill>
                  <a:prstClr val="black"/>
                </a:solidFill>
                <a:latin typeface="Calibri"/>
                <a:ea typeface="ＭＳ Ｐゴシック"/>
              </a:rPr>
              <a:t>The receiver </a:t>
            </a:r>
            <a:r>
              <a:rPr lang="en-US" altLang="ja-JP" sz="1900" i="1" dirty="0" smtClean="0">
                <a:solidFill>
                  <a:prstClr val="black"/>
                </a:solidFill>
                <a:latin typeface="Calibri"/>
                <a:ea typeface="ＭＳ Ｐゴシック"/>
              </a:rPr>
              <a:t>avoids </a:t>
            </a:r>
            <a:r>
              <a:rPr lang="en-US" altLang="ja-JP" sz="1900" i="1" dirty="0">
                <a:solidFill>
                  <a:prstClr val="black"/>
                </a:solidFill>
                <a:latin typeface="Calibri"/>
                <a:ea typeface="ＭＳ Ｐゴシック"/>
              </a:rPr>
              <a:t>to fall into </a:t>
            </a:r>
            <a:r>
              <a:rPr lang="en-US" altLang="ja-JP" sz="1900" i="1" dirty="0" smtClean="0">
                <a:solidFill>
                  <a:prstClr val="black"/>
                </a:solidFill>
                <a:latin typeface="Calibri"/>
                <a:ea typeface="ＭＳ Ｐゴシック"/>
              </a:rPr>
              <a:t>destructive interference</a:t>
            </a:r>
            <a:r>
              <a:rPr lang="en-US" altLang="ja-JP" sz="1900" dirty="0" smtClean="0">
                <a:solidFill>
                  <a:prstClr val="black"/>
                </a:solidFill>
                <a:latin typeface="Calibri"/>
                <a:ea typeface="ＭＳ Ｐゴシック"/>
              </a:rPr>
              <a:t> (</a:t>
            </a:r>
            <a:r>
              <a:rPr lang="en-US" altLang="ja-JP" sz="1900" i="1" dirty="0" smtClean="0">
                <a:solidFill>
                  <a:prstClr val="black"/>
                </a:solidFill>
                <a:latin typeface="Calibri"/>
                <a:ea typeface="ＭＳ Ｐゴシック"/>
              </a:rPr>
              <a:t>constellation </a:t>
            </a:r>
            <a:r>
              <a:rPr lang="en-US" altLang="ja-JP" sz="1900" i="1" dirty="0">
                <a:solidFill>
                  <a:prstClr val="black"/>
                </a:solidFill>
                <a:latin typeface="Calibri"/>
                <a:ea typeface="ＭＳ Ｐゴシック"/>
              </a:rPr>
              <a:t>degeneracy</a:t>
            </a:r>
            <a:r>
              <a:rPr lang="en-US" altLang="ja-JP" sz="1900" dirty="0">
                <a:solidFill>
                  <a:prstClr val="black"/>
                </a:solidFill>
                <a:latin typeface="Calibri"/>
                <a:ea typeface="ＭＳ Ｐゴシック"/>
              </a:rPr>
              <a:t>) in LOS environment by </a:t>
            </a:r>
            <a:r>
              <a:rPr lang="en-US" altLang="ja-JP" sz="1900" dirty="0" smtClean="0">
                <a:solidFill>
                  <a:prstClr val="black"/>
                </a:solidFill>
                <a:latin typeface="Calibri"/>
                <a:ea typeface="ＭＳ Ｐゴシック"/>
              </a:rPr>
              <a:t>PH (scattering </a:t>
            </a:r>
            <a:r>
              <a:rPr lang="en-US" altLang="ja-JP" sz="1900" dirty="0">
                <a:solidFill>
                  <a:prstClr val="black"/>
                </a:solidFill>
                <a:latin typeface="Calibri"/>
                <a:ea typeface="ＭＳ Ｐゴシック"/>
              </a:rPr>
              <a:t>the channel </a:t>
            </a:r>
            <a:r>
              <a:rPr lang="en-US" altLang="ja-JP" sz="1900" dirty="0" smtClean="0">
                <a:solidFill>
                  <a:prstClr val="black"/>
                </a:solidFill>
                <a:latin typeface="Calibri"/>
                <a:ea typeface="ＭＳ Ｐゴシック"/>
              </a:rPr>
              <a:t>phase).</a:t>
            </a:r>
          </a:p>
          <a:p>
            <a:pPr marL="0" indent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endParaRPr lang="en-US" altLang="ja-JP" sz="1800" dirty="0" smtClean="0">
              <a:solidFill>
                <a:prstClr val="black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2" indent="0" fontAlgn="auto"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</a:pPr>
            <a:r>
              <a:rPr lang="en-US" altLang="ja-JP" sz="18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Circuit cost is negligible, because transmitter </a:t>
            </a:r>
            <a:r>
              <a:rPr lang="en-US" altLang="ja-JP" sz="1800" dirty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and receiver need to add only the phase </a:t>
            </a:r>
            <a:r>
              <a:rPr lang="en-US" altLang="ja-JP" sz="18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changer.</a:t>
            </a:r>
            <a:endParaRPr lang="en-US" altLang="ja-JP" sz="1800" dirty="0">
              <a:solidFill>
                <a:prstClr val="black"/>
              </a:solidFill>
              <a:latin typeface="Calibri" panose="020F0502020204030204" pitchFamily="34" charset="0"/>
              <a:ea typeface="ＭＳ Ｐゴシック"/>
            </a:endParaRPr>
          </a:p>
        </p:txBody>
      </p:sp>
      <p:sp>
        <p:nvSpPr>
          <p:cNvPr id="69" name="角丸四角形 68"/>
          <p:cNvSpPr/>
          <p:nvPr/>
        </p:nvSpPr>
        <p:spPr>
          <a:xfrm>
            <a:off x="4684940" y="1850162"/>
            <a:ext cx="4279548" cy="2857045"/>
          </a:xfrm>
          <a:prstGeom prst="roundRect">
            <a:avLst>
              <a:gd name="adj" fmla="val 4635"/>
            </a:avLst>
          </a:prstGeom>
          <a:solidFill>
            <a:srgbClr val="99FF99">
              <a:alpha val="38824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0" name="角丸四角形 69"/>
          <p:cNvSpPr/>
          <p:nvPr/>
        </p:nvSpPr>
        <p:spPr>
          <a:xfrm>
            <a:off x="220444" y="1872790"/>
            <a:ext cx="4279548" cy="2834417"/>
          </a:xfrm>
          <a:prstGeom prst="roundRect">
            <a:avLst>
              <a:gd name="adj" fmla="val 4635"/>
            </a:avLst>
          </a:prstGeom>
          <a:solidFill>
            <a:srgbClr val="4F81BD">
              <a:alpha val="3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179512" y="2040595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1" lang="en-US" altLang="ja-JP" sz="2000" dirty="0" smtClean="0">
                <a:solidFill>
                  <a:prstClr val="black"/>
                </a:solidFill>
                <a:latin typeface="Calibri"/>
                <a:ea typeface="ＭＳ Ｐゴシック"/>
              </a:rPr>
              <a:t>s</a:t>
            </a:r>
            <a:r>
              <a:rPr kumimoji="1" lang="en-US" altLang="ja-JP" sz="2000" baseline="-25000" dirty="0" smtClean="0">
                <a:solidFill>
                  <a:prstClr val="black"/>
                </a:solidFill>
                <a:latin typeface="Calibri"/>
                <a:ea typeface="ＭＳ Ｐゴシック"/>
              </a:rPr>
              <a:t>1</a:t>
            </a:r>
            <a:r>
              <a:rPr kumimoji="1" lang="en-US" altLang="ja-JP" sz="2000" dirty="0" smtClean="0">
                <a:solidFill>
                  <a:prstClr val="black"/>
                </a:solidFill>
                <a:latin typeface="Calibri"/>
                <a:ea typeface="ＭＳ Ｐゴシック"/>
              </a:rPr>
              <a:t>(</a:t>
            </a:r>
            <a:r>
              <a:rPr kumimoji="1" lang="en-US" altLang="ja-JP" sz="2000" dirty="0" err="1" smtClean="0">
                <a:solidFill>
                  <a:prstClr val="black"/>
                </a:solidFill>
                <a:latin typeface="Calibri"/>
                <a:ea typeface="ＭＳ Ｐゴシック"/>
              </a:rPr>
              <a:t>i</a:t>
            </a:r>
            <a:r>
              <a:rPr kumimoji="1" lang="en-US" altLang="ja-JP" sz="2000" dirty="0" smtClean="0">
                <a:solidFill>
                  <a:prstClr val="black"/>
                </a:solidFill>
                <a:latin typeface="Calibri"/>
                <a:ea typeface="ＭＳ Ｐゴシック"/>
              </a:rPr>
              <a:t>)</a:t>
            </a:r>
            <a:endParaRPr kumimoji="1" lang="ja-JP" altLang="en-US" sz="20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179512" y="3232811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1" lang="en-US" altLang="ja-JP" sz="2000" dirty="0" smtClean="0">
                <a:solidFill>
                  <a:prstClr val="black"/>
                </a:solidFill>
                <a:latin typeface="Calibri"/>
                <a:ea typeface="ＭＳ Ｐゴシック"/>
              </a:rPr>
              <a:t>s</a:t>
            </a:r>
            <a:r>
              <a:rPr kumimoji="1" lang="en-US" altLang="ja-JP" sz="2000" baseline="-25000" dirty="0" smtClean="0">
                <a:solidFill>
                  <a:prstClr val="black"/>
                </a:solidFill>
                <a:latin typeface="Calibri"/>
                <a:ea typeface="ＭＳ Ｐゴシック"/>
              </a:rPr>
              <a:t>2</a:t>
            </a:r>
            <a:r>
              <a:rPr kumimoji="1" lang="en-US" altLang="ja-JP" sz="2000" dirty="0" smtClean="0">
                <a:solidFill>
                  <a:prstClr val="black"/>
                </a:solidFill>
                <a:latin typeface="Calibri"/>
                <a:ea typeface="ＭＳ Ｐゴシック"/>
              </a:rPr>
              <a:t>(</a:t>
            </a:r>
            <a:r>
              <a:rPr kumimoji="1" lang="en-US" altLang="ja-JP" sz="2000" dirty="0" err="1" smtClean="0">
                <a:solidFill>
                  <a:prstClr val="black"/>
                </a:solidFill>
                <a:latin typeface="Calibri"/>
                <a:ea typeface="ＭＳ Ｐゴシック"/>
              </a:rPr>
              <a:t>i</a:t>
            </a:r>
            <a:r>
              <a:rPr kumimoji="1" lang="en-US" altLang="ja-JP" sz="2000" dirty="0" smtClean="0">
                <a:solidFill>
                  <a:prstClr val="black"/>
                </a:solidFill>
                <a:latin typeface="Calibri"/>
                <a:ea typeface="ＭＳ Ｐゴシック"/>
              </a:rPr>
              <a:t>)</a:t>
            </a:r>
            <a:endParaRPr kumimoji="1" lang="ja-JP" altLang="en-US" sz="20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4644008" y="2040595"/>
            <a:ext cx="943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1" lang="en-US" altLang="ja-JP" sz="2000" dirty="0" smtClean="0">
                <a:solidFill>
                  <a:prstClr val="black"/>
                </a:solidFill>
                <a:latin typeface="Calibri"/>
                <a:ea typeface="ＭＳ Ｐゴシック"/>
              </a:rPr>
              <a:t>Rx</a:t>
            </a:r>
            <a:r>
              <a:rPr kumimoji="1" lang="en-US" altLang="ja-JP" sz="2000" baseline="-25000" dirty="0" smtClean="0">
                <a:solidFill>
                  <a:prstClr val="black"/>
                </a:solidFill>
                <a:latin typeface="Calibri"/>
                <a:ea typeface="ＭＳ Ｐゴシック"/>
              </a:rPr>
              <a:t>1</a:t>
            </a:r>
            <a:r>
              <a:rPr kumimoji="1" lang="en-US" altLang="ja-JP" sz="2000" dirty="0" smtClean="0">
                <a:solidFill>
                  <a:prstClr val="black"/>
                </a:solidFill>
                <a:latin typeface="Calibri"/>
                <a:ea typeface="ＭＳ Ｐゴシック"/>
              </a:rPr>
              <a:t>(</a:t>
            </a:r>
            <a:r>
              <a:rPr kumimoji="1" lang="en-US" altLang="ja-JP" sz="2000" dirty="0" err="1" smtClean="0">
                <a:solidFill>
                  <a:prstClr val="black"/>
                </a:solidFill>
                <a:latin typeface="Calibri"/>
                <a:ea typeface="ＭＳ Ｐゴシック"/>
              </a:rPr>
              <a:t>i</a:t>
            </a:r>
            <a:r>
              <a:rPr kumimoji="1" lang="en-US" altLang="ja-JP" sz="2000" dirty="0" smtClean="0">
                <a:solidFill>
                  <a:prstClr val="black"/>
                </a:solidFill>
                <a:latin typeface="Calibri"/>
                <a:ea typeface="ＭＳ Ｐゴシック"/>
              </a:rPr>
              <a:t>)</a:t>
            </a:r>
            <a:endParaRPr kumimoji="1" lang="ja-JP" altLang="en-US" sz="20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4644008" y="3120715"/>
            <a:ext cx="943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1" lang="en-US" altLang="ja-JP" sz="2000" dirty="0" smtClean="0">
                <a:solidFill>
                  <a:prstClr val="black"/>
                </a:solidFill>
                <a:latin typeface="Calibri"/>
                <a:ea typeface="ＭＳ Ｐゴシック"/>
              </a:rPr>
              <a:t>Rx</a:t>
            </a:r>
            <a:r>
              <a:rPr kumimoji="1" lang="en-US" altLang="ja-JP" sz="2000" baseline="-25000" dirty="0" smtClean="0">
                <a:solidFill>
                  <a:prstClr val="black"/>
                </a:solidFill>
                <a:latin typeface="Calibri"/>
                <a:ea typeface="ＭＳ Ｐゴシック"/>
              </a:rPr>
              <a:t>2</a:t>
            </a:r>
            <a:r>
              <a:rPr kumimoji="1" lang="en-US" altLang="ja-JP" sz="2000" dirty="0" smtClean="0">
                <a:solidFill>
                  <a:prstClr val="black"/>
                </a:solidFill>
                <a:latin typeface="Calibri"/>
                <a:ea typeface="ＭＳ Ｐゴシック"/>
              </a:rPr>
              <a:t>(</a:t>
            </a:r>
            <a:r>
              <a:rPr kumimoji="1" lang="en-US" altLang="ja-JP" sz="2000" dirty="0" err="1" smtClean="0">
                <a:solidFill>
                  <a:prstClr val="black"/>
                </a:solidFill>
                <a:latin typeface="Calibri"/>
                <a:ea typeface="ＭＳ Ｐゴシック"/>
              </a:rPr>
              <a:t>i</a:t>
            </a:r>
            <a:r>
              <a:rPr kumimoji="1" lang="en-US" altLang="ja-JP" sz="2000" dirty="0" smtClean="0">
                <a:solidFill>
                  <a:prstClr val="black"/>
                </a:solidFill>
                <a:latin typeface="Calibri"/>
                <a:ea typeface="ＭＳ Ｐゴシック"/>
              </a:rPr>
              <a:t>)</a:t>
            </a:r>
            <a:endParaRPr kumimoji="1" lang="ja-JP" altLang="en-US" sz="20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251520" y="1832721"/>
            <a:ext cx="2479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1" lang="en-US" altLang="ja-JP" sz="18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Transmitter</a:t>
            </a:r>
            <a:endParaRPr kumimoji="1" lang="ja-JP" altLang="en-US" sz="1800" b="1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4705237" y="1832721"/>
            <a:ext cx="1239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1" lang="en-US" altLang="ja-JP" sz="18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Receiver</a:t>
            </a:r>
            <a:endParaRPr kumimoji="1" lang="ja-JP" altLang="en-US" sz="1800" b="1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cxnSp>
        <p:nvCxnSpPr>
          <p:cNvPr id="77" name="直線矢印コネクタ 76"/>
          <p:cNvCxnSpPr/>
          <p:nvPr/>
        </p:nvCxnSpPr>
        <p:spPr>
          <a:xfrm>
            <a:off x="683568" y="4384921"/>
            <a:ext cx="3024336" cy="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78" name="テキスト ボックス 77"/>
          <p:cNvSpPr txBox="1"/>
          <p:nvPr/>
        </p:nvSpPr>
        <p:spPr>
          <a:xfrm>
            <a:off x="3707904" y="4242574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1" lang="en-US" altLang="ja-JP" sz="1600" dirty="0" smtClean="0">
                <a:solidFill>
                  <a:prstClr val="black"/>
                </a:solidFill>
                <a:latin typeface="Calibri"/>
                <a:ea typeface="ＭＳ Ｐゴシック"/>
              </a:rPr>
              <a:t>symbol</a:t>
            </a:r>
            <a:endParaRPr kumimoji="1" lang="ja-JP" altLang="en-US" sz="16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cxnSp>
        <p:nvCxnSpPr>
          <p:cNvPr id="79" name="直線矢印コネクタ 78"/>
          <p:cNvCxnSpPr/>
          <p:nvPr/>
        </p:nvCxnSpPr>
        <p:spPr>
          <a:xfrm>
            <a:off x="5148064" y="4384921"/>
            <a:ext cx="3024336" cy="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80" name="テキスト ボックス 79"/>
          <p:cNvSpPr txBox="1"/>
          <p:nvPr/>
        </p:nvSpPr>
        <p:spPr>
          <a:xfrm>
            <a:off x="8172400" y="4190383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1" lang="en-US" altLang="ja-JP" sz="1600" dirty="0" smtClean="0">
                <a:solidFill>
                  <a:prstClr val="black"/>
                </a:solidFill>
                <a:latin typeface="Calibri"/>
                <a:ea typeface="ＭＳ Ｐゴシック"/>
              </a:rPr>
              <a:t>symbol</a:t>
            </a:r>
            <a:endParaRPr kumimoji="1" lang="ja-JP" altLang="en-US" sz="16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971600" y="4374487"/>
            <a:ext cx="396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1" lang="en-US" altLang="ja-JP" sz="1600" dirty="0" smtClean="0">
                <a:solidFill>
                  <a:srgbClr val="FF0000"/>
                </a:solidFill>
                <a:latin typeface="Calibri"/>
                <a:ea typeface="ＭＳ Ｐゴシック"/>
              </a:rPr>
              <a:t>#0</a:t>
            </a:r>
            <a:endParaRPr kumimoji="1" lang="ja-JP" altLang="en-US" sz="1600" dirty="0">
              <a:solidFill>
                <a:srgbClr val="FF0000"/>
              </a:solidFill>
              <a:latin typeface="Calibri"/>
              <a:ea typeface="ＭＳ Ｐゴシック"/>
            </a:endParaRP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2051720" y="4381495"/>
            <a:ext cx="396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1" lang="en-US" altLang="ja-JP" sz="1600" dirty="0" smtClean="0">
                <a:solidFill>
                  <a:srgbClr val="FF0000"/>
                </a:solidFill>
                <a:latin typeface="Calibri"/>
                <a:ea typeface="ＭＳ Ｐゴシック"/>
              </a:rPr>
              <a:t>#1</a:t>
            </a:r>
            <a:endParaRPr kumimoji="1" lang="ja-JP" altLang="en-US" sz="1600" dirty="0">
              <a:solidFill>
                <a:srgbClr val="FF0000"/>
              </a:solidFill>
              <a:latin typeface="Calibri"/>
              <a:ea typeface="ＭＳ Ｐゴシック"/>
            </a:endParaRPr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3167844" y="4386590"/>
            <a:ext cx="396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1" lang="en-US" altLang="ja-JP" sz="1600" dirty="0" smtClean="0">
                <a:solidFill>
                  <a:srgbClr val="FF0000"/>
                </a:solidFill>
                <a:latin typeface="Calibri"/>
                <a:ea typeface="ＭＳ Ｐゴシック"/>
              </a:rPr>
              <a:t>#2</a:t>
            </a:r>
            <a:endParaRPr kumimoji="1" lang="ja-JP" altLang="en-US" sz="1600" dirty="0">
              <a:solidFill>
                <a:srgbClr val="FF0000"/>
              </a:solidFill>
              <a:latin typeface="Calibri"/>
              <a:ea typeface="ＭＳ Ｐゴシック"/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5580112" y="4368653"/>
            <a:ext cx="396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1" lang="en-US" altLang="ja-JP" sz="1600" dirty="0" smtClean="0">
                <a:solidFill>
                  <a:srgbClr val="FF0000"/>
                </a:solidFill>
                <a:latin typeface="Calibri"/>
                <a:ea typeface="ＭＳ Ｐゴシック"/>
              </a:rPr>
              <a:t>#0</a:t>
            </a:r>
            <a:endParaRPr kumimoji="1" lang="ja-JP" altLang="en-US" sz="1600" dirty="0">
              <a:solidFill>
                <a:srgbClr val="FF0000"/>
              </a:solidFill>
              <a:latin typeface="Calibri"/>
              <a:ea typeface="ＭＳ Ｐゴシック"/>
            </a:endParaRP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6660232" y="4381495"/>
            <a:ext cx="396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1" lang="en-US" altLang="ja-JP" sz="1600" dirty="0" smtClean="0">
                <a:solidFill>
                  <a:srgbClr val="FF0000"/>
                </a:solidFill>
                <a:latin typeface="Calibri"/>
                <a:ea typeface="ＭＳ Ｐゴシック"/>
              </a:rPr>
              <a:t>#1</a:t>
            </a:r>
            <a:endParaRPr kumimoji="1" lang="ja-JP" altLang="en-US" sz="1600" dirty="0">
              <a:solidFill>
                <a:srgbClr val="FF0000"/>
              </a:solidFill>
              <a:latin typeface="Calibri"/>
              <a:ea typeface="ＭＳ Ｐゴシック"/>
            </a:endParaRP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7668344" y="4386590"/>
            <a:ext cx="396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1" lang="en-US" altLang="ja-JP" sz="1600" dirty="0" smtClean="0">
                <a:solidFill>
                  <a:srgbClr val="FF0000"/>
                </a:solidFill>
                <a:latin typeface="Calibri"/>
                <a:ea typeface="ＭＳ Ｐゴシック"/>
              </a:rPr>
              <a:t>#2</a:t>
            </a:r>
            <a:endParaRPr kumimoji="1" lang="ja-JP" altLang="en-US" sz="1600" dirty="0">
              <a:solidFill>
                <a:srgbClr val="FF0000"/>
              </a:solidFill>
              <a:latin typeface="Calibri"/>
              <a:ea typeface="ＭＳ Ｐゴシック"/>
            </a:endParaRPr>
          </a:p>
        </p:txBody>
      </p:sp>
      <p:cxnSp>
        <p:nvCxnSpPr>
          <p:cNvPr id="87" name="直線コネクタ 86"/>
          <p:cNvCxnSpPr/>
          <p:nvPr/>
        </p:nvCxnSpPr>
        <p:spPr>
          <a:xfrm>
            <a:off x="8460432" y="2768825"/>
            <a:ext cx="370384" cy="0"/>
          </a:xfrm>
          <a:prstGeom prst="line">
            <a:avLst/>
          </a:prstGeom>
          <a:noFill/>
          <a:ln w="66675" cap="flat" cmpd="sng" algn="ctr">
            <a:solidFill>
              <a:sysClr val="windowText" lastClr="000000"/>
            </a:solidFill>
            <a:prstDash val="sysDot"/>
          </a:ln>
          <a:effectLst/>
        </p:spPr>
      </p:cxnSp>
      <p:cxnSp>
        <p:nvCxnSpPr>
          <p:cNvPr id="88" name="直線コネクタ 87"/>
          <p:cNvCxnSpPr/>
          <p:nvPr/>
        </p:nvCxnSpPr>
        <p:spPr>
          <a:xfrm>
            <a:off x="8460432" y="3776937"/>
            <a:ext cx="370384" cy="0"/>
          </a:xfrm>
          <a:prstGeom prst="line">
            <a:avLst/>
          </a:prstGeom>
          <a:noFill/>
          <a:ln w="66675" cap="flat" cmpd="sng" algn="ctr">
            <a:solidFill>
              <a:sysClr val="windowText" lastClr="000000"/>
            </a:solidFill>
            <a:prstDash val="sysDot"/>
          </a:ln>
          <a:effectLst/>
        </p:spPr>
      </p:cxnSp>
      <p:cxnSp>
        <p:nvCxnSpPr>
          <p:cNvPr id="89" name="直線コネクタ 88"/>
          <p:cNvCxnSpPr/>
          <p:nvPr/>
        </p:nvCxnSpPr>
        <p:spPr>
          <a:xfrm>
            <a:off x="3995936" y="2768825"/>
            <a:ext cx="370384" cy="0"/>
          </a:xfrm>
          <a:prstGeom prst="line">
            <a:avLst/>
          </a:prstGeom>
          <a:noFill/>
          <a:ln w="66675" cap="flat" cmpd="sng" algn="ctr">
            <a:solidFill>
              <a:sysClr val="windowText" lastClr="000000"/>
            </a:solidFill>
            <a:prstDash val="sysDot"/>
          </a:ln>
          <a:effectLst/>
        </p:spPr>
      </p:cxnSp>
      <p:cxnSp>
        <p:nvCxnSpPr>
          <p:cNvPr id="90" name="直線コネクタ 89"/>
          <p:cNvCxnSpPr/>
          <p:nvPr/>
        </p:nvCxnSpPr>
        <p:spPr>
          <a:xfrm>
            <a:off x="3995936" y="3776937"/>
            <a:ext cx="370384" cy="0"/>
          </a:xfrm>
          <a:prstGeom prst="line">
            <a:avLst/>
          </a:prstGeom>
          <a:noFill/>
          <a:ln w="66675" cap="flat" cmpd="sng" algn="ctr">
            <a:solidFill>
              <a:sysClr val="windowText" lastClr="000000"/>
            </a:solidFill>
            <a:prstDash val="sysDot"/>
          </a:ln>
          <a:effectLst/>
        </p:spPr>
      </p:cxnSp>
      <p:pic>
        <p:nvPicPr>
          <p:cNvPr id="91" name="Picture 2" descr="C:\Users\3960289\Desktop\NG60\1605F2F提案\PH_constellations\PH_constellation_tx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43" y="3305825"/>
            <a:ext cx="987393" cy="98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C:\Users\3960289\Desktop\NG60\1605F2F提案\PH_constellations\PH_constellation_tx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43" y="2275128"/>
            <a:ext cx="987393" cy="98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C:\Users\3960289\Desktop\NG60\1605F2F提案\PH_constellations\PH_constellation_tx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132" y="2275128"/>
            <a:ext cx="987393" cy="98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2" descr="C:\Users\3960289\Desktop\NG60\1605F2F提案\PH_constellations\PH_constellation_tx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275128"/>
            <a:ext cx="987393" cy="98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3" descr="C:\Users\3960289\Desktop\NG60\1605F2F提案\PH_constellations\PH_constellation_rx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249922"/>
            <a:ext cx="987393" cy="98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3" descr="C:\Users\3960289\Desktop\NG60\1605F2F提案\PH_constellations\PH_constellation_rx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293600"/>
            <a:ext cx="987393" cy="98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2" descr="C:\Users\3960289\Desktop\NG60\1605F2F提案\PH_constellations\PH_constellation_tx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131" y="3305703"/>
            <a:ext cx="987393" cy="98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4" descr="C:\Users\3960289\Desktop\NG60\1605F2F提案\PH_constellations\PH_constellation_tx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7" y="3305825"/>
            <a:ext cx="989529" cy="989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5" descr="C:\Users\3960289\Desktop\NG60\1605F2F提案\PH_constellations\PH_constellation_rx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017" y="3304899"/>
            <a:ext cx="987393" cy="98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5" descr="C:\Users\3960289\Desktop\NG60\1605F2F提案\PH_constellations\PH_constellation_rx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721" y="2254668"/>
            <a:ext cx="987393" cy="98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6" descr="C:\Users\3960289\Desktop\NG60\1605F2F提案\PH_constellations\PH_constellation_rx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667" y="2254667"/>
            <a:ext cx="987393" cy="98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6" descr="C:\Users\3960289\Desktop\NG60\1605F2F提案\PH_constellations\PH_constellation_rx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667" y="3308560"/>
            <a:ext cx="987393" cy="98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テキスト ボックス 102"/>
          <p:cNvSpPr txBox="1"/>
          <p:nvPr/>
        </p:nvSpPr>
        <p:spPr>
          <a:xfrm>
            <a:off x="2051720" y="2276880"/>
            <a:ext cx="540042" cy="7200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</a:rPr>
              <a:t>r=2</a:t>
            </a:r>
            <a:r>
              <a:rPr kumimoji="1" lang="en-US" altLang="ja-JP" sz="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/>
              </a:rPr>
              <a:t>p</a:t>
            </a:r>
            <a:r>
              <a:rPr kumimoji="1" lang="en-US" altLang="ja-JP" sz="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</a:rPr>
              <a:t>*1/7</a:t>
            </a:r>
            <a:endParaRPr kumimoji="1" lang="ja-JP" altLang="en-US" sz="3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</a:endParaRPr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3153209" y="2276872"/>
            <a:ext cx="540042" cy="7200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</a:rPr>
              <a:t>r=2</a:t>
            </a:r>
            <a:r>
              <a:rPr kumimoji="1" lang="en-US" altLang="ja-JP" sz="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/>
              </a:rPr>
              <a:t>p</a:t>
            </a:r>
            <a:r>
              <a:rPr kumimoji="1" lang="en-US" altLang="ja-JP" sz="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</a:rPr>
              <a:t>*2/7</a:t>
            </a:r>
            <a:endParaRPr kumimoji="1" lang="ja-JP" altLang="en-US" sz="3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</a:endParaRPr>
          </a:p>
        </p:txBody>
      </p:sp>
      <p:sp>
        <p:nvSpPr>
          <p:cNvPr id="105" name="正方形/長方形 104"/>
          <p:cNvSpPr/>
          <p:nvPr/>
        </p:nvSpPr>
        <p:spPr>
          <a:xfrm>
            <a:off x="6413378" y="1582877"/>
            <a:ext cx="27671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1" lang="en-US" altLang="ja-JP" sz="1800" b="1" i="1" dirty="0" smtClean="0">
                <a:solidFill>
                  <a:prstClr val="black"/>
                </a:solidFill>
                <a:latin typeface="Calibri"/>
                <a:ea typeface="ＭＳ Ｐゴシック"/>
              </a:rPr>
              <a:t>Received state is </a:t>
            </a:r>
            <a:r>
              <a:rPr kumimoji="1" lang="en-US" altLang="ja-JP" sz="1800" b="1" i="1" dirty="0" smtClean="0">
                <a:solidFill>
                  <a:srgbClr val="FF0000"/>
                </a:solidFill>
                <a:latin typeface="Calibri"/>
                <a:ea typeface="ＭＳ Ｐゴシック"/>
              </a:rPr>
              <a:t>varying</a:t>
            </a:r>
            <a:endParaRPr kumimoji="1" lang="ja-JP" altLang="en-US" sz="1800" b="1" i="1" dirty="0">
              <a:solidFill>
                <a:srgbClr val="FF0000"/>
              </a:solidFill>
              <a:latin typeface="Calibri"/>
              <a:ea typeface="ＭＳ Ｐゴシック"/>
            </a:endParaRPr>
          </a:p>
        </p:txBody>
      </p:sp>
      <p:sp>
        <p:nvSpPr>
          <p:cNvPr id="106" name="角丸四角形 105"/>
          <p:cNvSpPr/>
          <p:nvPr/>
        </p:nvSpPr>
        <p:spPr>
          <a:xfrm>
            <a:off x="683568" y="3289998"/>
            <a:ext cx="3816424" cy="1005956"/>
          </a:xfrm>
          <a:prstGeom prst="roundRect">
            <a:avLst>
              <a:gd name="adj" fmla="val 5860"/>
            </a:avLst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107" name="テキスト ボックス 106"/>
          <p:cNvSpPr txBox="1"/>
          <p:nvPr/>
        </p:nvSpPr>
        <p:spPr>
          <a:xfrm>
            <a:off x="3990764" y="3243567"/>
            <a:ext cx="581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1" lang="en-US" altLang="ja-JP" sz="1600" b="1" dirty="0" smtClean="0">
                <a:solidFill>
                  <a:srgbClr val="FF0000"/>
                </a:solidFill>
                <a:latin typeface="Calibri"/>
                <a:ea typeface="ＭＳ Ｐゴシック"/>
              </a:rPr>
              <a:t>PH</a:t>
            </a:r>
            <a:endParaRPr kumimoji="1" lang="ja-JP" altLang="en-US" sz="1600" b="1" dirty="0">
              <a:solidFill>
                <a:srgbClr val="FF0000"/>
              </a:solidFill>
              <a:latin typeface="Calibri"/>
              <a:ea typeface="ＭＳ Ｐゴシック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877612" y="1897848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1" lang="en-US" altLang="ja-JP" sz="1400" b="1" dirty="0" smtClean="0">
                <a:solidFill>
                  <a:srgbClr val="0000FF"/>
                </a:solidFill>
                <a:latin typeface="Calibri"/>
                <a:ea typeface="ＭＳ Ｐゴシック"/>
              </a:rPr>
              <a:t>S1(</a:t>
            </a:r>
            <a:r>
              <a:rPr kumimoji="1" lang="en-US" altLang="ja-JP" sz="1400" b="1" dirty="0" err="1" smtClean="0">
                <a:solidFill>
                  <a:srgbClr val="0000FF"/>
                </a:solidFill>
                <a:latin typeface="Calibri"/>
                <a:ea typeface="ＭＳ Ｐゴシック"/>
              </a:rPr>
              <a:t>i</a:t>
            </a:r>
            <a:r>
              <a:rPr kumimoji="1" lang="en-US" altLang="ja-JP" sz="1400" b="1" dirty="0" smtClean="0">
                <a:solidFill>
                  <a:srgbClr val="0000FF"/>
                </a:solidFill>
                <a:latin typeface="Calibri"/>
                <a:ea typeface="ＭＳ Ｐゴシック"/>
              </a:rPr>
              <a:t>) and S2(</a:t>
            </a:r>
            <a:r>
              <a:rPr kumimoji="1" lang="en-US" altLang="ja-JP" sz="1400" b="1" dirty="0" err="1" smtClean="0">
                <a:solidFill>
                  <a:srgbClr val="0000FF"/>
                </a:solidFill>
                <a:latin typeface="Calibri"/>
                <a:ea typeface="ＭＳ Ｐゴシック"/>
              </a:rPr>
              <a:t>i</a:t>
            </a:r>
            <a:r>
              <a:rPr kumimoji="1" lang="en-US" altLang="ja-JP" sz="1400" b="1" dirty="0" smtClean="0">
                <a:solidFill>
                  <a:srgbClr val="0000FF"/>
                </a:solidFill>
                <a:latin typeface="Calibri"/>
                <a:ea typeface="ＭＳ Ｐゴシック"/>
              </a:rPr>
              <a:t>) : QPSK</a:t>
            </a:r>
            <a:endParaRPr kumimoji="1" lang="ja-JP" altLang="en-US" sz="1400" b="1" dirty="0">
              <a:solidFill>
                <a:srgbClr val="0000FF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0808253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May 2016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11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smtClean="0"/>
              <a:t>Yutaka Murakami, Panasonic</a:t>
            </a:r>
            <a:endParaRPr lang="en-GB" dirty="0"/>
          </a:p>
        </p:txBody>
      </p:sp>
      <p:sp>
        <p:nvSpPr>
          <p:cNvPr id="8" name="Rectangle 1"/>
          <p:cNvSpPr txBox="1">
            <a:spLocks noChangeArrowheads="1"/>
          </p:cNvSpPr>
          <p:nvPr/>
        </p:nvSpPr>
        <p:spPr bwMode="auto">
          <a:xfrm>
            <a:off x="676138" y="548680"/>
            <a:ext cx="7772400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ja-JP" kern="0" dirty="0" smtClean="0">
                <a:latin typeface="Calibri" panose="020F0502020204030204" pitchFamily="34" charset="0"/>
              </a:rPr>
              <a:t>Simulation Conditions</a:t>
            </a:r>
            <a:endParaRPr lang="ja-JP" altLang="en-US" kern="0" dirty="0">
              <a:latin typeface="Calibri" panose="020F0502020204030204" pitchFamily="34" charset="0"/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 bwMode="auto">
          <a:xfrm>
            <a:off x="68485" y="1440558"/>
            <a:ext cx="8964488" cy="3932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lvl="2" indent="-342900" algn="l" defTabSz="914400">
              <a:buClrTx/>
              <a:buSzTx/>
              <a:buFontTx/>
              <a:buNone/>
            </a:pPr>
            <a:r>
              <a:rPr lang="en-US" altLang="ja-JP" sz="2800" kern="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MIMO                    : 2x2 OLSM no precoding with PH/without PH</a:t>
            </a:r>
          </a:p>
          <a:p>
            <a:pPr marL="342900" lvl="2" indent="-342900" algn="l" defTabSz="914400">
              <a:buClrTx/>
              <a:buSzTx/>
              <a:buFontTx/>
              <a:buNone/>
            </a:pPr>
            <a:r>
              <a:rPr lang="en-US" altLang="ja-JP" sz="2800" kern="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                                  Period of PH is 7*.</a:t>
            </a:r>
          </a:p>
          <a:p>
            <a:pPr marL="342900" lvl="2" indent="-342900" algn="l" defTabSz="914400">
              <a:buClrTx/>
              <a:buSzTx/>
              <a:buFontTx/>
              <a:buNone/>
            </a:pPr>
            <a:r>
              <a:rPr lang="en-US" altLang="ja-JP" sz="2800" kern="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Modulation set    : (BPSK,BPSK),(QPSK,QPSK)</a:t>
            </a:r>
          </a:p>
          <a:p>
            <a:pPr marL="342900" lvl="2" indent="-342900" algn="l" defTabSz="914400">
              <a:buClrTx/>
              <a:buSzTx/>
              <a:buFontTx/>
              <a:buNone/>
            </a:pPr>
            <a:r>
              <a:rPr lang="en-US" altLang="ja-JP" sz="2800" kern="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Channel model     : LOS model #1</a:t>
            </a:r>
          </a:p>
          <a:p>
            <a:pPr marL="342900" lvl="2" indent="-342900" algn="l" defTabSz="914400">
              <a:buClrTx/>
              <a:buSzTx/>
              <a:buFontTx/>
              <a:buNone/>
            </a:pPr>
            <a:r>
              <a:rPr lang="en-US" altLang="ja-JP" sz="2800" kern="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                                  </a:t>
            </a:r>
            <a:r>
              <a:rPr lang="en-US" altLang="ja-JP" sz="2800" kern="0" dirty="0" smtClean="0">
                <a:solidFill>
                  <a:prstClr val="black"/>
                </a:solidFill>
                <a:latin typeface="Symbol" panose="05050102010706020507" pitchFamily="18" charset="2"/>
                <a:ea typeface="ＭＳ Ｐゴシック"/>
              </a:rPr>
              <a:t>a</a:t>
            </a:r>
            <a:r>
              <a:rPr lang="en-US" altLang="ja-JP" sz="2800" kern="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=-5dB, -10dB</a:t>
            </a:r>
          </a:p>
          <a:p>
            <a:pPr marL="342900" lvl="2" indent="-342900" algn="l" defTabSz="914400">
              <a:buClrTx/>
              <a:buSzTx/>
              <a:buFontTx/>
              <a:buNone/>
            </a:pPr>
            <a:r>
              <a:rPr lang="en-US" altLang="ja-JP" sz="2800" kern="0" dirty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 </a:t>
            </a:r>
            <a:r>
              <a:rPr lang="en-US" altLang="ja-JP" sz="2800" kern="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                                 </a:t>
            </a:r>
            <a:r>
              <a:rPr lang="en-US" altLang="ja-JP" sz="1900" kern="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 (P</a:t>
            </a:r>
            <a:r>
              <a:rPr lang="en-US" altLang="ja-JP" sz="19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ower </a:t>
            </a:r>
            <a:r>
              <a:rPr lang="en-US" altLang="ja-JP" sz="1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attenuation coefficient of cross-link </a:t>
            </a:r>
            <a:r>
              <a:rPr lang="en-US" altLang="ja-JP" sz="19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terms)</a:t>
            </a:r>
            <a:endParaRPr lang="en-US" altLang="ja-JP" sz="1900" kern="0" dirty="0">
              <a:solidFill>
                <a:prstClr val="black"/>
              </a:solidFill>
              <a:latin typeface="Calibri" panose="020F0502020204030204" pitchFamily="34" charset="0"/>
              <a:ea typeface="ＭＳ Ｐゴシック"/>
            </a:endParaRPr>
          </a:p>
          <a:p>
            <a:pPr marL="342900" lvl="2" indent="-342900" algn="l" defTabSz="914400">
              <a:buClrTx/>
              <a:buSzTx/>
              <a:buFontTx/>
              <a:buNone/>
            </a:pPr>
            <a:r>
              <a:rPr lang="en-US" altLang="ja-JP" sz="2800" kern="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FEC                          : 11ad LDPC codes (</a:t>
            </a:r>
            <a:r>
              <a:rPr lang="en-US" altLang="ja-JP" sz="2800" kern="0" dirty="0" err="1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C</a:t>
            </a:r>
            <a:r>
              <a:rPr lang="en-US" altLang="ja-JP" sz="2800" kern="0" dirty="0" err="1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odeword</a:t>
            </a:r>
            <a:r>
              <a:rPr lang="en-US" altLang="ja-JP" sz="2800" kern="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 size=672 bits)</a:t>
            </a:r>
          </a:p>
          <a:p>
            <a:pPr marL="342900" lvl="2" indent="-342900" algn="l" defTabSz="914400">
              <a:buClrTx/>
              <a:buSzTx/>
              <a:buFontTx/>
              <a:buNone/>
            </a:pPr>
            <a:r>
              <a:rPr lang="en-US" altLang="ja-JP" sz="2800" kern="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Detection               : ML (Maximum Likelihood)</a:t>
            </a:r>
          </a:p>
          <a:p>
            <a:pPr marL="342900" lvl="2" indent="-342900" algn="l" defTabSz="914400">
              <a:buClrTx/>
              <a:buSzTx/>
              <a:buFontTx/>
              <a:buNone/>
            </a:pPr>
            <a:r>
              <a:rPr lang="en-US" altLang="ja-JP" sz="2800" kern="0" dirty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 </a:t>
            </a:r>
            <a:r>
              <a:rPr lang="en-US" altLang="ja-JP" sz="2800" kern="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                                  </a:t>
            </a:r>
            <a:r>
              <a:rPr lang="en-US" altLang="ja-JP" sz="900" kern="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 </a:t>
            </a:r>
            <a:r>
              <a:rPr lang="en-US" altLang="ja-JP" sz="2800" kern="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ZF (Zero Forcing)  </a:t>
            </a:r>
          </a:p>
          <a:p>
            <a:pPr marL="342900" lvl="2" indent="-342900" algn="l" defTabSz="914400">
              <a:buClrTx/>
              <a:buSzTx/>
              <a:buFontTx/>
              <a:buNone/>
            </a:pPr>
            <a:r>
              <a:rPr lang="en-US" altLang="ja-JP" sz="900" kern="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                                                                                                            </a:t>
            </a:r>
            <a:r>
              <a:rPr lang="en-US" altLang="ja-JP" sz="2800" kern="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MMSE (Minimum Mean Square Error) </a:t>
            </a:r>
            <a:endParaRPr lang="en-US" altLang="ja-JP" sz="2000" kern="0" dirty="0">
              <a:solidFill>
                <a:prstClr val="black"/>
              </a:solidFill>
              <a:latin typeface="Calibri" panose="020F0502020204030204" pitchFamily="34" charset="0"/>
              <a:ea typeface="ＭＳ Ｐゴシック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正方形/長方形 9"/>
              <p:cNvSpPr/>
              <p:nvPr/>
            </p:nvSpPr>
            <p:spPr>
              <a:xfrm>
                <a:off x="-180528" y="5460240"/>
                <a:ext cx="6768752" cy="7770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1" lang="en-US" altLang="ja-JP" sz="14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sz="14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1" lang="en-US" altLang="ja-JP" sz="14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14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𝑇𝑥</m:t>
                                    </m:r>
                                  </m:e>
                                  <m:sub>
                                    <m:r>
                                      <a:rPr kumimoji="1" lang="en-US" altLang="ja-JP" sz="14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kumimoji="1" lang="en-US" altLang="ja-JP" sz="14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14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1" lang="en-US" altLang="ja-JP" sz="1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1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𝑇𝑥</m:t>
                                    </m:r>
                                  </m:e>
                                  <m:sub>
                                    <m:r>
                                      <a:rPr kumimoji="1" lang="en-US" altLang="ja-JP" sz="14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kumimoji="1" lang="en-US" altLang="ja-JP" sz="1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1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kumimoji="1" lang="en-US" altLang="ja-JP" sz="14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sz="1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sz="1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1" lang="en-US" altLang="ja-JP" sz="1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1" lang="en-US" altLang="ja-JP" sz="1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ja-JP" sz="1400" i="1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kumimoji="1" lang="en-US" altLang="ja-JP" sz="1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1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kumimoji="1" lang="en-US" altLang="ja-JP" sz="1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𝑗</m:t>
                                    </m:r>
                                  </m:sup>
                                </m:sSup>
                                <m:f>
                                  <m:fPr>
                                    <m:ctrlPr>
                                      <a:rPr kumimoji="1" lang="en-US" altLang="ja-JP" sz="1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1" lang="en-US" altLang="ja-JP" sz="1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  <m:r>
                                      <a:rPr kumimoji="1" lang="ja-JP" altLang="en-US" sz="1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𝜋</m:t>
                                    </m:r>
                                    <m:r>
                                      <a:rPr kumimoji="1" lang="en-US" altLang="ja-JP" sz="1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×</m:t>
                                    </m:r>
                                    <m:d>
                                      <m:dPr>
                                        <m:ctrlPr>
                                          <a:rPr kumimoji="1" lang="en-US" altLang="ja-JP" sz="14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14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𝑖</m:t>
                                        </m:r>
                                        <m:r>
                                          <a:rPr kumimoji="1" lang="en-US" altLang="ja-JP" sz="14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 </m:t>
                                        </m:r>
                                        <m:r>
                                          <a:rPr kumimoji="1" lang="en-US" altLang="ja-JP" sz="14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𝑚𝑜𝑑</m:t>
                                        </m:r>
                                        <m:r>
                                          <a:rPr kumimoji="1" lang="en-US" altLang="ja-JP" sz="14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 </m:t>
                                        </m:r>
                                        <m:r>
                                          <a:rPr kumimoji="1" lang="en-US" altLang="ja-JP" sz="1400" i="1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𝑝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kumimoji="1" lang="en-US" altLang="ja-JP" sz="1400" b="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𝑝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kumimoji="1" lang="en-US" altLang="ja-JP" sz="14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sz="14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1" lang="en-US" altLang="ja-JP" sz="14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1" lang="en-US" altLang="ja-JP" sz="14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ja-JP" sz="14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1" lang="en-US" altLang="ja-JP" sz="1400" b="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kumimoji="1" lang="en-US" altLang="ja-JP" sz="14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sz="14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1" lang="en-US" altLang="ja-JP" sz="1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1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kumimoji="1" lang="en-US" altLang="ja-JP" sz="1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kumimoji="1" lang="en-US" altLang="ja-JP" sz="1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1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1" lang="en-US" altLang="ja-JP" sz="1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1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kumimoji="1" lang="en-US" altLang="ja-JP" sz="1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kumimoji="1" lang="en-US" altLang="ja-JP" sz="1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14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1" lang="ja-JP" altLang="en-US" sz="1400" dirty="0">
                  <a:solidFill>
                    <a:prstClr val="black"/>
                  </a:solidFill>
                  <a:latin typeface="Calibri"/>
                  <a:ea typeface="ＭＳ Ｐゴシック"/>
                </a:endParaRPr>
              </a:p>
            </p:txBody>
          </p:sp>
        </mc:Choice>
        <mc:Fallback xmlns=""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0528" y="5460240"/>
                <a:ext cx="6768752" cy="77707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コンテンツ プレースホルダー 2"/>
          <p:cNvSpPr txBox="1">
            <a:spLocks/>
          </p:cNvSpPr>
          <p:nvPr/>
        </p:nvSpPr>
        <p:spPr bwMode="auto">
          <a:xfrm>
            <a:off x="179512" y="5157192"/>
            <a:ext cx="8964488" cy="50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lvl="2" indent="-342900" algn="l" defTabSz="914400">
              <a:buClrTx/>
              <a:buSzTx/>
              <a:buFontTx/>
              <a:buNone/>
            </a:pPr>
            <a:r>
              <a:rPr lang="en-US" altLang="ja-JP" sz="2000" kern="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*Equation for no precoding with PH is expressed as</a:t>
            </a:r>
            <a:endParaRPr lang="en-US" altLang="ja-JP" sz="2000" kern="0" dirty="0">
              <a:solidFill>
                <a:prstClr val="black"/>
              </a:solidFill>
              <a:latin typeface="Calibri" panose="020F0502020204030204" pitchFamily="34" charset="0"/>
              <a:ea typeface="ＭＳ Ｐゴシック"/>
            </a:endParaRPr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 bwMode="auto">
          <a:xfrm>
            <a:off x="330027" y="6093296"/>
            <a:ext cx="8850485" cy="506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lvl="2" indent="-342900" algn="l" defTabSz="914400">
              <a:buClrTx/>
              <a:buSzTx/>
              <a:buFontTx/>
              <a:buNone/>
            </a:pPr>
            <a:r>
              <a:rPr lang="en-US" altLang="ja-JP" sz="2000" kern="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where p is a period of PH.</a:t>
            </a:r>
            <a:endParaRPr lang="en-US" altLang="ja-JP" sz="2000" kern="0" dirty="0">
              <a:solidFill>
                <a:prstClr val="black"/>
              </a:solidFill>
              <a:latin typeface="Calibri" panose="020F0502020204030204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7215923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6871" y="357166"/>
            <a:ext cx="2374889" cy="273050"/>
          </a:xfrm>
        </p:spPr>
        <p:txBody>
          <a:bodyPr/>
          <a:lstStyle/>
          <a:p>
            <a:r>
              <a:rPr lang="en-US" dirty="0" smtClean="0"/>
              <a:t>May 2016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12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smtClean="0"/>
              <a:t>Yutaka Murakami, Panasonic</a:t>
            </a:r>
            <a:endParaRPr lang="en-GB" dirty="0"/>
          </a:p>
        </p:txBody>
      </p:sp>
      <p:sp>
        <p:nvSpPr>
          <p:cNvPr id="8" name="Rectangle 1"/>
          <p:cNvSpPr txBox="1">
            <a:spLocks noChangeArrowheads="1"/>
          </p:cNvSpPr>
          <p:nvPr/>
        </p:nvSpPr>
        <p:spPr bwMode="auto">
          <a:xfrm>
            <a:off x="678661" y="620688"/>
            <a:ext cx="7772400" cy="64807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ja-JP" kern="0" dirty="0" smtClean="0">
                <a:latin typeface="Calibri" panose="020F0502020204030204" pitchFamily="34" charset="0"/>
              </a:rPr>
              <a:t>Comparison between PH and no PH (R=1/2)</a:t>
            </a:r>
            <a:endParaRPr lang="ja-JP" altLang="en-US" kern="0" dirty="0">
              <a:latin typeface="Calibri" panose="020F0502020204030204" pitchFamily="34" charset="0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24674" y="2518445"/>
            <a:ext cx="1907381" cy="478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SzTx/>
              <a:buFont typeface="Arial" panose="020B0604020202020204" pitchFamily="34" charset="0"/>
              <a:buNone/>
            </a:pPr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(BPSK, BPSK)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</p:txBody>
      </p:sp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-2760" y="4834576"/>
            <a:ext cx="1907381" cy="478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SzTx/>
              <a:buFont typeface="Arial" panose="020B0604020202020204" pitchFamily="34" charset="0"/>
              <a:buNone/>
            </a:pPr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(QPSK, QPSK)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2702315" y="1222301"/>
            <a:ext cx="1296144" cy="478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SzTx/>
              <a:buFont typeface="Arial" panose="020B0604020202020204" pitchFamily="34" charset="0"/>
              <a:buNone/>
            </a:pPr>
            <a:r>
              <a:rPr lang="en-US" altLang="ja-JP" sz="2400" dirty="0" smtClean="0">
                <a:solidFill>
                  <a:srgbClr val="000000"/>
                </a:solidFill>
                <a:latin typeface="Symbol" panose="05050102010706020507" pitchFamily="18" charset="2"/>
                <a:ea typeface="ＭＳ Ｐゴシック"/>
              </a:rPr>
              <a:t>a</a:t>
            </a:r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=-5dB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</p:txBody>
      </p:sp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6302715" y="1222301"/>
            <a:ext cx="1296144" cy="478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SzTx/>
              <a:buFont typeface="Arial" panose="020B0604020202020204" pitchFamily="34" charset="0"/>
              <a:buNone/>
            </a:pPr>
            <a:r>
              <a:rPr lang="en-US" altLang="ja-JP" sz="2400" dirty="0" smtClean="0">
                <a:solidFill>
                  <a:srgbClr val="000000"/>
                </a:solidFill>
                <a:latin typeface="Symbol" panose="05050102010706020507" pitchFamily="18" charset="2"/>
                <a:ea typeface="ＭＳ Ｐゴシック"/>
              </a:rPr>
              <a:t>a</a:t>
            </a:r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=-10dB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</p:txBody>
      </p:sp>
      <p:pic>
        <p:nvPicPr>
          <p:cNvPr id="16" name="Picture 2" descr="\\fs-minami4.japan.gds.panasonic.com\FAVC-S24$\DTV-std\【秘】技術情報\NG60\PH提案\sim結果\compDet\SC_LOS1_NG60_detcomp_SM_Nbps2_X5dB_CR01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779" y="1589461"/>
            <a:ext cx="3220804" cy="241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\\fs-minami4.japan.gds.panasonic.com\FAVC-S24$\DTV-std\【秘】技術情報\NG60\PH提案\sim結果\compDet\SC_LOS1_NG60_detcomp_SM_Nbps2_X10dB_CR01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187" y="1589462"/>
            <a:ext cx="3220803" cy="241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\\fs-minami4.japan.gds.panasonic.com\FAVC-S24$\DTV-std\【秘】技術情報\NG60\PH提案\sim結果\compDet\SC_LOS1_NG60_detcomp_SM_Nbps4_X5dB_CR01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227" y="3861047"/>
            <a:ext cx="3168352" cy="237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\\fs-minami4.japan.gds.panasonic.com\FAVC-S24$\DTV-std\【秘】技術情報\NG60\PH提案\sim結果\compDet\SC_LOS1_NG60_detcomp_SM_Nbps4_X10dB_CR010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635" y="3861048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コンテンツ プレースホルダー 2"/>
          <p:cNvSpPr txBox="1">
            <a:spLocks/>
          </p:cNvSpPr>
          <p:nvPr/>
        </p:nvSpPr>
        <p:spPr>
          <a:xfrm>
            <a:off x="282749" y="6093296"/>
            <a:ext cx="9257803" cy="694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SzTx/>
              <a:buNone/>
            </a:pPr>
            <a:r>
              <a:rPr lang="en-US" altLang="ja-JP" sz="20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- In (BPSK,BPSK), PH has gain, compared with no PH when using ML and MMSE.</a:t>
            </a: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</p:txBody>
      </p:sp>
      <p:sp>
        <p:nvSpPr>
          <p:cNvPr id="21" name="円/楕円 20"/>
          <p:cNvSpPr/>
          <p:nvPr/>
        </p:nvSpPr>
        <p:spPr>
          <a:xfrm rot="19767787">
            <a:off x="2489865" y="2505352"/>
            <a:ext cx="496908" cy="1497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円/楕円 21"/>
          <p:cNvSpPr/>
          <p:nvPr/>
        </p:nvSpPr>
        <p:spPr>
          <a:xfrm rot="19767787">
            <a:off x="3058555" y="3210365"/>
            <a:ext cx="496908" cy="149713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 rot="19767787">
            <a:off x="6556530" y="3566706"/>
            <a:ext cx="248454" cy="74856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 rot="19767787">
            <a:off x="6310952" y="2643653"/>
            <a:ext cx="235831" cy="967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53399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May 2016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13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smtClean="0"/>
              <a:t>Yutaka Murakami, Panasonic</a:t>
            </a:r>
            <a:endParaRPr lang="en-GB" dirty="0"/>
          </a:p>
        </p:txBody>
      </p:sp>
      <p:sp>
        <p:nvSpPr>
          <p:cNvPr id="10" name="Rectangle 1"/>
          <p:cNvSpPr txBox="1">
            <a:spLocks noChangeArrowheads="1"/>
          </p:cNvSpPr>
          <p:nvPr/>
        </p:nvSpPr>
        <p:spPr bwMode="auto">
          <a:xfrm>
            <a:off x="676138" y="620688"/>
            <a:ext cx="7772400" cy="64807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ja-JP" kern="0" dirty="0" smtClean="0">
                <a:latin typeface="Calibri" panose="020F0502020204030204" pitchFamily="34" charset="0"/>
              </a:rPr>
              <a:t>Comparison between PH and no PH (R=3/4)</a:t>
            </a:r>
            <a:endParaRPr lang="ja-JP" altLang="en-US" kern="0" dirty="0">
              <a:latin typeface="Calibri" panose="020F0502020204030204" pitchFamily="34" charset="0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37260" y="2636912"/>
            <a:ext cx="1907381" cy="478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(BPSK, BPSK)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 fontAlgn="auto">
              <a:spcAft>
                <a:spcPts val="0"/>
              </a:spcAft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 fontAlgn="auto">
              <a:spcAft>
                <a:spcPts val="0"/>
              </a:spcAft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9826" y="5097059"/>
            <a:ext cx="1907381" cy="478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(QPSK, QPSK)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 fontAlgn="auto">
              <a:spcAft>
                <a:spcPts val="0"/>
              </a:spcAft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 fontAlgn="auto">
              <a:spcAft>
                <a:spcPts val="0"/>
              </a:spcAft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</p:txBody>
      </p:sp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2714901" y="1268760"/>
            <a:ext cx="1296144" cy="478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ja-JP" sz="2400" dirty="0" smtClean="0">
                <a:solidFill>
                  <a:srgbClr val="000000"/>
                </a:solidFill>
                <a:latin typeface="Symbol" panose="05050102010706020507" pitchFamily="18" charset="2"/>
                <a:ea typeface="ＭＳ Ｐゴシック"/>
              </a:rPr>
              <a:t>a</a:t>
            </a:r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=-5dB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 fontAlgn="auto">
              <a:spcAft>
                <a:spcPts val="0"/>
              </a:spcAft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 fontAlgn="auto">
              <a:spcAft>
                <a:spcPts val="0"/>
              </a:spcAft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6315301" y="1268760"/>
            <a:ext cx="1296144" cy="478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ja-JP" sz="2400" dirty="0" smtClean="0">
                <a:solidFill>
                  <a:srgbClr val="000000"/>
                </a:solidFill>
                <a:latin typeface="Symbol" panose="05050102010706020507" pitchFamily="18" charset="2"/>
                <a:ea typeface="ＭＳ Ｐゴシック"/>
              </a:rPr>
              <a:t>a</a:t>
            </a:r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=-10dB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 fontAlgn="auto">
              <a:spcAft>
                <a:spcPts val="0"/>
              </a:spcAft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 fontAlgn="auto">
              <a:spcAft>
                <a:spcPts val="0"/>
              </a:spcAft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</p:txBody>
      </p:sp>
      <p:pic>
        <p:nvPicPr>
          <p:cNvPr id="17" name="Picture 2" descr="\\fs-minami4.japan.gds.panasonic.com\FAVC-S24$\DTV-std\【秘】技術情報\NG60\PH提案\sim結果\compDet\SC_LOS1_NG60_detcomp_SM_Nbps2_X5dB_CR030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41" y="1747267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\\fs-minami4.japan.gds.panasonic.com\FAVC-S24$\DTV-std\【秘】技術情報\NG60\PH提案\sim結果\compDet\SC_LOS1_NG60_detcomp_SM_Nbps2_X10dB_CR030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229" y="1698927"/>
            <a:ext cx="3168351" cy="23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\\fs-minami4.japan.gds.panasonic.com\FAVC-S24$\DTV-std\【秘】技術情報\NG60\PH提案\sim結果\compDet\SC_LOS1_NG60_detcomp_SM_Nbps4_X5dB_CR030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814" y="4023797"/>
            <a:ext cx="3205320" cy="240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\\fs-minami4.japan.gds.panasonic.com\FAVC-S24$\DTV-std\【秘】技術情報\NG60\PH提案\sim結果\compDet\SC_LOS1_NG60_detcomp_SM_Nbps4_X10dB_CR030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229" y="4026851"/>
            <a:ext cx="3225251" cy="241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円/楕円 20"/>
          <p:cNvSpPr/>
          <p:nvPr/>
        </p:nvSpPr>
        <p:spPr>
          <a:xfrm rot="19767787">
            <a:off x="2647455" y="3021407"/>
            <a:ext cx="559607" cy="11272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2" name="円/楕円 21"/>
          <p:cNvSpPr/>
          <p:nvPr/>
        </p:nvSpPr>
        <p:spPr>
          <a:xfrm rot="19767787">
            <a:off x="3204278" y="2957943"/>
            <a:ext cx="496908" cy="149713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3" name="円/楕円 22"/>
          <p:cNvSpPr/>
          <p:nvPr/>
        </p:nvSpPr>
        <p:spPr>
          <a:xfrm rot="19767787">
            <a:off x="6713132" y="2863405"/>
            <a:ext cx="248454" cy="7485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4" name="円/楕円 23"/>
          <p:cNvSpPr/>
          <p:nvPr/>
        </p:nvSpPr>
        <p:spPr>
          <a:xfrm rot="19767787">
            <a:off x="6600833" y="3307683"/>
            <a:ext cx="235831" cy="96798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5" name="円/楕円 24"/>
          <p:cNvSpPr/>
          <p:nvPr/>
        </p:nvSpPr>
        <p:spPr>
          <a:xfrm rot="19767787">
            <a:off x="2870904" y="5902013"/>
            <a:ext cx="330779" cy="86434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6560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May 2016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14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smtClean="0"/>
              <a:t>Yutaka Murakami, Panasonic</a:t>
            </a:r>
            <a:endParaRPr lang="en-GB" dirty="0"/>
          </a:p>
        </p:txBody>
      </p:sp>
      <p:sp>
        <p:nvSpPr>
          <p:cNvPr id="10" name="Rectangle 1"/>
          <p:cNvSpPr txBox="1">
            <a:spLocks noChangeArrowheads="1"/>
          </p:cNvSpPr>
          <p:nvPr/>
        </p:nvSpPr>
        <p:spPr bwMode="auto">
          <a:xfrm>
            <a:off x="676138" y="620688"/>
            <a:ext cx="7772400" cy="64807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ja-JP" kern="0" dirty="0" smtClean="0">
                <a:latin typeface="Calibri" panose="020F0502020204030204" pitchFamily="34" charset="0"/>
              </a:rPr>
              <a:t>Comparison between PH and no PH (R=5/8)</a:t>
            </a:r>
            <a:endParaRPr lang="ja-JP" altLang="en-US" kern="0" dirty="0">
              <a:latin typeface="Calibri" panose="020F0502020204030204" pitchFamily="34" charset="0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22151" y="2446438"/>
            <a:ext cx="1907381" cy="478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(BPSK, BPSK)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 fontAlgn="auto">
              <a:spcAft>
                <a:spcPts val="0"/>
              </a:spcAft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 fontAlgn="auto">
              <a:spcAft>
                <a:spcPts val="0"/>
              </a:spcAft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-5283" y="4690560"/>
            <a:ext cx="1907381" cy="478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(QPSK, QPSK)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 fontAlgn="auto">
              <a:spcAft>
                <a:spcPts val="0"/>
              </a:spcAft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 fontAlgn="auto">
              <a:spcAft>
                <a:spcPts val="0"/>
              </a:spcAft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</p:txBody>
      </p:sp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2699792" y="1150293"/>
            <a:ext cx="1296144" cy="478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ja-JP" sz="2400" dirty="0" smtClean="0">
                <a:solidFill>
                  <a:srgbClr val="000000"/>
                </a:solidFill>
                <a:latin typeface="Symbol" panose="05050102010706020507" pitchFamily="18" charset="2"/>
                <a:ea typeface="ＭＳ Ｐゴシック"/>
              </a:rPr>
              <a:t>a</a:t>
            </a:r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=-5dB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 fontAlgn="auto">
              <a:spcAft>
                <a:spcPts val="0"/>
              </a:spcAft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 fontAlgn="auto">
              <a:spcAft>
                <a:spcPts val="0"/>
              </a:spcAft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6300192" y="1150293"/>
            <a:ext cx="1296144" cy="478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ja-JP" sz="2400" dirty="0" smtClean="0">
                <a:solidFill>
                  <a:srgbClr val="000000"/>
                </a:solidFill>
                <a:latin typeface="Symbol" panose="05050102010706020507" pitchFamily="18" charset="2"/>
                <a:ea typeface="ＭＳ Ｐゴシック"/>
              </a:rPr>
              <a:t>a</a:t>
            </a:r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=-10dB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 fontAlgn="auto">
              <a:spcAft>
                <a:spcPts val="0"/>
              </a:spcAft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 fontAlgn="auto">
              <a:spcAft>
                <a:spcPts val="0"/>
              </a:spcAft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</p:txBody>
      </p:sp>
      <p:pic>
        <p:nvPicPr>
          <p:cNvPr id="17" name="Picture 2" descr="\\fs-minami4.japan.gds.panasonic.com\FAVC-S24$\DTV-std\【秘】技術情報\NG60\PH提案\sim結果\compDet\SC_LOS1_NG60_detcomp_SM_Nbps2_X5dB_CR050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163" y="1484786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\\fs-minami4.japan.gds.panasonic.com\FAVC-S24$\DTV-std\【秘】技術情報\NG60\PH提案\sim結果\compDet\SC_LOS1_NG60_detcomp_SM_Nbps2_X10dB_CR050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84784"/>
            <a:ext cx="3183479" cy="238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\\fs-minami4.japan.gds.panasonic.com\FAVC-S24$\DTV-std\【秘】技術情報\NG60\PH提案\sim結果\compDet\SC_LOS1_NG60_detcomp_SM_Nbps4_X5dB_CR050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163" y="3789040"/>
            <a:ext cx="3173958" cy="238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\\fs-minami4.japan.gds.panasonic.com\FAVC-S24$\DTV-std\【秘】技術情報\NG60\PH提案\sim結果\compDet\SC_LOS1_NG60_detcomp_SM_Nbps4_X10dB_CR0508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235" y="3836376"/>
            <a:ext cx="3105237" cy="232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コンテンツ プレースホルダー 2"/>
          <p:cNvSpPr txBox="1">
            <a:spLocks/>
          </p:cNvSpPr>
          <p:nvPr/>
        </p:nvSpPr>
        <p:spPr>
          <a:xfrm>
            <a:off x="676138" y="6093296"/>
            <a:ext cx="7776864" cy="4064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ja-JP" sz="20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- In (QPSK,QPSK), PH has gain, compared with no PH when using ML.</a:t>
            </a: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 fontAlgn="auto">
              <a:spcAft>
                <a:spcPts val="0"/>
              </a:spcAft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 fontAlgn="auto">
              <a:spcAft>
                <a:spcPts val="0"/>
              </a:spcAft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</p:txBody>
      </p:sp>
      <p:sp>
        <p:nvSpPr>
          <p:cNvPr id="22" name="円/楕円 21"/>
          <p:cNvSpPr/>
          <p:nvPr/>
        </p:nvSpPr>
        <p:spPr>
          <a:xfrm rot="19767787">
            <a:off x="2767006" y="2683578"/>
            <a:ext cx="559607" cy="11272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3" name="円/楕円 22"/>
          <p:cNvSpPr/>
          <p:nvPr/>
        </p:nvSpPr>
        <p:spPr>
          <a:xfrm rot="19767787">
            <a:off x="3362135" y="2980757"/>
            <a:ext cx="403506" cy="166323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4" name="円/楕円 23"/>
          <p:cNvSpPr/>
          <p:nvPr/>
        </p:nvSpPr>
        <p:spPr>
          <a:xfrm rot="19767787">
            <a:off x="6626015" y="2766849"/>
            <a:ext cx="248454" cy="74856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ysDot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5" name="円/楕円 24"/>
          <p:cNvSpPr/>
          <p:nvPr/>
        </p:nvSpPr>
        <p:spPr>
          <a:xfrm rot="19767787">
            <a:off x="6509242" y="3350638"/>
            <a:ext cx="324531" cy="15036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6" name="円/楕円 25"/>
          <p:cNvSpPr/>
          <p:nvPr/>
        </p:nvSpPr>
        <p:spPr>
          <a:xfrm rot="19767787">
            <a:off x="2770820" y="5568782"/>
            <a:ext cx="330779" cy="86434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11629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May 2016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15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smtClean="0"/>
              <a:t>Yutaka Murakami, Panasonic</a:t>
            </a:r>
            <a:endParaRPr lang="en-GB" dirty="0"/>
          </a:p>
        </p:txBody>
      </p:sp>
      <p:sp>
        <p:nvSpPr>
          <p:cNvPr id="10" name="Rectangle 1"/>
          <p:cNvSpPr txBox="1">
            <a:spLocks noChangeArrowheads="1"/>
          </p:cNvSpPr>
          <p:nvPr/>
        </p:nvSpPr>
        <p:spPr bwMode="auto">
          <a:xfrm>
            <a:off x="395536" y="620688"/>
            <a:ext cx="8424936" cy="64807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ja-JP" kern="0" dirty="0" smtClean="0">
                <a:latin typeface="Calibri" panose="020F0502020204030204" pitchFamily="34" charset="0"/>
              </a:rPr>
              <a:t>Comparison between PH and no PH (R=13/16)</a:t>
            </a:r>
            <a:endParaRPr lang="ja-JP" altLang="en-US" kern="0" dirty="0">
              <a:latin typeface="Calibri" panose="020F0502020204030204" pitchFamily="34" charset="0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22151" y="2564904"/>
            <a:ext cx="1907381" cy="478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SzTx/>
              <a:buFont typeface="Arial" panose="020B0604020202020204" pitchFamily="34" charset="0"/>
              <a:buNone/>
            </a:pPr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(BPSK, BPSK)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</p:txBody>
      </p:sp>
      <p:sp>
        <p:nvSpPr>
          <p:cNvPr id="14" name="コンテンツ プレースホルダー 2"/>
          <p:cNvSpPr txBox="1">
            <a:spLocks/>
          </p:cNvSpPr>
          <p:nvPr/>
        </p:nvSpPr>
        <p:spPr>
          <a:xfrm>
            <a:off x="-5283" y="4834576"/>
            <a:ext cx="1907381" cy="478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SzTx/>
              <a:buFont typeface="Arial" panose="020B0604020202020204" pitchFamily="34" charset="0"/>
              <a:buNone/>
            </a:pPr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(QPSK, QPSK)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</p:txBody>
      </p:sp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2699792" y="1196752"/>
            <a:ext cx="1296144" cy="478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SzTx/>
              <a:buFont typeface="Arial" panose="020B0604020202020204" pitchFamily="34" charset="0"/>
              <a:buNone/>
            </a:pPr>
            <a:r>
              <a:rPr lang="en-US" altLang="ja-JP" sz="2400" dirty="0" smtClean="0">
                <a:solidFill>
                  <a:srgbClr val="000000"/>
                </a:solidFill>
                <a:latin typeface="Symbol" panose="05050102010706020507" pitchFamily="18" charset="2"/>
                <a:ea typeface="ＭＳ Ｐゴシック"/>
              </a:rPr>
              <a:t>a</a:t>
            </a:r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=-5dB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6300192" y="1196752"/>
            <a:ext cx="1296144" cy="478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SzTx/>
              <a:buFont typeface="Arial" panose="020B0604020202020204" pitchFamily="34" charset="0"/>
              <a:buNone/>
            </a:pPr>
            <a:r>
              <a:rPr lang="en-US" altLang="ja-JP" sz="2400" dirty="0" smtClean="0">
                <a:solidFill>
                  <a:srgbClr val="000000"/>
                </a:solidFill>
                <a:latin typeface="Symbol" panose="05050102010706020507" pitchFamily="18" charset="2"/>
                <a:ea typeface="ＭＳ Ｐゴシック"/>
              </a:rPr>
              <a:t>a</a:t>
            </a:r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=-10dB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</p:txBody>
      </p:sp>
      <p:pic>
        <p:nvPicPr>
          <p:cNvPr id="17" name="Picture 2" descr="\\fs-minami4.japan.gds.panasonic.com\FAVC-S24$\DTV-std\【秘】技術情報\NG60\PH提案\sim結果\compDet\SC_LOS1_NG60_detcomp_SM_Nbps2_X5dB_CR131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622369"/>
            <a:ext cx="3046851" cy="228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\\fs-minami4.japan.gds.panasonic.com\FAVC-S24$\DTV-std\【秘】技術情報\NG60\PH提案\sim結果\compDet\SC_LOS1_NG60_detcomp_SM_Nbps2_X10dB_CR131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936" y="1635363"/>
            <a:ext cx="3125536" cy="234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\\fs-minami4.japan.gds.panasonic.com\FAVC-S24$\DTV-std\【秘】技術情報\NG60\PH提案\sim結果\compDet\SC_LOS1_NG60_detcomp_SM_Nbps4_X5dB_CR131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800" y="3861048"/>
            <a:ext cx="3059886" cy="229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\\fs-minami4.japan.gds.panasonic.com\FAVC-S24$\DTV-std\【秘】技術情報\NG60\PH提案\sim結果\compDet\SC_LOS1_NG60_detcomp_SM_Nbps4_X10dB_CR131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861048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コンテンツ プレースホルダー 2"/>
          <p:cNvSpPr txBox="1">
            <a:spLocks/>
          </p:cNvSpPr>
          <p:nvPr/>
        </p:nvSpPr>
        <p:spPr>
          <a:xfrm>
            <a:off x="216024" y="6165304"/>
            <a:ext cx="8820472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SzTx/>
              <a:buNone/>
            </a:pPr>
            <a:r>
              <a:rPr lang="en-US" altLang="ja-JP" sz="20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- In all coding rates, there are no difference of performance between PH and no PH when using ZF.</a:t>
            </a: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</p:txBody>
      </p:sp>
      <p:sp>
        <p:nvSpPr>
          <p:cNvPr id="22" name="円/楕円 21"/>
          <p:cNvSpPr/>
          <p:nvPr/>
        </p:nvSpPr>
        <p:spPr>
          <a:xfrm rot="19767787">
            <a:off x="3667436" y="3171617"/>
            <a:ext cx="311214" cy="152997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 rot="19767787">
            <a:off x="6965550" y="3418918"/>
            <a:ext cx="311214" cy="152997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 rot="19767787">
            <a:off x="3494541" y="5370867"/>
            <a:ext cx="311214" cy="152997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 rot="19767787">
            <a:off x="6619764" y="4903028"/>
            <a:ext cx="311214" cy="152997"/>
          </a:xfrm>
          <a:prstGeom prst="ellipse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3656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 dirty="0" smtClean="0"/>
              <a:t>May 2016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16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8032" y="836712"/>
            <a:ext cx="7772400" cy="648072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latin typeface="Calibri" panose="020F0502020204030204" pitchFamily="34" charset="0"/>
              </a:rPr>
              <a:t>Discussion of PH period (1/2)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smtClean="0"/>
              <a:t>Yutaka Murakami, Panasonic</a:t>
            </a:r>
            <a:endParaRPr lang="en-GB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07504" y="1916832"/>
            <a:ext cx="8928992" cy="4392488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fontAlgn="auto">
              <a:spcBef>
                <a:spcPts val="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</a:pPr>
            <a:r>
              <a:rPr lang="en-US" altLang="ja-JP" sz="22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The </a:t>
            </a:r>
            <a:r>
              <a:rPr lang="en-US" altLang="ja-JP" sz="2200" dirty="0" err="1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codeword</a:t>
            </a:r>
            <a:r>
              <a:rPr lang="en-US" altLang="ja-JP" sz="22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 size of  LDPC codes in 11ad is 672(= 2</a:t>
            </a:r>
            <a:r>
              <a:rPr lang="en-US" altLang="ja-JP" sz="2200" baseline="300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5</a:t>
            </a:r>
            <a:r>
              <a:rPr lang="en-US" altLang="ja-JP" sz="22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x3x</a:t>
            </a:r>
            <a:r>
              <a:rPr lang="en-US" altLang="ja-JP" sz="2200" dirty="0" smtClean="0">
                <a:solidFill>
                  <a:srgbClr val="0000FF"/>
                </a:solidFill>
                <a:latin typeface="Calibri" panose="020F0502020204030204" pitchFamily="34" charset="0"/>
                <a:ea typeface="ＭＳ Ｐゴシック"/>
              </a:rPr>
              <a:t>7</a:t>
            </a:r>
            <a:r>
              <a:rPr lang="en-US" altLang="ja-JP" sz="22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)bits </a:t>
            </a:r>
          </a:p>
          <a:p>
            <a:pPr marL="0" lvl="2" indent="0" fontAlgn="auto">
              <a:spcBef>
                <a:spcPts val="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</a:pPr>
            <a:r>
              <a:rPr lang="en-US" altLang="ja-JP" sz="22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When a</a:t>
            </a:r>
            <a:r>
              <a:rPr lang="ja-JP" altLang="en-US" sz="22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 </a:t>
            </a:r>
            <a:r>
              <a:rPr lang="en-US" altLang="ja-JP" sz="22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period of phase hopping is 7, the following slots are required for transmission of 1 </a:t>
            </a:r>
            <a:r>
              <a:rPr lang="en-US" altLang="ja-JP" sz="2200" dirty="0" err="1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codeword</a:t>
            </a:r>
            <a:r>
              <a:rPr lang="en-US" altLang="ja-JP" sz="22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. </a:t>
            </a:r>
          </a:p>
          <a:p>
            <a:pPr marL="0" lvl="2" indent="0" fontAlgn="auto">
              <a:spcBef>
                <a:spcPts val="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</a:pPr>
            <a:r>
              <a:rPr lang="en-US" altLang="ja-JP" sz="22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     (BPSK,BPSK)             : 336 slots(=48 periods)</a:t>
            </a:r>
          </a:p>
          <a:p>
            <a:pPr marL="0" lvl="2" indent="0" fontAlgn="auto">
              <a:spcBef>
                <a:spcPts val="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</a:pPr>
            <a:r>
              <a:rPr lang="en-US" altLang="ja-JP" sz="22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     (QPSK,QPSK)            : 168 slots(=24 periods)</a:t>
            </a:r>
          </a:p>
          <a:p>
            <a:pPr marL="0" lvl="2" indent="0" fontAlgn="auto">
              <a:spcBef>
                <a:spcPts val="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</a:pPr>
            <a:r>
              <a:rPr lang="en-US" altLang="ja-JP" sz="22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     (QPSK, 16-QAM)     : 112 slots(=16 periods) </a:t>
            </a:r>
          </a:p>
          <a:p>
            <a:pPr marL="0" lvl="2" indent="0" fontAlgn="auto">
              <a:spcBef>
                <a:spcPts val="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</a:pPr>
            <a:r>
              <a:rPr lang="en-US" altLang="ja-JP" sz="22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     (16-QAM,16-QAM) : 84 slots(=12 periods)</a:t>
            </a:r>
          </a:p>
          <a:p>
            <a:pPr marL="0" lvl="2" indent="0" fontAlgn="auto">
              <a:spcBef>
                <a:spcPts val="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</a:pPr>
            <a:r>
              <a:rPr lang="en-US" altLang="ja-JP" sz="22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     (64-QAM,64-QAM) : 56 slots(=8 periods)</a:t>
            </a:r>
          </a:p>
          <a:p>
            <a:pPr marL="0" lvl="2" indent="0" fontAlgn="auto">
              <a:spcBef>
                <a:spcPts val="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</a:pPr>
            <a:r>
              <a:rPr lang="en-US" altLang="ja-JP" sz="22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These slots can be defined by multiplying integer and a PH period of 7.</a:t>
            </a:r>
          </a:p>
          <a:p>
            <a:pPr marL="0" lvl="2" indent="0" fontAlgn="auto">
              <a:spcBef>
                <a:spcPts val="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</a:pPr>
            <a:endParaRPr lang="en-US" altLang="ja-JP" sz="2200" dirty="0" smtClean="0">
              <a:solidFill>
                <a:prstClr val="black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2" indent="0" fontAlgn="auto">
              <a:spcBef>
                <a:spcPts val="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</a:pPr>
            <a:r>
              <a:rPr lang="en-US" altLang="ja-JP" sz="22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However, evaluation of the relationship between a PH period and PER (packet error rate) performance is necessary. In order to clarify the relationship between a PH period and PER performance, simulation results of PER performance with a PH period of 7, 8, </a:t>
            </a:r>
            <a:r>
              <a:rPr lang="en-US" altLang="ja-JP" sz="22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16, 32 </a:t>
            </a:r>
            <a:r>
              <a:rPr lang="en-US" altLang="ja-JP" sz="22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and </a:t>
            </a:r>
            <a:r>
              <a:rPr lang="en-US" altLang="ja-JP" sz="22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64 </a:t>
            </a:r>
            <a:r>
              <a:rPr lang="en-US" altLang="ja-JP" sz="22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are shown.</a:t>
            </a:r>
            <a:endParaRPr lang="en-US" altLang="ja-JP" sz="2200" dirty="0">
              <a:solidFill>
                <a:prstClr val="black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2" indent="0" fontAlgn="auto">
              <a:spcBef>
                <a:spcPts val="0"/>
              </a:spcBef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</a:pPr>
            <a:endParaRPr lang="en-US" altLang="ja-JP" dirty="0" smtClean="0">
              <a:solidFill>
                <a:prstClr val="black"/>
              </a:solidFill>
              <a:latin typeface="Calibri" panose="020F0502020204030204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2159867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May 2016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17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smtClean="0"/>
              <a:t>Yutaka Murakami, Panasonic</a:t>
            </a:r>
            <a:endParaRPr lang="en-GB" dirty="0"/>
          </a:p>
        </p:txBody>
      </p:sp>
      <p:sp>
        <p:nvSpPr>
          <p:cNvPr id="8" name="Rectangle 1"/>
          <p:cNvSpPr txBox="1">
            <a:spLocks noChangeArrowheads="1"/>
          </p:cNvSpPr>
          <p:nvPr/>
        </p:nvSpPr>
        <p:spPr bwMode="auto">
          <a:xfrm>
            <a:off x="676138" y="620688"/>
            <a:ext cx="77724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ja-JP" kern="0" dirty="0" smtClean="0">
                <a:latin typeface="Calibri" panose="020F0502020204030204" pitchFamily="34" charset="0"/>
              </a:rPr>
              <a:t>Simulation Conditions</a:t>
            </a:r>
            <a:endParaRPr lang="ja-JP" altLang="en-US" kern="0" dirty="0">
              <a:latin typeface="Calibri" panose="020F0502020204030204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08072" y="2132856"/>
            <a:ext cx="8412400" cy="4032448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 fontAlgn="auto"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</a:pPr>
            <a:endParaRPr lang="en-US" altLang="ja-JP" sz="3200" b="1" u="sng" dirty="0" smtClean="0">
              <a:solidFill>
                <a:prstClr val="black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2" indent="0" fontAlgn="auto">
              <a:spcAft>
                <a:spcPts val="0"/>
              </a:spcAft>
              <a:buClrTx/>
              <a:buSzPct val="50000"/>
              <a:buFont typeface="Arial" panose="020B0604020202020204" pitchFamily="34" charset="0"/>
              <a:buNone/>
            </a:pPr>
            <a:endParaRPr lang="en-US" altLang="ja-JP" dirty="0" smtClean="0">
              <a:solidFill>
                <a:prstClr val="black"/>
              </a:solidFill>
              <a:latin typeface="Calibri" panose="020F0502020204030204" pitchFamily="34" charset="0"/>
              <a:ea typeface="ＭＳ Ｐゴシック"/>
            </a:endParaRP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 bwMode="auto">
          <a:xfrm>
            <a:off x="179512" y="2304654"/>
            <a:ext cx="8964488" cy="3428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lvl="2" indent="-342900" algn="l" defTabSz="914400">
              <a:buClrTx/>
              <a:buSzTx/>
              <a:buFontTx/>
              <a:buNone/>
            </a:pPr>
            <a:r>
              <a:rPr lang="en-US" altLang="ja-JP" sz="2800" kern="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MIMO                    : 2x2 no precoding with PH/without PH</a:t>
            </a:r>
          </a:p>
          <a:p>
            <a:pPr marL="342900" lvl="2" indent="-342900" algn="l" defTabSz="914400">
              <a:buClrTx/>
              <a:buSzTx/>
              <a:buFontTx/>
              <a:buNone/>
            </a:pPr>
            <a:r>
              <a:rPr lang="en-US" altLang="ja-JP" sz="2800" kern="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                                  Period of PH is 7, 8, 16, 32 and 64.</a:t>
            </a:r>
          </a:p>
          <a:p>
            <a:pPr marL="342900" lvl="2" indent="-342900" algn="l" defTabSz="914400">
              <a:buClrTx/>
              <a:buSzTx/>
              <a:buFontTx/>
              <a:buNone/>
            </a:pPr>
            <a:r>
              <a:rPr lang="en-US" altLang="ja-JP" sz="2800" kern="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Modulation set    : (BPSK,BPSK),(QPSK,QPSK)</a:t>
            </a:r>
          </a:p>
          <a:p>
            <a:pPr marL="342900" lvl="2" indent="-342900" algn="l" defTabSz="914400">
              <a:buClrTx/>
              <a:buSzTx/>
              <a:buFontTx/>
              <a:buNone/>
            </a:pPr>
            <a:r>
              <a:rPr lang="en-US" altLang="ja-JP" sz="2800" kern="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Channel model     : LOS model #1</a:t>
            </a:r>
          </a:p>
          <a:p>
            <a:pPr marL="342900" lvl="2" indent="-342900" algn="l" defTabSz="914400">
              <a:buClrTx/>
              <a:buSzTx/>
              <a:buFontTx/>
              <a:buNone/>
            </a:pPr>
            <a:r>
              <a:rPr lang="en-US" altLang="ja-JP" sz="2800" kern="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                                  </a:t>
            </a:r>
            <a:r>
              <a:rPr lang="en-US" altLang="ja-JP" sz="2800" kern="0" dirty="0" smtClean="0">
                <a:solidFill>
                  <a:prstClr val="black"/>
                </a:solidFill>
                <a:latin typeface="Symbol" panose="05050102010706020507" pitchFamily="18" charset="2"/>
                <a:ea typeface="ＭＳ Ｐゴシック"/>
              </a:rPr>
              <a:t>a</a:t>
            </a:r>
            <a:r>
              <a:rPr lang="en-US" altLang="ja-JP" sz="2800" kern="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=-5dB, -10dB</a:t>
            </a:r>
          </a:p>
          <a:p>
            <a:pPr marL="342900" lvl="2" indent="-342900" algn="l" defTabSz="914400">
              <a:buClrTx/>
              <a:buSzTx/>
              <a:buFontTx/>
              <a:buNone/>
            </a:pPr>
            <a:r>
              <a:rPr lang="en-US" altLang="ja-JP" sz="2800" kern="0" dirty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 </a:t>
            </a:r>
            <a:r>
              <a:rPr lang="en-US" altLang="ja-JP" sz="2800" kern="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                                 </a:t>
            </a:r>
            <a:r>
              <a:rPr lang="en-US" altLang="ja-JP" sz="1900" kern="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 (P</a:t>
            </a:r>
            <a:r>
              <a:rPr lang="en-US" altLang="ja-JP" sz="19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ower </a:t>
            </a:r>
            <a:r>
              <a:rPr lang="en-US" altLang="ja-JP" sz="1900" dirty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attenuation coefficient of cross-link </a:t>
            </a:r>
            <a:r>
              <a:rPr lang="en-US" altLang="ja-JP" sz="19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terms)</a:t>
            </a:r>
            <a:endParaRPr lang="en-US" altLang="ja-JP" sz="1900" kern="0" dirty="0">
              <a:solidFill>
                <a:prstClr val="black"/>
              </a:solidFill>
              <a:latin typeface="Calibri" panose="020F0502020204030204" pitchFamily="34" charset="0"/>
              <a:ea typeface="ＭＳ Ｐゴシック"/>
            </a:endParaRPr>
          </a:p>
          <a:p>
            <a:pPr marL="342900" lvl="2" indent="-342900" algn="l" defTabSz="914400">
              <a:buClrTx/>
              <a:buSzTx/>
              <a:buFontTx/>
              <a:buNone/>
            </a:pPr>
            <a:r>
              <a:rPr lang="en-US" altLang="ja-JP" sz="2800" kern="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FEC                          : 11ad LDPC codes (</a:t>
            </a:r>
            <a:r>
              <a:rPr lang="en-US" altLang="ja-JP" sz="2800" kern="0" dirty="0" err="1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C</a:t>
            </a:r>
            <a:r>
              <a:rPr lang="en-US" altLang="ja-JP" sz="2800" kern="0" dirty="0" err="1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odeword</a:t>
            </a:r>
            <a:r>
              <a:rPr lang="en-US" altLang="ja-JP" sz="2800" kern="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 size=672 bits)</a:t>
            </a:r>
          </a:p>
          <a:p>
            <a:pPr marL="342900" lvl="2" indent="-342900" algn="l" defTabSz="914400">
              <a:buClrTx/>
              <a:buSzTx/>
              <a:buFontTx/>
              <a:buNone/>
            </a:pPr>
            <a:r>
              <a:rPr lang="en-US" altLang="ja-JP" sz="2800" kern="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Detection               : ML (Maximum Likelihood)</a:t>
            </a:r>
            <a:endParaRPr lang="en-US" altLang="ja-JP" sz="2000" kern="0" dirty="0">
              <a:solidFill>
                <a:prstClr val="black"/>
              </a:solidFill>
              <a:latin typeface="Calibri" panose="020F0502020204030204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0899044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May 2016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18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smtClean="0"/>
              <a:t>Yutaka Murakami, Panasonic</a:t>
            </a:r>
            <a:endParaRPr lang="en-GB" dirty="0"/>
          </a:p>
        </p:txBody>
      </p:sp>
      <p:sp>
        <p:nvSpPr>
          <p:cNvPr id="15" name="Rectangle 1"/>
          <p:cNvSpPr txBox="1">
            <a:spLocks noChangeArrowheads="1"/>
          </p:cNvSpPr>
          <p:nvPr/>
        </p:nvSpPr>
        <p:spPr bwMode="auto">
          <a:xfrm>
            <a:off x="676138" y="548680"/>
            <a:ext cx="7772400" cy="7200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ja-JP" kern="0" dirty="0" smtClean="0">
                <a:latin typeface="Calibri" panose="020F0502020204030204" pitchFamily="34" charset="0"/>
              </a:rPr>
              <a:t>Results of Period 7, 8, 16, 32 and 64 (R=1/2)</a:t>
            </a:r>
            <a:endParaRPr lang="ja-JP" altLang="en-US" kern="0" dirty="0">
              <a:latin typeface="Calibri" panose="020F0502020204030204" pitchFamily="34" charset="0"/>
            </a:endParaRPr>
          </a:p>
        </p:txBody>
      </p:sp>
      <p:pic>
        <p:nvPicPr>
          <p:cNvPr id="16" name="Picture 2" descr="C:\Users\3960289\Desktop\NG60\1605F2F提案\simulation\SC_LOS1_NG60_PHcomp_SM_Nbps2_CR0102_X5dB_M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410814"/>
            <a:ext cx="3413293" cy="255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3960289\Desktop\NG60\1605F2F提案\simulation\SC_LOS1_NG60_PHcomp_SM_Nbps2_CR0102_X10dB_M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919" y="1416600"/>
            <a:ext cx="3451286" cy="258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3960289\Desktop\NG60\1605F2F提案\simulation\SC_LOS1_NG60_PHcomp_SM_Nbps4_CR0102_X5dB_M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142" y="3861048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C:\Users\3960289\Desktop\NG60\1605F2F提案\simulation\SC_LOS1_NG60_PHcomp_SM_Nbps4_CR0102_X10dB_M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861048"/>
            <a:ext cx="3426109" cy="256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コンテンツ プレースホルダー 2"/>
          <p:cNvSpPr txBox="1">
            <a:spLocks/>
          </p:cNvSpPr>
          <p:nvPr/>
        </p:nvSpPr>
        <p:spPr>
          <a:xfrm>
            <a:off x="22151" y="2398569"/>
            <a:ext cx="1907381" cy="478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SzTx/>
              <a:buFont typeface="Arial" panose="020B0604020202020204" pitchFamily="34" charset="0"/>
              <a:buNone/>
            </a:pPr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(BPSK, BPSK)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</p:txBody>
      </p:sp>
      <p:sp>
        <p:nvSpPr>
          <p:cNvPr id="21" name="コンテンツ プレースホルダー 2"/>
          <p:cNvSpPr txBox="1">
            <a:spLocks/>
          </p:cNvSpPr>
          <p:nvPr/>
        </p:nvSpPr>
        <p:spPr>
          <a:xfrm>
            <a:off x="-5283" y="4906584"/>
            <a:ext cx="1907381" cy="478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SzTx/>
              <a:buFont typeface="Arial" panose="020B0604020202020204" pitchFamily="34" charset="0"/>
              <a:buNone/>
            </a:pPr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(QPSK, QPSK)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</p:txBody>
      </p:sp>
      <p:sp>
        <p:nvSpPr>
          <p:cNvPr id="22" name="コンテンツ プレースホルダー 2"/>
          <p:cNvSpPr txBox="1">
            <a:spLocks/>
          </p:cNvSpPr>
          <p:nvPr/>
        </p:nvSpPr>
        <p:spPr>
          <a:xfrm>
            <a:off x="2699792" y="1078285"/>
            <a:ext cx="1296144" cy="478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SzTx/>
              <a:buFont typeface="Arial" panose="020B0604020202020204" pitchFamily="34" charset="0"/>
              <a:buNone/>
            </a:pPr>
            <a:r>
              <a:rPr lang="en-US" altLang="ja-JP" sz="2400" dirty="0" smtClean="0">
                <a:solidFill>
                  <a:srgbClr val="000000"/>
                </a:solidFill>
                <a:latin typeface="Symbol" panose="05050102010706020507" pitchFamily="18" charset="2"/>
                <a:ea typeface="ＭＳ Ｐゴシック"/>
              </a:rPr>
              <a:t>a</a:t>
            </a:r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=-5dB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</p:txBody>
      </p:sp>
      <p:sp>
        <p:nvSpPr>
          <p:cNvPr id="23" name="コンテンツ プレースホルダー 2"/>
          <p:cNvSpPr txBox="1">
            <a:spLocks/>
          </p:cNvSpPr>
          <p:nvPr/>
        </p:nvSpPr>
        <p:spPr>
          <a:xfrm>
            <a:off x="6300192" y="1078285"/>
            <a:ext cx="1296144" cy="478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SzTx/>
              <a:buFont typeface="Arial" panose="020B0604020202020204" pitchFamily="34" charset="0"/>
              <a:buNone/>
            </a:pPr>
            <a:r>
              <a:rPr lang="en-US" altLang="ja-JP" sz="2400" dirty="0" smtClean="0">
                <a:solidFill>
                  <a:srgbClr val="000000"/>
                </a:solidFill>
                <a:latin typeface="Symbol" panose="05050102010706020507" pitchFamily="18" charset="2"/>
                <a:ea typeface="ＭＳ Ｐゴシック"/>
              </a:rPr>
              <a:t>a</a:t>
            </a:r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=-10dB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8619756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May 2016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19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smtClean="0"/>
              <a:t>Yutaka Murakami, Panasonic</a:t>
            </a:r>
            <a:endParaRPr lang="en-GB" dirty="0"/>
          </a:p>
        </p:txBody>
      </p:sp>
      <p:sp>
        <p:nvSpPr>
          <p:cNvPr id="15" name="Rectangle 1"/>
          <p:cNvSpPr txBox="1">
            <a:spLocks noChangeArrowheads="1"/>
          </p:cNvSpPr>
          <p:nvPr/>
        </p:nvSpPr>
        <p:spPr bwMode="auto">
          <a:xfrm>
            <a:off x="676138" y="548680"/>
            <a:ext cx="7772400" cy="7200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ja-JP" kern="0" dirty="0" smtClean="0">
                <a:latin typeface="Calibri" panose="020F0502020204030204" pitchFamily="34" charset="0"/>
              </a:rPr>
              <a:t>Results of Period 7, 8, 16, 32 and 64 (R=3/4)</a:t>
            </a:r>
            <a:endParaRPr lang="ja-JP" altLang="en-US" kern="0" dirty="0">
              <a:latin typeface="Calibri" panose="020F0502020204030204" pitchFamily="34" charset="0"/>
            </a:endParaRPr>
          </a:p>
        </p:txBody>
      </p:sp>
      <p:pic>
        <p:nvPicPr>
          <p:cNvPr id="16" name="Picture 2" descr="C:\Users\3960289\Desktop\NG60\1605F2F提案\simulation\SC_LOS1_NG60_PHcomp_SM_Nbps2_CR0304_X5dB_M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811" y="1478118"/>
            <a:ext cx="3369261" cy="252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3960289\Desktop\NG60\1605F2F提案\simulation\SC_LOS1_NG60_PHcomp_SM_Nbps2_CR0304_X10dB_M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433" y="1473554"/>
            <a:ext cx="3313031" cy="248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3960289\Desktop\NG60\1605F2F提案\simulation\SC_LOS1_NG60_PHcomp_SM_Nbps4_CR0304_X5dB_M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878669"/>
            <a:ext cx="3432889" cy="257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C:\Users\3960289\Desktop\NG60\1605F2F提案\simulation\SC_LOS1_NG60_PHcomp_SM_Nbps4_CR0304_X10dB_M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548" y="3929283"/>
            <a:ext cx="3297916" cy="247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コンテンツ プレースホルダー 2"/>
          <p:cNvSpPr txBox="1">
            <a:spLocks/>
          </p:cNvSpPr>
          <p:nvPr/>
        </p:nvSpPr>
        <p:spPr>
          <a:xfrm>
            <a:off x="22151" y="2388664"/>
            <a:ext cx="1907381" cy="478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SzTx/>
              <a:buFont typeface="Arial" panose="020B0604020202020204" pitchFamily="34" charset="0"/>
              <a:buNone/>
            </a:pPr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(BPSK, BPSK)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</p:txBody>
      </p:sp>
      <p:sp>
        <p:nvSpPr>
          <p:cNvPr id="21" name="コンテンツ プレースホルダー 2"/>
          <p:cNvSpPr txBox="1">
            <a:spLocks/>
          </p:cNvSpPr>
          <p:nvPr/>
        </p:nvSpPr>
        <p:spPr>
          <a:xfrm>
            <a:off x="-5283" y="4927157"/>
            <a:ext cx="1907381" cy="478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SzTx/>
              <a:buFont typeface="Arial" panose="020B0604020202020204" pitchFamily="34" charset="0"/>
              <a:buNone/>
            </a:pPr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(QPSK, QPSK)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</p:txBody>
      </p:sp>
      <p:sp>
        <p:nvSpPr>
          <p:cNvPr id="22" name="コンテンツ プレースホルダー 2"/>
          <p:cNvSpPr txBox="1">
            <a:spLocks/>
          </p:cNvSpPr>
          <p:nvPr/>
        </p:nvSpPr>
        <p:spPr>
          <a:xfrm>
            <a:off x="2699792" y="1124744"/>
            <a:ext cx="1296144" cy="478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SzTx/>
              <a:buFont typeface="Arial" panose="020B0604020202020204" pitchFamily="34" charset="0"/>
              <a:buNone/>
            </a:pPr>
            <a:r>
              <a:rPr lang="en-US" altLang="ja-JP" sz="2400" dirty="0" smtClean="0">
                <a:solidFill>
                  <a:srgbClr val="000000"/>
                </a:solidFill>
                <a:latin typeface="Symbol" panose="05050102010706020507" pitchFamily="18" charset="2"/>
                <a:ea typeface="ＭＳ Ｐゴシック"/>
              </a:rPr>
              <a:t>a</a:t>
            </a:r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=-5dB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</p:txBody>
      </p:sp>
      <p:sp>
        <p:nvSpPr>
          <p:cNvPr id="23" name="コンテンツ プレースホルダー 2"/>
          <p:cNvSpPr txBox="1">
            <a:spLocks/>
          </p:cNvSpPr>
          <p:nvPr/>
        </p:nvSpPr>
        <p:spPr>
          <a:xfrm>
            <a:off x="6300192" y="1124744"/>
            <a:ext cx="1296144" cy="478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SzTx/>
              <a:buFont typeface="Arial" panose="020B0604020202020204" pitchFamily="34" charset="0"/>
              <a:buNone/>
            </a:pPr>
            <a:r>
              <a:rPr lang="en-US" altLang="ja-JP" sz="2400" dirty="0" smtClean="0">
                <a:solidFill>
                  <a:srgbClr val="000000"/>
                </a:solidFill>
                <a:latin typeface="Symbol" panose="05050102010706020507" pitchFamily="18" charset="2"/>
                <a:ea typeface="ＭＳ Ｐゴシック"/>
              </a:rPr>
              <a:t>a</a:t>
            </a:r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=-10dB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9938162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 dirty="0" smtClean="0"/>
              <a:t>May 2016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3568" y="836712"/>
            <a:ext cx="7772400" cy="798984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latin typeface="Calibri" panose="020F0502020204030204" pitchFamily="34" charset="0"/>
              </a:rPr>
              <a:t>Introduction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smtClean="0"/>
              <a:t>Yutaka Murakami, Panasonic</a:t>
            </a:r>
            <a:endParaRPr lang="en-GB" dirty="0"/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395536" y="1988840"/>
            <a:ext cx="8352928" cy="36724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Several MIMO scenarios for 11ay have been proposed [1], and this contribution focuses on SU-MIMO scenario for open loop spatial multiplexing (OLSM).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en-US" altLang="ja-JP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This presentation details a SU-MIMO scenario using OLSM and covers </a:t>
            </a:r>
          </a:p>
          <a:p>
            <a:pPr marL="0" indent="0">
              <a:buNone/>
            </a:pPr>
            <a:r>
              <a:rPr lang="ja-JP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ja-JP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- OLSM scenario </a:t>
            </a:r>
          </a:p>
          <a:p>
            <a:pPr marL="0" indent="0">
              <a:buNone/>
            </a:pPr>
            <a:r>
              <a:rPr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- Proposal of OLSM + Phase Hopping (PH)     </a:t>
            </a:r>
            <a:endParaRPr lang="en-US" altLang="ja-JP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ja-JP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- Benefits of PH</a:t>
            </a:r>
          </a:p>
          <a:p>
            <a:pPr marL="0" indent="0">
              <a:buNone/>
            </a:pPr>
            <a:r>
              <a:rPr lang="en-US" altLang="ja-JP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- Simulation results  </a:t>
            </a:r>
            <a:endParaRPr lang="en-US" altLang="ja-JP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May 2016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20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smtClean="0"/>
              <a:t>Yutaka Murakami, Panasonic</a:t>
            </a:r>
            <a:endParaRPr lang="en-GB" dirty="0"/>
          </a:p>
        </p:txBody>
      </p:sp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676138" y="620688"/>
            <a:ext cx="7772400" cy="7200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ja-JP" kern="0" dirty="0" smtClean="0">
                <a:latin typeface="Calibri" panose="020F0502020204030204" pitchFamily="34" charset="0"/>
              </a:rPr>
              <a:t>Results of Period 7, 8, 16, 32 and 64 (R=5/8)</a:t>
            </a:r>
            <a:endParaRPr lang="ja-JP" altLang="en-US" kern="0" dirty="0">
              <a:latin typeface="Calibri" panose="020F0502020204030204" pitchFamily="34" charset="0"/>
            </a:endParaRPr>
          </a:p>
        </p:txBody>
      </p:sp>
      <p:pic>
        <p:nvPicPr>
          <p:cNvPr id="10" name="Picture 2" descr="C:\Users\3960289\Desktop\NG60\1605F2F提案\simulation\SC_LOS1_NG60_PHcomp_SM_Nbps2_CR0508_X5dB_M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48781"/>
            <a:ext cx="3376821" cy="253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3960289\Desktop\NG60\1605F2F提案\simulation\SC_LOS1_NG60_PHcomp_SM_Nbps2_CR0508_X10dB_M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1466782"/>
            <a:ext cx="3384377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3960289\Desktop\NG60\1605F2F提案\simulation\SC_LOS1_NG60_PHcomp_SM_Nbps4_CR0508_X5dB_M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933403"/>
            <a:ext cx="3376821" cy="253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3960289\Desktop\NG60\1605F2F提案\simulation\SC_LOS1_NG60_PHcomp_SM_Nbps4_CR0508_X10dB_M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861048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22151" y="2363096"/>
            <a:ext cx="1907381" cy="478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SzTx/>
              <a:buFont typeface="Arial" panose="020B0604020202020204" pitchFamily="34" charset="0"/>
              <a:buNone/>
            </a:pPr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(BPSK, BPSK)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</p:txBody>
      </p:sp>
      <p:sp>
        <p:nvSpPr>
          <p:cNvPr id="17" name="コンテンツ プレースホルダー 2"/>
          <p:cNvSpPr txBox="1">
            <a:spLocks/>
          </p:cNvSpPr>
          <p:nvPr/>
        </p:nvSpPr>
        <p:spPr>
          <a:xfrm>
            <a:off x="-5283" y="4906584"/>
            <a:ext cx="1907381" cy="478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SzTx/>
              <a:buFont typeface="Arial" panose="020B0604020202020204" pitchFamily="34" charset="0"/>
              <a:buNone/>
            </a:pPr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(QPSK, QPSK)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</p:txBody>
      </p:sp>
      <p:sp>
        <p:nvSpPr>
          <p:cNvPr id="18" name="コンテンツ プレースホルダー 2"/>
          <p:cNvSpPr txBox="1">
            <a:spLocks/>
          </p:cNvSpPr>
          <p:nvPr/>
        </p:nvSpPr>
        <p:spPr>
          <a:xfrm>
            <a:off x="2771800" y="1124744"/>
            <a:ext cx="1296144" cy="478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SzTx/>
              <a:buFont typeface="Arial" panose="020B0604020202020204" pitchFamily="34" charset="0"/>
              <a:buNone/>
            </a:pPr>
            <a:r>
              <a:rPr lang="en-US" altLang="ja-JP" sz="2400" dirty="0" smtClean="0">
                <a:solidFill>
                  <a:srgbClr val="000000"/>
                </a:solidFill>
                <a:latin typeface="Symbol" panose="05050102010706020507" pitchFamily="18" charset="2"/>
                <a:ea typeface="ＭＳ Ｐゴシック"/>
              </a:rPr>
              <a:t>a</a:t>
            </a:r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=-5dB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</p:txBody>
      </p:sp>
      <p:sp>
        <p:nvSpPr>
          <p:cNvPr id="19" name="コンテンツ プレースホルダー 2"/>
          <p:cNvSpPr txBox="1">
            <a:spLocks/>
          </p:cNvSpPr>
          <p:nvPr/>
        </p:nvSpPr>
        <p:spPr>
          <a:xfrm>
            <a:off x="6300192" y="1150293"/>
            <a:ext cx="1296144" cy="478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SzTx/>
              <a:buFont typeface="Arial" panose="020B0604020202020204" pitchFamily="34" charset="0"/>
              <a:buNone/>
            </a:pPr>
            <a:r>
              <a:rPr lang="en-US" altLang="ja-JP" sz="2400" dirty="0" smtClean="0">
                <a:solidFill>
                  <a:srgbClr val="000000"/>
                </a:solidFill>
                <a:latin typeface="Symbol" panose="05050102010706020507" pitchFamily="18" charset="2"/>
                <a:ea typeface="ＭＳ Ｐゴシック"/>
              </a:rPr>
              <a:t>a</a:t>
            </a:r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=-10dB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201317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May 2016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21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smtClean="0"/>
              <a:t>Yutaka Murakami, Panasonic</a:t>
            </a:r>
            <a:endParaRPr lang="en-GB" dirty="0"/>
          </a:p>
        </p:txBody>
      </p:sp>
      <p:sp>
        <p:nvSpPr>
          <p:cNvPr id="10" name="Rectangle 1"/>
          <p:cNvSpPr txBox="1">
            <a:spLocks noChangeArrowheads="1"/>
          </p:cNvSpPr>
          <p:nvPr/>
        </p:nvSpPr>
        <p:spPr bwMode="auto">
          <a:xfrm>
            <a:off x="539552" y="620688"/>
            <a:ext cx="8136904" cy="7200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ja-JP" kern="0" dirty="0" smtClean="0">
                <a:latin typeface="Calibri" panose="020F0502020204030204" pitchFamily="34" charset="0"/>
              </a:rPr>
              <a:t>Results of Period 7, 8, 16, 32 and 64 (R=13/16)</a:t>
            </a:r>
            <a:endParaRPr lang="ja-JP" altLang="en-US" kern="0" dirty="0">
              <a:latin typeface="Calibri" panose="020F0502020204030204" pitchFamily="34" charset="0"/>
            </a:endParaRPr>
          </a:p>
        </p:txBody>
      </p:sp>
      <p:pic>
        <p:nvPicPr>
          <p:cNvPr id="9" name="Picture 2" descr="C:\Users\3960289\Desktop\NG60\1605F2F提案\simulation\SC_LOS1_NG60_PHcomp_SM_Nbps2_CR1316_X5dB_M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50123"/>
            <a:ext cx="3273255" cy="245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3960289\Desktop\NG60\1605F2F提案\simulation\SC_LOS1_NG60_PHcomp_SM_Nbps2_CR1316_X10dB_M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541" y="1550123"/>
            <a:ext cx="3273254" cy="245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3960289\Desktop\NG60\1605F2F提案\simulation\SC_LOS1_NG60_PHcomp_SM_Nbps4_CR1316_X5dB_M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256" y="3933056"/>
            <a:ext cx="3177245" cy="238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3960289\Desktop\NG60\1605F2F提案\simulation\SC_LOS1_NG60_PHcomp_SM_Nbps4_CR1316_X10dB_M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541" y="3861048"/>
            <a:ext cx="3273253" cy="245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コンテンツ プレースホルダー 2"/>
          <p:cNvSpPr txBox="1">
            <a:spLocks/>
          </p:cNvSpPr>
          <p:nvPr/>
        </p:nvSpPr>
        <p:spPr>
          <a:xfrm>
            <a:off x="22151" y="2511777"/>
            <a:ext cx="1907381" cy="478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SzTx/>
              <a:buFont typeface="Arial" panose="020B0604020202020204" pitchFamily="34" charset="0"/>
              <a:buNone/>
            </a:pPr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(BPSK, BPSK)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</p:txBody>
      </p:sp>
      <p:sp>
        <p:nvSpPr>
          <p:cNvPr id="17" name="コンテンツ プレースホルダー 2"/>
          <p:cNvSpPr txBox="1">
            <a:spLocks/>
          </p:cNvSpPr>
          <p:nvPr/>
        </p:nvSpPr>
        <p:spPr>
          <a:xfrm>
            <a:off x="-5283" y="4869160"/>
            <a:ext cx="1907381" cy="478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SzTx/>
              <a:buFont typeface="Arial" panose="020B0604020202020204" pitchFamily="34" charset="0"/>
              <a:buNone/>
            </a:pPr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(QPSK, QPSK)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</p:txBody>
      </p:sp>
      <p:sp>
        <p:nvSpPr>
          <p:cNvPr id="18" name="コンテンツ プレースホルダー 2"/>
          <p:cNvSpPr txBox="1">
            <a:spLocks/>
          </p:cNvSpPr>
          <p:nvPr/>
        </p:nvSpPr>
        <p:spPr>
          <a:xfrm>
            <a:off x="2699792" y="1150293"/>
            <a:ext cx="1296144" cy="478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SzTx/>
              <a:buFont typeface="Arial" panose="020B0604020202020204" pitchFamily="34" charset="0"/>
              <a:buNone/>
            </a:pPr>
            <a:r>
              <a:rPr lang="en-US" altLang="ja-JP" sz="2400" dirty="0" smtClean="0">
                <a:solidFill>
                  <a:srgbClr val="000000"/>
                </a:solidFill>
                <a:latin typeface="Symbol" panose="05050102010706020507" pitchFamily="18" charset="2"/>
                <a:ea typeface="ＭＳ Ｐゴシック"/>
              </a:rPr>
              <a:t>a</a:t>
            </a:r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=-5dB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</p:txBody>
      </p:sp>
      <p:sp>
        <p:nvSpPr>
          <p:cNvPr id="19" name="コンテンツ プレースホルダー 2"/>
          <p:cNvSpPr txBox="1">
            <a:spLocks/>
          </p:cNvSpPr>
          <p:nvPr/>
        </p:nvSpPr>
        <p:spPr>
          <a:xfrm>
            <a:off x="6300192" y="1150293"/>
            <a:ext cx="1296144" cy="478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SzTx/>
              <a:buFont typeface="Arial" panose="020B0604020202020204" pitchFamily="34" charset="0"/>
              <a:buNone/>
            </a:pPr>
            <a:r>
              <a:rPr lang="en-US" altLang="ja-JP" sz="2400" dirty="0" smtClean="0">
                <a:solidFill>
                  <a:srgbClr val="000000"/>
                </a:solidFill>
                <a:latin typeface="Symbol" panose="05050102010706020507" pitchFamily="18" charset="2"/>
                <a:ea typeface="ＭＳ Ｐゴシック"/>
              </a:rPr>
              <a:t>a</a:t>
            </a:r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=-10dB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</p:txBody>
      </p:sp>
      <p:sp>
        <p:nvSpPr>
          <p:cNvPr id="8" name="コンテンツ プレースホルダー 2"/>
          <p:cNvSpPr txBox="1">
            <a:spLocks/>
          </p:cNvSpPr>
          <p:nvPr/>
        </p:nvSpPr>
        <p:spPr>
          <a:xfrm>
            <a:off x="756636" y="6165304"/>
            <a:ext cx="7343755" cy="36003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SzTx/>
              <a:buNone/>
            </a:pPr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- PER performances with period of 7, 8, 16, 32 and 64 are close.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ClrTx/>
              <a:buSzTx/>
              <a:buFont typeface="Wingdings" panose="05000000000000000000" pitchFamily="2" charset="2"/>
              <a:buChar char="ü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9533876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May 2016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22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smtClean="0"/>
              <a:t>Yutaka Murakami, Panasonic</a:t>
            </a:r>
            <a:endParaRPr lang="en-GB" dirty="0"/>
          </a:p>
        </p:txBody>
      </p:sp>
      <p:sp>
        <p:nvSpPr>
          <p:cNvPr id="8" name="Rectangle 1"/>
          <p:cNvSpPr txBox="1">
            <a:spLocks noChangeArrowheads="1"/>
          </p:cNvSpPr>
          <p:nvPr/>
        </p:nvSpPr>
        <p:spPr bwMode="auto">
          <a:xfrm>
            <a:off x="676138" y="764704"/>
            <a:ext cx="7772400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ja-JP" kern="0" dirty="0" smtClean="0">
                <a:latin typeface="Calibri" panose="020F0502020204030204" pitchFamily="34" charset="0"/>
              </a:rPr>
              <a:t>Summary</a:t>
            </a:r>
            <a:endParaRPr lang="ja-JP" altLang="en-US" kern="0" dirty="0">
              <a:latin typeface="Calibri" panose="020F0502020204030204" pitchFamily="34" charset="0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107504" y="1988840"/>
            <a:ext cx="8892480" cy="424847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</a:pPr>
            <a:r>
              <a:rPr lang="en-US" altLang="ja-JP" sz="2800" dirty="0" smtClean="0">
                <a:solidFill>
                  <a:prstClr val="black"/>
                </a:solidFill>
                <a:latin typeface="Calibri"/>
                <a:ea typeface="ＭＳ Ｐゴシック"/>
              </a:rPr>
              <a:t>OLSM is defined for SU-MIMO scenario and in consideration of performance in LOS environments, OLSM + PH is proposed.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</a:pPr>
            <a:endParaRPr lang="en-US" altLang="ja-JP" sz="800" dirty="0" smtClean="0">
              <a:solidFill>
                <a:prstClr val="black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</a:pPr>
            <a:r>
              <a:rPr lang="en-US" altLang="ja-JP" sz="2800" dirty="0" smtClean="0">
                <a:solidFill>
                  <a:prstClr val="black"/>
                </a:solidFill>
                <a:latin typeface="Calibri"/>
                <a:ea typeface="ＭＳ Ｐゴシック"/>
              </a:rPr>
              <a:t>PH helps avoidance of static destructive interference (constellation degeneracy) in LOS environments in the receivers.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</a:pPr>
            <a:endParaRPr lang="en-US" altLang="ja-JP" sz="800" dirty="0" smtClean="0">
              <a:solidFill>
                <a:prstClr val="black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</a:pPr>
            <a:r>
              <a:rPr lang="en-US" altLang="ja-JP" sz="2800" dirty="0" smtClean="0">
                <a:solidFill>
                  <a:prstClr val="black"/>
                </a:solidFill>
                <a:latin typeface="Calibri"/>
                <a:ea typeface="ＭＳ Ｐゴシック"/>
              </a:rPr>
              <a:t>In no precoding + PH with (BPSK, BPSK), PER performance is good when using ML and MMSE.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</a:pPr>
            <a:endParaRPr lang="en-US" altLang="ja-JP" sz="800" dirty="0" smtClean="0">
              <a:solidFill>
                <a:prstClr val="black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</a:pPr>
            <a:r>
              <a:rPr lang="en-US" altLang="ja-JP" sz="2800" dirty="0">
                <a:solidFill>
                  <a:prstClr val="black"/>
                </a:solidFill>
                <a:latin typeface="Calibri"/>
                <a:ea typeface="ＭＳ Ｐゴシック"/>
              </a:rPr>
              <a:t>In </a:t>
            </a:r>
            <a:r>
              <a:rPr lang="en-US" altLang="ja-JP" sz="2800" dirty="0" smtClean="0">
                <a:solidFill>
                  <a:prstClr val="black"/>
                </a:solidFill>
                <a:latin typeface="Calibri"/>
                <a:ea typeface="ＭＳ Ｐゴシック"/>
              </a:rPr>
              <a:t>no precoding </a:t>
            </a:r>
            <a:r>
              <a:rPr lang="en-US" altLang="ja-JP" sz="2800" dirty="0">
                <a:solidFill>
                  <a:prstClr val="black"/>
                </a:solidFill>
                <a:latin typeface="Calibri"/>
                <a:ea typeface="ＭＳ Ｐゴシック"/>
              </a:rPr>
              <a:t>+ PH </a:t>
            </a:r>
            <a:r>
              <a:rPr lang="en-US" altLang="ja-JP" sz="2800" dirty="0" smtClean="0">
                <a:solidFill>
                  <a:prstClr val="black"/>
                </a:solidFill>
                <a:latin typeface="Calibri"/>
                <a:ea typeface="ＭＳ Ｐゴシック"/>
              </a:rPr>
              <a:t>with (QPSK</a:t>
            </a:r>
            <a:r>
              <a:rPr lang="en-US" altLang="ja-JP" sz="2800" dirty="0">
                <a:solidFill>
                  <a:prstClr val="black"/>
                </a:solidFill>
                <a:latin typeface="Calibri"/>
                <a:ea typeface="ＭＳ Ｐゴシック"/>
              </a:rPr>
              <a:t>, </a:t>
            </a:r>
            <a:r>
              <a:rPr lang="en-US" altLang="ja-JP" sz="2800" dirty="0" smtClean="0">
                <a:solidFill>
                  <a:prstClr val="black"/>
                </a:solidFill>
                <a:latin typeface="Calibri"/>
                <a:ea typeface="ＭＳ Ｐゴシック"/>
              </a:rPr>
              <a:t>QPSK</a:t>
            </a:r>
            <a:r>
              <a:rPr lang="en-US" altLang="ja-JP" sz="2800" dirty="0">
                <a:solidFill>
                  <a:prstClr val="black"/>
                </a:solidFill>
                <a:latin typeface="Calibri"/>
                <a:ea typeface="ＭＳ Ｐゴシック"/>
              </a:rPr>
              <a:t>), PER performance is good when using </a:t>
            </a:r>
            <a:r>
              <a:rPr lang="en-US" altLang="ja-JP" sz="2800" dirty="0" smtClean="0">
                <a:solidFill>
                  <a:prstClr val="black"/>
                </a:solidFill>
                <a:latin typeface="Calibri"/>
                <a:ea typeface="ＭＳ Ｐゴシック"/>
              </a:rPr>
              <a:t>ML.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</a:pPr>
            <a:endParaRPr lang="en-US" altLang="ja-JP" sz="800" dirty="0">
              <a:solidFill>
                <a:prstClr val="black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</a:pPr>
            <a:r>
              <a:rPr lang="en-US" altLang="ja-JP" sz="2800" dirty="0" smtClean="0">
                <a:solidFill>
                  <a:prstClr val="black"/>
                </a:solidFill>
                <a:latin typeface="Calibri"/>
                <a:ea typeface="ＭＳ Ｐゴシック"/>
              </a:rPr>
              <a:t>In no precoding case, there are no difference of PER performance between PH and no PH when receivers use ZF.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</a:pPr>
            <a:endParaRPr lang="en-US" altLang="ja-JP" sz="2800" dirty="0" smtClean="0">
              <a:solidFill>
                <a:prstClr val="black"/>
              </a:solidFill>
              <a:latin typeface="Calibri"/>
              <a:ea typeface="ＭＳ Ｐゴシック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</a:pPr>
            <a:r>
              <a:rPr lang="en-US" altLang="ja-JP" sz="2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PER </a:t>
            </a:r>
            <a:r>
              <a:rPr lang="en-US" altLang="ja-JP" sz="28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performances with period of 7, 8, </a:t>
            </a:r>
            <a:r>
              <a:rPr lang="en-US" altLang="ja-JP" sz="2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16, 32 </a:t>
            </a:r>
            <a:r>
              <a:rPr lang="en-US" altLang="ja-JP" sz="28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and </a:t>
            </a:r>
            <a:r>
              <a:rPr lang="en-US" altLang="ja-JP" sz="2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64 </a:t>
            </a:r>
            <a:r>
              <a:rPr lang="en-US" altLang="ja-JP" sz="28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are close</a:t>
            </a:r>
            <a:r>
              <a:rPr lang="en-US" altLang="ja-JP" sz="28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. Therefore, a period of PH can be set to 7, 8, 16, 32 and 64.</a:t>
            </a:r>
            <a:endParaRPr lang="en-US" altLang="ja-JP" sz="2800" dirty="0" smtClean="0">
              <a:solidFill>
                <a:prstClr val="black"/>
              </a:solidFill>
              <a:latin typeface="Calibri"/>
              <a:ea typeface="ＭＳ Ｐゴシック"/>
            </a:endParaRPr>
          </a:p>
          <a:p>
            <a:pPr marL="857250" lvl="1" indent="-457200" fontAlgn="auto">
              <a:spcAft>
                <a:spcPts val="0"/>
              </a:spcAft>
              <a:buClrTx/>
              <a:buSzTx/>
            </a:pPr>
            <a:endParaRPr lang="en-US" altLang="ja-JP" sz="2400" dirty="0" smtClean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0373421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May 2016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23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smtClean="0"/>
              <a:t>Yutaka Murakami, Panasonic</a:t>
            </a:r>
            <a:endParaRPr lang="en-GB" dirty="0"/>
          </a:p>
        </p:txBody>
      </p:sp>
      <p:sp>
        <p:nvSpPr>
          <p:cNvPr id="8" name="Rectangle 1"/>
          <p:cNvSpPr txBox="1">
            <a:spLocks noChangeArrowheads="1"/>
          </p:cNvSpPr>
          <p:nvPr/>
        </p:nvSpPr>
        <p:spPr bwMode="auto">
          <a:xfrm>
            <a:off x="676138" y="692696"/>
            <a:ext cx="7772400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ja-JP" kern="0" dirty="0" smtClean="0">
                <a:latin typeface="Calibri" panose="020F0502020204030204" pitchFamily="34" charset="0"/>
              </a:rPr>
              <a:t>Straw poll 1</a:t>
            </a:r>
            <a:endParaRPr lang="ja-JP" altLang="en-US" kern="0" dirty="0">
              <a:latin typeface="Calibri" panose="020F0502020204030204" pitchFamily="34" charset="0"/>
            </a:endParaRP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169974" y="1772816"/>
            <a:ext cx="8784976" cy="37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lvl="1" indent="-45720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en-US" altLang="ja-JP" sz="2400" dirty="0">
                <a:solidFill>
                  <a:prstClr val="black"/>
                </a:solidFill>
                <a:latin typeface="Calibri"/>
                <a:ea typeface="ＭＳ Ｐゴシック"/>
              </a:rPr>
              <a:t>Do you agree </a:t>
            </a:r>
            <a:r>
              <a:rPr lang="en-US" altLang="ja-JP" sz="2400" dirty="0" smtClean="0">
                <a:solidFill>
                  <a:prstClr val="black"/>
                </a:solidFill>
                <a:latin typeface="Calibri"/>
                <a:ea typeface="ＭＳ Ｐゴシック"/>
              </a:rPr>
              <a:t>to insert the following in clause 7 of the SFD:</a:t>
            </a:r>
          </a:p>
          <a:p>
            <a:pPr marL="400050" lvl="1" indent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ja-JP" sz="2400" dirty="0" smtClean="0">
                <a:solidFill>
                  <a:prstClr val="black"/>
                </a:solidFill>
                <a:latin typeface="Calibri"/>
                <a:ea typeface="ＭＳ Ｐゴシック"/>
              </a:rPr>
              <a:t>       “The 11ay specification shall support SU-MIMO with </a:t>
            </a:r>
          </a:p>
          <a:p>
            <a:pPr marL="400050" lvl="1" indent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ja-JP" sz="2400" dirty="0">
                <a:solidFill>
                  <a:prstClr val="black"/>
                </a:solidFill>
                <a:latin typeface="Calibri"/>
                <a:ea typeface="ＭＳ Ｐゴシック"/>
              </a:rPr>
              <a:t> </a:t>
            </a:r>
            <a:r>
              <a:rPr lang="en-US" altLang="ja-JP" sz="2400" dirty="0" smtClean="0">
                <a:solidFill>
                  <a:prstClr val="black"/>
                </a:solidFill>
                <a:latin typeface="Calibri"/>
                <a:ea typeface="ＭＳ Ｐゴシック"/>
              </a:rPr>
              <a:t>        predetermined and/or no precoding matrices.”</a:t>
            </a:r>
            <a:endParaRPr lang="en-US" altLang="ja-JP" sz="24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402195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May 2016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24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smtClean="0"/>
              <a:t>Yutaka Murakami, Panasonic</a:t>
            </a:r>
            <a:endParaRPr lang="en-GB" dirty="0"/>
          </a:p>
        </p:txBody>
      </p:sp>
      <p:sp>
        <p:nvSpPr>
          <p:cNvPr id="10" name="Rectangle 1"/>
          <p:cNvSpPr txBox="1">
            <a:spLocks noChangeArrowheads="1"/>
          </p:cNvSpPr>
          <p:nvPr/>
        </p:nvSpPr>
        <p:spPr bwMode="auto">
          <a:xfrm>
            <a:off x="676138" y="620688"/>
            <a:ext cx="7772400" cy="8640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ja-JP" kern="0" dirty="0" smtClean="0">
                <a:latin typeface="Calibri" panose="020F0502020204030204" pitchFamily="34" charset="0"/>
              </a:rPr>
              <a:t>Straw poll 2</a:t>
            </a:r>
            <a:endParaRPr lang="ja-JP" altLang="en-US" kern="0" dirty="0">
              <a:latin typeface="Calibri" panose="020F0502020204030204" pitchFamily="34" charset="0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-129662" y="1700808"/>
            <a:ext cx="9310174" cy="33843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lvl="1" indent="-45720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</a:pPr>
            <a:r>
              <a:rPr lang="en-US" altLang="ja-JP" sz="2400" dirty="0">
                <a:solidFill>
                  <a:prstClr val="black"/>
                </a:solidFill>
                <a:latin typeface="Calibri"/>
                <a:ea typeface="ＭＳ Ｐゴシック"/>
              </a:rPr>
              <a:t>Do you agree </a:t>
            </a:r>
            <a:r>
              <a:rPr lang="en-US" altLang="ja-JP" sz="2400" dirty="0" smtClean="0">
                <a:solidFill>
                  <a:prstClr val="black"/>
                </a:solidFill>
                <a:latin typeface="Calibri"/>
                <a:ea typeface="ＭＳ Ｐゴシック"/>
              </a:rPr>
              <a:t>to insert the following in clause 7 of the SFD:</a:t>
            </a:r>
          </a:p>
          <a:p>
            <a:pPr marL="400050" lvl="1" indent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ja-JP" sz="2400" dirty="0">
                <a:solidFill>
                  <a:prstClr val="black"/>
                </a:solidFill>
                <a:latin typeface="Calibri"/>
                <a:ea typeface="ＭＳ Ｐゴシック"/>
              </a:rPr>
              <a:t>       </a:t>
            </a:r>
            <a:r>
              <a:rPr lang="en-US" altLang="ja-JP" sz="2400" dirty="0" smtClean="0">
                <a:solidFill>
                  <a:prstClr val="black"/>
                </a:solidFill>
                <a:latin typeface="Calibri"/>
                <a:ea typeface="ＭＳ Ｐゴシック"/>
              </a:rPr>
              <a:t>“The 11ay specification shall define SU-MIMO transmission  </a:t>
            </a:r>
          </a:p>
          <a:p>
            <a:pPr marL="400050" lvl="1" indent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ja-JP" sz="2400" dirty="0">
                <a:solidFill>
                  <a:prstClr val="black"/>
                </a:solidFill>
                <a:latin typeface="Calibri"/>
                <a:ea typeface="ＭＳ Ｐゴシック"/>
              </a:rPr>
              <a:t> </a:t>
            </a:r>
            <a:r>
              <a:rPr lang="en-US" altLang="ja-JP" sz="2400" dirty="0" smtClean="0">
                <a:solidFill>
                  <a:prstClr val="black"/>
                </a:solidFill>
                <a:latin typeface="Calibri"/>
                <a:ea typeface="ＭＳ Ｐゴシック"/>
              </a:rPr>
              <a:t>        with and without phase hopping of EDMG-PPDU for EDMG OFDM PHY. </a:t>
            </a:r>
          </a:p>
          <a:p>
            <a:pPr marL="400050" lvl="1" indent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ja-JP" sz="2400" dirty="0" smtClean="0">
                <a:solidFill>
                  <a:prstClr val="black"/>
                </a:solidFill>
                <a:latin typeface="Calibri"/>
                <a:ea typeface="ＭＳ Ｐゴシック"/>
              </a:rPr>
              <a:t>         An EDMG STA may support transmission and reception of SU-MIMO</a:t>
            </a:r>
          </a:p>
          <a:p>
            <a:pPr marL="400050" lvl="1" indent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ja-JP" sz="2400" dirty="0">
                <a:solidFill>
                  <a:prstClr val="black"/>
                </a:solidFill>
                <a:latin typeface="Calibri"/>
                <a:ea typeface="ＭＳ Ｐゴシック"/>
              </a:rPr>
              <a:t> </a:t>
            </a:r>
            <a:r>
              <a:rPr lang="en-US" altLang="ja-JP" sz="2400" dirty="0" smtClean="0">
                <a:solidFill>
                  <a:prstClr val="black"/>
                </a:solidFill>
                <a:latin typeface="Calibri"/>
                <a:ea typeface="ＭＳ Ｐゴシック"/>
              </a:rPr>
              <a:t>        with phase hopping.”</a:t>
            </a:r>
          </a:p>
          <a:p>
            <a:pPr marL="400050" lvl="1" indent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ja-JP" sz="1200" dirty="0" smtClean="0">
                <a:solidFill>
                  <a:prstClr val="black"/>
                </a:solidFill>
                <a:latin typeface="Calibri"/>
                <a:ea typeface="ＭＳ Ｐゴシック"/>
              </a:rPr>
              <a:t>      </a:t>
            </a:r>
          </a:p>
          <a:p>
            <a:pPr marL="400050" lvl="1" indent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ja-JP" sz="2400" dirty="0" smtClean="0">
                <a:solidFill>
                  <a:prstClr val="black"/>
                </a:solidFill>
                <a:latin typeface="Calibri"/>
                <a:ea typeface="ＭＳ Ｐゴシック"/>
              </a:rPr>
              <a:t>         - “with/without precoding” </a:t>
            </a:r>
            <a:r>
              <a:rPr lang="en-US" altLang="ja-JP" sz="24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is TBD. </a:t>
            </a:r>
          </a:p>
          <a:p>
            <a:pPr marL="400050" lvl="1" indent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ja-JP" sz="2400" dirty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 </a:t>
            </a:r>
            <a:r>
              <a:rPr lang="en-US" altLang="ja-JP" sz="24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        - Period of phase hopping is TBD.</a:t>
            </a:r>
          </a:p>
          <a:p>
            <a:pPr marL="400050" lvl="1" indent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endParaRPr lang="en-US" altLang="ja-JP" sz="24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8265744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May 2016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25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smtClean="0"/>
              <a:t>Yutaka Murakami, Panasonic</a:t>
            </a:r>
            <a:endParaRPr lang="en-GB" dirty="0"/>
          </a:p>
        </p:txBody>
      </p:sp>
      <p:sp>
        <p:nvSpPr>
          <p:cNvPr id="8" name="Rectangle 1"/>
          <p:cNvSpPr txBox="1">
            <a:spLocks noChangeArrowheads="1"/>
          </p:cNvSpPr>
          <p:nvPr/>
        </p:nvSpPr>
        <p:spPr bwMode="auto">
          <a:xfrm>
            <a:off x="676138" y="764704"/>
            <a:ext cx="77724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ja-JP" kern="0" dirty="0" smtClean="0">
                <a:latin typeface="Calibri" panose="020F0502020204030204" pitchFamily="34" charset="0"/>
              </a:rPr>
              <a:t>References</a:t>
            </a:r>
            <a:endParaRPr lang="ja-JP" altLang="en-US" kern="0" dirty="0">
              <a:latin typeface="Calibri" panose="020F0502020204030204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76138" y="1988840"/>
            <a:ext cx="7772400" cy="4176464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>
              <a:lnSpc>
                <a:spcPct val="150000"/>
              </a:lnSpc>
              <a:buFont typeface="+mj-lt"/>
              <a:buAutoNum type="arabicParenR"/>
              <a:defRPr/>
            </a:pPr>
            <a:r>
              <a:rPr lang="en-US" altLang="zh-CN" sz="1800" dirty="0">
                <a:latin typeface="Calibri" panose="020F0502020204030204" pitchFamily="34" charset="0"/>
                <a:ea typeface="宋体" charset="-122"/>
              </a:rPr>
              <a:t>11-15-0334-01-ng60-mimo-framework</a:t>
            </a:r>
          </a:p>
          <a:p>
            <a:pPr eaLnBrk="0" hangingPunct="0">
              <a:lnSpc>
                <a:spcPct val="150000"/>
              </a:lnSpc>
              <a:buFont typeface="+mj-lt"/>
              <a:buAutoNum type="arabicParenR"/>
              <a:defRPr/>
            </a:pPr>
            <a:r>
              <a:rPr lang="en-US" altLang="zh-CN" sz="1800" dirty="0">
                <a:latin typeface="Calibri" panose="020F0502020204030204" pitchFamily="34" charset="0"/>
                <a:ea typeface="宋体" charset="-122"/>
              </a:rPr>
              <a:t>D. Vargas, D. </a:t>
            </a:r>
            <a:r>
              <a:rPr lang="en-US" altLang="zh-CN" sz="1800" dirty="0" err="1">
                <a:latin typeface="Calibri" panose="020F0502020204030204" pitchFamily="34" charset="0"/>
                <a:ea typeface="宋体" charset="-122"/>
              </a:rPr>
              <a:t>Goz</a:t>
            </a:r>
            <a:r>
              <a:rPr lang="en-US" altLang="ja-JP" sz="1800" dirty="0" err="1">
                <a:latin typeface="Calibri" panose="020F0502020204030204" pitchFamily="34" charset="0"/>
                <a:ea typeface="宋体" charset="-122"/>
              </a:rPr>
              <a:t>álvez</a:t>
            </a:r>
            <a:r>
              <a:rPr lang="en-US" altLang="ja-JP" sz="1800" dirty="0">
                <a:latin typeface="Calibri" panose="020F0502020204030204" pitchFamily="34" charset="0"/>
                <a:ea typeface="宋体" charset="-122"/>
              </a:rPr>
              <a:t>, D. Gómez-</a:t>
            </a:r>
            <a:r>
              <a:rPr lang="en-US" altLang="ja-JP" sz="1800" dirty="0" err="1">
                <a:latin typeface="Calibri" panose="020F0502020204030204" pitchFamily="34" charset="0"/>
                <a:ea typeface="宋体" charset="-122"/>
              </a:rPr>
              <a:t>Barquero</a:t>
            </a:r>
            <a:r>
              <a:rPr lang="en-US" altLang="ja-JP" sz="1800" dirty="0">
                <a:latin typeface="Calibri" panose="020F0502020204030204" pitchFamily="34" charset="0"/>
                <a:ea typeface="宋体" charset="-122"/>
              </a:rPr>
              <a:t>, and N. Cardona, “MIMO for DVB-NGH, the next generation mobile TV broadcasting,” IEEE </a:t>
            </a:r>
            <a:r>
              <a:rPr lang="en-US" altLang="ja-JP" sz="1800" dirty="0" err="1">
                <a:latin typeface="Calibri" panose="020F0502020204030204" pitchFamily="34" charset="0"/>
                <a:ea typeface="宋体" charset="-122"/>
              </a:rPr>
              <a:t>Commun</a:t>
            </a:r>
            <a:r>
              <a:rPr lang="en-US" altLang="ja-JP" sz="1800" dirty="0">
                <a:latin typeface="Calibri" panose="020F0502020204030204" pitchFamily="34" charset="0"/>
                <a:ea typeface="宋体" charset="-122"/>
              </a:rPr>
              <a:t>. Mag., vol.57, no.7, pp.130-137, July 2013.</a:t>
            </a:r>
            <a:endParaRPr lang="en-US" altLang="zh-CN" sz="1800" dirty="0">
              <a:latin typeface="Calibri" panose="020F0502020204030204" pitchFamily="34" charset="0"/>
              <a:ea typeface="宋体" charset="-122"/>
            </a:endParaRPr>
          </a:p>
          <a:p>
            <a:pPr eaLnBrk="0" hangingPunct="0">
              <a:lnSpc>
                <a:spcPct val="150000"/>
              </a:lnSpc>
              <a:buFont typeface="+mj-lt"/>
              <a:buAutoNum type="arabicParenR"/>
              <a:defRPr/>
            </a:pPr>
            <a:r>
              <a:rPr lang="en-US" altLang="zh-CN" sz="1800" dirty="0" smtClean="0">
                <a:latin typeface="Calibri" panose="020F0502020204030204" pitchFamily="34" charset="0"/>
                <a:ea typeface="宋体" charset="-122"/>
              </a:rPr>
              <a:t>S. Moon, W.-S. </a:t>
            </a:r>
            <a:r>
              <a:rPr lang="en-US" altLang="zh-CN" sz="1800" dirty="0" err="1" smtClean="0">
                <a:latin typeface="Calibri" panose="020F0502020204030204" pitchFamily="34" charset="0"/>
                <a:ea typeface="宋体" charset="-122"/>
              </a:rPr>
              <a:t>Ko</a:t>
            </a:r>
            <a:r>
              <a:rPr lang="en-US" altLang="zh-CN" sz="1800" dirty="0" smtClean="0">
                <a:latin typeface="Calibri" panose="020F0502020204030204" pitchFamily="34" charset="0"/>
                <a:ea typeface="宋体" charset="-122"/>
              </a:rPr>
              <a:t>, D. Vargas, </a:t>
            </a:r>
            <a:r>
              <a:rPr lang="en-US" altLang="ja-JP" sz="1800" dirty="0" smtClean="0">
                <a:latin typeface="Calibri" panose="020F0502020204030204" pitchFamily="34" charset="0"/>
                <a:ea typeface="宋体" charset="-122"/>
              </a:rPr>
              <a:t>M. D. </a:t>
            </a:r>
            <a:r>
              <a:rPr lang="en-US" altLang="ja-JP" sz="1800" dirty="0" err="1" smtClean="0">
                <a:latin typeface="Calibri" panose="020F0502020204030204" pitchFamily="34" charset="0"/>
                <a:ea typeface="宋体" charset="-122"/>
              </a:rPr>
              <a:t>Nisar</a:t>
            </a:r>
            <a:r>
              <a:rPr lang="en-US" altLang="ja-JP" sz="1800" dirty="0" smtClean="0">
                <a:latin typeface="Calibri" panose="020F0502020204030204" pitchFamily="34" charset="0"/>
                <a:ea typeface="宋体" charset="-122"/>
              </a:rPr>
              <a:t>,</a:t>
            </a:r>
            <a:r>
              <a:rPr lang="ja-JP" altLang="en-US" sz="1800" dirty="0" smtClean="0">
                <a:latin typeface="Calibri" panose="020F0502020204030204" pitchFamily="34" charset="0"/>
                <a:ea typeface="宋体" charset="-122"/>
              </a:rPr>
              <a:t> </a:t>
            </a:r>
            <a:r>
              <a:rPr lang="en-US" altLang="ja-JP" sz="1800" dirty="0" smtClean="0">
                <a:latin typeface="Calibri" panose="020F0502020204030204" pitchFamily="34" charset="0"/>
                <a:ea typeface="宋体" charset="-122"/>
              </a:rPr>
              <a:t>and V. Pauli, “Enhanced spatial multiplexing for rate-2 MIMO of DVB-NGH system,” </a:t>
            </a:r>
            <a:r>
              <a:rPr lang="en-US" altLang="zh-CN" sz="1800" dirty="0" smtClean="0">
                <a:latin typeface="Calibri" panose="020F0502020204030204" pitchFamily="34" charset="0"/>
                <a:ea typeface="宋体" charset="-122"/>
              </a:rPr>
              <a:t> 19th International conference on Telecommunication, 2012.</a:t>
            </a:r>
          </a:p>
          <a:p>
            <a:pPr eaLnBrk="0" hangingPunct="0">
              <a:lnSpc>
                <a:spcPct val="150000"/>
              </a:lnSpc>
              <a:buFont typeface="+mj-lt"/>
              <a:buAutoNum type="arabicParenR"/>
              <a:defRPr/>
            </a:pPr>
            <a:r>
              <a:rPr lang="en-US" altLang="zh-CN" sz="1800" dirty="0" smtClean="0">
                <a:latin typeface="Calibri" panose="020F0502020204030204" pitchFamily="34" charset="0"/>
                <a:ea typeface="宋体" charset="-122"/>
              </a:rPr>
              <a:t>11-16-0388-00-00ay-performance-analysis-of-open-loop-su-mimo-receivers-for-ieee-802-11ay</a:t>
            </a:r>
          </a:p>
          <a:p>
            <a:pPr eaLnBrk="0" hangingPunct="0">
              <a:lnSpc>
                <a:spcPct val="150000"/>
              </a:lnSpc>
              <a:buFont typeface="+mj-lt"/>
              <a:buAutoNum type="arabicParenR"/>
              <a:defRPr/>
            </a:pPr>
            <a:endParaRPr lang="en-US" altLang="zh-CN" sz="1800" dirty="0">
              <a:latin typeface="Calibri" panose="020F0502020204030204" pitchFamily="34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488474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May 2016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26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smtClean="0"/>
              <a:t>Yutaka Murakami, Panasonic</a:t>
            </a:r>
            <a:endParaRPr lang="en-GB" dirty="0"/>
          </a:p>
        </p:txBody>
      </p:sp>
      <p:sp>
        <p:nvSpPr>
          <p:cNvPr id="8" name="Rectangle 1"/>
          <p:cNvSpPr txBox="1">
            <a:spLocks noChangeArrowheads="1"/>
          </p:cNvSpPr>
          <p:nvPr/>
        </p:nvSpPr>
        <p:spPr bwMode="auto">
          <a:xfrm>
            <a:off x="0" y="2780928"/>
            <a:ext cx="91440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ja-JP" sz="4800" kern="0" dirty="0" smtClean="0">
                <a:latin typeface="Calibri" panose="020F0502020204030204" pitchFamily="34" charset="0"/>
              </a:rPr>
              <a:t>Appendix</a:t>
            </a:r>
            <a:endParaRPr lang="ja-JP" altLang="en-US" sz="4800" kern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4059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May 2016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27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smtClean="0"/>
              <a:t>Yutaka Murakami, Panasonic</a:t>
            </a:r>
            <a:endParaRPr lang="en-GB" dirty="0"/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987062"/>
            <a:ext cx="2976331" cy="2232249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457" y="1423529"/>
            <a:ext cx="3154015" cy="2365511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484784"/>
            <a:ext cx="2976331" cy="2232248"/>
          </a:xfrm>
          <a:prstGeom prst="rect">
            <a:avLst/>
          </a:prstGeom>
        </p:spPr>
      </p:pic>
      <p:sp>
        <p:nvSpPr>
          <p:cNvPr id="23" name="Rectangle 1"/>
          <p:cNvSpPr txBox="1">
            <a:spLocks noChangeArrowheads="1"/>
          </p:cNvSpPr>
          <p:nvPr/>
        </p:nvSpPr>
        <p:spPr bwMode="auto">
          <a:xfrm>
            <a:off x="395536" y="620688"/>
            <a:ext cx="8424936" cy="64807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ja-JP" kern="0" dirty="0" smtClean="0">
                <a:latin typeface="Calibri" panose="020F0502020204030204" pitchFamily="34" charset="0"/>
              </a:rPr>
              <a:t>Comparison between PH and no PH (</a:t>
            </a:r>
            <a:r>
              <a:rPr lang="en-US" altLang="ja-JP" dirty="0">
                <a:latin typeface="Symbol" panose="05050102010706020507" pitchFamily="18" charset="2"/>
                <a:ea typeface="ＭＳ Ｐゴシック"/>
              </a:rPr>
              <a:t>a</a:t>
            </a:r>
            <a:r>
              <a:rPr lang="en-US" altLang="ja-JP" dirty="0">
                <a:latin typeface="Calibri" panose="020F0502020204030204" pitchFamily="34" charset="0"/>
                <a:ea typeface="ＭＳ Ｐゴシック"/>
              </a:rPr>
              <a:t>=-</a:t>
            </a:r>
            <a:r>
              <a:rPr lang="en-US" altLang="ja-JP" dirty="0" smtClean="0">
                <a:latin typeface="Calibri" panose="020F0502020204030204" pitchFamily="34" charset="0"/>
                <a:ea typeface="ＭＳ Ｐゴシック"/>
              </a:rPr>
              <a:t>5dB</a:t>
            </a:r>
            <a:r>
              <a:rPr lang="en-US" altLang="ja-JP" kern="0" dirty="0" smtClean="0">
                <a:latin typeface="Calibri" panose="020F0502020204030204" pitchFamily="34" charset="0"/>
              </a:rPr>
              <a:t>)</a:t>
            </a:r>
            <a:endParaRPr lang="ja-JP" altLang="en-US" kern="0" dirty="0">
              <a:latin typeface="Calibri" panose="020F0502020204030204" pitchFamily="34" charset="0"/>
            </a:endParaRPr>
          </a:p>
        </p:txBody>
      </p:sp>
      <p:sp>
        <p:nvSpPr>
          <p:cNvPr id="24" name="コンテンツ プレースホルダー 2"/>
          <p:cNvSpPr txBox="1">
            <a:spLocks/>
          </p:cNvSpPr>
          <p:nvPr/>
        </p:nvSpPr>
        <p:spPr>
          <a:xfrm>
            <a:off x="22151" y="2420888"/>
            <a:ext cx="1907381" cy="47850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SzTx/>
              <a:buFont typeface="Arial" panose="020B0604020202020204" pitchFamily="34" charset="0"/>
              <a:buNone/>
            </a:pPr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(16QAM, 16QAM)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1714500" lvl="3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12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2171700" lvl="4" indent="-457200">
              <a:buClrTx/>
              <a:buSzTx/>
            </a:pPr>
            <a:endParaRPr lang="en-US" altLang="ja-JP" sz="16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2171700" lvl="4" indent="-457200">
              <a:buClrTx/>
              <a:buSzTx/>
            </a:pPr>
            <a:endParaRPr lang="en-US" altLang="ja-JP" sz="16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</p:txBody>
      </p:sp>
      <p:sp>
        <p:nvSpPr>
          <p:cNvPr id="25" name="コンテンツ プレースホルダー 2"/>
          <p:cNvSpPr txBox="1">
            <a:spLocks/>
          </p:cNvSpPr>
          <p:nvPr/>
        </p:nvSpPr>
        <p:spPr>
          <a:xfrm>
            <a:off x="-5283" y="4906584"/>
            <a:ext cx="1907381" cy="47850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SzTx/>
              <a:buNone/>
            </a:pPr>
            <a:r>
              <a:rPr lang="en-US" altLang="ja-JP" sz="24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(16QAM, 16QAM</a:t>
            </a:r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)</a:t>
            </a:r>
          </a:p>
          <a:p>
            <a:pPr marL="0" lvl="1" indent="0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</p:txBody>
      </p:sp>
      <p:sp>
        <p:nvSpPr>
          <p:cNvPr id="26" name="コンテンツ プレースホルダー 2"/>
          <p:cNvSpPr txBox="1">
            <a:spLocks/>
          </p:cNvSpPr>
          <p:nvPr/>
        </p:nvSpPr>
        <p:spPr>
          <a:xfrm>
            <a:off x="2339752" y="1150293"/>
            <a:ext cx="1872208" cy="47850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Tx/>
              <a:buSzTx/>
              <a:buNone/>
            </a:pPr>
            <a:r>
              <a:rPr lang="en-US" altLang="ja-JP" sz="2400" kern="0" dirty="0" smtClean="0">
                <a:latin typeface="Calibri" panose="020F0502020204030204" pitchFamily="34" charset="0"/>
              </a:rPr>
              <a:t>R=13/16</a:t>
            </a:r>
          </a:p>
          <a:p>
            <a:pPr marL="0" indent="0" algn="ctr">
              <a:buClrTx/>
              <a:buSzTx/>
              <a:buNone/>
            </a:pPr>
            <a:r>
              <a:rPr lang="en-US" altLang="ja-JP" sz="2400" kern="0" dirty="0" smtClean="0">
                <a:latin typeface="Calibri" panose="020F0502020204030204" pitchFamily="34" charset="0"/>
              </a:rPr>
              <a:t> in LOS model #1</a:t>
            </a: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 algn="ctr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 algn="ctr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 algn="ctr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 algn="ctr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 algn="ctr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 algn="ctr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</p:txBody>
      </p:sp>
      <p:sp>
        <p:nvSpPr>
          <p:cNvPr id="27" name="コンテンツ プレースホルダー 2"/>
          <p:cNvSpPr txBox="1">
            <a:spLocks/>
          </p:cNvSpPr>
          <p:nvPr/>
        </p:nvSpPr>
        <p:spPr>
          <a:xfrm>
            <a:off x="6300192" y="1124744"/>
            <a:ext cx="1296144" cy="47850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Tx/>
              <a:buSzTx/>
              <a:buNone/>
            </a:pPr>
            <a:r>
              <a:rPr lang="en-US" altLang="ja-JP" sz="2400" kern="0" dirty="0" smtClean="0">
                <a:latin typeface="Calibri" panose="020F0502020204030204" pitchFamily="34" charset="0"/>
              </a:rPr>
              <a:t>R=5/8</a:t>
            </a:r>
          </a:p>
          <a:p>
            <a:pPr marL="0" indent="0" algn="ctr">
              <a:buClrTx/>
              <a:buSzTx/>
              <a:buNone/>
            </a:pPr>
            <a:r>
              <a:rPr lang="en-US" altLang="ja-JP" sz="2400" kern="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In LOS model #1</a:t>
            </a: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 algn="ctr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 algn="ctr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 algn="ctr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 algn="ctr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 algn="ctr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 algn="ctr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</p:txBody>
      </p:sp>
      <p:sp>
        <p:nvSpPr>
          <p:cNvPr id="28" name="円/楕円 27"/>
          <p:cNvSpPr/>
          <p:nvPr/>
        </p:nvSpPr>
        <p:spPr>
          <a:xfrm rot="19767787">
            <a:off x="3391629" y="2995135"/>
            <a:ext cx="113202" cy="203172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 rot="19767787">
            <a:off x="6575273" y="2851119"/>
            <a:ext cx="113202" cy="2031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 rot="19767787">
            <a:off x="6920021" y="2939613"/>
            <a:ext cx="113202" cy="203172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円/楕円 30"/>
          <p:cNvSpPr/>
          <p:nvPr/>
        </p:nvSpPr>
        <p:spPr>
          <a:xfrm rot="19767787">
            <a:off x="3046881" y="2939613"/>
            <a:ext cx="113202" cy="2031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 rot="19767787">
            <a:off x="3046881" y="5387885"/>
            <a:ext cx="113202" cy="2031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コンテンツ プレースホルダー 2"/>
          <p:cNvSpPr txBox="1">
            <a:spLocks/>
          </p:cNvSpPr>
          <p:nvPr/>
        </p:nvSpPr>
        <p:spPr>
          <a:xfrm>
            <a:off x="2699792" y="3645024"/>
            <a:ext cx="1296144" cy="478507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Tx/>
              <a:buSzTx/>
              <a:buNone/>
            </a:pPr>
            <a:r>
              <a:rPr lang="en-US" altLang="ja-JP" sz="2400" kern="0" dirty="0" smtClean="0">
                <a:latin typeface="Calibri" panose="020F0502020204030204" pitchFamily="34" charset="0"/>
              </a:rPr>
              <a:t>R=3/4</a:t>
            </a:r>
          </a:p>
          <a:p>
            <a:pPr marL="0" indent="0" algn="ctr">
              <a:buClrTx/>
              <a:buSzTx/>
              <a:buNone/>
            </a:pPr>
            <a:r>
              <a:rPr lang="en-US" altLang="ja-JP" sz="2400" kern="0" dirty="0" smtClean="0">
                <a:latin typeface="Calibri" panose="020F0502020204030204" pitchFamily="34" charset="0"/>
              </a:rPr>
              <a:t>In LOS model #1</a:t>
            </a:r>
          </a:p>
          <a:p>
            <a:pPr marL="0" indent="0" algn="ctr">
              <a:buClrTx/>
              <a:buSzTx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 algn="ctr"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 algn="ctr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 algn="ctr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 algn="ctr"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 algn="ctr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 algn="ctr"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</p:txBody>
      </p:sp>
      <p:sp>
        <p:nvSpPr>
          <p:cNvPr id="34" name="コンテンツ プレースホルダー 2"/>
          <p:cNvSpPr txBox="1">
            <a:spLocks/>
          </p:cNvSpPr>
          <p:nvPr/>
        </p:nvSpPr>
        <p:spPr>
          <a:xfrm>
            <a:off x="216024" y="6093296"/>
            <a:ext cx="8820472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SzTx/>
              <a:buNone/>
            </a:pPr>
            <a:r>
              <a:rPr lang="en-US" altLang="ja-JP" sz="20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- In </a:t>
            </a:r>
            <a:r>
              <a:rPr lang="en-US" altLang="ja-JP" sz="20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(16QAM,16QAM), PH </a:t>
            </a:r>
            <a:r>
              <a:rPr lang="en-US" altLang="ja-JP" sz="20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has gain, compared with no PH when using ML and MMSE.</a:t>
            </a:r>
          </a:p>
        </p:txBody>
      </p:sp>
    </p:spTree>
    <p:extLst>
      <p:ext uri="{BB962C8B-B14F-4D97-AF65-F5344CB8AC3E}">
        <p14:creationId xmlns:p14="http://schemas.microsoft.com/office/powerpoint/2010/main" val="27290920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May 2016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3</a:t>
            </a:fld>
            <a:endParaRPr lang="en-GB"/>
          </a:p>
        </p:txBody>
      </p:sp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688032" y="778024"/>
            <a:ext cx="7772400" cy="1066800"/>
          </a:xfrm>
          <a:ln/>
        </p:spPr>
        <p:txBody>
          <a:bodyPr/>
          <a:lstStyle/>
          <a:p>
            <a:r>
              <a:rPr lang="en-US" altLang="ja-JP" dirty="0" smtClean="0">
                <a:latin typeface="Calibri" panose="020F0502020204030204" pitchFamily="34" charset="0"/>
              </a:rPr>
              <a:t>SU-MIMO </a:t>
            </a:r>
            <a:r>
              <a:rPr lang="en-US" altLang="ja-JP" dirty="0">
                <a:latin typeface="Calibri" panose="020F0502020204030204" pitchFamily="34" charset="0"/>
              </a:rPr>
              <a:t>Scenario: Open Loop Spatial Multiplexing (OLSM</a:t>
            </a:r>
            <a:r>
              <a:rPr lang="en-US" altLang="ja-JP" dirty="0" smtClean="0">
                <a:latin typeface="Calibri" panose="020F0502020204030204" pitchFamily="34" charset="0"/>
              </a:rPr>
              <a:t>) (1/2)</a:t>
            </a:r>
            <a:endParaRPr lang="ja-JP" altLang="en-US" dirty="0">
              <a:latin typeface="Calibri" panose="020F0502020204030204" pitchFamily="34" charset="0"/>
            </a:endParaRPr>
          </a:p>
        </p:txBody>
      </p:sp>
      <p:sp>
        <p:nvSpPr>
          <p:cNvPr id="119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smtClean="0"/>
              <a:t>Yutaka Murakami, Panasonic</a:t>
            </a:r>
            <a:endParaRPr lang="en-GB" dirty="0"/>
          </a:p>
        </p:txBody>
      </p:sp>
      <p:sp>
        <p:nvSpPr>
          <p:cNvPr id="120" name="正方形/長方形 119"/>
          <p:cNvSpPr/>
          <p:nvPr/>
        </p:nvSpPr>
        <p:spPr>
          <a:xfrm>
            <a:off x="2051719" y="4077072"/>
            <a:ext cx="720081" cy="2232247"/>
          </a:xfrm>
          <a:prstGeom prst="rect">
            <a:avLst/>
          </a:prstGeom>
          <a:noFill/>
          <a:ln w="25400" cap="flat" cmpd="sng" algn="ctr">
            <a:solidFill>
              <a:srgbClr val="BBE0E3">
                <a:lumMod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ＭＳ Ｐゴシック"/>
              <a:cs typeface="+mn-cs"/>
            </a:endParaRPr>
          </a:p>
        </p:txBody>
      </p:sp>
      <p:sp>
        <p:nvSpPr>
          <p:cNvPr id="121" name="正方形/長方形 120"/>
          <p:cNvSpPr/>
          <p:nvPr/>
        </p:nvSpPr>
        <p:spPr>
          <a:xfrm>
            <a:off x="827584" y="4581128"/>
            <a:ext cx="576064" cy="1296144"/>
          </a:xfrm>
          <a:prstGeom prst="rect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ＭＳ Ｐゴシック"/>
              <a:cs typeface="+mn-cs"/>
            </a:endParaRPr>
          </a:p>
        </p:txBody>
      </p:sp>
      <p:sp>
        <p:nvSpPr>
          <p:cNvPr id="122" name="テキスト ボックス 121"/>
          <p:cNvSpPr txBox="1"/>
          <p:nvPr/>
        </p:nvSpPr>
        <p:spPr>
          <a:xfrm rot="16200000">
            <a:off x="467544" y="4967590"/>
            <a:ext cx="1296144" cy="523220"/>
          </a:xfrm>
          <a:prstGeom prst="rect">
            <a:avLst/>
          </a:prstGeom>
          <a:noFill/>
          <a:ln>
            <a:solidFill>
              <a:srgbClr val="BBE0E3">
                <a:lumMod val="2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</a:rPr>
              <a:t>2-stream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</a:rPr>
              <a:t>Encoder</a:t>
            </a:r>
            <a:endParaRPr kumimoji="1" lang="ja-JP" alt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50" charset="-128"/>
            </a:endParaRPr>
          </a:p>
        </p:txBody>
      </p:sp>
      <p:cxnSp>
        <p:nvCxnSpPr>
          <p:cNvPr id="123" name="直線矢印コネクタ 122"/>
          <p:cNvCxnSpPr/>
          <p:nvPr/>
        </p:nvCxnSpPr>
        <p:spPr>
          <a:xfrm>
            <a:off x="1403648" y="4869160"/>
            <a:ext cx="648072" cy="0"/>
          </a:xfrm>
          <a:prstGeom prst="straightConnector1">
            <a:avLst/>
          </a:prstGeom>
          <a:noFill/>
          <a:ln w="9525" cap="flat" cmpd="sng" algn="ctr">
            <a:solidFill>
              <a:srgbClr val="333399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124" name="直線矢印コネクタ 123"/>
          <p:cNvCxnSpPr/>
          <p:nvPr/>
        </p:nvCxnSpPr>
        <p:spPr>
          <a:xfrm>
            <a:off x="1403648" y="5589240"/>
            <a:ext cx="648072" cy="0"/>
          </a:xfrm>
          <a:prstGeom prst="straightConnector1">
            <a:avLst/>
          </a:prstGeom>
          <a:noFill/>
          <a:ln w="9525" cap="flat" cmpd="sng" algn="ctr">
            <a:solidFill>
              <a:srgbClr val="333399">
                <a:lumMod val="75000"/>
              </a:srgbClr>
            </a:solidFill>
            <a:prstDash val="solid"/>
            <a:tailEnd type="arrow"/>
          </a:ln>
          <a:effectLst/>
        </p:spPr>
      </p:cxnSp>
      <p:sp>
        <p:nvSpPr>
          <p:cNvPr id="125" name="テキスト ボックス 124"/>
          <p:cNvSpPr txBox="1"/>
          <p:nvPr/>
        </p:nvSpPr>
        <p:spPr>
          <a:xfrm rot="16200000">
            <a:off x="1376935" y="4931587"/>
            <a:ext cx="2088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hangingPunct="1">
              <a:buClrTx/>
              <a:buSzTx/>
              <a:buFontTx/>
              <a:buNone/>
            </a:pPr>
            <a:r>
              <a:rPr kumimoji="1" lang="en-US" altLang="ja-JP" sz="14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50" charset="-128"/>
              </a:rPr>
              <a:t>Spatial </a:t>
            </a:r>
            <a:r>
              <a:rPr kumimoji="1" lang="en-US" altLang="ja-JP" sz="14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50" charset="-128"/>
              </a:rPr>
              <a:t>Multiplexing</a:t>
            </a:r>
          </a:p>
          <a:p>
            <a:pPr algn="ctr" defTabSz="914400" eaLnBrk="1" hangingPunct="1">
              <a:buClrTx/>
              <a:buSzTx/>
              <a:buFontTx/>
              <a:buNone/>
            </a:pPr>
            <a:r>
              <a:rPr kumimoji="1" lang="en-US" altLang="ja-JP" sz="14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50" charset="-128"/>
              </a:rPr>
              <a:t>or Pre-coder</a:t>
            </a:r>
            <a:endParaRPr kumimoji="1" lang="ja-JP" altLang="en-US" sz="1400" dirty="0">
              <a:solidFill>
                <a:srgbClr val="000000"/>
              </a:solidFill>
              <a:latin typeface="Calibri" panose="020F0502020204030204" pitchFamily="34" charset="0"/>
              <a:ea typeface="ＭＳ Ｐゴシック" pitchFamily="50" charset="-128"/>
            </a:endParaRPr>
          </a:p>
        </p:txBody>
      </p:sp>
      <p:sp>
        <p:nvSpPr>
          <p:cNvPr id="126" name="正方形/長方形 125"/>
          <p:cNvSpPr/>
          <p:nvPr/>
        </p:nvSpPr>
        <p:spPr>
          <a:xfrm>
            <a:off x="3021912" y="4643263"/>
            <a:ext cx="720081" cy="468053"/>
          </a:xfrm>
          <a:prstGeom prst="rect">
            <a:avLst/>
          </a:prstGeom>
          <a:noFill/>
          <a:ln w="25400" cap="flat" cmpd="sng" algn="ctr">
            <a:solidFill>
              <a:srgbClr val="BBE0E3">
                <a:lumMod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ＭＳ Ｐゴシック"/>
              <a:cs typeface="+mn-cs"/>
            </a:endParaRPr>
          </a:p>
        </p:txBody>
      </p:sp>
      <p:sp>
        <p:nvSpPr>
          <p:cNvPr id="127" name="テキスト ボックス 126"/>
          <p:cNvSpPr txBox="1"/>
          <p:nvPr/>
        </p:nvSpPr>
        <p:spPr>
          <a:xfrm>
            <a:off x="2877896" y="4731531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hangingPunct="1">
              <a:buClrTx/>
              <a:buSzTx/>
              <a:buFontTx/>
              <a:buNone/>
            </a:pPr>
            <a:r>
              <a:rPr kumimoji="1" lang="en-US" altLang="ja-JP" sz="14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50" charset="-128"/>
              </a:rPr>
              <a:t>RF</a:t>
            </a:r>
            <a:endParaRPr kumimoji="1" lang="ja-JP" altLang="en-US" sz="1400" dirty="0">
              <a:solidFill>
                <a:srgbClr val="000000"/>
              </a:solidFill>
              <a:latin typeface="Calibri" panose="020F0502020204030204" pitchFamily="34" charset="0"/>
              <a:ea typeface="ＭＳ Ｐゴシック" pitchFamily="50" charset="-128"/>
            </a:endParaRPr>
          </a:p>
        </p:txBody>
      </p:sp>
      <p:cxnSp>
        <p:nvCxnSpPr>
          <p:cNvPr id="128" name="直線矢印コネクタ 127"/>
          <p:cNvCxnSpPr/>
          <p:nvPr/>
        </p:nvCxnSpPr>
        <p:spPr>
          <a:xfrm>
            <a:off x="2771800" y="4885419"/>
            <a:ext cx="250112" cy="0"/>
          </a:xfrm>
          <a:prstGeom prst="straightConnector1">
            <a:avLst/>
          </a:prstGeom>
          <a:noFill/>
          <a:ln w="9525" cap="flat" cmpd="sng" algn="ctr">
            <a:solidFill>
              <a:srgbClr val="333399">
                <a:lumMod val="75000"/>
              </a:srgbClr>
            </a:solidFill>
            <a:prstDash val="solid"/>
            <a:tailEnd type="arrow"/>
          </a:ln>
          <a:effectLst/>
        </p:spPr>
      </p:cxnSp>
      <p:sp>
        <p:nvSpPr>
          <p:cNvPr id="129" name="正方形/長方形 128"/>
          <p:cNvSpPr/>
          <p:nvPr/>
        </p:nvSpPr>
        <p:spPr>
          <a:xfrm>
            <a:off x="3036125" y="5427221"/>
            <a:ext cx="720081" cy="468053"/>
          </a:xfrm>
          <a:prstGeom prst="rect">
            <a:avLst/>
          </a:prstGeom>
          <a:noFill/>
          <a:ln w="25400" cap="flat" cmpd="sng" algn="ctr">
            <a:solidFill>
              <a:srgbClr val="BBE0E3">
                <a:lumMod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ＭＳ Ｐゴシック"/>
              <a:cs typeface="+mn-cs"/>
            </a:endParaRPr>
          </a:p>
        </p:txBody>
      </p:sp>
      <p:sp>
        <p:nvSpPr>
          <p:cNvPr id="130" name="テキスト ボックス 129"/>
          <p:cNvSpPr txBox="1"/>
          <p:nvPr/>
        </p:nvSpPr>
        <p:spPr>
          <a:xfrm>
            <a:off x="2892109" y="5515489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hangingPunct="1">
              <a:buClrTx/>
              <a:buSzTx/>
              <a:buFontTx/>
              <a:buNone/>
            </a:pPr>
            <a:r>
              <a:rPr kumimoji="1" lang="en-US" altLang="ja-JP" sz="14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50" charset="-128"/>
              </a:rPr>
              <a:t>RF</a:t>
            </a:r>
            <a:endParaRPr kumimoji="1" lang="ja-JP" altLang="en-US" sz="1400" dirty="0">
              <a:solidFill>
                <a:srgbClr val="000000"/>
              </a:solidFill>
              <a:latin typeface="Calibri" panose="020F0502020204030204" pitchFamily="34" charset="0"/>
              <a:ea typeface="ＭＳ Ｐゴシック" pitchFamily="50" charset="-128"/>
            </a:endParaRPr>
          </a:p>
        </p:txBody>
      </p:sp>
      <p:cxnSp>
        <p:nvCxnSpPr>
          <p:cNvPr id="131" name="直線矢印コネクタ 130"/>
          <p:cNvCxnSpPr/>
          <p:nvPr/>
        </p:nvCxnSpPr>
        <p:spPr>
          <a:xfrm>
            <a:off x="2786013" y="5661248"/>
            <a:ext cx="250112" cy="0"/>
          </a:xfrm>
          <a:prstGeom prst="straightConnector1">
            <a:avLst/>
          </a:prstGeom>
          <a:noFill/>
          <a:ln w="9525" cap="flat" cmpd="sng" algn="ctr">
            <a:solidFill>
              <a:srgbClr val="333399">
                <a:lumMod val="75000"/>
              </a:srgbClr>
            </a:solidFill>
            <a:prstDash val="solid"/>
            <a:tailEnd type="arrow"/>
          </a:ln>
          <a:effectLst/>
        </p:spPr>
      </p:cxnSp>
      <p:sp>
        <p:nvSpPr>
          <p:cNvPr id="132" name="正方形/長方形 131"/>
          <p:cNvSpPr/>
          <p:nvPr/>
        </p:nvSpPr>
        <p:spPr>
          <a:xfrm>
            <a:off x="6310574" y="4077073"/>
            <a:ext cx="720081" cy="2232247"/>
          </a:xfrm>
          <a:prstGeom prst="rect">
            <a:avLst/>
          </a:prstGeom>
          <a:noFill/>
          <a:ln w="25400" cap="flat" cmpd="sng" algn="ctr">
            <a:solidFill>
              <a:srgbClr val="BBE0E3">
                <a:lumMod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ＭＳ Ｐゴシック"/>
              <a:cs typeface="+mn-cs"/>
            </a:endParaRPr>
          </a:p>
        </p:txBody>
      </p:sp>
      <p:sp>
        <p:nvSpPr>
          <p:cNvPr id="133" name="正方形/長方形 132"/>
          <p:cNvSpPr/>
          <p:nvPr/>
        </p:nvSpPr>
        <p:spPr>
          <a:xfrm>
            <a:off x="7668344" y="4653136"/>
            <a:ext cx="576064" cy="1296144"/>
          </a:xfrm>
          <a:prstGeom prst="rect">
            <a:avLst/>
          </a:prstGeom>
          <a:noFill/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ＭＳ Ｐゴシック"/>
              <a:cs typeface="+mn-cs"/>
            </a:endParaRPr>
          </a:p>
        </p:txBody>
      </p:sp>
      <p:sp>
        <p:nvSpPr>
          <p:cNvPr id="134" name="テキスト ボックス 133"/>
          <p:cNvSpPr txBox="1"/>
          <p:nvPr/>
        </p:nvSpPr>
        <p:spPr>
          <a:xfrm rot="16200000">
            <a:off x="7308304" y="5039598"/>
            <a:ext cx="1296144" cy="523220"/>
          </a:xfrm>
          <a:prstGeom prst="rect">
            <a:avLst/>
          </a:prstGeom>
          <a:noFill/>
          <a:ln>
            <a:solidFill>
              <a:srgbClr val="BBE0E3">
                <a:lumMod val="2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</a:rPr>
              <a:t>2-stream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50" charset="-128"/>
              </a:rPr>
              <a:t>Decoder</a:t>
            </a:r>
            <a:endParaRPr kumimoji="1" lang="ja-JP" alt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itchFamily="50" charset="-128"/>
            </a:endParaRPr>
          </a:p>
        </p:txBody>
      </p:sp>
      <p:cxnSp>
        <p:nvCxnSpPr>
          <p:cNvPr id="135" name="直線矢印コネクタ 134"/>
          <p:cNvCxnSpPr/>
          <p:nvPr/>
        </p:nvCxnSpPr>
        <p:spPr>
          <a:xfrm flipV="1">
            <a:off x="7030655" y="4885419"/>
            <a:ext cx="648072" cy="0"/>
          </a:xfrm>
          <a:prstGeom prst="straightConnector1">
            <a:avLst/>
          </a:prstGeom>
          <a:noFill/>
          <a:ln w="9525" cap="flat" cmpd="sng" algn="ctr">
            <a:solidFill>
              <a:srgbClr val="333399">
                <a:lumMod val="75000"/>
              </a:srgbClr>
            </a:solidFill>
            <a:prstDash val="solid"/>
            <a:tailEnd type="arrow"/>
          </a:ln>
          <a:effectLst/>
        </p:spPr>
      </p:cxnSp>
      <p:cxnSp>
        <p:nvCxnSpPr>
          <p:cNvPr id="136" name="直線矢印コネクタ 135"/>
          <p:cNvCxnSpPr/>
          <p:nvPr/>
        </p:nvCxnSpPr>
        <p:spPr>
          <a:xfrm flipV="1">
            <a:off x="7030655" y="5605499"/>
            <a:ext cx="648072" cy="0"/>
          </a:xfrm>
          <a:prstGeom prst="straightConnector1">
            <a:avLst/>
          </a:prstGeom>
          <a:noFill/>
          <a:ln w="9525" cap="flat" cmpd="sng" algn="ctr">
            <a:solidFill>
              <a:srgbClr val="333399">
                <a:lumMod val="75000"/>
              </a:srgbClr>
            </a:solidFill>
            <a:prstDash val="solid"/>
            <a:tailEnd type="arrow"/>
          </a:ln>
          <a:effectLst/>
        </p:spPr>
      </p:cxnSp>
      <p:sp>
        <p:nvSpPr>
          <p:cNvPr id="137" name="テキスト ボックス 136"/>
          <p:cNvSpPr txBox="1"/>
          <p:nvPr/>
        </p:nvSpPr>
        <p:spPr>
          <a:xfrm rot="16200000">
            <a:off x="5635790" y="4931588"/>
            <a:ext cx="2088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hangingPunct="1">
              <a:buClrTx/>
              <a:buSzTx/>
              <a:buFontTx/>
              <a:buNone/>
            </a:pPr>
            <a:r>
              <a:rPr kumimoji="1" lang="en-US" altLang="ja-JP" sz="14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50" charset="-128"/>
              </a:rPr>
              <a:t>Spatial </a:t>
            </a:r>
            <a:r>
              <a:rPr kumimoji="1" lang="en-US" altLang="ja-JP" sz="14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50" charset="-128"/>
              </a:rPr>
              <a:t>De-Multiplexing</a:t>
            </a:r>
            <a:endParaRPr kumimoji="1" lang="en-US" altLang="ja-JP" sz="1400" dirty="0">
              <a:solidFill>
                <a:srgbClr val="000000"/>
              </a:solidFill>
              <a:latin typeface="Calibri" panose="020F0502020204030204" pitchFamily="34" charset="0"/>
              <a:ea typeface="ＭＳ Ｐゴシック" pitchFamily="50" charset="-128"/>
            </a:endParaRPr>
          </a:p>
          <a:p>
            <a:pPr algn="ctr" defTabSz="914400" eaLnBrk="1" hangingPunct="1">
              <a:buClrTx/>
              <a:buSzTx/>
              <a:buFontTx/>
              <a:buNone/>
            </a:pPr>
            <a:r>
              <a:rPr kumimoji="1" lang="en-US" altLang="ja-JP" sz="14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50" charset="-128"/>
              </a:rPr>
              <a:t>or Pre-coder decoding</a:t>
            </a:r>
            <a:endParaRPr kumimoji="1" lang="ja-JP" altLang="en-US" sz="1400" dirty="0">
              <a:solidFill>
                <a:srgbClr val="000000"/>
              </a:solidFill>
              <a:latin typeface="Calibri" panose="020F0502020204030204" pitchFamily="34" charset="0"/>
              <a:ea typeface="ＭＳ Ｐゴシック" pitchFamily="50" charset="-128"/>
            </a:endParaRPr>
          </a:p>
        </p:txBody>
      </p:sp>
      <p:sp>
        <p:nvSpPr>
          <p:cNvPr id="138" name="正方形/長方形 137"/>
          <p:cNvSpPr/>
          <p:nvPr/>
        </p:nvSpPr>
        <p:spPr>
          <a:xfrm flipH="1">
            <a:off x="5326168" y="4625261"/>
            <a:ext cx="720081" cy="468053"/>
          </a:xfrm>
          <a:prstGeom prst="rect">
            <a:avLst/>
          </a:prstGeom>
          <a:noFill/>
          <a:ln w="25400" cap="flat" cmpd="sng" algn="ctr">
            <a:solidFill>
              <a:srgbClr val="BBE0E3">
                <a:lumMod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ＭＳ Ｐゴシック"/>
              <a:cs typeface="+mn-cs"/>
            </a:endParaRPr>
          </a:p>
        </p:txBody>
      </p:sp>
      <p:sp>
        <p:nvSpPr>
          <p:cNvPr id="139" name="テキスト ボックス 138"/>
          <p:cNvSpPr txBox="1"/>
          <p:nvPr/>
        </p:nvSpPr>
        <p:spPr>
          <a:xfrm flipH="1">
            <a:off x="5182152" y="4713529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hangingPunct="1">
              <a:buClrTx/>
              <a:buSzTx/>
              <a:buFontTx/>
              <a:buNone/>
            </a:pPr>
            <a:r>
              <a:rPr kumimoji="1" lang="en-US" altLang="ja-JP" sz="14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50" charset="-128"/>
              </a:rPr>
              <a:t>RF</a:t>
            </a:r>
            <a:endParaRPr kumimoji="1" lang="ja-JP" altLang="en-US" sz="1400" dirty="0">
              <a:solidFill>
                <a:srgbClr val="000000"/>
              </a:solidFill>
              <a:latin typeface="Calibri" panose="020F0502020204030204" pitchFamily="34" charset="0"/>
              <a:ea typeface="ＭＳ Ｐゴシック" pitchFamily="50" charset="-128"/>
            </a:endParaRPr>
          </a:p>
        </p:txBody>
      </p:sp>
      <p:cxnSp>
        <p:nvCxnSpPr>
          <p:cNvPr id="140" name="直線矢印コネクタ 139"/>
          <p:cNvCxnSpPr/>
          <p:nvPr/>
        </p:nvCxnSpPr>
        <p:spPr>
          <a:xfrm>
            <a:off x="6046249" y="4867417"/>
            <a:ext cx="250112" cy="0"/>
          </a:xfrm>
          <a:prstGeom prst="straightConnector1">
            <a:avLst/>
          </a:prstGeom>
          <a:noFill/>
          <a:ln w="9525" cap="flat" cmpd="sng" algn="ctr">
            <a:solidFill>
              <a:srgbClr val="333399">
                <a:lumMod val="75000"/>
              </a:srgbClr>
            </a:solidFill>
            <a:prstDash val="solid"/>
            <a:tailEnd type="arrow"/>
          </a:ln>
          <a:effectLst/>
        </p:spPr>
      </p:cxnSp>
      <p:sp>
        <p:nvSpPr>
          <p:cNvPr id="141" name="正方形/長方形 140"/>
          <p:cNvSpPr/>
          <p:nvPr/>
        </p:nvSpPr>
        <p:spPr>
          <a:xfrm flipH="1">
            <a:off x="5340381" y="5445224"/>
            <a:ext cx="720081" cy="468053"/>
          </a:xfrm>
          <a:prstGeom prst="rect">
            <a:avLst/>
          </a:prstGeom>
          <a:noFill/>
          <a:ln w="25400" cap="flat" cmpd="sng" algn="ctr">
            <a:solidFill>
              <a:srgbClr val="BBE0E3">
                <a:lumMod val="2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ＭＳ Ｐゴシック"/>
              <a:cs typeface="+mn-cs"/>
            </a:endParaRPr>
          </a:p>
        </p:txBody>
      </p:sp>
      <p:sp>
        <p:nvSpPr>
          <p:cNvPr id="142" name="テキスト ボックス 141"/>
          <p:cNvSpPr txBox="1"/>
          <p:nvPr/>
        </p:nvSpPr>
        <p:spPr>
          <a:xfrm flipH="1">
            <a:off x="5196365" y="5517232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hangingPunct="1">
              <a:buClrTx/>
              <a:buSzTx/>
              <a:buFontTx/>
              <a:buNone/>
            </a:pPr>
            <a:r>
              <a:rPr kumimoji="1" lang="en-US" altLang="ja-JP" sz="14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50" charset="-128"/>
              </a:rPr>
              <a:t>RF</a:t>
            </a:r>
            <a:endParaRPr kumimoji="1" lang="ja-JP" altLang="en-US" sz="1400" dirty="0">
              <a:solidFill>
                <a:srgbClr val="000000"/>
              </a:solidFill>
              <a:latin typeface="Calibri" panose="020F0502020204030204" pitchFamily="34" charset="0"/>
              <a:ea typeface="ＭＳ Ｐゴシック" pitchFamily="50" charset="-128"/>
            </a:endParaRPr>
          </a:p>
        </p:txBody>
      </p:sp>
      <p:cxnSp>
        <p:nvCxnSpPr>
          <p:cNvPr id="143" name="直線矢印コネクタ 142"/>
          <p:cNvCxnSpPr/>
          <p:nvPr/>
        </p:nvCxnSpPr>
        <p:spPr>
          <a:xfrm>
            <a:off x="6060462" y="5661248"/>
            <a:ext cx="250112" cy="0"/>
          </a:xfrm>
          <a:prstGeom prst="straightConnector1">
            <a:avLst/>
          </a:prstGeom>
          <a:noFill/>
          <a:ln w="9525" cap="flat" cmpd="sng" algn="ctr">
            <a:solidFill>
              <a:srgbClr val="333399">
                <a:lumMod val="75000"/>
              </a:srgbClr>
            </a:solidFill>
            <a:prstDash val="solid"/>
            <a:tailEnd type="arrow"/>
          </a:ln>
          <a:effectLst/>
        </p:spPr>
      </p:cxnSp>
      <p:grpSp>
        <p:nvGrpSpPr>
          <p:cNvPr id="144" name="Group 37"/>
          <p:cNvGrpSpPr/>
          <p:nvPr/>
        </p:nvGrpSpPr>
        <p:grpSpPr>
          <a:xfrm>
            <a:off x="3739140" y="4458324"/>
            <a:ext cx="327186" cy="694454"/>
            <a:chOff x="3578020" y="4332617"/>
            <a:chExt cx="327186" cy="694454"/>
          </a:xfrm>
        </p:grpSpPr>
        <p:grpSp>
          <p:nvGrpSpPr>
            <p:cNvPr id="145" name="Group 38"/>
            <p:cNvGrpSpPr/>
            <p:nvPr/>
          </p:nvGrpSpPr>
          <p:grpSpPr>
            <a:xfrm>
              <a:off x="3685758" y="4332617"/>
              <a:ext cx="219448" cy="694454"/>
              <a:chOff x="332742" y="1"/>
              <a:chExt cx="257198" cy="519440"/>
            </a:xfrm>
          </p:grpSpPr>
          <p:sp>
            <p:nvSpPr>
              <p:cNvPr id="147" name="Flowchart: Merge 40"/>
              <p:cNvSpPr/>
              <p:nvPr/>
            </p:nvSpPr>
            <p:spPr>
              <a:xfrm rot="5400000">
                <a:off x="455990" y="12941"/>
                <a:ext cx="146649" cy="120769"/>
              </a:xfrm>
              <a:prstGeom prst="flowChartMerge">
                <a:avLst/>
              </a:prstGeom>
              <a:noFill/>
              <a:ln w="9525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Times New Roman"/>
                    <a:cs typeface="Times New Roman"/>
                  </a:rPr>
                  <a:t> </a:t>
                </a:r>
                <a:endParaRPr kumimoji="1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/>
                  <a:cs typeface="Times New Roman"/>
                </a:endParaRPr>
              </a:p>
            </p:txBody>
          </p:sp>
          <p:sp>
            <p:nvSpPr>
              <p:cNvPr id="148" name="Flowchart: Merge 41"/>
              <p:cNvSpPr/>
              <p:nvPr/>
            </p:nvSpPr>
            <p:spPr>
              <a:xfrm rot="5400000">
                <a:off x="456590" y="386090"/>
                <a:ext cx="146050" cy="120651"/>
              </a:xfrm>
              <a:prstGeom prst="flowChartMerge">
                <a:avLst/>
              </a:prstGeom>
              <a:noFill/>
              <a:ln w="9525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Times New Roman"/>
                    <a:cs typeface="+mn-cs"/>
                  </a:rPr>
                  <a:t> </a:t>
                </a:r>
                <a:endParaRPr kumimoji="1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/>
                  <a:cs typeface="+mn-cs"/>
                </a:endParaRPr>
              </a:p>
            </p:txBody>
          </p:sp>
          <p:cxnSp>
            <p:nvCxnSpPr>
              <p:cNvPr id="149" name="Elbow Connector 42"/>
              <p:cNvCxnSpPr/>
              <p:nvPr/>
            </p:nvCxnSpPr>
            <p:spPr>
              <a:xfrm rot="10800000" flipH="1" flipV="1">
                <a:off x="468932" y="73325"/>
                <a:ext cx="359" cy="373090"/>
              </a:xfrm>
              <a:prstGeom prst="bentConnector3">
                <a:avLst>
                  <a:gd name="adj1" fmla="val -37510306"/>
                </a:avLst>
              </a:prstGeom>
              <a:noFill/>
              <a:ln w="9525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  <p:cxnSp>
            <p:nvCxnSpPr>
              <p:cNvPr id="150" name="Straight Connector 43"/>
              <p:cNvCxnSpPr/>
              <p:nvPr/>
            </p:nvCxnSpPr>
            <p:spPr>
              <a:xfrm>
                <a:off x="332742" y="261563"/>
                <a:ext cx="134719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  <p:sp>
            <p:nvSpPr>
              <p:cNvPr id="151" name="Flowchart: Merge 44"/>
              <p:cNvSpPr/>
              <p:nvPr/>
            </p:nvSpPr>
            <p:spPr>
              <a:xfrm rot="5400000">
                <a:off x="454761" y="200915"/>
                <a:ext cx="146050" cy="120651"/>
              </a:xfrm>
              <a:prstGeom prst="flowChartMerge">
                <a:avLst/>
              </a:prstGeom>
              <a:noFill/>
              <a:ln w="9525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Times New Roman"/>
                    <a:cs typeface="+mn-cs"/>
                  </a:rPr>
                  <a:t> </a:t>
                </a:r>
                <a:endParaRPr kumimoji="1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/>
                  <a:cs typeface="+mn-cs"/>
                </a:endParaRPr>
              </a:p>
            </p:txBody>
          </p:sp>
        </p:grpSp>
        <p:cxnSp>
          <p:nvCxnSpPr>
            <p:cNvPr id="146" name="Straight Connector 39"/>
            <p:cNvCxnSpPr/>
            <p:nvPr/>
          </p:nvCxnSpPr>
          <p:spPr>
            <a:xfrm flipV="1">
              <a:off x="3578020" y="4682487"/>
              <a:ext cx="111341" cy="200"/>
            </a:xfrm>
            <a:prstGeom prst="line">
              <a:avLst/>
            </a:prstGeom>
            <a:noFill/>
            <a:ln w="9525" cap="flat" cmpd="sng" algn="ctr">
              <a:solidFill>
                <a:srgbClr val="0070C0"/>
              </a:solidFill>
              <a:prstDash val="solid"/>
            </a:ln>
            <a:effectLst/>
          </p:spPr>
        </p:cxnSp>
      </p:grpSp>
      <p:grpSp>
        <p:nvGrpSpPr>
          <p:cNvPr id="152" name="Group 45"/>
          <p:cNvGrpSpPr/>
          <p:nvPr/>
        </p:nvGrpSpPr>
        <p:grpSpPr>
          <a:xfrm>
            <a:off x="3740758" y="5326834"/>
            <a:ext cx="327186" cy="694454"/>
            <a:chOff x="3579638" y="5258775"/>
            <a:chExt cx="327186" cy="694454"/>
          </a:xfrm>
        </p:grpSpPr>
        <p:grpSp>
          <p:nvGrpSpPr>
            <p:cNvPr id="153" name="Group 46"/>
            <p:cNvGrpSpPr/>
            <p:nvPr/>
          </p:nvGrpSpPr>
          <p:grpSpPr>
            <a:xfrm>
              <a:off x="3687376" y="5258775"/>
              <a:ext cx="219448" cy="694454"/>
              <a:chOff x="332742" y="1"/>
              <a:chExt cx="257198" cy="519440"/>
            </a:xfrm>
          </p:grpSpPr>
          <p:sp>
            <p:nvSpPr>
              <p:cNvPr id="155" name="Flowchart: Merge 48"/>
              <p:cNvSpPr/>
              <p:nvPr/>
            </p:nvSpPr>
            <p:spPr>
              <a:xfrm rot="5400000">
                <a:off x="455990" y="12941"/>
                <a:ext cx="146649" cy="120769"/>
              </a:xfrm>
              <a:prstGeom prst="flowChartMerge">
                <a:avLst/>
              </a:prstGeom>
              <a:noFill/>
              <a:ln w="9525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Times New Roman"/>
                    <a:cs typeface="Times New Roman"/>
                  </a:rPr>
                  <a:t> </a:t>
                </a:r>
                <a:endParaRPr kumimoji="1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/>
                  <a:cs typeface="Times New Roman"/>
                </a:endParaRPr>
              </a:p>
            </p:txBody>
          </p:sp>
          <p:sp>
            <p:nvSpPr>
              <p:cNvPr id="156" name="Flowchart: Merge 49"/>
              <p:cNvSpPr/>
              <p:nvPr/>
            </p:nvSpPr>
            <p:spPr>
              <a:xfrm rot="5400000">
                <a:off x="456590" y="386090"/>
                <a:ext cx="146050" cy="120651"/>
              </a:xfrm>
              <a:prstGeom prst="flowChartMerge">
                <a:avLst/>
              </a:prstGeom>
              <a:noFill/>
              <a:ln w="9525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Times New Roman"/>
                    <a:cs typeface="+mn-cs"/>
                  </a:rPr>
                  <a:t> </a:t>
                </a:r>
                <a:endParaRPr kumimoji="1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/>
                  <a:cs typeface="+mn-cs"/>
                </a:endParaRPr>
              </a:p>
            </p:txBody>
          </p:sp>
          <p:cxnSp>
            <p:nvCxnSpPr>
              <p:cNvPr id="157" name="Elbow Connector 50"/>
              <p:cNvCxnSpPr/>
              <p:nvPr/>
            </p:nvCxnSpPr>
            <p:spPr>
              <a:xfrm rot="10800000" flipH="1" flipV="1">
                <a:off x="468932" y="73325"/>
                <a:ext cx="359" cy="373090"/>
              </a:xfrm>
              <a:prstGeom prst="bentConnector3">
                <a:avLst>
                  <a:gd name="adj1" fmla="val -37510306"/>
                </a:avLst>
              </a:prstGeom>
              <a:noFill/>
              <a:ln w="9525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  <p:cxnSp>
            <p:nvCxnSpPr>
              <p:cNvPr id="158" name="Straight Connector 51"/>
              <p:cNvCxnSpPr/>
              <p:nvPr/>
            </p:nvCxnSpPr>
            <p:spPr>
              <a:xfrm>
                <a:off x="332742" y="261563"/>
                <a:ext cx="134719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  <p:sp>
            <p:nvSpPr>
              <p:cNvPr id="159" name="Flowchart: Merge 52"/>
              <p:cNvSpPr/>
              <p:nvPr/>
            </p:nvSpPr>
            <p:spPr>
              <a:xfrm rot="5400000">
                <a:off x="454761" y="200915"/>
                <a:ext cx="146050" cy="120651"/>
              </a:xfrm>
              <a:prstGeom prst="flowChartMerge">
                <a:avLst/>
              </a:prstGeom>
              <a:noFill/>
              <a:ln w="9525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Times New Roman"/>
                    <a:cs typeface="+mn-cs"/>
                  </a:rPr>
                  <a:t> </a:t>
                </a:r>
                <a:endParaRPr kumimoji="1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/>
                  <a:cs typeface="+mn-cs"/>
                </a:endParaRPr>
              </a:p>
            </p:txBody>
          </p:sp>
        </p:grpSp>
        <p:cxnSp>
          <p:nvCxnSpPr>
            <p:cNvPr id="154" name="Straight Connector 47"/>
            <p:cNvCxnSpPr/>
            <p:nvPr/>
          </p:nvCxnSpPr>
          <p:spPr>
            <a:xfrm>
              <a:off x="3579638" y="5608845"/>
              <a:ext cx="107738" cy="0"/>
            </a:xfrm>
            <a:prstGeom prst="line">
              <a:avLst/>
            </a:prstGeom>
            <a:noFill/>
            <a:ln w="9525" cap="flat" cmpd="sng" algn="ctr">
              <a:solidFill>
                <a:srgbClr val="0070C0"/>
              </a:solidFill>
              <a:prstDash val="solid"/>
            </a:ln>
            <a:effectLst/>
          </p:spPr>
        </p:cxnSp>
      </p:grpSp>
      <p:grpSp>
        <p:nvGrpSpPr>
          <p:cNvPr id="160" name="Group 53"/>
          <p:cNvGrpSpPr/>
          <p:nvPr/>
        </p:nvGrpSpPr>
        <p:grpSpPr>
          <a:xfrm flipH="1">
            <a:off x="5004048" y="4516445"/>
            <a:ext cx="327186" cy="694454"/>
            <a:chOff x="3578020" y="4332617"/>
            <a:chExt cx="327186" cy="694454"/>
          </a:xfrm>
        </p:grpSpPr>
        <p:grpSp>
          <p:nvGrpSpPr>
            <p:cNvPr id="161" name="Group 54"/>
            <p:cNvGrpSpPr/>
            <p:nvPr/>
          </p:nvGrpSpPr>
          <p:grpSpPr>
            <a:xfrm>
              <a:off x="3685758" y="4332617"/>
              <a:ext cx="219448" cy="694454"/>
              <a:chOff x="332742" y="1"/>
              <a:chExt cx="257198" cy="519440"/>
            </a:xfrm>
          </p:grpSpPr>
          <p:sp>
            <p:nvSpPr>
              <p:cNvPr id="163" name="Flowchart: Merge 56"/>
              <p:cNvSpPr/>
              <p:nvPr/>
            </p:nvSpPr>
            <p:spPr>
              <a:xfrm rot="5400000">
                <a:off x="455990" y="12941"/>
                <a:ext cx="146649" cy="120769"/>
              </a:xfrm>
              <a:prstGeom prst="flowChartMerge">
                <a:avLst/>
              </a:prstGeom>
              <a:noFill/>
              <a:ln w="9525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Times New Roman"/>
                    <a:cs typeface="Times New Roman"/>
                  </a:rPr>
                  <a:t> </a:t>
                </a:r>
                <a:endParaRPr kumimoji="1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/>
                  <a:cs typeface="Times New Roman"/>
                </a:endParaRPr>
              </a:p>
            </p:txBody>
          </p:sp>
          <p:sp>
            <p:nvSpPr>
              <p:cNvPr id="164" name="Flowchart: Merge 57"/>
              <p:cNvSpPr/>
              <p:nvPr/>
            </p:nvSpPr>
            <p:spPr>
              <a:xfrm rot="5400000">
                <a:off x="456590" y="386090"/>
                <a:ext cx="146050" cy="120651"/>
              </a:xfrm>
              <a:prstGeom prst="flowChartMerge">
                <a:avLst/>
              </a:prstGeom>
              <a:noFill/>
              <a:ln w="9525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Times New Roman"/>
                    <a:cs typeface="+mn-cs"/>
                  </a:rPr>
                  <a:t> </a:t>
                </a:r>
                <a:endParaRPr kumimoji="1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/>
                  <a:cs typeface="+mn-cs"/>
                </a:endParaRPr>
              </a:p>
            </p:txBody>
          </p:sp>
          <p:cxnSp>
            <p:nvCxnSpPr>
              <p:cNvPr id="165" name="Elbow Connector 58"/>
              <p:cNvCxnSpPr/>
              <p:nvPr/>
            </p:nvCxnSpPr>
            <p:spPr>
              <a:xfrm rot="10800000" flipH="1" flipV="1">
                <a:off x="468932" y="73325"/>
                <a:ext cx="359" cy="373090"/>
              </a:xfrm>
              <a:prstGeom prst="bentConnector3">
                <a:avLst>
                  <a:gd name="adj1" fmla="val -37510306"/>
                </a:avLst>
              </a:prstGeom>
              <a:noFill/>
              <a:ln w="9525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  <p:cxnSp>
            <p:nvCxnSpPr>
              <p:cNvPr id="166" name="Straight Connector 59"/>
              <p:cNvCxnSpPr/>
              <p:nvPr/>
            </p:nvCxnSpPr>
            <p:spPr>
              <a:xfrm>
                <a:off x="332742" y="261563"/>
                <a:ext cx="134719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  <p:sp>
            <p:nvSpPr>
              <p:cNvPr id="167" name="Flowchart: Merge 60"/>
              <p:cNvSpPr/>
              <p:nvPr/>
            </p:nvSpPr>
            <p:spPr>
              <a:xfrm rot="5400000">
                <a:off x="454761" y="200915"/>
                <a:ext cx="146050" cy="120651"/>
              </a:xfrm>
              <a:prstGeom prst="flowChartMerge">
                <a:avLst/>
              </a:prstGeom>
              <a:noFill/>
              <a:ln w="9525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Times New Roman"/>
                    <a:cs typeface="+mn-cs"/>
                  </a:rPr>
                  <a:t> </a:t>
                </a:r>
                <a:endParaRPr kumimoji="1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/>
                  <a:cs typeface="+mn-cs"/>
                </a:endParaRPr>
              </a:p>
            </p:txBody>
          </p:sp>
        </p:grpSp>
        <p:cxnSp>
          <p:nvCxnSpPr>
            <p:cNvPr id="162" name="Straight Connector 55"/>
            <p:cNvCxnSpPr/>
            <p:nvPr/>
          </p:nvCxnSpPr>
          <p:spPr>
            <a:xfrm flipV="1">
              <a:off x="3578020" y="4682487"/>
              <a:ext cx="111341" cy="200"/>
            </a:xfrm>
            <a:prstGeom prst="line">
              <a:avLst/>
            </a:prstGeom>
            <a:noFill/>
            <a:ln w="9525" cap="flat" cmpd="sng" algn="ctr">
              <a:solidFill>
                <a:srgbClr val="0070C0"/>
              </a:solidFill>
              <a:prstDash val="solid"/>
            </a:ln>
            <a:effectLst/>
          </p:spPr>
        </p:cxnSp>
      </p:grpSp>
      <p:grpSp>
        <p:nvGrpSpPr>
          <p:cNvPr id="168" name="Group 61"/>
          <p:cNvGrpSpPr/>
          <p:nvPr/>
        </p:nvGrpSpPr>
        <p:grpSpPr>
          <a:xfrm flipH="1">
            <a:off x="5005666" y="5326834"/>
            <a:ext cx="327186" cy="694454"/>
            <a:chOff x="3579638" y="5258775"/>
            <a:chExt cx="327186" cy="694454"/>
          </a:xfrm>
        </p:grpSpPr>
        <p:grpSp>
          <p:nvGrpSpPr>
            <p:cNvPr id="169" name="Group 62"/>
            <p:cNvGrpSpPr/>
            <p:nvPr/>
          </p:nvGrpSpPr>
          <p:grpSpPr>
            <a:xfrm>
              <a:off x="3687376" y="5258775"/>
              <a:ext cx="219448" cy="694454"/>
              <a:chOff x="332742" y="1"/>
              <a:chExt cx="257198" cy="519440"/>
            </a:xfrm>
          </p:grpSpPr>
          <p:sp>
            <p:nvSpPr>
              <p:cNvPr id="171" name="Flowchart: Merge 64"/>
              <p:cNvSpPr/>
              <p:nvPr/>
            </p:nvSpPr>
            <p:spPr>
              <a:xfrm rot="5400000">
                <a:off x="455990" y="12941"/>
                <a:ext cx="146649" cy="120769"/>
              </a:xfrm>
              <a:prstGeom prst="flowChartMerge">
                <a:avLst/>
              </a:prstGeom>
              <a:noFill/>
              <a:ln w="9525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Times New Roman"/>
                    <a:cs typeface="Times New Roman"/>
                  </a:rPr>
                  <a:t> </a:t>
                </a:r>
                <a:endParaRPr kumimoji="1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Calibri"/>
                  <a:cs typeface="Times New Roman"/>
                </a:endParaRPr>
              </a:p>
            </p:txBody>
          </p:sp>
          <p:sp>
            <p:nvSpPr>
              <p:cNvPr id="172" name="Flowchart: Merge 65"/>
              <p:cNvSpPr/>
              <p:nvPr/>
            </p:nvSpPr>
            <p:spPr>
              <a:xfrm rot="5400000">
                <a:off x="456590" y="386090"/>
                <a:ext cx="146050" cy="120651"/>
              </a:xfrm>
              <a:prstGeom prst="flowChartMerge">
                <a:avLst/>
              </a:prstGeom>
              <a:noFill/>
              <a:ln w="9525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Times New Roman"/>
                    <a:cs typeface="+mn-cs"/>
                  </a:rPr>
                  <a:t> </a:t>
                </a:r>
                <a:endParaRPr kumimoji="1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/>
                  <a:cs typeface="+mn-cs"/>
                </a:endParaRPr>
              </a:p>
            </p:txBody>
          </p:sp>
          <p:cxnSp>
            <p:nvCxnSpPr>
              <p:cNvPr id="173" name="Elbow Connector 66"/>
              <p:cNvCxnSpPr/>
              <p:nvPr/>
            </p:nvCxnSpPr>
            <p:spPr>
              <a:xfrm rot="10800000" flipH="1" flipV="1">
                <a:off x="468932" y="73325"/>
                <a:ext cx="359" cy="373090"/>
              </a:xfrm>
              <a:prstGeom prst="bentConnector3">
                <a:avLst>
                  <a:gd name="adj1" fmla="val -37510306"/>
                </a:avLst>
              </a:prstGeom>
              <a:noFill/>
              <a:ln w="9525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  <p:cxnSp>
            <p:nvCxnSpPr>
              <p:cNvPr id="174" name="Straight Connector 67"/>
              <p:cNvCxnSpPr/>
              <p:nvPr/>
            </p:nvCxnSpPr>
            <p:spPr>
              <a:xfrm>
                <a:off x="332742" y="261563"/>
                <a:ext cx="134719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0070C0"/>
                </a:solidFill>
                <a:prstDash val="solid"/>
              </a:ln>
              <a:effectLst/>
            </p:spPr>
          </p:cxnSp>
          <p:sp>
            <p:nvSpPr>
              <p:cNvPr id="175" name="Flowchart: Merge 68"/>
              <p:cNvSpPr/>
              <p:nvPr/>
            </p:nvSpPr>
            <p:spPr>
              <a:xfrm rot="5400000">
                <a:off x="454761" y="200915"/>
                <a:ext cx="146050" cy="120651"/>
              </a:xfrm>
              <a:prstGeom prst="flowChartMerge">
                <a:avLst/>
              </a:prstGeom>
              <a:noFill/>
              <a:ln w="9525" cap="flat" cmpd="sng" algn="ctr">
                <a:solidFill>
                  <a:srgbClr val="0070C0"/>
                </a:solidFill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Times New Roman"/>
                    <a:cs typeface="+mn-cs"/>
                  </a:rPr>
                  <a:t> </a:t>
                </a:r>
                <a:endParaRPr kumimoji="1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/>
                  <a:cs typeface="+mn-cs"/>
                </a:endParaRPr>
              </a:p>
            </p:txBody>
          </p:sp>
        </p:grpSp>
        <p:cxnSp>
          <p:nvCxnSpPr>
            <p:cNvPr id="170" name="Straight Connector 63"/>
            <p:cNvCxnSpPr/>
            <p:nvPr/>
          </p:nvCxnSpPr>
          <p:spPr>
            <a:xfrm>
              <a:off x="3579638" y="5608845"/>
              <a:ext cx="107738" cy="0"/>
            </a:xfrm>
            <a:prstGeom prst="line">
              <a:avLst/>
            </a:prstGeom>
            <a:noFill/>
            <a:ln w="9525" cap="flat" cmpd="sng" algn="ctr">
              <a:solidFill>
                <a:srgbClr val="0070C0"/>
              </a:solidFill>
              <a:prstDash val="solid"/>
            </a:ln>
            <a:effectLst/>
          </p:spPr>
        </p:cxnSp>
      </p:grpSp>
      <p:sp>
        <p:nvSpPr>
          <p:cNvPr id="176" name="Rectangle 2"/>
          <p:cNvSpPr txBox="1">
            <a:spLocks noChangeArrowheads="1"/>
          </p:cNvSpPr>
          <p:nvPr/>
        </p:nvSpPr>
        <p:spPr>
          <a:xfrm>
            <a:off x="107504" y="2204864"/>
            <a:ext cx="8892480" cy="1800200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2" indent="-457200">
              <a:buSzPct val="50000"/>
              <a:buFont typeface="Wingdings" panose="05000000000000000000" pitchFamily="2" charset="2"/>
              <a:buChar char="l"/>
            </a:pPr>
            <a:r>
              <a:rPr lang="en-US" altLang="ja-JP" sz="2800" dirty="0" smtClean="0">
                <a:latin typeface="Calibri" panose="020F0502020204030204" pitchFamily="34" charset="0"/>
              </a:rPr>
              <a:t>Two or more streams are transmitted by using spatial multiplexing  to increase data throughput.</a:t>
            </a:r>
            <a:endParaRPr lang="en-US" altLang="ja-JP" sz="2000" dirty="0" smtClean="0">
              <a:latin typeface="Calibri" panose="020F0502020204030204" pitchFamily="34" charset="0"/>
            </a:endParaRPr>
          </a:p>
          <a:p>
            <a:pPr marL="342900" lvl="2" indent="-342900">
              <a:buSzPct val="50000"/>
              <a:buFont typeface="Wingdings" panose="05000000000000000000" pitchFamily="2" charset="2"/>
              <a:buChar char="l"/>
            </a:pPr>
            <a:r>
              <a:rPr lang="en-US" altLang="ja-JP" sz="2800" dirty="0" smtClean="0">
                <a:latin typeface="Calibri" panose="020F0502020204030204" pitchFamily="34" charset="0"/>
              </a:rPr>
              <a:t>  2x2 OLSM MIMO system has 2 TX array antennas and 2 RX array/quasi-</a:t>
            </a:r>
            <a:r>
              <a:rPr lang="en-US" altLang="ja-JP" sz="2800" dirty="0" err="1" smtClean="0">
                <a:latin typeface="Calibri" panose="020F0502020204030204" pitchFamily="34" charset="0"/>
              </a:rPr>
              <a:t>omni</a:t>
            </a:r>
            <a:r>
              <a:rPr lang="en-US" altLang="ja-JP" sz="2800" dirty="0" smtClean="0">
                <a:latin typeface="Calibri" panose="020F0502020204030204" pitchFamily="34" charset="0"/>
              </a:rPr>
              <a:t>    </a:t>
            </a:r>
          </a:p>
          <a:p>
            <a:pPr marL="0" lvl="2" indent="0">
              <a:buSzPct val="50000"/>
              <a:buNone/>
            </a:pPr>
            <a:r>
              <a:rPr lang="en-US" altLang="ja-JP" sz="2800" dirty="0">
                <a:latin typeface="Calibri" panose="020F0502020204030204" pitchFamily="34" charset="0"/>
              </a:rPr>
              <a:t> </a:t>
            </a:r>
            <a:r>
              <a:rPr lang="en-US" altLang="ja-JP" sz="2800" dirty="0" smtClean="0">
                <a:latin typeface="Calibri" panose="020F0502020204030204" pitchFamily="34" charset="0"/>
              </a:rPr>
              <a:t>       antennas. </a:t>
            </a:r>
          </a:p>
          <a:p>
            <a:pPr marL="342900" lvl="2" indent="-342900">
              <a:buSzPct val="50000"/>
              <a:buFont typeface="Wingdings" panose="05000000000000000000" pitchFamily="2" charset="2"/>
              <a:buChar char="l"/>
            </a:pPr>
            <a:r>
              <a:rPr lang="en-US" altLang="ja-JP" sz="2800" dirty="0" smtClean="0">
                <a:latin typeface="Calibri" panose="020F0502020204030204" pitchFamily="34" charset="0"/>
              </a:rPr>
              <a:t>  Introduction of interference cancellation in RX is possible.</a:t>
            </a:r>
          </a:p>
          <a:p>
            <a:pPr marL="342900" lvl="2" indent="-342900">
              <a:buSzPct val="50000"/>
              <a:buFont typeface="Wingdings" panose="05000000000000000000" pitchFamily="2" charset="2"/>
              <a:buChar char="l"/>
            </a:pPr>
            <a:r>
              <a:rPr lang="en-US" altLang="ja-JP" sz="2800" dirty="0" smtClean="0">
                <a:latin typeface="Calibri" panose="020F0502020204030204" pitchFamily="34" charset="0"/>
              </a:rPr>
              <a:t>  OLSM can operate with long range by including basic beamforming (BF) training.</a:t>
            </a:r>
            <a:endParaRPr lang="en-US" altLang="ja-JP" dirty="0" smtClean="0">
              <a:latin typeface="Calibri" panose="020F0502020204030204" pitchFamily="34" charset="0"/>
            </a:endParaRPr>
          </a:p>
          <a:p>
            <a:pPr marL="0" lvl="2" indent="0">
              <a:buSzPct val="50000"/>
              <a:buNone/>
            </a:pPr>
            <a:endParaRPr lang="en-US" altLang="ja-JP" sz="1700" dirty="0" smtClean="0">
              <a:latin typeface="Calibri" panose="020F0502020204030204" pitchFamily="34" charset="0"/>
            </a:endParaRPr>
          </a:p>
          <a:p>
            <a:pPr marL="457200" lvl="2" indent="-457200">
              <a:buSzPct val="50000"/>
            </a:pPr>
            <a:endParaRPr lang="en-US" altLang="ja-JP" sz="3500" dirty="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May 2016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6C8F0547-AFA8-4805-9A22-12721CDE959F}" type="slidenum">
              <a:rPr lang="en-GB"/>
              <a:pPr/>
              <a:t>4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smtClean="0"/>
              <a:t>Yutaka Murakami, Panasonic</a:t>
            </a:r>
            <a:endParaRPr lang="en-GB" dirty="0"/>
          </a:p>
        </p:txBody>
      </p:sp>
      <p:sp>
        <p:nvSpPr>
          <p:cNvPr id="10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34008"/>
            <a:ext cx="7772400" cy="1066800"/>
          </a:xfrm>
          <a:ln/>
        </p:spPr>
        <p:txBody>
          <a:bodyPr/>
          <a:lstStyle/>
          <a:p>
            <a:r>
              <a:rPr lang="en-US" altLang="ja-JP" dirty="0" smtClean="0">
                <a:latin typeface="Calibri" panose="020F0502020204030204" pitchFamily="34" charset="0"/>
              </a:rPr>
              <a:t>SU-MIMO </a:t>
            </a:r>
            <a:r>
              <a:rPr lang="en-US" altLang="ja-JP" dirty="0">
                <a:latin typeface="Calibri" panose="020F0502020204030204" pitchFamily="34" charset="0"/>
              </a:rPr>
              <a:t>Scenario: </a:t>
            </a:r>
            <a:r>
              <a:rPr lang="en-US" altLang="ja-JP" dirty="0" smtClean="0">
                <a:latin typeface="Calibri" panose="020F0502020204030204" pitchFamily="34" charset="0"/>
              </a:rPr>
              <a:t>OLSM (2/2)</a:t>
            </a:r>
            <a:endParaRPr lang="ja-JP" altLang="en-US" dirty="0">
              <a:latin typeface="Calibri" panose="020F0502020204030204" pitchFamily="34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36064" y="1628800"/>
            <a:ext cx="8412400" cy="2232248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SzPct val="50000"/>
              <a:buNone/>
            </a:pPr>
            <a:r>
              <a:rPr lang="en-US" altLang="ja-JP" sz="3300" b="1" u="sng" dirty="0" smtClean="0">
                <a:latin typeface="Calibri" panose="020F0502020204030204" pitchFamily="34" charset="0"/>
              </a:rPr>
              <a:t>Definition of OLSM:</a:t>
            </a:r>
          </a:p>
          <a:p>
            <a:pPr marL="0" lvl="2" indent="0">
              <a:buSzPct val="50000"/>
              <a:buNone/>
            </a:pPr>
            <a:endParaRPr lang="en-US" altLang="ja-JP" sz="1600" dirty="0" smtClean="0">
              <a:latin typeface="Calibri" panose="020F0502020204030204" pitchFamily="34" charset="0"/>
            </a:endParaRPr>
          </a:p>
          <a:p>
            <a:pPr marL="457200" lvl="2" indent="-457200">
              <a:buSzPct val="50000"/>
              <a:buFont typeface="Wingdings" panose="05000000000000000000" pitchFamily="2" charset="2"/>
              <a:buChar char="l"/>
            </a:pPr>
            <a:r>
              <a:rPr lang="en-US" altLang="ja-JP" sz="2800" dirty="0" smtClean="0">
                <a:latin typeface="Calibri" panose="020F0502020204030204" pitchFamily="34" charset="0"/>
              </a:rPr>
              <a:t>No Sounding except for BF</a:t>
            </a:r>
          </a:p>
          <a:p>
            <a:pPr marL="0" lvl="2" indent="0">
              <a:buSzPct val="50000"/>
              <a:buNone/>
            </a:pPr>
            <a:r>
              <a:rPr lang="en-US" altLang="ja-JP" dirty="0" smtClean="0">
                <a:latin typeface="Calibri" panose="020F0502020204030204" pitchFamily="34" charset="0"/>
              </a:rPr>
              <a:t>    </a:t>
            </a:r>
            <a:r>
              <a:rPr lang="en-US" altLang="ja-JP" sz="2000" dirty="0" smtClean="0">
                <a:latin typeface="Calibri" panose="020F0502020204030204" pitchFamily="34" charset="0"/>
              </a:rPr>
              <a:t>- OLSM is one of  suitable SU-MIMO scenarios at a mobile case. </a:t>
            </a:r>
          </a:p>
          <a:p>
            <a:pPr marL="0" lvl="2" indent="0">
              <a:buSzPct val="50000"/>
              <a:buNone/>
            </a:pPr>
            <a:r>
              <a:rPr lang="en-US" altLang="ja-JP" sz="2000" dirty="0">
                <a:latin typeface="Calibri" panose="020F0502020204030204" pitchFamily="34" charset="0"/>
              </a:rPr>
              <a:t> </a:t>
            </a:r>
            <a:r>
              <a:rPr lang="en-US" altLang="ja-JP" sz="2000" dirty="0" smtClean="0">
                <a:latin typeface="Calibri" panose="020F0502020204030204" pitchFamily="34" charset="0"/>
              </a:rPr>
              <a:t> </a:t>
            </a:r>
            <a:r>
              <a:rPr lang="ja-JP" altLang="en-US" sz="2000" dirty="0" smtClean="0">
                <a:latin typeface="Calibri" panose="020F0502020204030204" pitchFamily="34" charset="0"/>
              </a:rPr>
              <a:t>→    </a:t>
            </a:r>
            <a:r>
              <a:rPr lang="en-US" altLang="ja-JP" sz="2000" dirty="0" smtClean="0">
                <a:latin typeface="Calibri" panose="020F0502020204030204" pitchFamily="34" charset="0"/>
              </a:rPr>
              <a:t>In MIMO scenarios with sounding, performance become worse </a:t>
            </a:r>
          </a:p>
          <a:p>
            <a:pPr marL="0" lvl="2" indent="0">
              <a:buSzPct val="50000"/>
              <a:buNone/>
            </a:pPr>
            <a:r>
              <a:rPr lang="ja-JP" altLang="en-US" sz="2000" dirty="0">
                <a:latin typeface="Calibri" panose="020F0502020204030204" pitchFamily="34" charset="0"/>
              </a:rPr>
              <a:t> </a:t>
            </a:r>
            <a:r>
              <a:rPr lang="ja-JP" altLang="en-US" sz="2000" dirty="0" smtClean="0">
                <a:latin typeface="Calibri" panose="020F0502020204030204" pitchFamily="34" charset="0"/>
              </a:rPr>
              <a:t>         </a:t>
            </a:r>
            <a:r>
              <a:rPr lang="en-US" altLang="ja-JP" sz="2000" dirty="0" smtClean="0">
                <a:latin typeface="Calibri" panose="020F0502020204030204" pitchFamily="34" charset="0"/>
              </a:rPr>
              <a:t>by feedback delay of sounding.</a:t>
            </a:r>
          </a:p>
          <a:p>
            <a:pPr marL="342900" lvl="2" indent="-342900">
              <a:buSzPct val="50000"/>
              <a:buFont typeface="Wingdings" panose="05000000000000000000" pitchFamily="2" charset="2"/>
              <a:buChar char="l"/>
            </a:pPr>
            <a:r>
              <a:rPr lang="en-US" altLang="ja-JP" sz="2800" dirty="0" smtClean="0">
                <a:latin typeface="Calibri" panose="020F0502020204030204" pitchFamily="34" charset="0"/>
              </a:rPr>
              <a:t>OLSM uses predetermined or no precoding matrices.</a:t>
            </a:r>
          </a:p>
          <a:p>
            <a:pPr marL="0" lvl="2" indent="0">
              <a:buSzPct val="50000"/>
              <a:buNone/>
            </a:pPr>
            <a:endParaRPr lang="en-US" altLang="ja-JP" dirty="0">
              <a:latin typeface="Calibri" panose="020F0502020204030204" pitchFamily="34" charset="0"/>
            </a:endParaRPr>
          </a:p>
          <a:p>
            <a:pPr marL="0" lvl="2" indent="0">
              <a:buSzPct val="50000"/>
              <a:buNone/>
            </a:pPr>
            <a:endParaRPr lang="en-US" altLang="ja-JP" dirty="0" smtClean="0">
              <a:latin typeface="Calibri" panose="020F0502020204030204" pitchFamily="34" charset="0"/>
            </a:endParaRPr>
          </a:p>
          <a:p>
            <a:pPr marL="0" lvl="2" indent="0">
              <a:buSzPct val="50000"/>
              <a:buNone/>
            </a:pPr>
            <a:endParaRPr lang="en-US" altLang="ja-JP" sz="1700" dirty="0" smtClean="0">
              <a:latin typeface="Calibri" panose="020F0502020204030204" pitchFamily="34" charset="0"/>
            </a:endParaRPr>
          </a:p>
          <a:p>
            <a:pPr marL="457200" lvl="2" indent="-457200">
              <a:buSzPct val="50000"/>
            </a:pPr>
            <a:endParaRPr lang="en-US" altLang="ja-JP" sz="3500" dirty="0" smtClean="0">
              <a:latin typeface="Calibri" panose="020F0502020204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57662"/>
            <a:ext cx="8291513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May 2016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640FCA93-0460-4BB8-89C2-809FD46B8F3F}" type="slidenum">
              <a:rPr lang="en-GB"/>
              <a:pPr/>
              <a:t>5</a:t>
            </a:fld>
            <a:endParaRPr lang="en-GB"/>
          </a:p>
        </p:txBody>
      </p:sp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688032" y="620688"/>
            <a:ext cx="7772400" cy="1066800"/>
          </a:xfrm>
          <a:ln/>
        </p:spPr>
        <p:txBody>
          <a:bodyPr/>
          <a:lstStyle/>
          <a:p>
            <a:r>
              <a:rPr lang="en-US" altLang="ja-JP" sz="2800" dirty="0" smtClean="0">
                <a:latin typeface="Calibri" panose="020F0502020204030204" pitchFamily="34" charset="0"/>
              </a:rPr>
              <a:t>Example #1: OLSM with TX and RX BF</a:t>
            </a:r>
            <a:endParaRPr lang="ja-JP" altLang="en-US" sz="2800" baseline="30000" dirty="0">
              <a:latin typeface="Calibri" panose="020F0502020204030204" pitchFamily="34" charset="0"/>
            </a:endParaRPr>
          </a:p>
        </p:txBody>
      </p:sp>
      <p:sp>
        <p:nvSpPr>
          <p:cNvPr id="26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smtClean="0"/>
              <a:t>Yutaka Murakami, Panasonic</a:t>
            </a:r>
            <a:endParaRPr lang="en-GB" dirty="0"/>
          </a:p>
        </p:txBody>
      </p:sp>
      <p:sp>
        <p:nvSpPr>
          <p:cNvPr id="266" name="Rectangle 2"/>
          <p:cNvSpPr txBox="1">
            <a:spLocks noChangeArrowheads="1"/>
          </p:cNvSpPr>
          <p:nvPr/>
        </p:nvSpPr>
        <p:spPr>
          <a:xfrm>
            <a:off x="544016" y="1666490"/>
            <a:ext cx="7772400" cy="1512168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2" indent="-457200">
              <a:buSzPct val="50000"/>
              <a:buFont typeface="Wingdings" panose="05000000000000000000" pitchFamily="2" charset="2"/>
              <a:buChar char="l"/>
            </a:pPr>
            <a:r>
              <a:rPr lang="en-US" altLang="ja-JP" dirty="0" smtClean="0">
                <a:latin typeface="Calibri" panose="020F0502020204030204" pitchFamily="34" charset="0"/>
              </a:rPr>
              <a:t>Both TX and RX BF training is required.</a:t>
            </a:r>
          </a:p>
          <a:p>
            <a:pPr marL="0" lvl="2" indent="0">
              <a:buSzPct val="50000"/>
              <a:buNone/>
            </a:pPr>
            <a:r>
              <a:rPr lang="en-US" altLang="ja-JP" sz="2000" dirty="0">
                <a:latin typeface="Calibri" panose="020F0502020204030204" pitchFamily="34" charset="0"/>
              </a:rPr>
              <a:t> </a:t>
            </a:r>
            <a:r>
              <a:rPr lang="en-US" altLang="ja-JP" sz="2000" dirty="0" smtClean="0">
                <a:latin typeface="Calibri" panose="020F0502020204030204" pitchFamily="34" charset="0"/>
              </a:rPr>
              <a:t>  - Long range can be covered.</a:t>
            </a:r>
          </a:p>
        </p:txBody>
      </p:sp>
      <p:pic>
        <p:nvPicPr>
          <p:cNvPr id="26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32879"/>
            <a:ext cx="2592288" cy="749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530586"/>
            <a:ext cx="2448272" cy="1834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05771"/>
            <a:ext cx="2396067" cy="1636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71" name="直線矢印コネクタ 270"/>
          <p:cNvCxnSpPr/>
          <p:nvPr/>
        </p:nvCxnSpPr>
        <p:spPr>
          <a:xfrm>
            <a:off x="3995936" y="5157192"/>
            <a:ext cx="0" cy="1008112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直線矢印コネクタ 271"/>
          <p:cNvCxnSpPr/>
          <p:nvPr/>
        </p:nvCxnSpPr>
        <p:spPr>
          <a:xfrm>
            <a:off x="6156176" y="5589240"/>
            <a:ext cx="0" cy="58998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5" name="Rectangle 2"/>
          <p:cNvSpPr txBox="1">
            <a:spLocks noChangeArrowheads="1"/>
          </p:cNvSpPr>
          <p:nvPr/>
        </p:nvSpPr>
        <p:spPr>
          <a:xfrm>
            <a:off x="544016" y="4077072"/>
            <a:ext cx="8348464" cy="2520280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2" indent="-457200">
              <a:buSzPct val="50000"/>
              <a:buFont typeface="Wingdings" panose="05000000000000000000" pitchFamily="2" charset="2"/>
              <a:buChar char="l"/>
            </a:pPr>
            <a:r>
              <a:rPr lang="en-US" altLang="ja-JP" dirty="0" smtClean="0">
                <a:latin typeface="Calibri" panose="020F0502020204030204" pitchFamily="34" charset="0"/>
              </a:rPr>
              <a:t>Low latency</a:t>
            </a:r>
          </a:p>
          <a:p>
            <a:pPr marL="0" lvl="2" indent="0">
              <a:buSzPct val="50000"/>
              <a:buNone/>
            </a:pPr>
            <a:r>
              <a:rPr lang="en-US" altLang="ja-JP" sz="2000" dirty="0" smtClean="0">
                <a:latin typeface="Calibri" panose="020F0502020204030204" pitchFamily="34" charset="0"/>
              </a:rPr>
              <a:t>   - Symbols for sounding is NOT required. </a:t>
            </a:r>
          </a:p>
          <a:p>
            <a:pPr marL="457200" lvl="2" indent="-457200">
              <a:buSzPct val="50000"/>
            </a:pPr>
            <a:endParaRPr lang="en-US" altLang="ja-JP" sz="3500" dirty="0" smtClean="0">
              <a:latin typeface="Calibri" panose="020F0502020204030204" pitchFamily="34" charset="0"/>
            </a:endParaRPr>
          </a:p>
        </p:txBody>
      </p:sp>
      <p:sp>
        <p:nvSpPr>
          <p:cNvPr id="281" name="テキスト ボックス 280"/>
          <p:cNvSpPr txBox="1"/>
          <p:nvPr/>
        </p:nvSpPr>
        <p:spPr>
          <a:xfrm>
            <a:off x="3223169" y="609329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unnecessary</a:t>
            </a:r>
            <a:endParaRPr kumimoji="1" lang="ja-JP" alt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82" name="テキスト ボックス 281"/>
          <p:cNvSpPr txBox="1"/>
          <p:nvPr/>
        </p:nvSpPr>
        <p:spPr>
          <a:xfrm>
            <a:off x="5436096" y="607554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unnecessary</a:t>
            </a:r>
            <a:endParaRPr kumimoji="1" lang="ja-JP" alt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980" y="5012779"/>
            <a:ext cx="54483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88864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May 2016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6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11560" y="756221"/>
            <a:ext cx="7772400" cy="728563"/>
          </a:xfrm>
          <a:ln/>
        </p:spPr>
        <p:txBody>
          <a:bodyPr lIns="90000" tIns="46800" rIns="90000" bIns="46800"/>
          <a:lstStyle/>
          <a:p>
            <a:r>
              <a:rPr lang="en-US" altLang="ja-JP" sz="2800" dirty="0" smtClean="0">
                <a:latin typeface="Calibri" panose="020F0502020204030204" pitchFamily="34" charset="0"/>
              </a:rPr>
              <a:t>Example #2: OLSM with TX BF</a:t>
            </a:r>
            <a:endParaRPr lang="en-US" sz="2800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smtClean="0"/>
              <a:t>Yutaka Murakami, Panasonic</a:t>
            </a:r>
            <a:endParaRPr lang="en-GB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08012" y="3717032"/>
            <a:ext cx="8348464" cy="2448272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2" indent="-457200">
              <a:buSzPct val="50000"/>
              <a:buFont typeface="Wingdings" panose="05000000000000000000" pitchFamily="2" charset="2"/>
              <a:buChar char="l"/>
            </a:pPr>
            <a:r>
              <a:rPr lang="en-US" altLang="ja-JP" dirty="0" smtClean="0">
                <a:latin typeface="Calibri" panose="020F0502020204030204" pitchFamily="34" charset="0"/>
              </a:rPr>
              <a:t>Very low latency</a:t>
            </a:r>
          </a:p>
          <a:p>
            <a:pPr marL="0" lvl="2" indent="0">
              <a:buSzPct val="50000"/>
              <a:buNone/>
            </a:pPr>
            <a:r>
              <a:rPr lang="en-US" altLang="ja-JP" sz="2200" dirty="0" smtClean="0">
                <a:latin typeface="Calibri" panose="020F0502020204030204" pitchFamily="34" charset="0"/>
              </a:rPr>
              <a:t>   </a:t>
            </a:r>
            <a:r>
              <a:rPr lang="en-US" altLang="ja-JP" sz="2000" dirty="0" smtClean="0">
                <a:latin typeface="Calibri" panose="020F0502020204030204" pitchFamily="34" charset="0"/>
              </a:rPr>
              <a:t>- Symbols for sounding and RX BF training is NOT required. </a:t>
            </a:r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4067944" y="4942320"/>
            <a:ext cx="0" cy="94075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>
            <a:off x="6228184" y="5553918"/>
            <a:ext cx="0" cy="348139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3563888" y="5797132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unnecessary</a:t>
            </a:r>
            <a:endParaRPr kumimoji="1" lang="ja-JP" alt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15" name="直線矢印コネクタ 14"/>
          <p:cNvCxnSpPr/>
          <p:nvPr/>
        </p:nvCxnSpPr>
        <p:spPr>
          <a:xfrm>
            <a:off x="3347864" y="4942320"/>
            <a:ext cx="0" cy="1223196"/>
          </a:xfrm>
          <a:prstGeom prst="straightConnector1">
            <a:avLst/>
          </a:prstGeom>
          <a:ln w="317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>
            <a:off x="5508104" y="5553918"/>
            <a:ext cx="0" cy="643324"/>
          </a:xfrm>
          <a:prstGeom prst="straightConnector1">
            <a:avLst/>
          </a:prstGeom>
          <a:ln w="3175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4860032" y="6125234"/>
            <a:ext cx="26327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unnecessary</a:t>
            </a:r>
            <a:endParaRPr kumimoji="1" lang="ja-JP" alt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467544" y="1700808"/>
            <a:ext cx="8708504" cy="1512168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2" indent="-457200">
              <a:buSzPct val="50000"/>
              <a:buFont typeface="Wingdings" panose="05000000000000000000" pitchFamily="2" charset="2"/>
              <a:buChar char="l"/>
            </a:pPr>
            <a:r>
              <a:rPr lang="en-US" altLang="ja-JP" dirty="0" smtClean="0">
                <a:latin typeface="Calibri" panose="020F0502020204030204" pitchFamily="34" charset="0"/>
              </a:rPr>
              <a:t>Only TX BF training is required. (No RX BF training)</a:t>
            </a:r>
          </a:p>
          <a:p>
            <a:pPr marL="0" lvl="2" indent="0">
              <a:buSzPct val="50000"/>
              <a:buNone/>
            </a:pPr>
            <a:r>
              <a:rPr lang="ja-JP" altLang="en-US" sz="2200" dirty="0" smtClean="0">
                <a:latin typeface="Calibri" panose="020F0502020204030204" pitchFamily="34" charset="0"/>
              </a:rPr>
              <a:t>  → </a:t>
            </a:r>
            <a:r>
              <a:rPr lang="en-US" altLang="ja-JP" sz="2200" dirty="0" smtClean="0">
                <a:latin typeface="Calibri" panose="020F0502020204030204" pitchFamily="34" charset="0"/>
              </a:rPr>
              <a:t>Simple STAs can be provided.</a:t>
            </a:r>
            <a:r>
              <a:rPr lang="ja-JP" altLang="en-US" sz="2200" dirty="0" smtClean="0">
                <a:latin typeface="Calibri" panose="020F0502020204030204" pitchFamily="34" charset="0"/>
              </a:rPr>
              <a:t> </a:t>
            </a:r>
            <a:endParaRPr lang="en-US" altLang="ja-JP" sz="2200" dirty="0" smtClean="0">
              <a:latin typeface="Calibri" panose="020F0502020204030204" pitchFamily="34" charset="0"/>
            </a:endParaRPr>
          </a:p>
          <a:p>
            <a:pPr marL="0" lvl="2" indent="0">
              <a:buSzPct val="50000"/>
              <a:buNone/>
            </a:pPr>
            <a:endParaRPr lang="en-US" altLang="ja-JP" dirty="0" smtClean="0">
              <a:latin typeface="Calibri" panose="020F0502020204030204" pitchFamily="34" charset="0"/>
            </a:endParaRPr>
          </a:p>
          <a:p>
            <a:pPr marL="457200" lvl="2" indent="-457200">
              <a:buFont typeface="Wingdings" panose="05000000000000000000" pitchFamily="2" charset="2"/>
              <a:buChar char="q"/>
            </a:pPr>
            <a:endParaRPr lang="en-US" altLang="ja-JP" dirty="0" smtClean="0">
              <a:latin typeface="Calibri" panose="020F0502020204030204" pitchFamily="34" charset="0"/>
            </a:endParaRP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633" y="2708920"/>
            <a:ext cx="345757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テキスト ボックス 22"/>
          <p:cNvSpPr txBox="1"/>
          <p:nvPr/>
        </p:nvSpPr>
        <p:spPr>
          <a:xfrm>
            <a:off x="1115616" y="2679303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Only TX BF</a:t>
            </a:r>
            <a:endParaRPr kumimoji="1" lang="ja-JP" altLang="en-US" b="1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451548" y="6125234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unnecessary</a:t>
            </a:r>
            <a:endParaRPr kumimoji="1" lang="ja-JP" alt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868144" y="580641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unnecessary</a:t>
            </a:r>
            <a:endParaRPr kumimoji="1" lang="ja-JP" alt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984" y="4725899"/>
            <a:ext cx="54483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31616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May 2016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6C8F0547-AFA8-4805-9A22-12721CDE959F}" type="slidenum">
              <a:rPr lang="en-GB"/>
              <a:pPr/>
              <a:t>7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smtClean="0"/>
              <a:t>Yutaka Murakami, Panasonic</a:t>
            </a:r>
            <a:endParaRPr lang="en-GB" dirty="0"/>
          </a:p>
        </p:txBody>
      </p:sp>
      <p:sp>
        <p:nvSpPr>
          <p:cNvPr id="10" name="Rectangle 1"/>
          <p:cNvSpPr>
            <a:spLocks noGrp="1" noChangeArrowheads="1"/>
          </p:cNvSpPr>
          <p:nvPr>
            <p:ph type="title"/>
          </p:nvPr>
        </p:nvSpPr>
        <p:spPr>
          <a:xfrm>
            <a:off x="608371" y="634008"/>
            <a:ext cx="8068085" cy="562744"/>
          </a:xfrm>
          <a:ln/>
        </p:spPr>
        <p:txBody>
          <a:bodyPr/>
          <a:lstStyle/>
          <a:p>
            <a:r>
              <a:rPr lang="en-US" altLang="ja-JP" dirty="0" smtClean="0">
                <a:latin typeface="Calibri" panose="020F0502020204030204" pitchFamily="34" charset="0"/>
              </a:rPr>
              <a:t>Proposed Phase Hopping (PH) for OLSM [2][3]</a:t>
            </a:r>
            <a:endParaRPr lang="ja-JP" altLang="en-US" dirty="0">
              <a:latin typeface="Calibri" panose="020F0502020204030204" pitchFamily="34" charset="0"/>
            </a:endParaRPr>
          </a:p>
        </p:txBody>
      </p:sp>
      <p:sp>
        <p:nvSpPr>
          <p:cNvPr id="8" name="AutoShape 17"/>
          <p:cNvSpPr>
            <a:spLocks noChangeAspect="1" noChangeArrowheads="1" noTextEdit="1"/>
          </p:cNvSpPr>
          <p:nvPr/>
        </p:nvSpPr>
        <p:spPr bwMode="auto">
          <a:xfrm>
            <a:off x="117607" y="1196752"/>
            <a:ext cx="884237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1" name="Rectangle 28"/>
          <p:cNvSpPr>
            <a:spLocks noChangeArrowheads="1"/>
          </p:cNvSpPr>
          <p:nvPr/>
        </p:nvSpPr>
        <p:spPr bwMode="auto">
          <a:xfrm>
            <a:off x="6000881" y="1936528"/>
            <a:ext cx="3119439" cy="3036888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117607" y="1245965"/>
            <a:ext cx="5834361" cy="3775684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47313" y="1211040"/>
            <a:ext cx="5832648" cy="3762376"/>
          </a:xfrm>
          <a:prstGeom prst="rect">
            <a:avLst/>
          </a:prstGeom>
          <a:solidFill>
            <a:srgbClr val="92CD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119320" y="1249140"/>
            <a:ext cx="1465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</a:rPr>
              <a:t>Precoding + PH</a:t>
            </a:r>
            <a:endParaRPr kumimoji="1" lang="ja-JP" altLang="ja-JP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254135" y="1703165"/>
            <a:ext cx="4356102" cy="3084513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7" name="Rectangle 25"/>
          <p:cNvSpPr>
            <a:spLocks noChangeArrowheads="1"/>
          </p:cNvSpPr>
          <p:nvPr/>
        </p:nvSpPr>
        <p:spPr bwMode="auto">
          <a:xfrm>
            <a:off x="219210" y="1668240"/>
            <a:ext cx="4356102" cy="3084513"/>
          </a:xfrm>
          <a:prstGeom prst="rect">
            <a:avLst/>
          </a:prstGeom>
          <a:solidFill>
            <a:srgbClr val="FBD7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8" name="Rectangle 26"/>
          <p:cNvSpPr>
            <a:spLocks noChangeArrowheads="1"/>
          </p:cNvSpPr>
          <p:nvPr/>
        </p:nvSpPr>
        <p:spPr bwMode="auto">
          <a:xfrm>
            <a:off x="295410" y="1703165"/>
            <a:ext cx="939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</a:rPr>
              <a:t>Precoding</a:t>
            </a:r>
            <a:endParaRPr kumimoji="1" lang="ja-JP" altLang="ja-JP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19" name="Rectangle 27"/>
          <p:cNvSpPr>
            <a:spLocks noChangeArrowheads="1"/>
          </p:cNvSpPr>
          <p:nvPr/>
        </p:nvSpPr>
        <p:spPr bwMode="auto">
          <a:xfrm>
            <a:off x="343035" y="2160365"/>
            <a:ext cx="3104986" cy="2201863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0" name="Rectangle 28"/>
          <p:cNvSpPr>
            <a:spLocks noChangeArrowheads="1"/>
          </p:cNvSpPr>
          <p:nvPr/>
        </p:nvSpPr>
        <p:spPr bwMode="auto">
          <a:xfrm>
            <a:off x="306523" y="2125440"/>
            <a:ext cx="3097160" cy="2214563"/>
          </a:xfrm>
          <a:prstGeom prst="rect">
            <a:avLst/>
          </a:prstGeom>
          <a:solidFill>
            <a:srgbClr val="DDD6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1" name="Rectangle 29"/>
          <p:cNvSpPr>
            <a:spLocks noChangeArrowheads="1"/>
          </p:cNvSpPr>
          <p:nvPr/>
        </p:nvSpPr>
        <p:spPr bwMode="auto">
          <a:xfrm>
            <a:off x="377960" y="2163540"/>
            <a:ext cx="1266826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</a:rPr>
              <a:t>No precoding</a:t>
            </a:r>
            <a:endParaRPr kumimoji="1" lang="ja-JP" altLang="ja-JP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22" name="Rectangle 35"/>
          <p:cNvSpPr>
            <a:spLocks noChangeArrowheads="1"/>
          </p:cNvSpPr>
          <p:nvPr/>
        </p:nvSpPr>
        <p:spPr bwMode="auto">
          <a:xfrm>
            <a:off x="2590936" y="3935191"/>
            <a:ext cx="444501" cy="3333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3" name="Rectangle 36"/>
          <p:cNvSpPr>
            <a:spLocks noChangeArrowheads="1"/>
          </p:cNvSpPr>
          <p:nvPr/>
        </p:nvSpPr>
        <p:spPr bwMode="auto">
          <a:xfrm>
            <a:off x="2563950" y="3406145"/>
            <a:ext cx="471488" cy="857658"/>
          </a:xfrm>
          <a:prstGeom prst="rect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4" name="Rectangle 37"/>
          <p:cNvSpPr>
            <a:spLocks noChangeArrowheads="1"/>
          </p:cNvSpPr>
          <p:nvPr/>
        </p:nvSpPr>
        <p:spPr bwMode="auto">
          <a:xfrm>
            <a:off x="2495585" y="3373314"/>
            <a:ext cx="528512" cy="84762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5" name="Rectangle 38"/>
          <p:cNvSpPr>
            <a:spLocks noChangeArrowheads="1"/>
          </p:cNvSpPr>
          <p:nvPr/>
        </p:nvSpPr>
        <p:spPr bwMode="auto">
          <a:xfrm>
            <a:off x="2495585" y="3373314"/>
            <a:ext cx="528511" cy="847626"/>
          </a:xfrm>
          <a:prstGeom prst="rect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2495584" y="3726483"/>
            <a:ext cx="52851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ja-JP" sz="1200" kern="0" dirty="0">
                <a:solidFill>
                  <a:srgbClr val="000000"/>
                </a:solidFill>
                <a:latin typeface="Calibri" pitchFamily="34" charset="0"/>
              </a:rPr>
              <a:t>Mapper</a:t>
            </a:r>
            <a:endParaRPr lang="ja-JP" altLang="ja-JP" sz="1200" kern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7" name="Rectangle 40"/>
          <p:cNvSpPr>
            <a:spLocks noChangeArrowheads="1"/>
          </p:cNvSpPr>
          <p:nvPr/>
        </p:nvSpPr>
        <p:spPr bwMode="auto">
          <a:xfrm>
            <a:off x="3503694" y="3408141"/>
            <a:ext cx="1019229" cy="8778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8" name="Rectangle 41"/>
          <p:cNvSpPr>
            <a:spLocks noChangeArrowheads="1"/>
          </p:cNvSpPr>
          <p:nvPr/>
        </p:nvSpPr>
        <p:spPr bwMode="auto">
          <a:xfrm>
            <a:off x="3503695" y="3408141"/>
            <a:ext cx="1019228" cy="877888"/>
          </a:xfrm>
          <a:prstGeom prst="rect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9" name="Rectangle 42"/>
          <p:cNvSpPr>
            <a:spLocks noChangeArrowheads="1"/>
          </p:cNvSpPr>
          <p:nvPr/>
        </p:nvSpPr>
        <p:spPr bwMode="auto">
          <a:xfrm>
            <a:off x="3503695" y="3373216"/>
            <a:ext cx="984303" cy="8778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30" name="Rectangle 43"/>
          <p:cNvSpPr>
            <a:spLocks noChangeArrowheads="1"/>
          </p:cNvSpPr>
          <p:nvPr/>
        </p:nvSpPr>
        <p:spPr bwMode="auto">
          <a:xfrm>
            <a:off x="3503695" y="3373216"/>
            <a:ext cx="984304" cy="877888"/>
          </a:xfrm>
          <a:prstGeom prst="rect">
            <a:avLst/>
          </a:prstGeom>
          <a:noFill/>
          <a:ln w="19050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31" name="Rectangle 45"/>
          <p:cNvSpPr>
            <a:spLocks noChangeArrowheads="1"/>
          </p:cNvSpPr>
          <p:nvPr/>
        </p:nvSpPr>
        <p:spPr bwMode="auto">
          <a:xfrm>
            <a:off x="3575704" y="3696286"/>
            <a:ext cx="8207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</a:rPr>
              <a:t>Pre</a:t>
            </a:r>
            <a:r>
              <a:rPr kumimoji="1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</a:rPr>
              <a:t>-</a:t>
            </a:r>
            <a:r>
              <a:rPr kumimoji="1" lang="ja-JP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</a:rPr>
              <a:t>cod</a:t>
            </a:r>
            <a:r>
              <a:rPr kumimoji="1" lang="en-US" altLang="ja-JP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</a:rPr>
              <a:t>er</a:t>
            </a:r>
            <a:endParaRPr kumimoji="1" lang="ja-JP" altLang="ja-JP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32" name="Freeform 46"/>
          <p:cNvSpPr>
            <a:spLocks/>
          </p:cNvSpPr>
          <p:nvPr/>
        </p:nvSpPr>
        <p:spPr bwMode="auto">
          <a:xfrm>
            <a:off x="5037275" y="4009803"/>
            <a:ext cx="288925" cy="288925"/>
          </a:xfrm>
          <a:custGeom>
            <a:avLst/>
            <a:gdLst>
              <a:gd name="T0" fmla="*/ 512 w 623"/>
              <a:gd name="T1" fmla="*/ 111 h 622"/>
              <a:gd name="T2" fmla="*/ 111 w 623"/>
              <a:gd name="T3" fmla="*/ 111 h 622"/>
              <a:gd name="T4" fmla="*/ 111 w 623"/>
              <a:gd name="T5" fmla="*/ 512 h 622"/>
              <a:gd name="T6" fmla="*/ 512 w 623"/>
              <a:gd name="T7" fmla="*/ 512 h 622"/>
              <a:gd name="T8" fmla="*/ 512 w 623"/>
              <a:gd name="T9" fmla="*/ 111 h 6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3" h="622">
                <a:moveTo>
                  <a:pt x="512" y="111"/>
                </a:moveTo>
                <a:cubicBezTo>
                  <a:pt x="401" y="0"/>
                  <a:pt x="222" y="0"/>
                  <a:pt x="111" y="111"/>
                </a:cubicBezTo>
                <a:cubicBezTo>
                  <a:pt x="0" y="221"/>
                  <a:pt x="0" y="401"/>
                  <a:pt x="111" y="512"/>
                </a:cubicBezTo>
                <a:cubicBezTo>
                  <a:pt x="222" y="622"/>
                  <a:pt x="401" y="622"/>
                  <a:pt x="512" y="512"/>
                </a:cubicBezTo>
                <a:cubicBezTo>
                  <a:pt x="623" y="401"/>
                  <a:pt x="623" y="221"/>
                  <a:pt x="512" y="111"/>
                </a:cubicBezTo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33" name="Freeform 47"/>
          <p:cNvSpPr>
            <a:spLocks/>
          </p:cNvSpPr>
          <p:nvPr/>
        </p:nvSpPr>
        <p:spPr bwMode="auto">
          <a:xfrm>
            <a:off x="5037275" y="4009803"/>
            <a:ext cx="288925" cy="288925"/>
          </a:xfrm>
          <a:custGeom>
            <a:avLst/>
            <a:gdLst>
              <a:gd name="T0" fmla="*/ 150 w 182"/>
              <a:gd name="T1" fmla="*/ 33 h 182"/>
              <a:gd name="T2" fmla="*/ 32 w 182"/>
              <a:gd name="T3" fmla="*/ 33 h 182"/>
              <a:gd name="T4" fmla="*/ 32 w 182"/>
              <a:gd name="T5" fmla="*/ 150 h 182"/>
              <a:gd name="T6" fmla="*/ 150 w 182"/>
              <a:gd name="T7" fmla="*/ 150 h 182"/>
              <a:gd name="T8" fmla="*/ 150 w 182"/>
              <a:gd name="T9" fmla="*/ 33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2" h="182">
                <a:moveTo>
                  <a:pt x="150" y="33"/>
                </a:moveTo>
                <a:cubicBezTo>
                  <a:pt x="117" y="0"/>
                  <a:pt x="65" y="0"/>
                  <a:pt x="32" y="33"/>
                </a:cubicBezTo>
                <a:cubicBezTo>
                  <a:pt x="0" y="65"/>
                  <a:pt x="0" y="118"/>
                  <a:pt x="32" y="150"/>
                </a:cubicBezTo>
                <a:cubicBezTo>
                  <a:pt x="65" y="182"/>
                  <a:pt x="117" y="182"/>
                  <a:pt x="150" y="150"/>
                </a:cubicBezTo>
                <a:cubicBezTo>
                  <a:pt x="182" y="118"/>
                  <a:pt x="182" y="65"/>
                  <a:pt x="150" y="33"/>
                </a:cubicBezTo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34" name="Freeform 48"/>
          <p:cNvSpPr>
            <a:spLocks/>
          </p:cNvSpPr>
          <p:nvPr/>
        </p:nvSpPr>
        <p:spPr bwMode="auto">
          <a:xfrm>
            <a:off x="5002350" y="3974878"/>
            <a:ext cx="288925" cy="288925"/>
          </a:xfrm>
          <a:custGeom>
            <a:avLst/>
            <a:gdLst>
              <a:gd name="T0" fmla="*/ 511 w 622"/>
              <a:gd name="T1" fmla="*/ 111 h 623"/>
              <a:gd name="T2" fmla="*/ 111 w 622"/>
              <a:gd name="T3" fmla="*/ 111 h 623"/>
              <a:gd name="T4" fmla="*/ 111 w 622"/>
              <a:gd name="T5" fmla="*/ 512 h 623"/>
              <a:gd name="T6" fmla="*/ 511 w 622"/>
              <a:gd name="T7" fmla="*/ 512 h 623"/>
              <a:gd name="T8" fmla="*/ 511 w 622"/>
              <a:gd name="T9" fmla="*/ 111 h 6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22" h="623">
                <a:moveTo>
                  <a:pt x="511" y="111"/>
                </a:moveTo>
                <a:cubicBezTo>
                  <a:pt x="401" y="0"/>
                  <a:pt x="221" y="0"/>
                  <a:pt x="111" y="111"/>
                </a:cubicBezTo>
                <a:cubicBezTo>
                  <a:pt x="0" y="222"/>
                  <a:pt x="0" y="401"/>
                  <a:pt x="111" y="512"/>
                </a:cubicBezTo>
                <a:cubicBezTo>
                  <a:pt x="221" y="623"/>
                  <a:pt x="401" y="623"/>
                  <a:pt x="511" y="512"/>
                </a:cubicBezTo>
                <a:cubicBezTo>
                  <a:pt x="622" y="401"/>
                  <a:pt x="622" y="222"/>
                  <a:pt x="511" y="111"/>
                </a:cubicBez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35" name="Freeform 49"/>
          <p:cNvSpPr>
            <a:spLocks/>
          </p:cNvSpPr>
          <p:nvPr/>
        </p:nvSpPr>
        <p:spPr bwMode="auto">
          <a:xfrm>
            <a:off x="5002350" y="3974878"/>
            <a:ext cx="288925" cy="288925"/>
          </a:xfrm>
          <a:custGeom>
            <a:avLst/>
            <a:gdLst>
              <a:gd name="T0" fmla="*/ 149 w 182"/>
              <a:gd name="T1" fmla="*/ 32 h 182"/>
              <a:gd name="T2" fmla="*/ 32 w 182"/>
              <a:gd name="T3" fmla="*/ 32 h 182"/>
              <a:gd name="T4" fmla="*/ 32 w 182"/>
              <a:gd name="T5" fmla="*/ 150 h 182"/>
              <a:gd name="T6" fmla="*/ 149 w 182"/>
              <a:gd name="T7" fmla="*/ 150 h 182"/>
              <a:gd name="T8" fmla="*/ 149 w 182"/>
              <a:gd name="T9" fmla="*/ 32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2" h="182">
                <a:moveTo>
                  <a:pt x="149" y="32"/>
                </a:moveTo>
                <a:cubicBezTo>
                  <a:pt x="117" y="0"/>
                  <a:pt x="64" y="0"/>
                  <a:pt x="32" y="32"/>
                </a:cubicBezTo>
                <a:cubicBezTo>
                  <a:pt x="0" y="65"/>
                  <a:pt x="0" y="117"/>
                  <a:pt x="32" y="150"/>
                </a:cubicBezTo>
                <a:cubicBezTo>
                  <a:pt x="64" y="182"/>
                  <a:pt x="117" y="182"/>
                  <a:pt x="149" y="150"/>
                </a:cubicBezTo>
                <a:cubicBezTo>
                  <a:pt x="182" y="117"/>
                  <a:pt x="182" y="65"/>
                  <a:pt x="149" y="32"/>
                </a:cubicBezTo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36" name="Line 50"/>
          <p:cNvSpPr>
            <a:spLocks noChangeShapeType="1"/>
          </p:cNvSpPr>
          <p:nvPr/>
        </p:nvSpPr>
        <p:spPr bwMode="auto">
          <a:xfrm flipV="1">
            <a:off x="5053150" y="4025678"/>
            <a:ext cx="185738" cy="187325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37" name="Line 51"/>
          <p:cNvSpPr>
            <a:spLocks noChangeShapeType="1"/>
          </p:cNvSpPr>
          <p:nvPr/>
        </p:nvSpPr>
        <p:spPr bwMode="auto">
          <a:xfrm>
            <a:off x="5053150" y="4025678"/>
            <a:ext cx="185738" cy="187325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38" name="Line 52"/>
          <p:cNvSpPr>
            <a:spLocks noChangeShapeType="1"/>
          </p:cNvSpPr>
          <p:nvPr/>
        </p:nvSpPr>
        <p:spPr bwMode="auto">
          <a:xfrm flipH="1">
            <a:off x="4486412" y="4117753"/>
            <a:ext cx="452438" cy="0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39" name="Freeform 53"/>
          <p:cNvSpPr>
            <a:spLocks/>
          </p:cNvSpPr>
          <p:nvPr/>
        </p:nvSpPr>
        <p:spPr bwMode="auto">
          <a:xfrm>
            <a:off x="4915037" y="4066953"/>
            <a:ext cx="100013" cy="100013"/>
          </a:xfrm>
          <a:custGeom>
            <a:avLst/>
            <a:gdLst>
              <a:gd name="T0" fmla="*/ 215 w 215"/>
              <a:gd name="T1" fmla="*/ 107 h 214"/>
              <a:gd name="T2" fmla="*/ 0 w 215"/>
              <a:gd name="T3" fmla="*/ 214 h 214"/>
              <a:gd name="T4" fmla="*/ 0 w 215"/>
              <a:gd name="T5" fmla="*/ 0 h 214"/>
              <a:gd name="T6" fmla="*/ 0 w 215"/>
              <a:gd name="T7" fmla="*/ 0 h 214"/>
              <a:gd name="T8" fmla="*/ 215 w 215"/>
              <a:gd name="T9" fmla="*/ 107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5" h="214">
                <a:moveTo>
                  <a:pt x="215" y="107"/>
                </a:moveTo>
                <a:lnTo>
                  <a:pt x="0" y="214"/>
                </a:lnTo>
                <a:cubicBezTo>
                  <a:pt x="34" y="147"/>
                  <a:pt x="34" y="67"/>
                  <a:pt x="0" y="0"/>
                </a:cubicBezTo>
                <a:lnTo>
                  <a:pt x="0" y="0"/>
                </a:lnTo>
                <a:lnTo>
                  <a:pt x="215" y="10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40" name="Line 54"/>
          <p:cNvSpPr>
            <a:spLocks noChangeShapeType="1"/>
          </p:cNvSpPr>
          <p:nvPr/>
        </p:nvSpPr>
        <p:spPr bwMode="auto">
          <a:xfrm>
            <a:off x="5291275" y="4114577"/>
            <a:ext cx="444923" cy="1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41" name="Line 55"/>
          <p:cNvSpPr>
            <a:spLocks noChangeShapeType="1"/>
          </p:cNvSpPr>
          <p:nvPr/>
        </p:nvSpPr>
        <p:spPr bwMode="auto">
          <a:xfrm>
            <a:off x="4487998" y="3547841"/>
            <a:ext cx="1264043" cy="0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42" name="Rectangle 56"/>
          <p:cNvSpPr>
            <a:spLocks noChangeArrowheads="1"/>
          </p:cNvSpPr>
          <p:nvPr/>
        </p:nvSpPr>
        <p:spPr bwMode="auto">
          <a:xfrm>
            <a:off x="1476408" y="3408141"/>
            <a:ext cx="703263" cy="8778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43" name="Rectangle 57"/>
          <p:cNvSpPr>
            <a:spLocks noChangeArrowheads="1"/>
          </p:cNvSpPr>
          <p:nvPr/>
        </p:nvSpPr>
        <p:spPr bwMode="auto">
          <a:xfrm>
            <a:off x="1476408" y="3408141"/>
            <a:ext cx="703263" cy="877888"/>
          </a:xfrm>
          <a:prstGeom prst="rect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44" name="Rectangle 58"/>
          <p:cNvSpPr>
            <a:spLocks noChangeArrowheads="1"/>
          </p:cNvSpPr>
          <p:nvPr/>
        </p:nvSpPr>
        <p:spPr bwMode="auto">
          <a:xfrm>
            <a:off x="1441483" y="3373216"/>
            <a:ext cx="701675" cy="8778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45" name="Rectangle 59"/>
          <p:cNvSpPr>
            <a:spLocks noChangeArrowheads="1"/>
          </p:cNvSpPr>
          <p:nvPr/>
        </p:nvSpPr>
        <p:spPr bwMode="auto">
          <a:xfrm>
            <a:off x="1441483" y="3373216"/>
            <a:ext cx="701675" cy="877888"/>
          </a:xfrm>
          <a:prstGeom prst="rect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46" name="Rectangle 60"/>
          <p:cNvSpPr>
            <a:spLocks noChangeArrowheads="1"/>
          </p:cNvSpPr>
          <p:nvPr/>
        </p:nvSpPr>
        <p:spPr bwMode="auto">
          <a:xfrm>
            <a:off x="1655795" y="3436716"/>
            <a:ext cx="327025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</a:rPr>
              <a:t>Bit</a:t>
            </a:r>
            <a:endParaRPr kumimoji="1" lang="ja-JP" altLang="ja-JP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47" name="Rectangle 61"/>
          <p:cNvSpPr>
            <a:spLocks noChangeArrowheads="1"/>
          </p:cNvSpPr>
          <p:nvPr/>
        </p:nvSpPr>
        <p:spPr bwMode="auto">
          <a:xfrm>
            <a:off x="1871695" y="3436716"/>
            <a:ext cx="163513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</a:rPr>
              <a:t>-</a:t>
            </a:r>
            <a:endParaRPr kumimoji="1" lang="ja-JP" altLang="ja-JP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48" name="Rectangle 62"/>
          <p:cNvSpPr>
            <a:spLocks noChangeArrowheads="1"/>
          </p:cNvSpPr>
          <p:nvPr/>
        </p:nvSpPr>
        <p:spPr bwMode="auto">
          <a:xfrm>
            <a:off x="1566895" y="3674841"/>
            <a:ext cx="490538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</a:rPr>
              <a:t>inter</a:t>
            </a:r>
            <a:endParaRPr kumimoji="1" lang="ja-JP" altLang="ja-JP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49" name="Rectangle 63"/>
          <p:cNvSpPr>
            <a:spLocks noChangeArrowheads="1"/>
          </p:cNvSpPr>
          <p:nvPr/>
        </p:nvSpPr>
        <p:spPr bwMode="auto">
          <a:xfrm>
            <a:off x="1952658" y="3674841"/>
            <a:ext cx="163513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</a:rPr>
              <a:t>-</a:t>
            </a:r>
            <a:endParaRPr kumimoji="1" lang="ja-JP" altLang="ja-JP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50" name="Rectangle 64"/>
          <p:cNvSpPr>
            <a:spLocks noChangeArrowheads="1"/>
          </p:cNvSpPr>
          <p:nvPr/>
        </p:nvSpPr>
        <p:spPr bwMode="auto">
          <a:xfrm>
            <a:off x="1544670" y="3912966"/>
            <a:ext cx="60960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</a:rPr>
              <a:t>leaver</a:t>
            </a:r>
            <a:endParaRPr kumimoji="1" lang="ja-JP" altLang="ja-JP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51" name="Line 69"/>
          <p:cNvSpPr>
            <a:spLocks noChangeShapeType="1"/>
          </p:cNvSpPr>
          <p:nvPr/>
        </p:nvSpPr>
        <p:spPr bwMode="auto">
          <a:xfrm flipH="1">
            <a:off x="1036670" y="3811366"/>
            <a:ext cx="328613" cy="0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52" name="Freeform 70"/>
          <p:cNvSpPr>
            <a:spLocks/>
          </p:cNvSpPr>
          <p:nvPr/>
        </p:nvSpPr>
        <p:spPr bwMode="auto">
          <a:xfrm>
            <a:off x="1341470" y="3762153"/>
            <a:ext cx="100013" cy="100013"/>
          </a:xfrm>
          <a:custGeom>
            <a:avLst/>
            <a:gdLst>
              <a:gd name="T0" fmla="*/ 215 w 215"/>
              <a:gd name="T1" fmla="*/ 107 h 214"/>
              <a:gd name="T2" fmla="*/ 0 w 215"/>
              <a:gd name="T3" fmla="*/ 214 h 214"/>
              <a:gd name="T4" fmla="*/ 0 w 215"/>
              <a:gd name="T5" fmla="*/ 0 h 214"/>
              <a:gd name="T6" fmla="*/ 0 w 215"/>
              <a:gd name="T7" fmla="*/ 0 h 214"/>
              <a:gd name="T8" fmla="*/ 215 w 215"/>
              <a:gd name="T9" fmla="*/ 107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5" h="214">
                <a:moveTo>
                  <a:pt x="215" y="107"/>
                </a:moveTo>
                <a:lnTo>
                  <a:pt x="0" y="214"/>
                </a:lnTo>
                <a:cubicBezTo>
                  <a:pt x="34" y="147"/>
                  <a:pt x="34" y="67"/>
                  <a:pt x="0" y="0"/>
                </a:cubicBezTo>
                <a:lnTo>
                  <a:pt x="0" y="0"/>
                </a:lnTo>
                <a:lnTo>
                  <a:pt x="215" y="10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53" name="Line 71"/>
          <p:cNvSpPr>
            <a:spLocks noChangeShapeType="1"/>
          </p:cNvSpPr>
          <p:nvPr/>
        </p:nvSpPr>
        <p:spPr bwMode="auto">
          <a:xfrm flipV="1">
            <a:off x="3035436" y="3547839"/>
            <a:ext cx="396251" cy="0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54" name="Freeform 72"/>
          <p:cNvSpPr>
            <a:spLocks/>
          </p:cNvSpPr>
          <p:nvPr/>
        </p:nvSpPr>
        <p:spPr bwMode="auto">
          <a:xfrm>
            <a:off x="3403683" y="3498628"/>
            <a:ext cx="100013" cy="100013"/>
          </a:xfrm>
          <a:custGeom>
            <a:avLst/>
            <a:gdLst>
              <a:gd name="T0" fmla="*/ 214 w 214"/>
              <a:gd name="T1" fmla="*/ 107 h 214"/>
              <a:gd name="T2" fmla="*/ 0 w 214"/>
              <a:gd name="T3" fmla="*/ 214 h 214"/>
              <a:gd name="T4" fmla="*/ 0 w 214"/>
              <a:gd name="T5" fmla="*/ 0 h 214"/>
              <a:gd name="T6" fmla="*/ 0 w 214"/>
              <a:gd name="T7" fmla="*/ 0 h 214"/>
              <a:gd name="T8" fmla="*/ 214 w 214"/>
              <a:gd name="T9" fmla="*/ 107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4" h="214">
                <a:moveTo>
                  <a:pt x="214" y="107"/>
                </a:moveTo>
                <a:lnTo>
                  <a:pt x="0" y="214"/>
                </a:lnTo>
                <a:cubicBezTo>
                  <a:pt x="33" y="147"/>
                  <a:pt x="33" y="68"/>
                  <a:pt x="0" y="0"/>
                </a:cubicBezTo>
                <a:lnTo>
                  <a:pt x="0" y="0"/>
                </a:lnTo>
                <a:lnTo>
                  <a:pt x="214" y="10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55" name="Line 73"/>
          <p:cNvSpPr>
            <a:spLocks noChangeShapeType="1"/>
          </p:cNvSpPr>
          <p:nvPr/>
        </p:nvSpPr>
        <p:spPr bwMode="auto">
          <a:xfrm>
            <a:off x="3035435" y="4077070"/>
            <a:ext cx="396252" cy="1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56" name="Freeform 74"/>
          <p:cNvSpPr>
            <a:spLocks/>
          </p:cNvSpPr>
          <p:nvPr/>
        </p:nvSpPr>
        <p:spPr bwMode="auto">
          <a:xfrm>
            <a:off x="3403683" y="4025678"/>
            <a:ext cx="100013" cy="100013"/>
          </a:xfrm>
          <a:custGeom>
            <a:avLst/>
            <a:gdLst>
              <a:gd name="T0" fmla="*/ 214 w 214"/>
              <a:gd name="T1" fmla="*/ 107 h 214"/>
              <a:gd name="T2" fmla="*/ 0 w 214"/>
              <a:gd name="T3" fmla="*/ 214 h 214"/>
              <a:gd name="T4" fmla="*/ 0 w 214"/>
              <a:gd name="T5" fmla="*/ 0 h 214"/>
              <a:gd name="T6" fmla="*/ 214 w 214"/>
              <a:gd name="T7" fmla="*/ 107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4" h="214">
                <a:moveTo>
                  <a:pt x="214" y="107"/>
                </a:moveTo>
                <a:lnTo>
                  <a:pt x="0" y="214"/>
                </a:lnTo>
                <a:cubicBezTo>
                  <a:pt x="33" y="147"/>
                  <a:pt x="33" y="67"/>
                  <a:pt x="0" y="0"/>
                </a:cubicBezTo>
                <a:lnTo>
                  <a:pt x="214" y="10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57" name="Line 75"/>
          <p:cNvSpPr>
            <a:spLocks noChangeShapeType="1"/>
          </p:cNvSpPr>
          <p:nvPr/>
        </p:nvSpPr>
        <p:spPr bwMode="auto">
          <a:xfrm>
            <a:off x="5151575" y="4327303"/>
            <a:ext cx="0" cy="239713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58" name="Freeform 76"/>
          <p:cNvSpPr>
            <a:spLocks/>
          </p:cNvSpPr>
          <p:nvPr/>
        </p:nvSpPr>
        <p:spPr bwMode="auto">
          <a:xfrm>
            <a:off x="5102362" y="4251103"/>
            <a:ext cx="100013" cy="100013"/>
          </a:xfrm>
          <a:custGeom>
            <a:avLst/>
            <a:gdLst>
              <a:gd name="T0" fmla="*/ 107 w 215"/>
              <a:gd name="T1" fmla="*/ 0 h 214"/>
              <a:gd name="T2" fmla="*/ 215 w 215"/>
              <a:gd name="T3" fmla="*/ 214 h 214"/>
              <a:gd name="T4" fmla="*/ 0 w 215"/>
              <a:gd name="T5" fmla="*/ 214 h 214"/>
              <a:gd name="T6" fmla="*/ 107 w 215"/>
              <a:gd name="T7" fmla="*/ 0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" h="214">
                <a:moveTo>
                  <a:pt x="107" y="0"/>
                </a:moveTo>
                <a:lnTo>
                  <a:pt x="215" y="214"/>
                </a:lnTo>
                <a:cubicBezTo>
                  <a:pt x="147" y="180"/>
                  <a:pt x="68" y="180"/>
                  <a:pt x="0" y="214"/>
                </a:cubicBezTo>
                <a:lnTo>
                  <a:pt x="10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59" name="Line 77"/>
          <p:cNvSpPr>
            <a:spLocks noChangeShapeType="1"/>
          </p:cNvSpPr>
          <p:nvPr/>
        </p:nvSpPr>
        <p:spPr bwMode="auto">
          <a:xfrm flipV="1">
            <a:off x="2784611" y="2674715"/>
            <a:ext cx="0" cy="627063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60" name="Freeform 78"/>
          <p:cNvSpPr>
            <a:spLocks/>
          </p:cNvSpPr>
          <p:nvPr/>
        </p:nvSpPr>
        <p:spPr bwMode="auto">
          <a:xfrm>
            <a:off x="2733811" y="2598515"/>
            <a:ext cx="100013" cy="100013"/>
          </a:xfrm>
          <a:custGeom>
            <a:avLst/>
            <a:gdLst>
              <a:gd name="T0" fmla="*/ 108 w 215"/>
              <a:gd name="T1" fmla="*/ 0 h 215"/>
              <a:gd name="T2" fmla="*/ 215 w 215"/>
              <a:gd name="T3" fmla="*/ 215 h 215"/>
              <a:gd name="T4" fmla="*/ 0 w 215"/>
              <a:gd name="T5" fmla="*/ 215 h 215"/>
              <a:gd name="T6" fmla="*/ 0 w 215"/>
              <a:gd name="T7" fmla="*/ 215 h 215"/>
              <a:gd name="T8" fmla="*/ 108 w 215"/>
              <a:gd name="T9" fmla="*/ 0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5" h="215">
                <a:moveTo>
                  <a:pt x="108" y="0"/>
                </a:moveTo>
                <a:lnTo>
                  <a:pt x="215" y="215"/>
                </a:lnTo>
                <a:cubicBezTo>
                  <a:pt x="147" y="181"/>
                  <a:pt x="68" y="181"/>
                  <a:pt x="0" y="215"/>
                </a:cubicBezTo>
                <a:lnTo>
                  <a:pt x="0" y="215"/>
                </a:lnTo>
                <a:lnTo>
                  <a:pt x="108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61" name="Line 79"/>
          <p:cNvSpPr>
            <a:spLocks noChangeShapeType="1"/>
          </p:cNvSpPr>
          <p:nvPr/>
        </p:nvSpPr>
        <p:spPr bwMode="auto">
          <a:xfrm>
            <a:off x="2432186" y="2950940"/>
            <a:ext cx="627063" cy="0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62" name="Freeform 80"/>
          <p:cNvSpPr>
            <a:spLocks/>
          </p:cNvSpPr>
          <p:nvPr/>
        </p:nvSpPr>
        <p:spPr bwMode="auto">
          <a:xfrm>
            <a:off x="3035436" y="2901728"/>
            <a:ext cx="100013" cy="98425"/>
          </a:xfrm>
          <a:custGeom>
            <a:avLst/>
            <a:gdLst>
              <a:gd name="T0" fmla="*/ 214 w 214"/>
              <a:gd name="T1" fmla="*/ 107 h 214"/>
              <a:gd name="T2" fmla="*/ 0 w 214"/>
              <a:gd name="T3" fmla="*/ 214 h 214"/>
              <a:gd name="T4" fmla="*/ 0 w 214"/>
              <a:gd name="T5" fmla="*/ 0 h 214"/>
              <a:gd name="T6" fmla="*/ 214 w 214"/>
              <a:gd name="T7" fmla="*/ 107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4" h="214">
                <a:moveTo>
                  <a:pt x="214" y="107"/>
                </a:moveTo>
                <a:lnTo>
                  <a:pt x="0" y="214"/>
                </a:lnTo>
                <a:cubicBezTo>
                  <a:pt x="34" y="147"/>
                  <a:pt x="34" y="67"/>
                  <a:pt x="0" y="0"/>
                </a:cubicBezTo>
                <a:lnTo>
                  <a:pt x="214" y="10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63" name="Oval 81"/>
          <p:cNvSpPr>
            <a:spLocks noChangeArrowheads="1"/>
          </p:cNvSpPr>
          <p:nvPr/>
        </p:nvSpPr>
        <p:spPr bwMode="auto">
          <a:xfrm>
            <a:off x="2563949" y="2731865"/>
            <a:ext cx="88900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64" name="Oval 82"/>
          <p:cNvSpPr>
            <a:spLocks noChangeArrowheads="1"/>
          </p:cNvSpPr>
          <p:nvPr/>
        </p:nvSpPr>
        <p:spPr bwMode="auto">
          <a:xfrm>
            <a:off x="2916374" y="2731865"/>
            <a:ext cx="87313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65" name="Oval 83"/>
          <p:cNvSpPr>
            <a:spLocks noChangeArrowheads="1"/>
          </p:cNvSpPr>
          <p:nvPr/>
        </p:nvSpPr>
        <p:spPr bwMode="auto">
          <a:xfrm>
            <a:off x="2563949" y="3082703"/>
            <a:ext cx="88900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66" name="Oval 84"/>
          <p:cNvSpPr>
            <a:spLocks noChangeArrowheads="1"/>
          </p:cNvSpPr>
          <p:nvPr/>
        </p:nvSpPr>
        <p:spPr bwMode="auto">
          <a:xfrm>
            <a:off x="2916374" y="3082703"/>
            <a:ext cx="87313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67" name="Line 85"/>
          <p:cNvSpPr>
            <a:spLocks noChangeShapeType="1"/>
          </p:cNvSpPr>
          <p:nvPr/>
        </p:nvSpPr>
        <p:spPr bwMode="auto">
          <a:xfrm flipV="1">
            <a:off x="3972062" y="2674715"/>
            <a:ext cx="0" cy="627063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68" name="Freeform 86"/>
          <p:cNvSpPr>
            <a:spLocks/>
          </p:cNvSpPr>
          <p:nvPr/>
        </p:nvSpPr>
        <p:spPr bwMode="auto">
          <a:xfrm>
            <a:off x="3921262" y="2598515"/>
            <a:ext cx="100013" cy="100013"/>
          </a:xfrm>
          <a:custGeom>
            <a:avLst/>
            <a:gdLst>
              <a:gd name="T0" fmla="*/ 108 w 215"/>
              <a:gd name="T1" fmla="*/ 0 h 215"/>
              <a:gd name="T2" fmla="*/ 215 w 215"/>
              <a:gd name="T3" fmla="*/ 215 h 215"/>
              <a:gd name="T4" fmla="*/ 0 w 215"/>
              <a:gd name="T5" fmla="*/ 215 h 215"/>
              <a:gd name="T6" fmla="*/ 0 w 215"/>
              <a:gd name="T7" fmla="*/ 215 h 215"/>
              <a:gd name="T8" fmla="*/ 108 w 215"/>
              <a:gd name="T9" fmla="*/ 0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5" h="215">
                <a:moveTo>
                  <a:pt x="108" y="0"/>
                </a:moveTo>
                <a:lnTo>
                  <a:pt x="215" y="215"/>
                </a:lnTo>
                <a:cubicBezTo>
                  <a:pt x="147" y="181"/>
                  <a:pt x="68" y="181"/>
                  <a:pt x="0" y="215"/>
                </a:cubicBezTo>
                <a:lnTo>
                  <a:pt x="0" y="215"/>
                </a:lnTo>
                <a:lnTo>
                  <a:pt x="108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69" name="Line 87"/>
          <p:cNvSpPr>
            <a:spLocks noChangeShapeType="1"/>
          </p:cNvSpPr>
          <p:nvPr/>
        </p:nvSpPr>
        <p:spPr bwMode="auto">
          <a:xfrm>
            <a:off x="3619637" y="2950940"/>
            <a:ext cx="627063" cy="0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70" name="Freeform 88"/>
          <p:cNvSpPr>
            <a:spLocks/>
          </p:cNvSpPr>
          <p:nvPr/>
        </p:nvSpPr>
        <p:spPr bwMode="auto">
          <a:xfrm>
            <a:off x="4222887" y="2901728"/>
            <a:ext cx="100013" cy="98425"/>
          </a:xfrm>
          <a:custGeom>
            <a:avLst/>
            <a:gdLst>
              <a:gd name="T0" fmla="*/ 214 w 214"/>
              <a:gd name="T1" fmla="*/ 107 h 214"/>
              <a:gd name="T2" fmla="*/ 0 w 214"/>
              <a:gd name="T3" fmla="*/ 214 h 214"/>
              <a:gd name="T4" fmla="*/ 0 w 214"/>
              <a:gd name="T5" fmla="*/ 0 h 214"/>
              <a:gd name="T6" fmla="*/ 214 w 214"/>
              <a:gd name="T7" fmla="*/ 107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4" h="214">
                <a:moveTo>
                  <a:pt x="214" y="107"/>
                </a:moveTo>
                <a:lnTo>
                  <a:pt x="0" y="214"/>
                </a:lnTo>
                <a:cubicBezTo>
                  <a:pt x="34" y="147"/>
                  <a:pt x="34" y="67"/>
                  <a:pt x="0" y="0"/>
                </a:cubicBezTo>
                <a:lnTo>
                  <a:pt x="214" y="10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71" name="Oval 89"/>
          <p:cNvSpPr>
            <a:spLocks noChangeArrowheads="1"/>
          </p:cNvSpPr>
          <p:nvPr/>
        </p:nvSpPr>
        <p:spPr bwMode="auto">
          <a:xfrm>
            <a:off x="3813312" y="2828703"/>
            <a:ext cx="87313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72" name="Oval 90"/>
          <p:cNvSpPr>
            <a:spLocks noChangeArrowheads="1"/>
          </p:cNvSpPr>
          <p:nvPr/>
        </p:nvSpPr>
        <p:spPr bwMode="auto">
          <a:xfrm>
            <a:off x="3619637" y="2828703"/>
            <a:ext cx="88900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73" name="Oval 91"/>
          <p:cNvSpPr>
            <a:spLocks noChangeArrowheads="1"/>
          </p:cNvSpPr>
          <p:nvPr/>
        </p:nvSpPr>
        <p:spPr bwMode="auto">
          <a:xfrm>
            <a:off x="3619637" y="2625503"/>
            <a:ext cx="88900" cy="88900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74" name="Oval 92"/>
          <p:cNvSpPr>
            <a:spLocks noChangeArrowheads="1"/>
          </p:cNvSpPr>
          <p:nvPr/>
        </p:nvSpPr>
        <p:spPr bwMode="auto">
          <a:xfrm>
            <a:off x="3813312" y="2625503"/>
            <a:ext cx="87313" cy="88900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75" name="Oval 93"/>
          <p:cNvSpPr>
            <a:spLocks noChangeArrowheads="1"/>
          </p:cNvSpPr>
          <p:nvPr/>
        </p:nvSpPr>
        <p:spPr bwMode="auto">
          <a:xfrm>
            <a:off x="4249874" y="2828703"/>
            <a:ext cx="87313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76" name="Oval 94"/>
          <p:cNvSpPr>
            <a:spLocks noChangeArrowheads="1"/>
          </p:cNvSpPr>
          <p:nvPr/>
        </p:nvSpPr>
        <p:spPr bwMode="auto">
          <a:xfrm>
            <a:off x="4056199" y="2828703"/>
            <a:ext cx="87313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77" name="Oval 95"/>
          <p:cNvSpPr>
            <a:spLocks noChangeArrowheads="1"/>
          </p:cNvSpPr>
          <p:nvPr/>
        </p:nvSpPr>
        <p:spPr bwMode="auto">
          <a:xfrm>
            <a:off x="4056199" y="2625503"/>
            <a:ext cx="87313" cy="88900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78" name="Oval 96"/>
          <p:cNvSpPr>
            <a:spLocks noChangeArrowheads="1"/>
          </p:cNvSpPr>
          <p:nvPr/>
        </p:nvSpPr>
        <p:spPr bwMode="auto">
          <a:xfrm>
            <a:off x="4249874" y="2625503"/>
            <a:ext cx="87313" cy="88900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79" name="Oval 97"/>
          <p:cNvSpPr>
            <a:spLocks noChangeArrowheads="1"/>
          </p:cNvSpPr>
          <p:nvPr/>
        </p:nvSpPr>
        <p:spPr bwMode="auto">
          <a:xfrm>
            <a:off x="3813312" y="3214466"/>
            <a:ext cx="87313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80" name="Oval 98"/>
          <p:cNvSpPr>
            <a:spLocks noChangeArrowheads="1"/>
          </p:cNvSpPr>
          <p:nvPr/>
        </p:nvSpPr>
        <p:spPr bwMode="auto">
          <a:xfrm>
            <a:off x="3619637" y="3214466"/>
            <a:ext cx="88900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81" name="Oval 99"/>
          <p:cNvSpPr>
            <a:spLocks noChangeArrowheads="1"/>
          </p:cNvSpPr>
          <p:nvPr/>
        </p:nvSpPr>
        <p:spPr bwMode="auto">
          <a:xfrm>
            <a:off x="3619637" y="3012853"/>
            <a:ext cx="88900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82" name="Oval 100"/>
          <p:cNvSpPr>
            <a:spLocks noChangeArrowheads="1"/>
          </p:cNvSpPr>
          <p:nvPr/>
        </p:nvSpPr>
        <p:spPr bwMode="auto">
          <a:xfrm>
            <a:off x="3813312" y="3012853"/>
            <a:ext cx="87313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83" name="Oval 101"/>
          <p:cNvSpPr>
            <a:spLocks noChangeArrowheads="1"/>
          </p:cNvSpPr>
          <p:nvPr/>
        </p:nvSpPr>
        <p:spPr bwMode="auto">
          <a:xfrm>
            <a:off x="4249874" y="3214466"/>
            <a:ext cx="87313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84" name="Oval 102"/>
          <p:cNvSpPr>
            <a:spLocks noChangeArrowheads="1"/>
          </p:cNvSpPr>
          <p:nvPr/>
        </p:nvSpPr>
        <p:spPr bwMode="auto">
          <a:xfrm>
            <a:off x="4056199" y="3214466"/>
            <a:ext cx="87313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85" name="Oval 103"/>
          <p:cNvSpPr>
            <a:spLocks noChangeArrowheads="1"/>
          </p:cNvSpPr>
          <p:nvPr/>
        </p:nvSpPr>
        <p:spPr bwMode="auto">
          <a:xfrm>
            <a:off x="4056199" y="3012853"/>
            <a:ext cx="87313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86" name="Oval 104"/>
          <p:cNvSpPr>
            <a:spLocks noChangeArrowheads="1"/>
          </p:cNvSpPr>
          <p:nvPr/>
        </p:nvSpPr>
        <p:spPr bwMode="auto">
          <a:xfrm>
            <a:off x="4249874" y="3012853"/>
            <a:ext cx="87313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87" name="Rectangle 105"/>
          <p:cNvSpPr>
            <a:spLocks noChangeArrowheads="1"/>
          </p:cNvSpPr>
          <p:nvPr/>
        </p:nvSpPr>
        <p:spPr bwMode="auto">
          <a:xfrm>
            <a:off x="404845" y="3390678"/>
            <a:ext cx="703263" cy="8778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88" name="Rectangle 106"/>
          <p:cNvSpPr>
            <a:spLocks noChangeArrowheads="1"/>
          </p:cNvSpPr>
          <p:nvPr/>
        </p:nvSpPr>
        <p:spPr bwMode="auto">
          <a:xfrm>
            <a:off x="404845" y="3390678"/>
            <a:ext cx="703263" cy="877888"/>
          </a:xfrm>
          <a:prstGeom prst="rect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89" name="Rectangle 107"/>
          <p:cNvSpPr>
            <a:spLocks noChangeArrowheads="1"/>
          </p:cNvSpPr>
          <p:nvPr/>
        </p:nvSpPr>
        <p:spPr bwMode="auto">
          <a:xfrm>
            <a:off x="369920" y="3354166"/>
            <a:ext cx="703263" cy="8794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90" name="Rectangle 108"/>
          <p:cNvSpPr>
            <a:spLocks noChangeArrowheads="1"/>
          </p:cNvSpPr>
          <p:nvPr/>
        </p:nvSpPr>
        <p:spPr bwMode="auto">
          <a:xfrm>
            <a:off x="369920" y="3354166"/>
            <a:ext cx="703263" cy="879475"/>
          </a:xfrm>
          <a:prstGeom prst="rect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91" name="Rectangle 109"/>
          <p:cNvSpPr>
            <a:spLocks noChangeArrowheads="1"/>
          </p:cNvSpPr>
          <p:nvPr/>
        </p:nvSpPr>
        <p:spPr bwMode="auto">
          <a:xfrm>
            <a:off x="511207" y="3658966"/>
            <a:ext cx="52070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ja-JP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</a:rPr>
              <a:t>LDPC</a:t>
            </a:r>
            <a:endParaRPr kumimoji="1" lang="ja-JP" altLang="ja-JP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92" name="Line 110"/>
          <p:cNvSpPr>
            <a:spLocks noChangeShapeType="1"/>
          </p:cNvSpPr>
          <p:nvPr/>
        </p:nvSpPr>
        <p:spPr bwMode="auto">
          <a:xfrm flipV="1">
            <a:off x="535123" y="2674715"/>
            <a:ext cx="0" cy="276225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93" name="Freeform 111"/>
          <p:cNvSpPr>
            <a:spLocks/>
          </p:cNvSpPr>
          <p:nvPr/>
        </p:nvSpPr>
        <p:spPr bwMode="auto">
          <a:xfrm>
            <a:off x="485910" y="2598515"/>
            <a:ext cx="100013" cy="100013"/>
          </a:xfrm>
          <a:custGeom>
            <a:avLst/>
            <a:gdLst>
              <a:gd name="T0" fmla="*/ 107 w 214"/>
              <a:gd name="T1" fmla="*/ 0 h 215"/>
              <a:gd name="T2" fmla="*/ 214 w 214"/>
              <a:gd name="T3" fmla="*/ 215 h 215"/>
              <a:gd name="T4" fmla="*/ 0 w 214"/>
              <a:gd name="T5" fmla="*/ 215 h 215"/>
              <a:gd name="T6" fmla="*/ 107 w 214"/>
              <a:gd name="T7" fmla="*/ 0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4" h="215">
                <a:moveTo>
                  <a:pt x="107" y="0"/>
                </a:moveTo>
                <a:lnTo>
                  <a:pt x="214" y="215"/>
                </a:lnTo>
                <a:cubicBezTo>
                  <a:pt x="146" y="181"/>
                  <a:pt x="67" y="181"/>
                  <a:pt x="0" y="215"/>
                </a:cubicBezTo>
                <a:lnTo>
                  <a:pt x="10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94" name="Oval 112"/>
          <p:cNvSpPr>
            <a:spLocks noChangeArrowheads="1"/>
          </p:cNvSpPr>
          <p:nvPr/>
        </p:nvSpPr>
        <p:spPr bwMode="auto">
          <a:xfrm>
            <a:off x="624023" y="2689003"/>
            <a:ext cx="87313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95" name="Oval 113"/>
          <p:cNvSpPr>
            <a:spLocks noChangeArrowheads="1"/>
          </p:cNvSpPr>
          <p:nvPr/>
        </p:nvSpPr>
        <p:spPr bwMode="auto">
          <a:xfrm>
            <a:off x="1044710" y="2689003"/>
            <a:ext cx="88900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96" name="Oval 114"/>
          <p:cNvSpPr>
            <a:spLocks noChangeArrowheads="1"/>
          </p:cNvSpPr>
          <p:nvPr/>
        </p:nvSpPr>
        <p:spPr bwMode="auto">
          <a:xfrm>
            <a:off x="754198" y="2689003"/>
            <a:ext cx="87313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97" name="Oval 115"/>
          <p:cNvSpPr>
            <a:spLocks noChangeArrowheads="1"/>
          </p:cNvSpPr>
          <p:nvPr/>
        </p:nvSpPr>
        <p:spPr bwMode="auto">
          <a:xfrm>
            <a:off x="905010" y="3127153"/>
            <a:ext cx="87313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98" name="Line 116"/>
          <p:cNvSpPr>
            <a:spLocks noChangeShapeType="1"/>
          </p:cNvSpPr>
          <p:nvPr/>
        </p:nvSpPr>
        <p:spPr bwMode="auto">
          <a:xfrm>
            <a:off x="666885" y="2733453"/>
            <a:ext cx="0" cy="217488"/>
          </a:xfrm>
          <a:prstGeom prst="line">
            <a:avLst/>
          </a:prstGeom>
          <a:noFill/>
          <a:ln w="19050" cap="rnd">
            <a:solidFill>
              <a:srgbClr val="00B0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99" name="Line 117"/>
          <p:cNvSpPr>
            <a:spLocks noChangeShapeType="1"/>
          </p:cNvSpPr>
          <p:nvPr/>
        </p:nvSpPr>
        <p:spPr bwMode="auto">
          <a:xfrm>
            <a:off x="797060" y="2733453"/>
            <a:ext cx="0" cy="217488"/>
          </a:xfrm>
          <a:prstGeom prst="line">
            <a:avLst/>
          </a:prstGeom>
          <a:noFill/>
          <a:ln w="19050" cap="rnd">
            <a:solidFill>
              <a:srgbClr val="00B0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00" name="Line 118"/>
          <p:cNvSpPr>
            <a:spLocks noChangeShapeType="1"/>
          </p:cNvSpPr>
          <p:nvPr/>
        </p:nvSpPr>
        <p:spPr bwMode="auto">
          <a:xfrm>
            <a:off x="1089160" y="2733453"/>
            <a:ext cx="0" cy="217488"/>
          </a:xfrm>
          <a:prstGeom prst="line">
            <a:avLst/>
          </a:prstGeom>
          <a:noFill/>
          <a:ln w="19050" cap="rnd">
            <a:solidFill>
              <a:srgbClr val="00B0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01" name="Line 119"/>
          <p:cNvSpPr>
            <a:spLocks noChangeShapeType="1"/>
          </p:cNvSpPr>
          <p:nvPr/>
        </p:nvSpPr>
        <p:spPr bwMode="auto">
          <a:xfrm>
            <a:off x="947873" y="2952528"/>
            <a:ext cx="0" cy="217488"/>
          </a:xfrm>
          <a:prstGeom prst="line">
            <a:avLst/>
          </a:prstGeom>
          <a:noFill/>
          <a:ln w="19050" cap="rnd">
            <a:solidFill>
              <a:srgbClr val="00B0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02" name="Oval 120"/>
          <p:cNvSpPr>
            <a:spLocks noChangeArrowheads="1"/>
          </p:cNvSpPr>
          <p:nvPr/>
        </p:nvSpPr>
        <p:spPr bwMode="auto">
          <a:xfrm>
            <a:off x="1193935" y="3127153"/>
            <a:ext cx="88900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03" name="Line 121"/>
          <p:cNvSpPr>
            <a:spLocks noChangeShapeType="1"/>
          </p:cNvSpPr>
          <p:nvPr/>
        </p:nvSpPr>
        <p:spPr bwMode="auto">
          <a:xfrm>
            <a:off x="1238386" y="2952528"/>
            <a:ext cx="0" cy="217488"/>
          </a:xfrm>
          <a:prstGeom prst="line">
            <a:avLst/>
          </a:prstGeom>
          <a:noFill/>
          <a:ln w="19050" cap="rnd">
            <a:solidFill>
              <a:srgbClr val="00B0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04" name="Oval 122"/>
          <p:cNvSpPr>
            <a:spLocks noChangeArrowheads="1"/>
          </p:cNvSpPr>
          <p:nvPr/>
        </p:nvSpPr>
        <p:spPr bwMode="auto">
          <a:xfrm>
            <a:off x="1352686" y="3127153"/>
            <a:ext cx="87313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05" name="Line 123"/>
          <p:cNvSpPr>
            <a:spLocks noChangeShapeType="1"/>
          </p:cNvSpPr>
          <p:nvPr/>
        </p:nvSpPr>
        <p:spPr bwMode="auto">
          <a:xfrm>
            <a:off x="1397136" y="2952528"/>
            <a:ext cx="0" cy="217488"/>
          </a:xfrm>
          <a:prstGeom prst="line">
            <a:avLst/>
          </a:prstGeom>
          <a:noFill/>
          <a:ln w="19050" cap="rnd">
            <a:solidFill>
              <a:srgbClr val="00B0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06" name="Oval 124"/>
          <p:cNvSpPr>
            <a:spLocks noChangeArrowheads="1"/>
          </p:cNvSpPr>
          <p:nvPr/>
        </p:nvSpPr>
        <p:spPr bwMode="auto">
          <a:xfrm>
            <a:off x="1509848" y="3127153"/>
            <a:ext cx="88900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07" name="Line 125"/>
          <p:cNvSpPr>
            <a:spLocks noChangeShapeType="1"/>
          </p:cNvSpPr>
          <p:nvPr/>
        </p:nvSpPr>
        <p:spPr bwMode="auto">
          <a:xfrm>
            <a:off x="1554298" y="2952528"/>
            <a:ext cx="0" cy="217488"/>
          </a:xfrm>
          <a:prstGeom prst="line">
            <a:avLst/>
          </a:prstGeom>
          <a:noFill/>
          <a:ln w="19050" cap="rnd">
            <a:solidFill>
              <a:srgbClr val="00B0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08" name="Oval 126"/>
          <p:cNvSpPr>
            <a:spLocks noChangeArrowheads="1"/>
          </p:cNvSpPr>
          <p:nvPr/>
        </p:nvSpPr>
        <p:spPr bwMode="auto">
          <a:xfrm>
            <a:off x="1660661" y="2689003"/>
            <a:ext cx="87313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09" name="Line 127"/>
          <p:cNvSpPr>
            <a:spLocks noChangeShapeType="1"/>
          </p:cNvSpPr>
          <p:nvPr/>
        </p:nvSpPr>
        <p:spPr bwMode="auto">
          <a:xfrm>
            <a:off x="1703523" y="2733453"/>
            <a:ext cx="0" cy="217488"/>
          </a:xfrm>
          <a:prstGeom prst="line">
            <a:avLst/>
          </a:prstGeom>
          <a:noFill/>
          <a:ln w="19050" cap="rnd">
            <a:solidFill>
              <a:srgbClr val="00B0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10" name="Oval 128"/>
          <p:cNvSpPr>
            <a:spLocks noChangeArrowheads="1"/>
          </p:cNvSpPr>
          <p:nvPr/>
        </p:nvSpPr>
        <p:spPr bwMode="auto">
          <a:xfrm>
            <a:off x="1800361" y="3127153"/>
            <a:ext cx="87313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11" name="Line 129"/>
          <p:cNvSpPr>
            <a:spLocks noChangeShapeType="1"/>
          </p:cNvSpPr>
          <p:nvPr/>
        </p:nvSpPr>
        <p:spPr bwMode="auto">
          <a:xfrm>
            <a:off x="1844811" y="2952528"/>
            <a:ext cx="0" cy="217488"/>
          </a:xfrm>
          <a:prstGeom prst="line">
            <a:avLst/>
          </a:prstGeom>
          <a:noFill/>
          <a:ln w="19050" cap="rnd">
            <a:solidFill>
              <a:srgbClr val="00B0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12" name="Line 130"/>
          <p:cNvSpPr>
            <a:spLocks noChangeShapeType="1"/>
          </p:cNvSpPr>
          <p:nvPr/>
        </p:nvSpPr>
        <p:spPr bwMode="auto">
          <a:xfrm>
            <a:off x="535123" y="2950940"/>
            <a:ext cx="0" cy="280988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13" name="Line 131"/>
          <p:cNvSpPr>
            <a:spLocks noChangeShapeType="1"/>
          </p:cNvSpPr>
          <p:nvPr/>
        </p:nvSpPr>
        <p:spPr bwMode="auto">
          <a:xfrm>
            <a:off x="535123" y="2950940"/>
            <a:ext cx="1470026" cy="0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14" name="Freeform 132"/>
          <p:cNvSpPr>
            <a:spLocks/>
          </p:cNvSpPr>
          <p:nvPr/>
        </p:nvSpPr>
        <p:spPr bwMode="auto">
          <a:xfrm>
            <a:off x="1981336" y="2901728"/>
            <a:ext cx="100013" cy="98425"/>
          </a:xfrm>
          <a:custGeom>
            <a:avLst/>
            <a:gdLst>
              <a:gd name="T0" fmla="*/ 215 w 215"/>
              <a:gd name="T1" fmla="*/ 107 h 214"/>
              <a:gd name="T2" fmla="*/ 0 w 215"/>
              <a:gd name="T3" fmla="*/ 214 h 214"/>
              <a:gd name="T4" fmla="*/ 0 w 215"/>
              <a:gd name="T5" fmla="*/ 0 h 214"/>
              <a:gd name="T6" fmla="*/ 215 w 215"/>
              <a:gd name="T7" fmla="*/ 107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" h="214">
                <a:moveTo>
                  <a:pt x="215" y="107"/>
                </a:moveTo>
                <a:lnTo>
                  <a:pt x="0" y="214"/>
                </a:lnTo>
                <a:cubicBezTo>
                  <a:pt x="34" y="147"/>
                  <a:pt x="34" y="67"/>
                  <a:pt x="0" y="0"/>
                </a:cubicBezTo>
                <a:lnTo>
                  <a:pt x="215" y="10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15" name="Line 133"/>
          <p:cNvSpPr>
            <a:spLocks noChangeShapeType="1"/>
          </p:cNvSpPr>
          <p:nvPr/>
        </p:nvSpPr>
        <p:spPr bwMode="auto">
          <a:xfrm flipV="1">
            <a:off x="6488521" y="2674715"/>
            <a:ext cx="0" cy="627063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16" name="Freeform 134"/>
          <p:cNvSpPr>
            <a:spLocks/>
          </p:cNvSpPr>
          <p:nvPr/>
        </p:nvSpPr>
        <p:spPr bwMode="auto">
          <a:xfrm>
            <a:off x="6439309" y="2598515"/>
            <a:ext cx="98425" cy="100013"/>
          </a:xfrm>
          <a:custGeom>
            <a:avLst/>
            <a:gdLst>
              <a:gd name="T0" fmla="*/ 107 w 214"/>
              <a:gd name="T1" fmla="*/ 0 h 215"/>
              <a:gd name="T2" fmla="*/ 214 w 214"/>
              <a:gd name="T3" fmla="*/ 215 h 215"/>
              <a:gd name="T4" fmla="*/ 0 w 214"/>
              <a:gd name="T5" fmla="*/ 215 h 215"/>
              <a:gd name="T6" fmla="*/ 107 w 214"/>
              <a:gd name="T7" fmla="*/ 0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4" h="215">
                <a:moveTo>
                  <a:pt x="107" y="0"/>
                </a:moveTo>
                <a:lnTo>
                  <a:pt x="214" y="215"/>
                </a:lnTo>
                <a:cubicBezTo>
                  <a:pt x="147" y="181"/>
                  <a:pt x="67" y="181"/>
                  <a:pt x="0" y="215"/>
                </a:cubicBezTo>
                <a:lnTo>
                  <a:pt x="10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17" name="Line 135"/>
          <p:cNvSpPr>
            <a:spLocks noChangeShapeType="1"/>
          </p:cNvSpPr>
          <p:nvPr/>
        </p:nvSpPr>
        <p:spPr bwMode="auto">
          <a:xfrm>
            <a:off x="6137684" y="2950940"/>
            <a:ext cx="625475" cy="0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18" name="Freeform 136"/>
          <p:cNvSpPr>
            <a:spLocks/>
          </p:cNvSpPr>
          <p:nvPr/>
        </p:nvSpPr>
        <p:spPr bwMode="auto">
          <a:xfrm>
            <a:off x="6739346" y="2901728"/>
            <a:ext cx="100013" cy="98425"/>
          </a:xfrm>
          <a:custGeom>
            <a:avLst/>
            <a:gdLst>
              <a:gd name="T0" fmla="*/ 215 w 215"/>
              <a:gd name="T1" fmla="*/ 107 h 214"/>
              <a:gd name="T2" fmla="*/ 0 w 215"/>
              <a:gd name="T3" fmla="*/ 214 h 214"/>
              <a:gd name="T4" fmla="*/ 0 w 215"/>
              <a:gd name="T5" fmla="*/ 0 h 214"/>
              <a:gd name="T6" fmla="*/ 215 w 215"/>
              <a:gd name="T7" fmla="*/ 107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" h="214">
                <a:moveTo>
                  <a:pt x="215" y="107"/>
                </a:moveTo>
                <a:lnTo>
                  <a:pt x="0" y="214"/>
                </a:lnTo>
                <a:cubicBezTo>
                  <a:pt x="34" y="147"/>
                  <a:pt x="34" y="67"/>
                  <a:pt x="0" y="0"/>
                </a:cubicBezTo>
                <a:lnTo>
                  <a:pt x="215" y="10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19" name="Oval 137"/>
          <p:cNvSpPr>
            <a:spLocks noChangeArrowheads="1"/>
          </p:cNvSpPr>
          <p:nvPr/>
        </p:nvSpPr>
        <p:spPr bwMode="auto">
          <a:xfrm>
            <a:off x="6329771" y="2828703"/>
            <a:ext cx="88900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20" name="Oval 138"/>
          <p:cNvSpPr>
            <a:spLocks noChangeArrowheads="1"/>
          </p:cNvSpPr>
          <p:nvPr/>
        </p:nvSpPr>
        <p:spPr bwMode="auto">
          <a:xfrm>
            <a:off x="6137684" y="2828703"/>
            <a:ext cx="87313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21" name="Oval 139"/>
          <p:cNvSpPr>
            <a:spLocks noChangeArrowheads="1"/>
          </p:cNvSpPr>
          <p:nvPr/>
        </p:nvSpPr>
        <p:spPr bwMode="auto">
          <a:xfrm>
            <a:off x="6137684" y="2625503"/>
            <a:ext cx="87313" cy="88900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22" name="Oval 140"/>
          <p:cNvSpPr>
            <a:spLocks noChangeArrowheads="1"/>
          </p:cNvSpPr>
          <p:nvPr/>
        </p:nvSpPr>
        <p:spPr bwMode="auto">
          <a:xfrm>
            <a:off x="6329771" y="2625503"/>
            <a:ext cx="88900" cy="88900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23" name="Oval 141"/>
          <p:cNvSpPr>
            <a:spLocks noChangeArrowheads="1"/>
          </p:cNvSpPr>
          <p:nvPr/>
        </p:nvSpPr>
        <p:spPr bwMode="auto">
          <a:xfrm>
            <a:off x="6766334" y="2828703"/>
            <a:ext cx="87313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24" name="Oval 142"/>
          <p:cNvSpPr>
            <a:spLocks noChangeArrowheads="1"/>
          </p:cNvSpPr>
          <p:nvPr/>
        </p:nvSpPr>
        <p:spPr bwMode="auto">
          <a:xfrm>
            <a:off x="6572659" y="2828703"/>
            <a:ext cx="87313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25" name="Oval 143"/>
          <p:cNvSpPr>
            <a:spLocks noChangeArrowheads="1"/>
          </p:cNvSpPr>
          <p:nvPr/>
        </p:nvSpPr>
        <p:spPr bwMode="auto">
          <a:xfrm>
            <a:off x="6572659" y="2625503"/>
            <a:ext cx="87313" cy="88900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26" name="Oval 144"/>
          <p:cNvSpPr>
            <a:spLocks noChangeArrowheads="1"/>
          </p:cNvSpPr>
          <p:nvPr/>
        </p:nvSpPr>
        <p:spPr bwMode="auto">
          <a:xfrm>
            <a:off x="6766334" y="2625503"/>
            <a:ext cx="87313" cy="88900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27" name="Oval 145"/>
          <p:cNvSpPr>
            <a:spLocks noChangeArrowheads="1"/>
          </p:cNvSpPr>
          <p:nvPr/>
        </p:nvSpPr>
        <p:spPr bwMode="auto">
          <a:xfrm>
            <a:off x="6329771" y="3214466"/>
            <a:ext cx="88900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28" name="Oval 146"/>
          <p:cNvSpPr>
            <a:spLocks noChangeArrowheads="1"/>
          </p:cNvSpPr>
          <p:nvPr/>
        </p:nvSpPr>
        <p:spPr bwMode="auto">
          <a:xfrm>
            <a:off x="6137684" y="3214466"/>
            <a:ext cx="87313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29" name="Oval 147"/>
          <p:cNvSpPr>
            <a:spLocks noChangeArrowheads="1"/>
          </p:cNvSpPr>
          <p:nvPr/>
        </p:nvSpPr>
        <p:spPr bwMode="auto">
          <a:xfrm>
            <a:off x="6137684" y="3012853"/>
            <a:ext cx="87313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30" name="Oval 148"/>
          <p:cNvSpPr>
            <a:spLocks noChangeArrowheads="1"/>
          </p:cNvSpPr>
          <p:nvPr/>
        </p:nvSpPr>
        <p:spPr bwMode="auto">
          <a:xfrm>
            <a:off x="6329771" y="3012853"/>
            <a:ext cx="88900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31" name="Oval 149"/>
          <p:cNvSpPr>
            <a:spLocks noChangeArrowheads="1"/>
          </p:cNvSpPr>
          <p:nvPr/>
        </p:nvSpPr>
        <p:spPr bwMode="auto">
          <a:xfrm>
            <a:off x="6766334" y="3214466"/>
            <a:ext cx="87313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32" name="Oval 150"/>
          <p:cNvSpPr>
            <a:spLocks noChangeArrowheads="1"/>
          </p:cNvSpPr>
          <p:nvPr/>
        </p:nvSpPr>
        <p:spPr bwMode="auto">
          <a:xfrm>
            <a:off x="6572659" y="3214466"/>
            <a:ext cx="87313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33" name="Oval 151"/>
          <p:cNvSpPr>
            <a:spLocks noChangeArrowheads="1"/>
          </p:cNvSpPr>
          <p:nvPr/>
        </p:nvSpPr>
        <p:spPr bwMode="auto">
          <a:xfrm>
            <a:off x="6572659" y="3012853"/>
            <a:ext cx="87313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34" name="Oval 152"/>
          <p:cNvSpPr>
            <a:spLocks noChangeArrowheads="1"/>
          </p:cNvSpPr>
          <p:nvPr/>
        </p:nvSpPr>
        <p:spPr bwMode="auto">
          <a:xfrm>
            <a:off x="6766334" y="3012853"/>
            <a:ext cx="87313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35" name="Line 153"/>
          <p:cNvSpPr>
            <a:spLocks noChangeShapeType="1"/>
          </p:cNvSpPr>
          <p:nvPr/>
        </p:nvSpPr>
        <p:spPr bwMode="auto">
          <a:xfrm flipV="1">
            <a:off x="7542622" y="2674715"/>
            <a:ext cx="0" cy="627063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36" name="Freeform 154"/>
          <p:cNvSpPr>
            <a:spLocks/>
          </p:cNvSpPr>
          <p:nvPr/>
        </p:nvSpPr>
        <p:spPr bwMode="auto">
          <a:xfrm>
            <a:off x="7491822" y="2598515"/>
            <a:ext cx="100013" cy="100013"/>
          </a:xfrm>
          <a:custGeom>
            <a:avLst/>
            <a:gdLst>
              <a:gd name="T0" fmla="*/ 108 w 215"/>
              <a:gd name="T1" fmla="*/ 0 h 215"/>
              <a:gd name="T2" fmla="*/ 215 w 215"/>
              <a:gd name="T3" fmla="*/ 215 h 215"/>
              <a:gd name="T4" fmla="*/ 0 w 215"/>
              <a:gd name="T5" fmla="*/ 215 h 215"/>
              <a:gd name="T6" fmla="*/ 0 w 215"/>
              <a:gd name="T7" fmla="*/ 215 h 215"/>
              <a:gd name="T8" fmla="*/ 108 w 215"/>
              <a:gd name="T9" fmla="*/ 0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5" h="215">
                <a:moveTo>
                  <a:pt x="108" y="0"/>
                </a:moveTo>
                <a:lnTo>
                  <a:pt x="215" y="215"/>
                </a:lnTo>
                <a:cubicBezTo>
                  <a:pt x="147" y="181"/>
                  <a:pt x="68" y="181"/>
                  <a:pt x="0" y="215"/>
                </a:cubicBezTo>
                <a:lnTo>
                  <a:pt x="0" y="215"/>
                </a:lnTo>
                <a:lnTo>
                  <a:pt x="108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37" name="Line 155"/>
          <p:cNvSpPr>
            <a:spLocks noChangeShapeType="1"/>
          </p:cNvSpPr>
          <p:nvPr/>
        </p:nvSpPr>
        <p:spPr bwMode="auto">
          <a:xfrm>
            <a:off x="7190197" y="2950940"/>
            <a:ext cx="627063" cy="0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38" name="Freeform 156"/>
          <p:cNvSpPr>
            <a:spLocks/>
          </p:cNvSpPr>
          <p:nvPr/>
        </p:nvSpPr>
        <p:spPr bwMode="auto">
          <a:xfrm>
            <a:off x="7793447" y="2901728"/>
            <a:ext cx="100013" cy="98425"/>
          </a:xfrm>
          <a:custGeom>
            <a:avLst/>
            <a:gdLst>
              <a:gd name="T0" fmla="*/ 214 w 214"/>
              <a:gd name="T1" fmla="*/ 107 h 214"/>
              <a:gd name="T2" fmla="*/ 0 w 214"/>
              <a:gd name="T3" fmla="*/ 214 h 214"/>
              <a:gd name="T4" fmla="*/ 0 w 214"/>
              <a:gd name="T5" fmla="*/ 0 h 214"/>
              <a:gd name="T6" fmla="*/ 214 w 214"/>
              <a:gd name="T7" fmla="*/ 107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4" h="214">
                <a:moveTo>
                  <a:pt x="214" y="107"/>
                </a:moveTo>
                <a:lnTo>
                  <a:pt x="0" y="214"/>
                </a:lnTo>
                <a:cubicBezTo>
                  <a:pt x="34" y="147"/>
                  <a:pt x="34" y="67"/>
                  <a:pt x="0" y="0"/>
                </a:cubicBezTo>
                <a:lnTo>
                  <a:pt x="214" y="10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39" name="Oval 157"/>
          <p:cNvSpPr>
            <a:spLocks noChangeArrowheads="1"/>
          </p:cNvSpPr>
          <p:nvPr/>
        </p:nvSpPr>
        <p:spPr bwMode="auto">
          <a:xfrm>
            <a:off x="7383872" y="2828703"/>
            <a:ext cx="87313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40" name="Oval 158"/>
          <p:cNvSpPr>
            <a:spLocks noChangeArrowheads="1"/>
          </p:cNvSpPr>
          <p:nvPr/>
        </p:nvSpPr>
        <p:spPr bwMode="auto">
          <a:xfrm>
            <a:off x="7190197" y="2828703"/>
            <a:ext cx="88900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41" name="Oval 159"/>
          <p:cNvSpPr>
            <a:spLocks noChangeArrowheads="1"/>
          </p:cNvSpPr>
          <p:nvPr/>
        </p:nvSpPr>
        <p:spPr bwMode="auto">
          <a:xfrm>
            <a:off x="7190197" y="2625503"/>
            <a:ext cx="88900" cy="88900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42" name="Oval 160"/>
          <p:cNvSpPr>
            <a:spLocks noChangeArrowheads="1"/>
          </p:cNvSpPr>
          <p:nvPr/>
        </p:nvSpPr>
        <p:spPr bwMode="auto">
          <a:xfrm>
            <a:off x="7383872" y="2625503"/>
            <a:ext cx="87313" cy="88900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43" name="Oval 161"/>
          <p:cNvSpPr>
            <a:spLocks noChangeArrowheads="1"/>
          </p:cNvSpPr>
          <p:nvPr/>
        </p:nvSpPr>
        <p:spPr bwMode="auto">
          <a:xfrm>
            <a:off x="7820434" y="2828703"/>
            <a:ext cx="87313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44" name="Oval 162"/>
          <p:cNvSpPr>
            <a:spLocks noChangeArrowheads="1"/>
          </p:cNvSpPr>
          <p:nvPr/>
        </p:nvSpPr>
        <p:spPr bwMode="auto">
          <a:xfrm>
            <a:off x="7626759" y="2828703"/>
            <a:ext cx="87313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45" name="Oval 163"/>
          <p:cNvSpPr>
            <a:spLocks noChangeArrowheads="1"/>
          </p:cNvSpPr>
          <p:nvPr/>
        </p:nvSpPr>
        <p:spPr bwMode="auto">
          <a:xfrm>
            <a:off x="7626759" y="2625503"/>
            <a:ext cx="87313" cy="88900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46" name="Oval 164"/>
          <p:cNvSpPr>
            <a:spLocks noChangeArrowheads="1"/>
          </p:cNvSpPr>
          <p:nvPr/>
        </p:nvSpPr>
        <p:spPr bwMode="auto">
          <a:xfrm>
            <a:off x="7820434" y="2625503"/>
            <a:ext cx="87313" cy="88900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47" name="Oval 165"/>
          <p:cNvSpPr>
            <a:spLocks noChangeArrowheads="1"/>
          </p:cNvSpPr>
          <p:nvPr/>
        </p:nvSpPr>
        <p:spPr bwMode="auto">
          <a:xfrm>
            <a:off x="7383872" y="3214466"/>
            <a:ext cx="87313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48" name="Oval 166"/>
          <p:cNvSpPr>
            <a:spLocks noChangeArrowheads="1"/>
          </p:cNvSpPr>
          <p:nvPr/>
        </p:nvSpPr>
        <p:spPr bwMode="auto">
          <a:xfrm>
            <a:off x="7190197" y="3214466"/>
            <a:ext cx="88900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49" name="Oval 167"/>
          <p:cNvSpPr>
            <a:spLocks noChangeArrowheads="1"/>
          </p:cNvSpPr>
          <p:nvPr/>
        </p:nvSpPr>
        <p:spPr bwMode="auto">
          <a:xfrm>
            <a:off x="7190197" y="3012853"/>
            <a:ext cx="88900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50" name="Oval 168"/>
          <p:cNvSpPr>
            <a:spLocks noChangeArrowheads="1"/>
          </p:cNvSpPr>
          <p:nvPr/>
        </p:nvSpPr>
        <p:spPr bwMode="auto">
          <a:xfrm>
            <a:off x="7383872" y="3012853"/>
            <a:ext cx="87313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51" name="Oval 169"/>
          <p:cNvSpPr>
            <a:spLocks noChangeArrowheads="1"/>
          </p:cNvSpPr>
          <p:nvPr/>
        </p:nvSpPr>
        <p:spPr bwMode="auto">
          <a:xfrm>
            <a:off x="7820434" y="3214466"/>
            <a:ext cx="87313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52" name="Oval 170"/>
          <p:cNvSpPr>
            <a:spLocks noChangeArrowheads="1"/>
          </p:cNvSpPr>
          <p:nvPr/>
        </p:nvSpPr>
        <p:spPr bwMode="auto">
          <a:xfrm>
            <a:off x="7626759" y="3214466"/>
            <a:ext cx="87313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53" name="Oval 171"/>
          <p:cNvSpPr>
            <a:spLocks noChangeArrowheads="1"/>
          </p:cNvSpPr>
          <p:nvPr/>
        </p:nvSpPr>
        <p:spPr bwMode="auto">
          <a:xfrm>
            <a:off x="7626759" y="3012853"/>
            <a:ext cx="87313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54" name="Oval 172"/>
          <p:cNvSpPr>
            <a:spLocks noChangeArrowheads="1"/>
          </p:cNvSpPr>
          <p:nvPr/>
        </p:nvSpPr>
        <p:spPr bwMode="auto">
          <a:xfrm>
            <a:off x="7820434" y="3012853"/>
            <a:ext cx="87313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55" name="Line 173"/>
          <p:cNvSpPr>
            <a:spLocks noChangeShapeType="1"/>
          </p:cNvSpPr>
          <p:nvPr/>
        </p:nvSpPr>
        <p:spPr bwMode="auto">
          <a:xfrm flipV="1">
            <a:off x="8582435" y="2674715"/>
            <a:ext cx="0" cy="627063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56" name="Freeform 174"/>
          <p:cNvSpPr>
            <a:spLocks/>
          </p:cNvSpPr>
          <p:nvPr/>
        </p:nvSpPr>
        <p:spPr bwMode="auto">
          <a:xfrm>
            <a:off x="8531635" y="2598515"/>
            <a:ext cx="100013" cy="100013"/>
          </a:xfrm>
          <a:custGeom>
            <a:avLst/>
            <a:gdLst>
              <a:gd name="T0" fmla="*/ 107 w 214"/>
              <a:gd name="T1" fmla="*/ 0 h 215"/>
              <a:gd name="T2" fmla="*/ 214 w 214"/>
              <a:gd name="T3" fmla="*/ 215 h 215"/>
              <a:gd name="T4" fmla="*/ 0 w 214"/>
              <a:gd name="T5" fmla="*/ 215 h 215"/>
              <a:gd name="T6" fmla="*/ 107 w 214"/>
              <a:gd name="T7" fmla="*/ 0 h 2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4" h="215">
                <a:moveTo>
                  <a:pt x="107" y="0"/>
                </a:moveTo>
                <a:lnTo>
                  <a:pt x="214" y="215"/>
                </a:lnTo>
                <a:cubicBezTo>
                  <a:pt x="147" y="181"/>
                  <a:pt x="67" y="181"/>
                  <a:pt x="0" y="215"/>
                </a:cubicBezTo>
                <a:lnTo>
                  <a:pt x="10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57" name="Line 175"/>
          <p:cNvSpPr>
            <a:spLocks noChangeShapeType="1"/>
          </p:cNvSpPr>
          <p:nvPr/>
        </p:nvSpPr>
        <p:spPr bwMode="auto">
          <a:xfrm>
            <a:off x="8230010" y="2950940"/>
            <a:ext cx="628650" cy="0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58" name="Freeform 176"/>
          <p:cNvSpPr>
            <a:spLocks/>
          </p:cNvSpPr>
          <p:nvPr/>
        </p:nvSpPr>
        <p:spPr bwMode="auto">
          <a:xfrm>
            <a:off x="8833260" y="2901728"/>
            <a:ext cx="100013" cy="98425"/>
          </a:xfrm>
          <a:custGeom>
            <a:avLst/>
            <a:gdLst>
              <a:gd name="T0" fmla="*/ 215 w 215"/>
              <a:gd name="T1" fmla="*/ 107 h 214"/>
              <a:gd name="T2" fmla="*/ 0 w 215"/>
              <a:gd name="T3" fmla="*/ 214 h 214"/>
              <a:gd name="T4" fmla="*/ 0 w 215"/>
              <a:gd name="T5" fmla="*/ 0 h 214"/>
              <a:gd name="T6" fmla="*/ 215 w 215"/>
              <a:gd name="T7" fmla="*/ 107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" h="214">
                <a:moveTo>
                  <a:pt x="215" y="107"/>
                </a:moveTo>
                <a:lnTo>
                  <a:pt x="0" y="214"/>
                </a:lnTo>
                <a:cubicBezTo>
                  <a:pt x="34" y="147"/>
                  <a:pt x="34" y="67"/>
                  <a:pt x="0" y="0"/>
                </a:cubicBezTo>
                <a:lnTo>
                  <a:pt x="215" y="10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59" name="Oval 177"/>
          <p:cNvSpPr>
            <a:spLocks noChangeArrowheads="1"/>
          </p:cNvSpPr>
          <p:nvPr/>
        </p:nvSpPr>
        <p:spPr bwMode="auto">
          <a:xfrm>
            <a:off x="8423685" y="2828703"/>
            <a:ext cx="87313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60" name="Oval 178"/>
          <p:cNvSpPr>
            <a:spLocks noChangeArrowheads="1"/>
          </p:cNvSpPr>
          <p:nvPr/>
        </p:nvSpPr>
        <p:spPr bwMode="auto">
          <a:xfrm>
            <a:off x="8230010" y="2828703"/>
            <a:ext cx="88900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61" name="Oval 179"/>
          <p:cNvSpPr>
            <a:spLocks noChangeArrowheads="1"/>
          </p:cNvSpPr>
          <p:nvPr/>
        </p:nvSpPr>
        <p:spPr bwMode="auto">
          <a:xfrm>
            <a:off x="8230010" y="2625503"/>
            <a:ext cx="88900" cy="88900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62" name="Oval 180"/>
          <p:cNvSpPr>
            <a:spLocks noChangeArrowheads="1"/>
          </p:cNvSpPr>
          <p:nvPr/>
        </p:nvSpPr>
        <p:spPr bwMode="auto">
          <a:xfrm>
            <a:off x="8423685" y="2625503"/>
            <a:ext cx="87313" cy="88900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63" name="Oval 181"/>
          <p:cNvSpPr>
            <a:spLocks noChangeArrowheads="1"/>
          </p:cNvSpPr>
          <p:nvPr/>
        </p:nvSpPr>
        <p:spPr bwMode="auto">
          <a:xfrm>
            <a:off x="8858660" y="2828703"/>
            <a:ext cx="88900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64" name="Oval 182"/>
          <p:cNvSpPr>
            <a:spLocks noChangeArrowheads="1"/>
          </p:cNvSpPr>
          <p:nvPr/>
        </p:nvSpPr>
        <p:spPr bwMode="auto">
          <a:xfrm>
            <a:off x="8666572" y="2828703"/>
            <a:ext cx="87313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65" name="Oval 183"/>
          <p:cNvSpPr>
            <a:spLocks noChangeArrowheads="1"/>
          </p:cNvSpPr>
          <p:nvPr/>
        </p:nvSpPr>
        <p:spPr bwMode="auto">
          <a:xfrm>
            <a:off x="8666572" y="2625503"/>
            <a:ext cx="87313" cy="88900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66" name="Oval 184"/>
          <p:cNvSpPr>
            <a:spLocks noChangeArrowheads="1"/>
          </p:cNvSpPr>
          <p:nvPr/>
        </p:nvSpPr>
        <p:spPr bwMode="auto">
          <a:xfrm>
            <a:off x="8858660" y="2625503"/>
            <a:ext cx="88900" cy="88900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67" name="Oval 185"/>
          <p:cNvSpPr>
            <a:spLocks noChangeArrowheads="1"/>
          </p:cNvSpPr>
          <p:nvPr/>
        </p:nvSpPr>
        <p:spPr bwMode="auto">
          <a:xfrm>
            <a:off x="8423685" y="3214466"/>
            <a:ext cx="87313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68" name="Oval 186"/>
          <p:cNvSpPr>
            <a:spLocks noChangeArrowheads="1"/>
          </p:cNvSpPr>
          <p:nvPr/>
        </p:nvSpPr>
        <p:spPr bwMode="auto">
          <a:xfrm>
            <a:off x="8230010" y="3214466"/>
            <a:ext cx="88900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69" name="Oval 187"/>
          <p:cNvSpPr>
            <a:spLocks noChangeArrowheads="1"/>
          </p:cNvSpPr>
          <p:nvPr/>
        </p:nvSpPr>
        <p:spPr bwMode="auto">
          <a:xfrm>
            <a:off x="8230010" y="3012853"/>
            <a:ext cx="88900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70" name="Oval 188"/>
          <p:cNvSpPr>
            <a:spLocks noChangeArrowheads="1"/>
          </p:cNvSpPr>
          <p:nvPr/>
        </p:nvSpPr>
        <p:spPr bwMode="auto">
          <a:xfrm>
            <a:off x="8423685" y="3012853"/>
            <a:ext cx="87313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71" name="Oval 189"/>
          <p:cNvSpPr>
            <a:spLocks noChangeArrowheads="1"/>
          </p:cNvSpPr>
          <p:nvPr/>
        </p:nvSpPr>
        <p:spPr bwMode="auto">
          <a:xfrm>
            <a:off x="8858660" y="3214466"/>
            <a:ext cx="88900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72" name="Oval 190"/>
          <p:cNvSpPr>
            <a:spLocks noChangeArrowheads="1"/>
          </p:cNvSpPr>
          <p:nvPr/>
        </p:nvSpPr>
        <p:spPr bwMode="auto">
          <a:xfrm>
            <a:off x="8666572" y="3214466"/>
            <a:ext cx="87313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73" name="Oval 191"/>
          <p:cNvSpPr>
            <a:spLocks noChangeArrowheads="1"/>
          </p:cNvSpPr>
          <p:nvPr/>
        </p:nvSpPr>
        <p:spPr bwMode="auto">
          <a:xfrm>
            <a:off x="8666572" y="3012853"/>
            <a:ext cx="87313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74" name="Oval 192"/>
          <p:cNvSpPr>
            <a:spLocks noChangeArrowheads="1"/>
          </p:cNvSpPr>
          <p:nvPr/>
        </p:nvSpPr>
        <p:spPr bwMode="auto">
          <a:xfrm>
            <a:off x="8858660" y="3012853"/>
            <a:ext cx="88900" cy="87313"/>
          </a:xfrm>
          <a:prstGeom prst="ellipse">
            <a:avLst/>
          </a:prstGeom>
          <a:solidFill>
            <a:srgbClr val="00B05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75" name="Line 193"/>
          <p:cNvSpPr>
            <a:spLocks noChangeShapeType="1"/>
          </p:cNvSpPr>
          <p:nvPr/>
        </p:nvSpPr>
        <p:spPr bwMode="auto">
          <a:xfrm flipV="1">
            <a:off x="6488521" y="4151091"/>
            <a:ext cx="0" cy="627063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76" name="Freeform 194"/>
          <p:cNvSpPr>
            <a:spLocks/>
          </p:cNvSpPr>
          <p:nvPr/>
        </p:nvSpPr>
        <p:spPr bwMode="auto">
          <a:xfrm>
            <a:off x="6439309" y="4076478"/>
            <a:ext cx="98425" cy="98425"/>
          </a:xfrm>
          <a:custGeom>
            <a:avLst/>
            <a:gdLst>
              <a:gd name="T0" fmla="*/ 107 w 214"/>
              <a:gd name="T1" fmla="*/ 0 h 214"/>
              <a:gd name="T2" fmla="*/ 214 w 214"/>
              <a:gd name="T3" fmla="*/ 214 h 214"/>
              <a:gd name="T4" fmla="*/ 0 w 214"/>
              <a:gd name="T5" fmla="*/ 214 h 214"/>
              <a:gd name="T6" fmla="*/ 107 w 214"/>
              <a:gd name="T7" fmla="*/ 0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4" h="214">
                <a:moveTo>
                  <a:pt x="107" y="0"/>
                </a:moveTo>
                <a:lnTo>
                  <a:pt x="214" y="214"/>
                </a:lnTo>
                <a:cubicBezTo>
                  <a:pt x="147" y="181"/>
                  <a:pt x="67" y="181"/>
                  <a:pt x="0" y="214"/>
                </a:cubicBezTo>
                <a:lnTo>
                  <a:pt x="10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77" name="Line 195"/>
          <p:cNvSpPr>
            <a:spLocks noChangeShapeType="1"/>
          </p:cNvSpPr>
          <p:nvPr/>
        </p:nvSpPr>
        <p:spPr bwMode="auto">
          <a:xfrm>
            <a:off x="6137684" y="4427316"/>
            <a:ext cx="625475" cy="0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78" name="Freeform 196"/>
          <p:cNvSpPr>
            <a:spLocks/>
          </p:cNvSpPr>
          <p:nvPr/>
        </p:nvSpPr>
        <p:spPr bwMode="auto">
          <a:xfrm>
            <a:off x="6739346" y="4378103"/>
            <a:ext cx="100013" cy="98425"/>
          </a:xfrm>
          <a:custGeom>
            <a:avLst/>
            <a:gdLst>
              <a:gd name="T0" fmla="*/ 215 w 215"/>
              <a:gd name="T1" fmla="*/ 107 h 214"/>
              <a:gd name="T2" fmla="*/ 0 w 215"/>
              <a:gd name="T3" fmla="*/ 214 h 214"/>
              <a:gd name="T4" fmla="*/ 0 w 215"/>
              <a:gd name="T5" fmla="*/ 0 h 214"/>
              <a:gd name="T6" fmla="*/ 215 w 215"/>
              <a:gd name="T7" fmla="*/ 107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" h="214">
                <a:moveTo>
                  <a:pt x="215" y="107"/>
                </a:moveTo>
                <a:lnTo>
                  <a:pt x="0" y="214"/>
                </a:lnTo>
                <a:cubicBezTo>
                  <a:pt x="34" y="147"/>
                  <a:pt x="34" y="67"/>
                  <a:pt x="0" y="0"/>
                </a:cubicBezTo>
                <a:lnTo>
                  <a:pt x="215" y="10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79" name="Oval 197"/>
          <p:cNvSpPr>
            <a:spLocks noChangeArrowheads="1"/>
          </p:cNvSpPr>
          <p:nvPr/>
        </p:nvSpPr>
        <p:spPr bwMode="auto">
          <a:xfrm>
            <a:off x="6329771" y="4303491"/>
            <a:ext cx="88900" cy="8890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80" name="Oval 198"/>
          <p:cNvSpPr>
            <a:spLocks noChangeArrowheads="1"/>
          </p:cNvSpPr>
          <p:nvPr/>
        </p:nvSpPr>
        <p:spPr bwMode="auto">
          <a:xfrm>
            <a:off x="6137684" y="4303491"/>
            <a:ext cx="87313" cy="8890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81" name="Oval 199"/>
          <p:cNvSpPr>
            <a:spLocks noChangeArrowheads="1"/>
          </p:cNvSpPr>
          <p:nvPr/>
        </p:nvSpPr>
        <p:spPr bwMode="auto">
          <a:xfrm>
            <a:off x="6137684" y="4101878"/>
            <a:ext cx="87313" cy="8890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82" name="Oval 200"/>
          <p:cNvSpPr>
            <a:spLocks noChangeArrowheads="1"/>
          </p:cNvSpPr>
          <p:nvPr/>
        </p:nvSpPr>
        <p:spPr bwMode="auto">
          <a:xfrm>
            <a:off x="6329771" y="4101878"/>
            <a:ext cx="88900" cy="8890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83" name="Oval 201"/>
          <p:cNvSpPr>
            <a:spLocks noChangeArrowheads="1"/>
          </p:cNvSpPr>
          <p:nvPr/>
        </p:nvSpPr>
        <p:spPr bwMode="auto">
          <a:xfrm>
            <a:off x="6766334" y="4303491"/>
            <a:ext cx="87313" cy="8890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84" name="Oval 202"/>
          <p:cNvSpPr>
            <a:spLocks noChangeArrowheads="1"/>
          </p:cNvSpPr>
          <p:nvPr/>
        </p:nvSpPr>
        <p:spPr bwMode="auto">
          <a:xfrm>
            <a:off x="6572659" y="4303491"/>
            <a:ext cx="87313" cy="8890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85" name="Oval 203"/>
          <p:cNvSpPr>
            <a:spLocks noChangeArrowheads="1"/>
          </p:cNvSpPr>
          <p:nvPr/>
        </p:nvSpPr>
        <p:spPr bwMode="auto">
          <a:xfrm>
            <a:off x="6572659" y="4101878"/>
            <a:ext cx="87313" cy="8890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86" name="Oval 204"/>
          <p:cNvSpPr>
            <a:spLocks noChangeArrowheads="1"/>
          </p:cNvSpPr>
          <p:nvPr/>
        </p:nvSpPr>
        <p:spPr bwMode="auto">
          <a:xfrm>
            <a:off x="6766334" y="4101878"/>
            <a:ext cx="87313" cy="88900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87" name="Oval 205"/>
          <p:cNvSpPr>
            <a:spLocks noChangeArrowheads="1"/>
          </p:cNvSpPr>
          <p:nvPr/>
        </p:nvSpPr>
        <p:spPr bwMode="auto">
          <a:xfrm>
            <a:off x="6329771" y="4690841"/>
            <a:ext cx="88900" cy="87313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88" name="Oval 206"/>
          <p:cNvSpPr>
            <a:spLocks noChangeArrowheads="1"/>
          </p:cNvSpPr>
          <p:nvPr/>
        </p:nvSpPr>
        <p:spPr bwMode="auto">
          <a:xfrm>
            <a:off x="6137684" y="4690841"/>
            <a:ext cx="87313" cy="87313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89" name="Oval 207"/>
          <p:cNvSpPr>
            <a:spLocks noChangeArrowheads="1"/>
          </p:cNvSpPr>
          <p:nvPr/>
        </p:nvSpPr>
        <p:spPr bwMode="auto">
          <a:xfrm>
            <a:off x="6137684" y="4489228"/>
            <a:ext cx="87313" cy="87313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90" name="Oval 208"/>
          <p:cNvSpPr>
            <a:spLocks noChangeArrowheads="1"/>
          </p:cNvSpPr>
          <p:nvPr/>
        </p:nvSpPr>
        <p:spPr bwMode="auto">
          <a:xfrm>
            <a:off x="6329771" y="4489228"/>
            <a:ext cx="88900" cy="87313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91" name="Oval 209"/>
          <p:cNvSpPr>
            <a:spLocks noChangeArrowheads="1"/>
          </p:cNvSpPr>
          <p:nvPr/>
        </p:nvSpPr>
        <p:spPr bwMode="auto">
          <a:xfrm>
            <a:off x="6766334" y="4690841"/>
            <a:ext cx="87313" cy="87313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92" name="Oval 210"/>
          <p:cNvSpPr>
            <a:spLocks noChangeArrowheads="1"/>
          </p:cNvSpPr>
          <p:nvPr/>
        </p:nvSpPr>
        <p:spPr bwMode="auto">
          <a:xfrm>
            <a:off x="6572659" y="4690841"/>
            <a:ext cx="87313" cy="87313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93" name="Oval 211"/>
          <p:cNvSpPr>
            <a:spLocks noChangeArrowheads="1"/>
          </p:cNvSpPr>
          <p:nvPr/>
        </p:nvSpPr>
        <p:spPr bwMode="auto">
          <a:xfrm>
            <a:off x="6572659" y="4489228"/>
            <a:ext cx="87313" cy="87313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94" name="Oval 212"/>
          <p:cNvSpPr>
            <a:spLocks noChangeArrowheads="1"/>
          </p:cNvSpPr>
          <p:nvPr/>
        </p:nvSpPr>
        <p:spPr bwMode="auto">
          <a:xfrm>
            <a:off x="6766334" y="4489228"/>
            <a:ext cx="87313" cy="87313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95" name="Line 213"/>
          <p:cNvSpPr>
            <a:spLocks noChangeShapeType="1"/>
          </p:cNvSpPr>
          <p:nvPr/>
        </p:nvSpPr>
        <p:spPr bwMode="auto">
          <a:xfrm flipV="1">
            <a:off x="7542622" y="4151091"/>
            <a:ext cx="0" cy="627063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96" name="Freeform 214"/>
          <p:cNvSpPr>
            <a:spLocks/>
          </p:cNvSpPr>
          <p:nvPr/>
        </p:nvSpPr>
        <p:spPr bwMode="auto">
          <a:xfrm>
            <a:off x="7491822" y="4076478"/>
            <a:ext cx="100013" cy="98425"/>
          </a:xfrm>
          <a:custGeom>
            <a:avLst/>
            <a:gdLst>
              <a:gd name="T0" fmla="*/ 108 w 215"/>
              <a:gd name="T1" fmla="*/ 0 h 214"/>
              <a:gd name="T2" fmla="*/ 215 w 215"/>
              <a:gd name="T3" fmla="*/ 214 h 214"/>
              <a:gd name="T4" fmla="*/ 0 w 215"/>
              <a:gd name="T5" fmla="*/ 214 h 214"/>
              <a:gd name="T6" fmla="*/ 0 w 215"/>
              <a:gd name="T7" fmla="*/ 214 h 214"/>
              <a:gd name="T8" fmla="*/ 108 w 215"/>
              <a:gd name="T9" fmla="*/ 0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5" h="214">
                <a:moveTo>
                  <a:pt x="108" y="0"/>
                </a:moveTo>
                <a:lnTo>
                  <a:pt x="215" y="214"/>
                </a:lnTo>
                <a:cubicBezTo>
                  <a:pt x="147" y="181"/>
                  <a:pt x="68" y="181"/>
                  <a:pt x="0" y="214"/>
                </a:cubicBezTo>
                <a:lnTo>
                  <a:pt x="0" y="214"/>
                </a:lnTo>
                <a:lnTo>
                  <a:pt x="108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97" name="Line 215"/>
          <p:cNvSpPr>
            <a:spLocks noChangeShapeType="1"/>
          </p:cNvSpPr>
          <p:nvPr/>
        </p:nvSpPr>
        <p:spPr bwMode="auto">
          <a:xfrm>
            <a:off x="7190197" y="4427316"/>
            <a:ext cx="627063" cy="0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98" name="Freeform 216"/>
          <p:cNvSpPr>
            <a:spLocks/>
          </p:cNvSpPr>
          <p:nvPr/>
        </p:nvSpPr>
        <p:spPr bwMode="auto">
          <a:xfrm>
            <a:off x="7793447" y="4378103"/>
            <a:ext cx="100013" cy="98425"/>
          </a:xfrm>
          <a:custGeom>
            <a:avLst/>
            <a:gdLst>
              <a:gd name="T0" fmla="*/ 214 w 214"/>
              <a:gd name="T1" fmla="*/ 107 h 214"/>
              <a:gd name="T2" fmla="*/ 0 w 214"/>
              <a:gd name="T3" fmla="*/ 214 h 214"/>
              <a:gd name="T4" fmla="*/ 0 w 214"/>
              <a:gd name="T5" fmla="*/ 0 h 214"/>
              <a:gd name="T6" fmla="*/ 214 w 214"/>
              <a:gd name="T7" fmla="*/ 107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4" h="214">
                <a:moveTo>
                  <a:pt x="214" y="107"/>
                </a:moveTo>
                <a:lnTo>
                  <a:pt x="0" y="214"/>
                </a:lnTo>
                <a:cubicBezTo>
                  <a:pt x="34" y="147"/>
                  <a:pt x="34" y="67"/>
                  <a:pt x="0" y="0"/>
                </a:cubicBezTo>
                <a:lnTo>
                  <a:pt x="214" y="10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199" name="Freeform 217"/>
          <p:cNvSpPr>
            <a:spLocks/>
          </p:cNvSpPr>
          <p:nvPr/>
        </p:nvSpPr>
        <p:spPr bwMode="auto">
          <a:xfrm>
            <a:off x="7353709" y="4344766"/>
            <a:ext cx="100013" cy="100013"/>
          </a:xfrm>
          <a:custGeom>
            <a:avLst/>
            <a:gdLst>
              <a:gd name="T0" fmla="*/ 195 w 213"/>
              <a:gd name="T1" fmla="*/ 75 h 214"/>
              <a:gd name="T2" fmla="*/ 74 w 213"/>
              <a:gd name="T3" fmla="*/ 18 h 214"/>
              <a:gd name="T4" fmla="*/ 18 w 213"/>
              <a:gd name="T5" fmla="*/ 139 h 214"/>
              <a:gd name="T6" fmla="*/ 139 w 213"/>
              <a:gd name="T7" fmla="*/ 196 h 214"/>
              <a:gd name="T8" fmla="*/ 195 w 213"/>
              <a:gd name="T9" fmla="*/ 75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3" h="214">
                <a:moveTo>
                  <a:pt x="195" y="75"/>
                </a:moveTo>
                <a:cubicBezTo>
                  <a:pt x="178" y="26"/>
                  <a:pt x="123" y="0"/>
                  <a:pt x="74" y="18"/>
                </a:cubicBezTo>
                <a:cubicBezTo>
                  <a:pt x="25" y="36"/>
                  <a:pt x="0" y="90"/>
                  <a:pt x="18" y="139"/>
                </a:cubicBezTo>
                <a:cubicBezTo>
                  <a:pt x="36" y="188"/>
                  <a:pt x="90" y="214"/>
                  <a:pt x="139" y="196"/>
                </a:cubicBezTo>
                <a:cubicBezTo>
                  <a:pt x="188" y="178"/>
                  <a:pt x="213" y="124"/>
                  <a:pt x="195" y="75"/>
                </a:cubicBezTo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00" name="Freeform 218"/>
          <p:cNvSpPr>
            <a:spLocks/>
          </p:cNvSpPr>
          <p:nvPr/>
        </p:nvSpPr>
        <p:spPr bwMode="auto">
          <a:xfrm>
            <a:off x="7172734" y="4411441"/>
            <a:ext cx="98425" cy="100013"/>
          </a:xfrm>
          <a:custGeom>
            <a:avLst/>
            <a:gdLst>
              <a:gd name="T0" fmla="*/ 196 w 214"/>
              <a:gd name="T1" fmla="*/ 74 h 213"/>
              <a:gd name="T2" fmla="*/ 75 w 214"/>
              <a:gd name="T3" fmla="*/ 17 h 213"/>
              <a:gd name="T4" fmla="*/ 18 w 214"/>
              <a:gd name="T5" fmla="*/ 139 h 213"/>
              <a:gd name="T6" fmla="*/ 139 w 214"/>
              <a:gd name="T7" fmla="*/ 195 h 213"/>
              <a:gd name="T8" fmla="*/ 196 w 214"/>
              <a:gd name="T9" fmla="*/ 74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4" h="213">
                <a:moveTo>
                  <a:pt x="196" y="74"/>
                </a:moveTo>
                <a:cubicBezTo>
                  <a:pt x="178" y="25"/>
                  <a:pt x="124" y="0"/>
                  <a:pt x="75" y="17"/>
                </a:cubicBezTo>
                <a:cubicBezTo>
                  <a:pt x="26" y="35"/>
                  <a:pt x="0" y="90"/>
                  <a:pt x="18" y="139"/>
                </a:cubicBezTo>
                <a:cubicBezTo>
                  <a:pt x="36" y="188"/>
                  <a:pt x="90" y="213"/>
                  <a:pt x="139" y="195"/>
                </a:cubicBezTo>
                <a:cubicBezTo>
                  <a:pt x="188" y="177"/>
                  <a:pt x="214" y="123"/>
                  <a:pt x="196" y="74"/>
                </a:cubicBezTo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01" name="Rectangle 29"/>
          <p:cNvSpPr>
            <a:spLocks noChangeArrowheads="1"/>
          </p:cNvSpPr>
          <p:nvPr/>
        </p:nvSpPr>
        <p:spPr bwMode="auto">
          <a:xfrm>
            <a:off x="6074184" y="2052415"/>
            <a:ext cx="3013076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</a:rPr>
              <a:t>Constellation in Precoding + PH</a:t>
            </a:r>
            <a:endParaRPr kumimoji="1" lang="ja-JP" altLang="ja-JP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202" name="Freeform 220"/>
          <p:cNvSpPr>
            <a:spLocks/>
          </p:cNvSpPr>
          <p:nvPr/>
        </p:nvSpPr>
        <p:spPr bwMode="auto">
          <a:xfrm>
            <a:off x="7102878" y="4220940"/>
            <a:ext cx="100013" cy="100013"/>
          </a:xfrm>
          <a:custGeom>
            <a:avLst/>
            <a:gdLst>
              <a:gd name="T0" fmla="*/ 195 w 213"/>
              <a:gd name="T1" fmla="*/ 75 h 213"/>
              <a:gd name="T2" fmla="*/ 74 w 213"/>
              <a:gd name="T3" fmla="*/ 18 h 213"/>
              <a:gd name="T4" fmla="*/ 18 w 213"/>
              <a:gd name="T5" fmla="*/ 139 h 213"/>
              <a:gd name="T6" fmla="*/ 139 w 213"/>
              <a:gd name="T7" fmla="*/ 196 h 213"/>
              <a:gd name="T8" fmla="*/ 195 w 213"/>
              <a:gd name="T9" fmla="*/ 75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3" h="213">
                <a:moveTo>
                  <a:pt x="195" y="75"/>
                </a:moveTo>
                <a:cubicBezTo>
                  <a:pt x="177" y="25"/>
                  <a:pt x="123" y="0"/>
                  <a:pt x="74" y="18"/>
                </a:cubicBezTo>
                <a:cubicBezTo>
                  <a:pt x="25" y="36"/>
                  <a:pt x="0" y="90"/>
                  <a:pt x="18" y="139"/>
                </a:cubicBezTo>
                <a:cubicBezTo>
                  <a:pt x="35" y="188"/>
                  <a:pt x="90" y="213"/>
                  <a:pt x="139" y="196"/>
                </a:cubicBezTo>
                <a:cubicBezTo>
                  <a:pt x="188" y="178"/>
                  <a:pt x="213" y="124"/>
                  <a:pt x="195" y="75"/>
                </a:cubicBezTo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03" name="Freeform 221"/>
          <p:cNvSpPr>
            <a:spLocks/>
          </p:cNvSpPr>
          <p:nvPr/>
        </p:nvSpPr>
        <p:spPr bwMode="auto">
          <a:xfrm>
            <a:off x="7285441" y="4155852"/>
            <a:ext cx="98425" cy="98425"/>
          </a:xfrm>
          <a:custGeom>
            <a:avLst/>
            <a:gdLst>
              <a:gd name="T0" fmla="*/ 196 w 214"/>
              <a:gd name="T1" fmla="*/ 74 h 213"/>
              <a:gd name="T2" fmla="*/ 75 w 214"/>
              <a:gd name="T3" fmla="*/ 18 h 213"/>
              <a:gd name="T4" fmla="*/ 18 w 214"/>
              <a:gd name="T5" fmla="*/ 139 h 213"/>
              <a:gd name="T6" fmla="*/ 139 w 214"/>
              <a:gd name="T7" fmla="*/ 195 h 213"/>
              <a:gd name="T8" fmla="*/ 196 w 214"/>
              <a:gd name="T9" fmla="*/ 74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4" h="213">
                <a:moveTo>
                  <a:pt x="196" y="74"/>
                </a:moveTo>
                <a:cubicBezTo>
                  <a:pt x="178" y="25"/>
                  <a:pt x="124" y="0"/>
                  <a:pt x="75" y="18"/>
                </a:cubicBezTo>
                <a:cubicBezTo>
                  <a:pt x="26" y="36"/>
                  <a:pt x="0" y="90"/>
                  <a:pt x="18" y="139"/>
                </a:cubicBezTo>
                <a:cubicBezTo>
                  <a:pt x="36" y="188"/>
                  <a:pt x="90" y="213"/>
                  <a:pt x="139" y="195"/>
                </a:cubicBezTo>
                <a:cubicBezTo>
                  <a:pt x="188" y="178"/>
                  <a:pt x="214" y="123"/>
                  <a:pt x="196" y="74"/>
                </a:cubicBezTo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04" name="Freeform 222"/>
          <p:cNvSpPr>
            <a:spLocks/>
          </p:cNvSpPr>
          <p:nvPr/>
        </p:nvSpPr>
        <p:spPr bwMode="auto">
          <a:xfrm>
            <a:off x="7763278" y="4197127"/>
            <a:ext cx="98425" cy="98425"/>
          </a:xfrm>
          <a:custGeom>
            <a:avLst/>
            <a:gdLst>
              <a:gd name="T0" fmla="*/ 195 w 213"/>
              <a:gd name="T1" fmla="*/ 74 h 213"/>
              <a:gd name="T2" fmla="*/ 74 w 213"/>
              <a:gd name="T3" fmla="*/ 18 h 213"/>
              <a:gd name="T4" fmla="*/ 18 w 213"/>
              <a:gd name="T5" fmla="*/ 139 h 213"/>
              <a:gd name="T6" fmla="*/ 139 w 213"/>
              <a:gd name="T7" fmla="*/ 195 h 213"/>
              <a:gd name="T8" fmla="*/ 195 w 213"/>
              <a:gd name="T9" fmla="*/ 74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3" h="213">
                <a:moveTo>
                  <a:pt x="195" y="74"/>
                </a:moveTo>
                <a:cubicBezTo>
                  <a:pt x="177" y="25"/>
                  <a:pt x="123" y="0"/>
                  <a:pt x="74" y="18"/>
                </a:cubicBezTo>
                <a:cubicBezTo>
                  <a:pt x="25" y="36"/>
                  <a:pt x="0" y="90"/>
                  <a:pt x="18" y="139"/>
                </a:cubicBezTo>
                <a:cubicBezTo>
                  <a:pt x="36" y="188"/>
                  <a:pt x="90" y="213"/>
                  <a:pt x="139" y="195"/>
                </a:cubicBezTo>
                <a:cubicBezTo>
                  <a:pt x="188" y="177"/>
                  <a:pt x="213" y="123"/>
                  <a:pt x="195" y="74"/>
                </a:cubicBezTo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05" name="Freeform 223"/>
          <p:cNvSpPr>
            <a:spLocks/>
          </p:cNvSpPr>
          <p:nvPr/>
        </p:nvSpPr>
        <p:spPr bwMode="auto">
          <a:xfrm>
            <a:off x="7582303" y="4262215"/>
            <a:ext cx="98425" cy="100013"/>
          </a:xfrm>
          <a:custGeom>
            <a:avLst/>
            <a:gdLst>
              <a:gd name="T0" fmla="*/ 196 w 213"/>
              <a:gd name="T1" fmla="*/ 74 h 213"/>
              <a:gd name="T2" fmla="*/ 75 w 213"/>
              <a:gd name="T3" fmla="*/ 18 h 213"/>
              <a:gd name="T4" fmla="*/ 18 w 213"/>
              <a:gd name="T5" fmla="*/ 139 h 213"/>
              <a:gd name="T6" fmla="*/ 139 w 213"/>
              <a:gd name="T7" fmla="*/ 195 h 213"/>
              <a:gd name="T8" fmla="*/ 196 w 213"/>
              <a:gd name="T9" fmla="*/ 74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3" h="213">
                <a:moveTo>
                  <a:pt x="196" y="74"/>
                </a:moveTo>
                <a:cubicBezTo>
                  <a:pt x="178" y="25"/>
                  <a:pt x="124" y="0"/>
                  <a:pt x="75" y="18"/>
                </a:cubicBezTo>
                <a:cubicBezTo>
                  <a:pt x="25" y="36"/>
                  <a:pt x="0" y="90"/>
                  <a:pt x="18" y="139"/>
                </a:cubicBezTo>
                <a:cubicBezTo>
                  <a:pt x="36" y="188"/>
                  <a:pt x="90" y="213"/>
                  <a:pt x="139" y="195"/>
                </a:cubicBezTo>
                <a:cubicBezTo>
                  <a:pt x="188" y="178"/>
                  <a:pt x="213" y="123"/>
                  <a:pt x="196" y="74"/>
                </a:cubicBezTo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06" name="Freeform 224"/>
          <p:cNvSpPr>
            <a:spLocks/>
          </p:cNvSpPr>
          <p:nvPr/>
        </p:nvSpPr>
        <p:spPr bwMode="auto">
          <a:xfrm>
            <a:off x="7512453" y="4073302"/>
            <a:ext cx="100013" cy="98425"/>
          </a:xfrm>
          <a:custGeom>
            <a:avLst/>
            <a:gdLst>
              <a:gd name="T0" fmla="*/ 195 w 213"/>
              <a:gd name="T1" fmla="*/ 74 h 213"/>
              <a:gd name="T2" fmla="*/ 74 w 213"/>
              <a:gd name="T3" fmla="*/ 17 h 213"/>
              <a:gd name="T4" fmla="*/ 17 w 213"/>
              <a:gd name="T5" fmla="*/ 139 h 213"/>
              <a:gd name="T6" fmla="*/ 138 w 213"/>
              <a:gd name="T7" fmla="*/ 195 h 213"/>
              <a:gd name="T8" fmla="*/ 195 w 213"/>
              <a:gd name="T9" fmla="*/ 74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3" h="213">
                <a:moveTo>
                  <a:pt x="195" y="74"/>
                </a:moveTo>
                <a:cubicBezTo>
                  <a:pt x="177" y="25"/>
                  <a:pt x="123" y="0"/>
                  <a:pt x="74" y="17"/>
                </a:cubicBezTo>
                <a:cubicBezTo>
                  <a:pt x="25" y="35"/>
                  <a:pt x="0" y="90"/>
                  <a:pt x="17" y="139"/>
                </a:cubicBezTo>
                <a:cubicBezTo>
                  <a:pt x="35" y="188"/>
                  <a:pt x="89" y="213"/>
                  <a:pt x="138" y="195"/>
                </a:cubicBezTo>
                <a:cubicBezTo>
                  <a:pt x="188" y="177"/>
                  <a:pt x="213" y="123"/>
                  <a:pt x="195" y="74"/>
                </a:cubicBezTo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07" name="Freeform 225"/>
          <p:cNvSpPr>
            <a:spLocks/>
          </p:cNvSpPr>
          <p:nvPr/>
        </p:nvSpPr>
        <p:spPr bwMode="auto">
          <a:xfrm>
            <a:off x="7695016" y="4006627"/>
            <a:ext cx="98425" cy="100013"/>
          </a:xfrm>
          <a:custGeom>
            <a:avLst/>
            <a:gdLst>
              <a:gd name="T0" fmla="*/ 196 w 213"/>
              <a:gd name="T1" fmla="*/ 75 h 214"/>
              <a:gd name="T2" fmla="*/ 75 w 213"/>
              <a:gd name="T3" fmla="*/ 18 h 214"/>
              <a:gd name="T4" fmla="*/ 18 w 213"/>
              <a:gd name="T5" fmla="*/ 139 h 214"/>
              <a:gd name="T6" fmla="*/ 139 w 213"/>
              <a:gd name="T7" fmla="*/ 196 h 214"/>
              <a:gd name="T8" fmla="*/ 196 w 213"/>
              <a:gd name="T9" fmla="*/ 75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3" h="214">
                <a:moveTo>
                  <a:pt x="196" y="75"/>
                </a:moveTo>
                <a:cubicBezTo>
                  <a:pt x="178" y="26"/>
                  <a:pt x="124" y="0"/>
                  <a:pt x="75" y="18"/>
                </a:cubicBezTo>
                <a:cubicBezTo>
                  <a:pt x="25" y="36"/>
                  <a:pt x="0" y="90"/>
                  <a:pt x="18" y="139"/>
                </a:cubicBezTo>
                <a:cubicBezTo>
                  <a:pt x="36" y="188"/>
                  <a:pt x="90" y="214"/>
                  <a:pt x="139" y="196"/>
                </a:cubicBezTo>
                <a:cubicBezTo>
                  <a:pt x="188" y="178"/>
                  <a:pt x="213" y="124"/>
                  <a:pt x="196" y="75"/>
                </a:cubicBezTo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08" name="Freeform 226"/>
          <p:cNvSpPr>
            <a:spLocks/>
          </p:cNvSpPr>
          <p:nvPr/>
        </p:nvSpPr>
        <p:spPr bwMode="auto">
          <a:xfrm>
            <a:off x="7485466" y="4708302"/>
            <a:ext cx="100013" cy="100013"/>
          </a:xfrm>
          <a:custGeom>
            <a:avLst/>
            <a:gdLst>
              <a:gd name="T0" fmla="*/ 196 w 214"/>
              <a:gd name="T1" fmla="*/ 74 h 213"/>
              <a:gd name="T2" fmla="*/ 75 w 214"/>
              <a:gd name="T3" fmla="*/ 18 h 213"/>
              <a:gd name="T4" fmla="*/ 18 w 214"/>
              <a:gd name="T5" fmla="*/ 139 h 213"/>
              <a:gd name="T6" fmla="*/ 139 w 214"/>
              <a:gd name="T7" fmla="*/ 195 h 213"/>
              <a:gd name="T8" fmla="*/ 196 w 214"/>
              <a:gd name="T9" fmla="*/ 74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4" h="213">
                <a:moveTo>
                  <a:pt x="196" y="74"/>
                </a:moveTo>
                <a:cubicBezTo>
                  <a:pt x="178" y="25"/>
                  <a:pt x="124" y="0"/>
                  <a:pt x="75" y="18"/>
                </a:cubicBezTo>
                <a:cubicBezTo>
                  <a:pt x="26" y="35"/>
                  <a:pt x="0" y="90"/>
                  <a:pt x="18" y="139"/>
                </a:cubicBezTo>
                <a:cubicBezTo>
                  <a:pt x="36" y="188"/>
                  <a:pt x="90" y="213"/>
                  <a:pt x="139" y="195"/>
                </a:cubicBezTo>
                <a:cubicBezTo>
                  <a:pt x="188" y="177"/>
                  <a:pt x="214" y="123"/>
                  <a:pt x="196" y="74"/>
                </a:cubicBezTo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09" name="Freeform 227"/>
          <p:cNvSpPr>
            <a:spLocks/>
          </p:cNvSpPr>
          <p:nvPr/>
        </p:nvSpPr>
        <p:spPr bwMode="auto">
          <a:xfrm>
            <a:off x="7304491" y="4774977"/>
            <a:ext cx="100013" cy="98425"/>
          </a:xfrm>
          <a:custGeom>
            <a:avLst/>
            <a:gdLst>
              <a:gd name="T0" fmla="*/ 195 w 213"/>
              <a:gd name="T1" fmla="*/ 74 h 213"/>
              <a:gd name="T2" fmla="*/ 74 w 213"/>
              <a:gd name="T3" fmla="*/ 18 h 213"/>
              <a:gd name="T4" fmla="*/ 18 w 213"/>
              <a:gd name="T5" fmla="*/ 139 h 213"/>
              <a:gd name="T6" fmla="*/ 139 w 213"/>
              <a:gd name="T7" fmla="*/ 195 h 213"/>
              <a:gd name="T8" fmla="*/ 195 w 213"/>
              <a:gd name="T9" fmla="*/ 74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3" h="213">
                <a:moveTo>
                  <a:pt x="195" y="74"/>
                </a:moveTo>
                <a:cubicBezTo>
                  <a:pt x="177" y="25"/>
                  <a:pt x="123" y="0"/>
                  <a:pt x="74" y="18"/>
                </a:cubicBezTo>
                <a:cubicBezTo>
                  <a:pt x="25" y="36"/>
                  <a:pt x="0" y="90"/>
                  <a:pt x="18" y="139"/>
                </a:cubicBezTo>
                <a:cubicBezTo>
                  <a:pt x="35" y="188"/>
                  <a:pt x="90" y="213"/>
                  <a:pt x="139" y="195"/>
                </a:cubicBezTo>
                <a:cubicBezTo>
                  <a:pt x="188" y="178"/>
                  <a:pt x="213" y="123"/>
                  <a:pt x="195" y="74"/>
                </a:cubicBezTo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10" name="Freeform 228"/>
          <p:cNvSpPr>
            <a:spLocks/>
          </p:cNvSpPr>
          <p:nvPr/>
        </p:nvSpPr>
        <p:spPr bwMode="auto">
          <a:xfrm>
            <a:off x="7236228" y="4586065"/>
            <a:ext cx="98425" cy="98425"/>
          </a:xfrm>
          <a:custGeom>
            <a:avLst/>
            <a:gdLst>
              <a:gd name="T0" fmla="*/ 196 w 213"/>
              <a:gd name="T1" fmla="*/ 74 h 213"/>
              <a:gd name="T2" fmla="*/ 74 w 213"/>
              <a:gd name="T3" fmla="*/ 17 h 213"/>
              <a:gd name="T4" fmla="*/ 18 w 213"/>
              <a:gd name="T5" fmla="*/ 139 h 213"/>
              <a:gd name="T6" fmla="*/ 139 w 213"/>
              <a:gd name="T7" fmla="*/ 195 h 213"/>
              <a:gd name="T8" fmla="*/ 196 w 213"/>
              <a:gd name="T9" fmla="*/ 74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3" h="213">
                <a:moveTo>
                  <a:pt x="196" y="74"/>
                </a:moveTo>
                <a:cubicBezTo>
                  <a:pt x="178" y="25"/>
                  <a:pt x="123" y="0"/>
                  <a:pt x="74" y="17"/>
                </a:cubicBezTo>
                <a:cubicBezTo>
                  <a:pt x="25" y="35"/>
                  <a:pt x="0" y="89"/>
                  <a:pt x="18" y="139"/>
                </a:cubicBezTo>
                <a:cubicBezTo>
                  <a:pt x="36" y="188"/>
                  <a:pt x="90" y="213"/>
                  <a:pt x="139" y="195"/>
                </a:cubicBezTo>
                <a:cubicBezTo>
                  <a:pt x="188" y="177"/>
                  <a:pt x="213" y="123"/>
                  <a:pt x="196" y="74"/>
                </a:cubicBezTo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11" name="Freeform 229"/>
          <p:cNvSpPr>
            <a:spLocks/>
          </p:cNvSpPr>
          <p:nvPr/>
        </p:nvSpPr>
        <p:spPr bwMode="auto">
          <a:xfrm>
            <a:off x="7417203" y="4519390"/>
            <a:ext cx="98425" cy="98425"/>
          </a:xfrm>
          <a:custGeom>
            <a:avLst/>
            <a:gdLst>
              <a:gd name="T0" fmla="*/ 195 w 213"/>
              <a:gd name="T1" fmla="*/ 75 h 214"/>
              <a:gd name="T2" fmla="*/ 74 w 213"/>
              <a:gd name="T3" fmla="*/ 18 h 214"/>
              <a:gd name="T4" fmla="*/ 18 w 213"/>
              <a:gd name="T5" fmla="*/ 139 h 214"/>
              <a:gd name="T6" fmla="*/ 139 w 213"/>
              <a:gd name="T7" fmla="*/ 196 h 214"/>
              <a:gd name="T8" fmla="*/ 195 w 213"/>
              <a:gd name="T9" fmla="*/ 75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3" h="214">
                <a:moveTo>
                  <a:pt x="195" y="75"/>
                </a:moveTo>
                <a:cubicBezTo>
                  <a:pt x="177" y="26"/>
                  <a:pt x="123" y="0"/>
                  <a:pt x="74" y="18"/>
                </a:cubicBezTo>
                <a:cubicBezTo>
                  <a:pt x="25" y="36"/>
                  <a:pt x="0" y="90"/>
                  <a:pt x="18" y="139"/>
                </a:cubicBezTo>
                <a:cubicBezTo>
                  <a:pt x="35" y="188"/>
                  <a:pt x="90" y="214"/>
                  <a:pt x="139" y="196"/>
                </a:cubicBezTo>
                <a:cubicBezTo>
                  <a:pt x="188" y="178"/>
                  <a:pt x="213" y="124"/>
                  <a:pt x="195" y="75"/>
                </a:cubicBezTo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12" name="Freeform 230"/>
          <p:cNvSpPr>
            <a:spLocks/>
          </p:cNvSpPr>
          <p:nvPr/>
        </p:nvSpPr>
        <p:spPr bwMode="auto">
          <a:xfrm>
            <a:off x="7895041" y="4559077"/>
            <a:ext cx="100013" cy="100013"/>
          </a:xfrm>
          <a:custGeom>
            <a:avLst/>
            <a:gdLst>
              <a:gd name="T0" fmla="*/ 196 w 214"/>
              <a:gd name="T1" fmla="*/ 75 h 213"/>
              <a:gd name="T2" fmla="*/ 75 w 214"/>
              <a:gd name="T3" fmla="*/ 18 h 213"/>
              <a:gd name="T4" fmla="*/ 18 w 214"/>
              <a:gd name="T5" fmla="*/ 139 h 213"/>
              <a:gd name="T6" fmla="*/ 139 w 214"/>
              <a:gd name="T7" fmla="*/ 196 h 213"/>
              <a:gd name="T8" fmla="*/ 196 w 214"/>
              <a:gd name="T9" fmla="*/ 75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4" h="213">
                <a:moveTo>
                  <a:pt x="196" y="75"/>
                </a:moveTo>
                <a:cubicBezTo>
                  <a:pt x="178" y="26"/>
                  <a:pt x="124" y="0"/>
                  <a:pt x="75" y="18"/>
                </a:cubicBezTo>
                <a:cubicBezTo>
                  <a:pt x="26" y="36"/>
                  <a:pt x="0" y="90"/>
                  <a:pt x="18" y="139"/>
                </a:cubicBezTo>
                <a:cubicBezTo>
                  <a:pt x="36" y="188"/>
                  <a:pt x="90" y="213"/>
                  <a:pt x="139" y="196"/>
                </a:cubicBezTo>
                <a:cubicBezTo>
                  <a:pt x="188" y="178"/>
                  <a:pt x="214" y="124"/>
                  <a:pt x="196" y="75"/>
                </a:cubicBezTo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13" name="Freeform 231"/>
          <p:cNvSpPr>
            <a:spLocks/>
          </p:cNvSpPr>
          <p:nvPr/>
        </p:nvSpPr>
        <p:spPr bwMode="auto">
          <a:xfrm>
            <a:off x="7714066" y="4625752"/>
            <a:ext cx="98425" cy="100013"/>
          </a:xfrm>
          <a:custGeom>
            <a:avLst/>
            <a:gdLst>
              <a:gd name="T0" fmla="*/ 195 w 213"/>
              <a:gd name="T1" fmla="*/ 75 h 214"/>
              <a:gd name="T2" fmla="*/ 74 w 213"/>
              <a:gd name="T3" fmla="*/ 18 h 214"/>
              <a:gd name="T4" fmla="*/ 17 w 213"/>
              <a:gd name="T5" fmla="*/ 139 h 214"/>
              <a:gd name="T6" fmla="*/ 139 w 213"/>
              <a:gd name="T7" fmla="*/ 196 h 214"/>
              <a:gd name="T8" fmla="*/ 195 w 213"/>
              <a:gd name="T9" fmla="*/ 75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3" h="214">
                <a:moveTo>
                  <a:pt x="195" y="75"/>
                </a:moveTo>
                <a:cubicBezTo>
                  <a:pt x="177" y="26"/>
                  <a:pt x="123" y="0"/>
                  <a:pt x="74" y="18"/>
                </a:cubicBezTo>
                <a:cubicBezTo>
                  <a:pt x="25" y="36"/>
                  <a:pt x="0" y="90"/>
                  <a:pt x="17" y="139"/>
                </a:cubicBezTo>
                <a:cubicBezTo>
                  <a:pt x="35" y="188"/>
                  <a:pt x="89" y="214"/>
                  <a:pt x="139" y="196"/>
                </a:cubicBezTo>
                <a:cubicBezTo>
                  <a:pt x="188" y="178"/>
                  <a:pt x="213" y="124"/>
                  <a:pt x="195" y="75"/>
                </a:cubicBezTo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14" name="Freeform 232"/>
          <p:cNvSpPr>
            <a:spLocks/>
          </p:cNvSpPr>
          <p:nvPr/>
        </p:nvSpPr>
        <p:spPr bwMode="auto">
          <a:xfrm>
            <a:off x="7644216" y="4436840"/>
            <a:ext cx="100013" cy="98425"/>
          </a:xfrm>
          <a:custGeom>
            <a:avLst/>
            <a:gdLst>
              <a:gd name="T0" fmla="*/ 195 w 213"/>
              <a:gd name="T1" fmla="*/ 74 h 213"/>
              <a:gd name="T2" fmla="*/ 74 w 213"/>
              <a:gd name="T3" fmla="*/ 18 h 213"/>
              <a:gd name="T4" fmla="*/ 18 w 213"/>
              <a:gd name="T5" fmla="*/ 139 h 213"/>
              <a:gd name="T6" fmla="*/ 139 w 213"/>
              <a:gd name="T7" fmla="*/ 195 h 213"/>
              <a:gd name="T8" fmla="*/ 195 w 213"/>
              <a:gd name="T9" fmla="*/ 74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3" h="213">
                <a:moveTo>
                  <a:pt x="195" y="74"/>
                </a:moveTo>
                <a:cubicBezTo>
                  <a:pt x="177" y="25"/>
                  <a:pt x="123" y="0"/>
                  <a:pt x="74" y="18"/>
                </a:cubicBezTo>
                <a:cubicBezTo>
                  <a:pt x="25" y="36"/>
                  <a:pt x="0" y="90"/>
                  <a:pt x="18" y="139"/>
                </a:cubicBezTo>
                <a:cubicBezTo>
                  <a:pt x="36" y="188"/>
                  <a:pt x="90" y="213"/>
                  <a:pt x="139" y="195"/>
                </a:cubicBezTo>
                <a:cubicBezTo>
                  <a:pt x="188" y="178"/>
                  <a:pt x="213" y="123"/>
                  <a:pt x="195" y="74"/>
                </a:cubicBezTo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15" name="Freeform 233"/>
          <p:cNvSpPr>
            <a:spLocks/>
          </p:cNvSpPr>
          <p:nvPr/>
        </p:nvSpPr>
        <p:spPr bwMode="auto">
          <a:xfrm>
            <a:off x="7826778" y="4370165"/>
            <a:ext cx="98425" cy="98425"/>
          </a:xfrm>
          <a:custGeom>
            <a:avLst/>
            <a:gdLst>
              <a:gd name="T0" fmla="*/ 195 w 213"/>
              <a:gd name="T1" fmla="*/ 74 h 213"/>
              <a:gd name="T2" fmla="*/ 74 w 213"/>
              <a:gd name="T3" fmla="*/ 18 h 213"/>
              <a:gd name="T4" fmla="*/ 17 w 213"/>
              <a:gd name="T5" fmla="*/ 139 h 213"/>
              <a:gd name="T6" fmla="*/ 139 w 213"/>
              <a:gd name="T7" fmla="*/ 195 h 213"/>
              <a:gd name="T8" fmla="*/ 195 w 213"/>
              <a:gd name="T9" fmla="*/ 74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3" h="213">
                <a:moveTo>
                  <a:pt x="195" y="74"/>
                </a:moveTo>
                <a:cubicBezTo>
                  <a:pt x="177" y="25"/>
                  <a:pt x="123" y="0"/>
                  <a:pt x="74" y="18"/>
                </a:cubicBezTo>
                <a:cubicBezTo>
                  <a:pt x="25" y="35"/>
                  <a:pt x="0" y="90"/>
                  <a:pt x="17" y="139"/>
                </a:cubicBezTo>
                <a:cubicBezTo>
                  <a:pt x="35" y="188"/>
                  <a:pt x="90" y="213"/>
                  <a:pt x="139" y="195"/>
                </a:cubicBezTo>
                <a:cubicBezTo>
                  <a:pt x="188" y="177"/>
                  <a:pt x="213" y="123"/>
                  <a:pt x="195" y="74"/>
                </a:cubicBezTo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16" name="Line 234"/>
          <p:cNvSpPr>
            <a:spLocks noChangeShapeType="1"/>
          </p:cNvSpPr>
          <p:nvPr/>
        </p:nvSpPr>
        <p:spPr bwMode="auto">
          <a:xfrm flipV="1">
            <a:off x="8588778" y="4151090"/>
            <a:ext cx="0" cy="627063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17" name="Freeform 235"/>
          <p:cNvSpPr>
            <a:spLocks/>
          </p:cNvSpPr>
          <p:nvPr/>
        </p:nvSpPr>
        <p:spPr bwMode="auto">
          <a:xfrm>
            <a:off x="8539566" y="4076477"/>
            <a:ext cx="98425" cy="98425"/>
          </a:xfrm>
          <a:custGeom>
            <a:avLst/>
            <a:gdLst>
              <a:gd name="T0" fmla="*/ 107 w 214"/>
              <a:gd name="T1" fmla="*/ 0 h 214"/>
              <a:gd name="T2" fmla="*/ 214 w 214"/>
              <a:gd name="T3" fmla="*/ 214 h 214"/>
              <a:gd name="T4" fmla="*/ 0 w 214"/>
              <a:gd name="T5" fmla="*/ 214 h 214"/>
              <a:gd name="T6" fmla="*/ 0 w 214"/>
              <a:gd name="T7" fmla="*/ 214 h 214"/>
              <a:gd name="T8" fmla="*/ 107 w 214"/>
              <a:gd name="T9" fmla="*/ 0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4" h="214">
                <a:moveTo>
                  <a:pt x="107" y="0"/>
                </a:moveTo>
                <a:lnTo>
                  <a:pt x="214" y="214"/>
                </a:lnTo>
                <a:cubicBezTo>
                  <a:pt x="147" y="181"/>
                  <a:pt x="67" y="181"/>
                  <a:pt x="0" y="214"/>
                </a:cubicBezTo>
                <a:lnTo>
                  <a:pt x="0" y="214"/>
                </a:lnTo>
                <a:lnTo>
                  <a:pt x="107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18" name="Line 236"/>
          <p:cNvSpPr>
            <a:spLocks noChangeShapeType="1"/>
          </p:cNvSpPr>
          <p:nvPr/>
        </p:nvSpPr>
        <p:spPr bwMode="auto">
          <a:xfrm>
            <a:off x="8237941" y="4427315"/>
            <a:ext cx="627063" cy="0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19" name="Freeform 237"/>
          <p:cNvSpPr>
            <a:spLocks/>
          </p:cNvSpPr>
          <p:nvPr/>
        </p:nvSpPr>
        <p:spPr bwMode="auto">
          <a:xfrm>
            <a:off x="8841191" y="4378102"/>
            <a:ext cx="98425" cy="98425"/>
          </a:xfrm>
          <a:custGeom>
            <a:avLst/>
            <a:gdLst>
              <a:gd name="T0" fmla="*/ 214 w 214"/>
              <a:gd name="T1" fmla="*/ 107 h 214"/>
              <a:gd name="T2" fmla="*/ 0 w 214"/>
              <a:gd name="T3" fmla="*/ 214 h 214"/>
              <a:gd name="T4" fmla="*/ 0 w 214"/>
              <a:gd name="T5" fmla="*/ 0 h 214"/>
              <a:gd name="T6" fmla="*/ 214 w 214"/>
              <a:gd name="T7" fmla="*/ 107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4" h="214">
                <a:moveTo>
                  <a:pt x="214" y="107"/>
                </a:moveTo>
                <a:lnTo>
                  <a:pt x="0" y="214"/>
                </a:lnTo>
                <a:cubicBezTo>
                  <a:pt x="33" y="147"/>
                  <a:pt x="33" y="67"/>
                  <a:pt x="0" y="0"/>
                </a:cubicBezTo>
                <a:lnTo>
                  <a:pt x="214" y="10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20" name="Freeform 238"/>
          <p:cNvSpPr>
            <a:spLocks/>
          </p:cNvSpPr>
          <p:nvPr/>
        </p:nvSpPr>
        <p:spPr bwMode="auto">
          <a:xfrm>
            <a:off x="8398278" y="4425727"/>
            <a:ext cx="98425" cy="98425"/>
          </a:xfrm>
          <a:custGeom>
            <a:avLst/>
            <a:gdLst>
              <a:gd name="T0" fmla="*/ 166 w 212"/>
              <a:gd name="T1" fmla="*/ 33 h 212"/>
              <a:gd name="T2" fmla="*/ 33 w 212"/>
              <a:gd name="T3" fmla="*/ 45 h 212"/>
              <a:gd name="T4" fmla="*/ 45 w 212"/>
              <a:gd name="T5" fmla="*/ 178 h 212"/>
              <a:gd name="T6" fmla="*/ 178 w 212"/>
              <a:gd name="T7" fmla="*/ 166 h 212"/>
              <a:gd name="T8" fmla="*/ 166 w 212"/>
              <a:gd name="T9" fmla="*/ 33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2" h="212">
                <a:moveTo>
                  <a:pt x="166" y="33"/>
                </a:moveTo>
                <a:cubicBezTo>
                  <a:pt x="126" y="0"/>
                  <a:pt x="67" y="5"/>
                  <a:pt x="33" y="45"/>
                </a:cubicBezTo>
                <a:cubicBezTo>
                  <a:pt x="0" y="85"/>
                  <a:pt x="5" y="144"/>
                  <a:pt x="45" y="178"/>
                </a:cubicBezTo>
                <a:cubicBezTo>
                  <a:pt x="85" y="212"/>
                  <a:pt x="144" y="206"/>
                  <a:pt x="178" y="166"/>
                </a:cubicBezTo>
                <a:cubicBezTo>
                  <a:pt x="212" y="126"/>
                  <a:pt x="206" y="67"/>
                  <a:pt x="166" y="33"/>
                </a:cubicBezTo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21" name="Freeform 239"/>
          <p:cNvSpPr>
            <a:spLocks/>
          </p:cNvSpPr>
          <p:nvPr/>
        </p:nvSpPr>
        <p:spPr bwMode="auto">
          <a:xfrm>
            <a:off x="8274453" y="4573365"/>
            <a:ext cx="98425" cy="98425"/>
          </a:xfrm>
          <a:custGeom>
            <a:avLst/>
            <a:gdLst>
              <a:gd name="T0" fmla="*/ 167 w 212"/>
              <a:gd name="T1" fmla="*/ 34 h 212"/>
              <a:gd name="T2" fmla="*/ 34 w 212"/>
              <a:gd name="T3" fmla="*/ 45 h 212"/>
              <a:gd name="T4" fmla="*/ 46 w 212"/>
              <a:gd name="T5" fmla="*/ 178 h 212"/>
              <a:gd name="T6" fmla="*/ 179 w 212"/>
              <a:gd name="T7" fmla="*/ 167 h 212"/>
              <a:gd name="T8" fmla="*/ 167 w 212"/>
              <a:gd name="T9" fmla="*/ 34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2" h="212">
                <a:moveTo>
                  <a:pt x="167" y="34"/>
                </a:moveTo>
                <a:cubicBezTo>
                  <a:pt x="127" y="0"/>
                  <a:pt x="68" y="5"/>
                  <a:pt x="34" y="45"/>
                </a:cubicBezTo>
                <a:cubicBezTo>
                  <a:pt x="0" y="85"/>
                  <a:pt x="6" y="145"/>
                  <a:pt x="46" y="178"/>
                </a:cubicBezTo>
                <a:cubicBezTo>
                  <a:pt x="86" y="212"/>
                  <a:pt x="145" y="207"/>
                  <a:pt x="179" y="167"/>
                </a:cubicBezTo>
                <a:cubicBezTo>
                  <a:pt x="212" y="127"/>
                  <a:pt x="207" y="67"/>
                  <a:pt x="167" y="34"/>
                </a:cubicBezTo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22" name="Freeform 240"/>
          <p:cNvSpPr>
            <a:spLocks/>
          </p:cNvSpPr>
          <p:nvPr/>
        </p:nvSpPr>
        <p:spPr bwMode="auto">
          <a:xfrm>
            <a:off x="8118878" y="4443190"/>
            <a:ext cx="98425" cy="98425"/>
          </a:xfrm>
          <a:custGeom>
            <a:avLst/>
            <a:gdLst>
              <a:gd name="T0" fmla="*/ 167 w 212"/>
              <a:gd name="T1" fmla="*/ 33 h 212"/>
              <a:gd name="T2" fmla="*/ 34 w 212"/>
              <a:gd name="T3" fmla="*/ 45 h 212"/>
              <a:gd name="T4" fmla="*/ 46 w 212"/>
              <a:gd name="T5" fmla="*/ 178 h 212"/>
              <a:gd name="T6" fmla="*/ 179 w 212"/>
              <a:gd name="T7" fmla="*/ 166 h 212"/>
              <a:gd name="T8" fmla="*/ 167 w 212"/>
              <a:gd name="T9" fmla="*/ 33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2" h="212">
                <a:moveTo>
                  <a:pt x="167" y="33"/>
                </a:moveTo>
                <a:cubicBezTo>
                  <a:pt x="127" y="0"/>
                  <a:pt x="68" y="5"/>
                  <a:pt x="34" y="45"/>
                </a:cubicBezTo>
                <a:cubicBezTo>
                  <a:pt x="0" y="85"/>
                  <a:pt x="6" y="145"/>
                  <a:pt x="46" y="178"/>
                </a:cubicBezTo>
                <a:cubicBezTo>
                  <a:pt x="86" y="212"/>
                  <a:pt x="145" y="206"/>
                  <a:pt x="179" y="166"/>
                </a:cubicBezTo>
                <a:cubicBezTo>
                  <a:pt x="212" y="126"/>
                  <a:pt x="207" y="67"/>
                  <a:pt x="167" y="33"/>
                </a:cubicBezTo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23" name="Freeform 241"/>
          <p:cNvSpPr>
            <a:spLocks/>
          </p:cNvSpPr>
          <p:nvPr/>
        </p:nvSpPr>
        <p:spPr bwMode="auto">
          <a:xfrm>
            <a:off x="8244291" y="4293965"/>
            <a:ext cx="98425" cy="100013"/>
          </a:xfrm>
          <a:custGeom>
            <a:avLst/>
            <a:gdLst>
              <a:gd name="T0" fmla="*/ 166 w 212"/>
              <a:gd name="T1" fmla="*/ 34 h 212"/>
              <a:gd name="T2" fmla="*/ 33 w 212"/>
              <a:gd name="T3" fmla="*/ 45 h 212"/>
              <a:gd name="T4" fmla="*/ 45 w 212"/>
              <a:gd name="T5" fmla="*/ 179 h 212"/>
              <a:gd name="T6" fmla="*/ 178 w 212"/>
              <a:gd name="T7" fmla="*/ 167 h 212"/>
              <a:gd name="T8" fmla="*/ 166 w 212"/>
              <a:gd name="T9" fmla="*/ 34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2" h="212">
                <a:moveTo>
                  <a:pt x="166" y="34"/>
                </a:moveTo>
                <a:cubicBezTo>
                  <a:pt x="126" y="0"/>
                  <a:pt x="67" y="5"/>
                  <a:pt x="33" y="45"/>
                </a:cubicBezTo>
                <a:cubicBezTo>
                  <a:pt x="0" y="85"/>
                  <a:pt x="5" y="145"/>
                  <a:pt x="45" y="179"/>
                </a:cubicBezTo>
                <a:cubicBezTo>
                  <a:pt x="85" y="212"/>
                  <a:pt x="144" y="207"/>
                  <a:pt x="178" y="167"/>
                </a:cubicBezTo>
                <a:cubicBezTo>
                  <a:pt x="212" y="127"/>
                  <a:pt x="206" y="67"/>
                  <a:pt x="166" y="34"/>
                </a:cubicBezTo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24" name="Freeform 242"/>
          <p:cNvSpPr>
            <a:spLocks/>
          </p:cNvSpPr>
          <p:nvPr/>
        </p:nvSpPr>
        <p:spPr bwMode="auto">
          <a:xfrm>
            <a:off x="8677678" y="4090765"/>
            <a:ext cx="98425" cy="98425"/>
          </a:xfrm>
          <a:custGeom>
            <a:avLst/>
            <a:gdLst>
              <a:gd name="T0" fmla="*/ 167 w 212"/>
              <a:gd name="T1" fmla="*/ 33 h 211"/>
              <a:gd name="T2" fmla="*/ 34 w 212"/>
              <a:gd name="T3" fmla="*/ 45 h 211"/>
              <a:gd name="T4" fmla="*/ 45 w 212"/>
              <a:gd name="T5" fmla="*/ 178 h 211"/>
              <a:gd name="T6" fmla="*/ 178 w 212"/>
              <a:gd name="T7" fmla="*/ 166 h 211"/>
              <a:gd name="T8" fmla="*/ 167 w 212"/>
              <a:gd name="T9" fmla="*/ 33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2" h="211">
                <a:moveTo>
                  <a:pt x="167" y="33"/>
                </a:moveTo>
                <a:cubicBezTo>
                  <a:pt x="127" y="0"/>
                  <a:pt x="67" y="5"/>
                  <a:pt x="34" y="45"/>
                </a:cubicBezTo>
                <a:cubicBezTo>
                  <a:pt x="0" y="85"/>
                  <a:pt x="5" y="144"/>
                  <a:pt x="45" y="178"/>
                </a:cubicBezTo>
                <a:cubicBezTo>
                  <a:pt x="85" y="211"/>
                  <a:pt x="145" y="206"/>
                  <a:pt x="178" y="166"/>
                </a:cubicBezTo>
                <a:cubicBezTo>
                  <a:pt x="212" y="126"/>
                  <a:pt x="207" y="67"/>
                  <a:pt x="167" y="33"/>
                </a:cubicBezTo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25" name="Freeform 243"/>
          <p:cNvSpPr>
            <a:spLocks/>
          </p:cNvSpPr>
          <p:nvPr/>
        </p:nvSpPr>
        <p:spPr bwMode="auto">
          <a:xfrm>
            <a:off x="8553853" y="4238402"/>
            <a:ext cx="98425" cy="98425"/>
          </a:xfrm>
          <a:custGeom>
            <a:avLst/>
            <a:gdLst>
              <a:gd name="T0" fmla="*/ 167 w 212"/>
              <a:gd name="T1" fmla="*/ 34 h 212"/>
              <a:gd name="T2" fmla="*/ 33 w 212"/>
              <a:gd name="T3" fmla="*/ 45 h 212"/>
              <a:gd name="T4" fmla="*/ 45 w 212"/>
              <a:gd name="T5" fmla="*/ 178 h 212"/>
              <a:gd name="T6" fmla="*/ 178 w 212"/>
              <a:gd name="T7" fmla="*/ 167 h 212"/>
              <a:gd name="T8" fmla="*/ 167 w 212"/>
              <a:gd name="T9" fmla="*/ 34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2" h="212">
                <a:moveTo>
                  <a:pt x="167" y="34"/>
                </a:moveTo>
                <a:cubicBezTo>
                  <a:pt x="127" y="0"/>
                  <a:pt x="67" y="5"/>
                  <a:pt x="33" y="45"/>
                </a:cubicBezTo>
                <a:cubicBezTo>
                  <a:pt x="0" y="85"/>
                  <a:pt x="5" y="145"/>
                  <a:pt x="45" y="178"/>
                </a:cubicBezTo>
                <a:cubicBezTo>
                  <a:pt x="85" y="212"/>
                  <a:pt x="145" y="207"/>
                  <a:pt x="178" y="167"/>
                </a:cubicBezTo>
                <a:cubicBezTo>
                  <a:pt x="212" y="127"/>
                  <a:pt x="207" y="67"/>
                  <a:pt x="167" y="34"/>
                </a:cubicBezTo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26" name="Freeform 244"/>
          <p:cNvSpPr>
            <a:spLocks/>
          </p:cNvSpPr>
          <p:nvPr/>
        </p:nvSpPr>
        <p:spPr bwMode="auto">
          <a:xfrm>
            <a:off x="8399866" y="4109815"/>
            <a:ext cx="98425" cy="98425"/>
          </a:xfrm>
          <a:custGeom>
            <a:avLst/>
            <a:gdLst>
              <a:gd name="T0" fmla="*/ 167 w 212"/>
              <a:gd name="T1" fmla="*/ 33 h 212"/>
              <a:gd name="T2" fmla="*/ 34 w 212"/>
              <a:gd name="T3" fmla="*/ 45 h 212"/>
              <a:gd name="T4" fmla="*/ 45 w 212"/>
              <a:gd name="T5" fmla="*/ 178 h 212"/>
              <a:gd name="T6" fmla="*/ 178 w 212"/>
              <a:gd name="T7" fmla="*/ 166 h 212"/>
              <a:gd name="T8" fmla="*/ 167 w 212"/>
              <a:gd name="T9" fmla="*/ 33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2" h="212">
                <a:moveTo>
                  <a:pt x="167" y="33"/>
                </a:moveTo>
                <a:cubicBezTo>
                  <a:pt x="127" y="0"/>
                  <a:pt x="67" y="5"/>
                  <a:pt x="34" y="45"/>
                </a:cubicBezTo>
                <a:cubicBezTo>
                  <a:pt x="0" y="85"/>
                  <a:pt x="5" y="144"/>
                  <a:pt x="45" y="178"/>
                </a:cubicBezTo>
                <a:cubicBezTo>
                  <a:pt x="85" y="212"/>
                  <a:pt x="145" y="206"/>
                  <a:pt x="178" y="166"/>
                </a:cubicBezTo>
                <a:cubicBezTo>
                  <a:pt x="212" y="126"/>
                  <a:pt x="207" y="67"/>
                  <a:pt x="167" y="33"/>
                </a:cubicBezTo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27" name="Freeform 245"/>
          <p:cNvSpPr>
            <a:spLocks/>
          </p:cNvSpPr>
          <p:nvPr/>
        </p:nvSpPr>
        <p:spPr bwMode="auto">
          <a:xfrm>
            <a:off x="8523691" y="3960590"/>
            <a:ext cx="98425" cy="98425"/>
          </a:xfrm>
          <a:custGeom>
            <a:avLst/>
            <a:gdLst>
              <a:gd name="T0" fmla="*/ 167 w 212"/>
              <a:gd name="T1" fmla="*/ 34 h 212"/>
              <a:gd name="T2" fmla="*/ 34 w 212"/>
              <a:gd name="T3" fmla="*/ 45 h 212"/>
              <a:gd name="T4" fmla="*/ 45 w 212"/>
              <a:gd name="T5" fmla="*/ 179 h 212"/>
              <a:gd name="T6" fmla="*/ 179 w 212"/>
              <a:gd name="T7" fmla="*/ 167 h 212"/>
              <a:gd name="T8" fmla="*/ 167 w 212"/>
              <a:gd name="T9" fmla="*/ 34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2" h="212">
                <a:moveTo>
                  <a:pt x="167" y="34"/>
                </a:moveTo>
                <a:cubicBezTo>
                  <a:pt x="127" y="0"/>
                  <a:pt x="67" y="5"/>
                  <a:pt x="34" y="45"/>
                </a:cubicBezTo>
                <a:cubicBezTo>
                  <a:pt x="0" y="85"/>
                  <a:pt x="5" y="145"/>
                  <a:pt x="45" y="179"/>
                </a:cubicBezTo>
                <a:cubicBezTo>
                  <a:pt x="85" y="212"/>
                  <a:pt x="145" y="207"/>
                  <a:pt x="179" y="167"/>
                </a:cubicBezTo>
                <a:cubicBezTo>
                  <a:pt x="212" y="127"/>
                  <a:pt x="207" y="67"/>
                  <a:pt x="167" y="34"/>
                </a:cubicBezTo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28" name="Freeform 246"/>
          <p:cNvSpPr>
            <a:spLocks/>
          </p:cNvSpPr>
          <p:nvPr/>
        </p:nvSpPr>
        <p:spPr bwMode="auto">
          <a:xfrm>
            <a:off x="8695141" y="4673377"/>
            <a:ext cx="96838" cy="98425"/>
          </a:xfrm>
          <a:custGeom>
            <a:avLst/>
            <a:gdLst>
              <a:gd name="T0" fmla="*/ 166 w 211"/>
              <a:gd name="T1" fmla="*/ 34 h 212"/>
              <a:gd name="T2" fmla="*/ 33 w 211"/>
              <a:gd name="T3" fmla="*/ 45 h 212"/>
              <a:gd name="T4" fmla="*/ 45 w 211"/>
              <a:gd name="T5" fmla="*/ 178 h 212"/>
              <a:gd name="T6" fmla="*/ 178 w 211"/>
              <a:gd name="T7" fmla="*/ 167 h 212"/>
              <a:gd name="T8" fmla="*/ 166 w 211"/>
              <a:gd name="T9" fmla="*/ 34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1" h="212">
                <a:moveTo>
                  <a:pt x="166" y="34"/>
                </a:moveTo>
                <a:cubicBezTo>
                  <a:pt x="126" y="0"/>
                  <a:pt x="67" y="5"/>
                  <a:pt x="33" y="45"/>
                </a:cubicBezTo>
                <a:cubicBezTo>
                  <a:pt x="0" y="85"/>
                  <a:pt x="5" y="145"/>
                  <a:pt x="45" y="178"/>
                </a:cubicBezTo>
                <a:cubicBezTo>
                  <a:pt x="85" y="212"/>
                  <a:pt x="144" y="207"/>
                  <a:pt x="178" y="167"/>
                </a:cubicBezTo>
                <a:cubicBezTo>
                  <a:pt x="211" y="127"/>
                  <a:pt x="206" y="67"/>
                  <a:pt x="166" y="34"/>
                </a:cubicBezTo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29" name="Freeform 247"/>
          <p:cNvSpPr>
            <a:spLocks/>
          </p:cNvSpPr>
          <p:nvPr/>
        </p:nvSpPr>
        <p:spPr bwMode="auto">
          <a:xfrm>
            <a:off x="8569728" y="4821015"/>
            <a:ext cx="98425" cy="98425"/>
          </a:xfrm>
          <a:custGeom>
            <a:avLst/>
            <a:gdLst>
              <a:gd name="T0" fmla="*/ 167 w 212"/>
              <a:gd name="T1" fmla="*/ 33 h 211"/>
              <a:gd name="T2" fmla="*/ 34 w 212"/>
              <a:gd name="T3" fmla="*/ 45 h 211"/>
              <a:gd name="T4" fmla="*/ 46 w 212"/>
              <a:gd name="T5" fmla="*/ 178 h 211"/>
              <a:gd name="T6" fmla="*/ 179 w 212"/>
              <a:gd name="T7" fmla="*/ 166 h 211"/>
              <a:gd name="T8" fmla="*/ 167 w 212"/>
              <a:gd name="T9" fmla="*/ 33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2" h="211">
                <a:moveTo>
                  <a:pt x="167" y="33"/>
                </a:moveTo>
                <a:cubicBezTo>
                  <a:pt x="127" y="0"/>
                  <a:pt x="67" y="5"/>
                  <a:pt x="34" y="45"/>
                </a:cubicBezTo>
                <a:cubicBezTo>
                  <a:pt x="0" y="85"/>
                  <a:pt x="6" y="144"/>
                  <a:pt x="46" y="178"/>
                </a:cubicBezTo>
                <a:cubicBezTo>
                  <a:pt x="86" y="211"/>
                  <a:pt x="145" y="206"/>
                  <a:pt x="179" y="166"/>
                </a:cubicBezTo>
                <a:cubicBezTo>
                  <a:pt x="212" y="126"/>
                  <a:pt x="207" y="67"/>
                  <a:pt x="167" y="33"/>
                </a:cubicBezTo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30" name="Freeform 248"/>
          <p:cNvSpPr>
            <a:spLocks/>
          </p:cNvSpPr>
          <p:nvPr/>
        </p:nvSpPr>
        <p:spPr bwMode="auto">
          <a:xfrm>
            <a:off x="8415741" y="4690840"/>
            <a:ext cx="98425" cy="98425"/>
          </a:xfrm>
          <a:custGeom>
            <a:avLst/>
            <a:gdLst>
              <a:gd name="T0" fmla="*/ 167 w 212"/>
              <a:gd name="T1" fmla="*/ 34 h 212"/>
              <a:gd name="T2" fmla="*/ 34 w 212"/>
              <a:gd name="T3" fmla="*/ 45 h 212"/>
              <a:gd name="T4" fmla="*/ 46 w 212"/>
              <a:gd name="T5" fmla="*/ 179 h 212"/>
              <a:gd name="T6" fmla="*/ 179 w 212"/>
              <a:gd name="T7" fmla="*/ 167 h 212"/>
              <a:gd name="T8" fmla="*/ 167 w 212"/>
              <a:gd name="T9" fmla="*/ 34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2" h="212">
                <a:moveTo>
                  <a:pt x="167" y="34"/>
                </a:moveTo>
                <a:cubicBezTo>
                  <a:pt x="127" y="0"/>
                  <a:pt x="68" y="5"/>
                  <a:pt x="34" y="45"/>
                </a:cubicBezTo>
                <a:cubicBezTo>
                  <a:pt x="0" y="85"/>
                  <a:pt x="6" y="145"/>
                  <a:pt x="46" y="179"/>
                </a:cubicBezTo>
                <a:cubicBezTo>
                  <a:pt x="86" y="212"/>
                  <a:pt x="145" y="207"/>
                  <a:pt x="179" y="167"/>
                </a:cubicBezTo>
                <a:cubicBezTo>
                  <a:pt x="212" y="127"/>
                  <a:pt x="207" y="67"/>
                  <a:pt x="167" y="34"/>
                </a:cubicBezTo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31" name="Freeform 249"/>
          <p:cNvSpPr>
            <a:spLocks/>
          </p:cNvSpPr>
          <p:nvPr/>
        </p:nvSpPr>
        <p:spPr bwMode="auto">
          <a:xfrm>
            <a:off x="8539566" y="4543202"/>
            <a:ext cx="98425" cy="98425"/>
          </a:xfrm>
          <a:custGeom>
            <a:avLst/>
            <a:gdLst>
              <a:gd name="T0" fmla="*/ 166 w 212"/>
              <a:gd name="T1" fmla="*/ 33 h 212"/>
              <a:gd name="T2" fmla="*/ 33 w 212"/>
              <a:gd name="T3" fmla="*/ 45 h 212"/>
              <a:gd name="T4" fmla="*/ 45 w 212"/>
              <a:gd name="T5" fmla="*/ 178 h 212"/>
              <a:gd name="T6" fmla="*/ 178 w 212"/>
              <a:gd name="T7" fmla="*/ 166 h 212"/>
              <a:gd name="T8" fmla="*/ 166 w 212"/>
              <a:gd name="T9" fmla="*/ 33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2" h="212">
                <a:moveTo>
                  <a:pt x="166" y="33"/>
                </a:moveTo>
                <a:cubicBezTo>
                  <a:pt x="126" y="0"/>
                  <a:pt x="67" y="5"/>
                  <a:pt x="33" y="45"/>
                </a:cubicBezTo>
                <a:cubicBezTo>
                  <a:pt x="0" y="85"/>
                  <a:pt x="5" y="145"/>
                  <a:pt x="45" y="178"/>
                </a:cubicBezTo>
                <a:cubicBezTo>
                  <a:pt x="85" y="212"/>
                  <a:pt x="144" y="206"/>
                  <a:pt x="178" y="166"/>
                </a:cubicBezTo>
                <a:cubicBezTo>
                  <a:pt x="212" y="126"/>
                  <a:pt x="206" y="67"/>
                  <a:pt x="166" y="33"/>
                </a:cubicBezTo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32" name="Freeform 250"/>
          <p:cNvSpPr>
            <a:spLocks/>
          </p:cNvSpPr>
          <p:nvPr/>
        </p:nvSpPr>
        <p:spPr bwMode="auto">
          <a:xfrm>
            <a:off x="8974541" y="4340002"/>
            <a:ext cx="98425" cy="98425"/>
          </a:xfrm>
          <a:custGeom>
            <a:avLst/>
            <a:gdLst>
              <a:gd name="T0" fmla="*/ 167 w 212"/>
              <a:gd name="T1" fmla="*/ 34 h 212"/>
              <a:gd name="T2" fmla="*/ 34 w 212"/>
              <a:gd name="T3" fmla="*/ 45 h 212"/>
              <a:gd name="T4" fmla="*/ 45 w 212"/>
              <a:gd name="T5" fmla="*/ 178 h 212"/>
              <a:gd name="T6" fmla="*/ 178 w 212"/>
              <a:gd name="T7" fmla="*/ 167 h 212"/>
              <a:gd name="T8" fmla="*/ 167 w 212"/>
              <a:gd name="T9" fmla="*/ 34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2" h="212">
                <a:moveTo>
                  <a:pt x="167" y="34"/>
                </a:moveTo>
                <a:cubicBezTo>
                  <a:pt x="127" y="0"/>
                  <a:pt x="67" y="5"/>
                  <a:pt x="34" y="45"/>
                </a:cubicBezTo>
                <a:cubicBezTo>
                  <a:pt x="0" y="85"/>
                  <a:pt x="5" y="145"/>
                  <a:pt x="45" y="178"/>
                </a:cubicBezTo>
                <a:cubicBezTo>
                  <a:pt x="85" y="212"/>
                  <a:pt x="145" y="207"/>
                  <a:pt x="178" y="167"/>
                </a:cubicBezTo>
                <a:cubicBezTo>
                  <a:pt x="212" y="127"/>
                  <a:pt x="207" y="67"/>
                  <a:pt x="167" y="34"/>
                </a:cubicBezTo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33" name="Freeform 251"/>
          <p:cNvSpPr>
            <a:spLocks/>
          </p:cNvSpPr>
          <p:nvPr/>
        </p:nvSpPr>
        <p:spPr bwMode="auto">
          <a:xfrm>
            <a:off x="8850716" y="4487640"/>
            <a:ext cx="98425" cy="98425"/>
          </a:xfrm>
          <a:custGeom>
            <a:avLst/>
            <a:gdLst>
              <a:gd name="T0" fmla="*/ 167 w 212"/>
              <a:gd name="T1" fmla="*/ 33 h 211"/>
              <a:gd name="T2" fmla="*/ 33 w 212"/>
              <a:gd name="T3" fmla="*/ 45 h 211"/>
              <a:gd name="T4" fmla="*/ 45 w 212"/>
              <a:gd name="T5" fmla="*/ 178 h 211"/>
              <a:gd name="T6" fmla="*/ 178 w 212"/>
              <a:gd name="T7" fmla="*/ 166 h 211"/>
              <a:gd name="T8" fmla="*/ 167 w 212"/>
              <a:gd name="T9" fmla="*/ 33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2" h="211">
                <a:moveTo>
                  <a:pt x="167" y="33"/>
                </a:moveTo>
                <a:cubicBezTo>
                  <a:pt x="127" y="0"/>
                  <a:pt x="67" y="5"/>
                  <a:pt x="33" y="45"/>
                </a:cubicBezTo>
                <a:cubicBezTo>
                  <a:pt x="0" y="85"/>
                  <a:pt x="5" y="144"/>
                  <a:pt x="45" y="178"/>
                </a:cubicBezTo>
                <a:cubicBezTo>
                  <a:pt x="85" y="211"/>
                  <a:pt x="145" y="206"/>
                  <a:pt x="178" y="166"/>
                </a:cubicBezTo>
                <a:cubicBezTo>
                  <a:pt x="212" y="126"/>
                  <a:pt x="207" y="67"/>
                  <a:pt x="167" y="33"/>
                </a:cubicBezTo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34" name="Freeform 252"/>
          <p:cNvSpPr>
            <a:spLocks/>
          </p:cNvSpPr>
          <p:nvPr/>
        </p:nvSpPr>
        <p:spPr bwMode="auto">
          <a:xfrm>
            <a:off x="8695141" y="4357465"/>
            <a:ext cx="98425" cy="98425"/>
          </a:xfrm>
          <a:custGeom>
            <a:avLst/>
            <a:gdLst>
              <a:gd name="T0" fmla="*/ 167 w 212"/>
              <a:gd name="T1" fmla="*/ 34 h 212"/>
              <a:gd name="T2" fmla="*/ 33 w 212"/>
              <a:gd name="T3" fmla="*/ 45 h 212"/>
              <a:gd name="T4" fmla="*/ 45 w 212"/>
              <a:gd name="T5" fmla="*/ 179 h 212"/>
              <a:gd name="T6" fmla="*/ 178 w 212"/>
              <a:gd name="T7" fmla="*/ 167 h 212"/>
              <a:gd name="T8" fmla="*/ 167 w 212"/>
              <a:gd name="T9" fmla="*/ 34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2" h="212">
                <a:moveTo>
                  <a:pt x="167" y="34"/>
                </a:moveTo>
                <a:cubicBezTo>
                  <a:pt x="127" y="0"/>
                  <a:pt x="67" y="5"/>
                  <a:pt x="33" y="45"/>
                </a:cubicBezTo>
                <a:cubicBezTo>
                  <a:pt x="0" y="85"/>
                  <a:pt x="5" y="145"/>
                  <a:pt x="45" y="179"/>
                </a:cubicBezTo>
                <a:cubicBezTo>
                  <a:pt x="85" y="212"/>
                  <a:pt x="145" y="207"/>
                  <a:pt x="178" y="167"/>
                </a:cubicBezTo>
                <a:cubicBezTo>
                  <a:pt x="212" y="127"/>
                  <a:pt x="207" y="67"/>
                  <a:pt x="167" y="34"/>
                </a:cubicBezTo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35" name="Freeform 253"/>
          <p:cNvSpPr>
            <a:spLocks/>
          </p:cNvSpPr>
          <p:nvPr/>
        </p:nvSpPr>
        <p:spPr bwMode="auto">
          <a:xfrm>
            <a:off x="8818966" y="4209827"/>
            <a:ext cx="98425" cy="98425"/>
          </a:xfrm>
          <a:custGeom>
            <a:avLst/>
            <a:gdLst>
              <a:gd name="T0" fmla="*/ 167 w 212"/>
              <a:gd name="T1" fmla="*/ 33 h 212"/>
              <a:gd name="T2" fmla="*/ 34 w 212"/>
              <a:gd name="T3" fmla="*/ 45 h 212"/>
              <a:gd name="T4" fmla="*/ 45 w 212"/>
              <a:gd name="T5" fmla="*/ 178 h 212"/>
              <a:gd name="T6" fmla="*/ 178 w 212"/>
              <a:gd name="T7" fmla="*/ 166 h 212"/>
              <a:gd name="T8" fmla="*/ 167 w 212"/>
              <a:gd name="T9" fmla="*/ 33 h 2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2" h="212">
                <a:moveTo>
                  <a:pt x="167" y="33"/>
                </a:moveTo>
                <a:cubicBezTo>
                  <a:pt x="127" y="0"/>
                  <a:pt x="67" y="5"/>
                  <a:pt x="34" y="45"/>
                </a:cubicBezTo>
                <a:cubicBezTo>
                  <a:pt x="0" y="85"/>
                  <a:pt x="5" y="144"/>
                  <a:pt x="45" y="178"/>
                </a:cubicBezTo>
                <a:cubicBezTo>
                  <a:pt x="85" y="212"/>
                  <a:pt x="145" y="206"/>
                  <a:pt x="178" y="166"/>
                </a:cubicBezTo>
                <a:cubicBezTo>
                  <a:pt x="212" y="126"/>
                  <a:pt x="207" y="67"/>
                  <a:pt x="167" y="33"/>
                </a:cubicBezTo>
              </a:path>
            </a:pathLst>
          </a:custGeom>
          <a:solidFill>
            <a:srgbClr val="FF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36" name="Line 254"/>
          <p:cNvSpPr>
            <a:spLocks noChangeShapeType="1"/>
          </p:cNvSpPr>
          <p:nvPr/>
        </p:nvSpPr>
        <p:spPr bwMode="auto">
          <a:xfrm>
            <a:off x="6069416" y="3724052"/>
            <a:ext cx="977900" cy="0"/>
          </a:xfrm>
          <a:prstGeom prst="line">
            <a:avLst/>
          </a:prstGeom>
          <a:noFill/>
          <a:ln w="19050" cap="rnd">
            <a:solidFill>
              <a:srgbClr val="548BD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37" name="Freeform 255"/>
          <p:cNvSpPr>
            <a:spLocks/>
          </p:cNvSpPr>
          <p:nvPr/>
        </p:nvSpPr>
        <p:spPr bwMode="auto">
          <a:xfrm>
            <a:off x="7004453" y="3674840"/>
            <a:ext cx="100013" cy="98425"/>
          </a:xfrm>
          <a:custGeom>
            <a:avLst/>
            <a:gdLst>
              <a:gd name="T0" fmla="*/ 215 w 215"/>
              <a:gd name="T1" fmla="*/ 107 h 214"/>
              <a:gd name="T2" fmla="*/ 0 w 215"/>
              <a:gd name="T3" fmla="*/ 214 h 214"/>
              <a:gd name="T4" fmla="*/ 0 w 215"/>
              <a:gd name="T5" fmla="*/ 0 h 214"/>
              <a:gd name="T6" fmla="*/ 0 w 215"/>
              <a:gd name="T7" fmla="*/ 0 h 214"/>
              <a:gd name="T8" fmla="*/ 215 w 215"/>
              <a:gd name="T9" fmla="*/ 107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5" h="214">
                <a:moveTo>
                  <a:pt x="215" y="107"/>
                </a:moveTo>
                <a:lnTo>
                  <a:pt x="0" y="214"/>
                </a:lnTo>
                <a:cubicBezTo>
                  <a:pt x="34" y="147"/>
                  <a:pt x="34" y="67"/>
                  <a:pt x="0" y="0"/>
                </a:cubicBezTo>
                <a:lnTo>
                  <a:pt x="0" y="0"/>
                </a:lnTo>
                <a:lnTo>
                  <a:pt x="215" y="107"/>
                </a:lnTo>
                <a:close/>
              </a:path>
            </a:pathLst>
          </a:custGeom>
          <a:solidFill>
            <a:srgbClr val="548BD4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38" name="Rectangle 256"/>
          <p:cNvSpPr>
            <a:spLocks noChangeArrowheads="1"/>
          </p:cNvSpPr>
          <p:nvPr/>
        </p:nvSpPr>
        <p:spPr bwMode="auto">
          <a:xfrm>
            <a:off x="7187016" y="3592290"/>
            <a:ext cx="5953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548BD4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</a:rPr>
              <a:t>symbol</a:t>
            </a:r>
            <a:endParaRPr kumimoji="1" lang="ja-JP" altLang="ja-JP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239" name="Freeform 257"/>
          <p:cNvSpPr>
            <a:spLocks/>
          </p:cNvSpPr>
          <p:nvPr/>
        </p:nvSpPr>
        <p:spPr bwMode="auto">
          <a:xfrm>
            <a:off x="6021196" y="3861048"/>
            <a:ext cx="339725" cy="260350"/>
          </a:xfrm>
          <a:custGeom>
            <a:avLst/>
            <a:gdLst>
              <a:gd name="T0" fmla="*/ 10 w 214"/>
              <a:gd name="T1" fmla="*/ 164 h 164"/>
              <a:gd name="T2" fmla="*/ 42 w 214"/>
              <a:gd name="T3" fmla="*/ 48 h 164"/>
              <a:gd name="T4" fmla="*/ 214 w 214"/>
              <a:gd name="T5" fmla="*/ 48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" h="164">
                <a:moveTo>
                  <a:pt x="10" y="164"/>
                </a:moveTo>
                <a:cubicBezTo>
                  <a:pt x="0" y="122"/>
                  <a:pt x="12" y="78"/>
                  <a:pt x="42" y="48"/>
                </a:cubicBezTo>
                <a:cubicBezTo>
                  <a:pt x="90" y="0"/>
                  <a:pt x="167" y="0"/>
                  <a:pt x="214" y="48"/>
                </a:cubicBezTo>
              </a:path>
            </a:pathLst>
          </a:custGeom>
          <a:noFill/>
          <a:ln w="36513" cap="rnd">
            <a:solidFill>
              <a:srgbClr val="FFC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40" name="Freeform 258"/>
          <p:cNvSpPr>
            <a:spLocks/>
          </p:cNvSpPr>
          <p:nvPr/>
        </p:nvSpPr>
        <p:spPr bwMode="auto">
          <a:xfrm>
            <a:off x="6000881" y="4077072"/>
            <a:ext cx="127000" cy="153988"/>
          </a:xfrm>
          <a:custGeom>
            <a:avLst/>
            <a:gdLst>
              <a:gd name="T0" fmla="*/ 272 w 272"/>
              <a:gd name="T1" fmla="*/ 329 h 329"/>
              <a:gd name="T2" fmla="*/ 0 w 272"/>
              <a:gd name="T3" fmla="*/ 145 h 329"/>
              <a:gd name="T4" fmla="*/ 256 w 272"/>
              <a:gd name="T5" fmla="*/ 0 h 329"/>
              <a:gd name="T6" fmla="*/ 256 w 272"/>
              <a:gd name="T7" fmla="*/ 0 h 329"/>
              <a:gd name="T8" fmla="*/ 272 w 272"/>
              <a:gd name="T9" fmla="*/ 329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2" h="329">
                <a:moveTo>
                  <a:pt x="272" y="329"/>
                </a:moveTo>
                <a:lnTo>
                  <a:pt x="0" y="145"/>
                </a:lnTo>
                <a:cubicBezTo>
                  <a:pt x="103" y="139"/>
                  <a:pt x="198" y="86"/>
                  <a:pt x="256" y="0"/>
                </a:cubicBezTo>
                <a:lnTo>
                  <a:pt x="256" y="0"/>
                </a:lnTo>
                <a:lnTo>
                  <a:pt x="272" y="329"/>
                </a:lnTo>
                <a:close/>
              </a:path>
            </a:pathLst>
          </a:custGeom>
          <a:solidFill>
            <a:srgbClr val="FFC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41" name="Freeform 259"/>
          <p:cNvSpPr>
            <a:spLocks/>
          </p:cNvSpPr>
          <p:nvPr/>
        </p:nvSpPr>
        <p:spPr bwMode="auto">
          <a:xfrm>
            <a:off x="6988578" y="4074890"/>
            <a:ext cx="254000" cy="349250"/>
          </a:xfrm>
          <a:custGeom>
            <a:avLst/>
            <a:gdLst>
              <a:gd name="T0" fmla="*/ 40 w 160"/>
              <a:gd name="T1" fmla="*/ 220 h 220"/>
              <a:gd name="T2" fmla="*/ 11 w 160"/>
              <a:gd name="T3" fmla="*/ 104 h 220"/>
              <a:gd name="T4" fmla="*/ 160 w 160"/>
              <a:gd name="T5" fmla="*/ 18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0" h="220">
                <a:moveTo>
                  <a:pt x="40" y="220"/>
                </a:moveTo>
                <a:cubicBezTo>
                  <a:pt x="11" y="189"/>
                  <a:pt x="0" y="145"/>
                  <a:pt x="11" y="104"/>
                </a:cubicBezTo>
                <a:cubicBezTo>
                  <a:pt x="28" y="39"/>
                  <a:pt x="95" y="0"/>
                  <a:pt x="160" y="18"/>
                </a:cubicBezTo>
              </a:path>
            </a:pathLst>
          </a:custGeom>
          <a:noFill/>
          <a:ln w="36513" cap="rnd">
            <a:solidFill>
              <a:srgbClr val="FFC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42" name="Freeform 260"/>
          <p:cNvSpPr>
            <a:spLocks/>
          </p:cNvSpPr>
          <p:nvPr/>
        </p:nvSpPr>
        <p:spPr bwMode="auto">
          <a:xfrm>
            <a:off x="6990166" y="4347940"/>
            <a:ext cx="152400" cy="128588"/>
          </a:xfrm>
          <a:custGeom>
            <a:avLst/>
            <a:gdLst>
              <a:gd name="T0" fmla="*/ 328 w 328"/>
              <a:gd name="T1" fmla="*/ 276 h 276"/>
              <a:gd name="T2" fmla="*/ 0 w 328"/>
              <a:gd name="T3" fmla="*/ 253 h 276"/>
              <a:gd name="T4" fmla="*/ 149 w 328"/>
              <a:gd name="T5" fmla="*/ 0 h 276"/>
              <a:gd name="T6" fmla="*/ 149 w 328"/>
              <a:gd name="T7" fmla="*/ 0 h 276"/>
              <a:gd name="T8" fmla="*/ 328 w 328"/>
              <a:gd name="T9" fmla="*/ 276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8" h="276">
                <a:moveTo>
                  <a:pt x="328" y="276"/>
                </a:moveTo>
                <a:lnTo>
                  <a:pt x="0" y="253"/>
                </a:lnTo>
                <a:cubicBezTo>
                  <a:pt x="87" y="197"/>
                  <a:pt x="142" y="103"/>
                  <a:pt x="149" y="0"/>
                </a:cubicBezTo>
                <a:lnTo>
                  <a:pt x="149" y="0"/>
                </a:lnTo>
                <a:lnTo>
                  <a:pt x="328" y="276"/>
                </a:lnTo>
                <a:close/>
              </a:path>
            </a:pathLst>
          </a:custGeom>
          <a:solidFill>
            <a:srgbClr val="FFC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43" name="Freeform 261"/>
          <p:cNvSpPr>
            <a:spLocks/>
          </p:cNvSpPr>
          <p:nvPr/>
        </p:nvSpPr>
        <p:spPr bwMode="auto">
          <a:xfrm>
            <a:off x="8012516" y="4263802"/>
            <a:ext cx="165100" cy="373063"/>
          </a:xfrm>
          <a:custGeom>
            <a:avLst/>
            <a:gdLst>
              <a:gd name="T0" fmla="*/ 101 w 104"/>
              <a:gd name="T1" fmla="*/ 235 h 235"/>
              <a:gd name="T2" fmla="*/ 18 w 104"/>
              <a:gd name="T3" fmla="*/ 149 h 235"/>
              <a:gd name="T4" fmla="*/ 104 w 104"/>
              <a:gd name="T5" fmla="*/ 0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" h="235">
                <a:moveTo>
                  <a:pt x="101" y="235"/>
                </a:moveTo>
                <a:cubicBezTo>
                  <a:pt x="60" y="223"/>
                  <a:pt x="29" y="191"/>
                  <a:pt x="18" y="149"/>
                </a:cubicBezTo>
                <a:cubicBezTo>
                  <a:pt x="0" y="84"/>
                  <a:pt x="39" y="18"/>
                  <a:pt x="104" y="0"/>
                </a:cubicBezTo>
              </a:path>
            </a:pathLst>
          </a:custGeom>
          <a:noFill/>
          <a:ln w="36513" cap="rnd">
            <a:solidFill>
              <a:srgbClr val="FFC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44" name="Freeform 262"/>
          <p:cNvSpPr>
            <a:spLocks/>
          </p:cNvSpPr>
          <p:nvPr/>
        </p:nvSpPr>
        <p:spPr bwMode="auto">
          <a:xfrm>
            <a:off x="8139516" y="4567015"/>
            <a:ext cx="138113" cy="138113"/>
          </a:xfrm>
          <a:custGeom>
            <a:avLst/>
            <a:gdLst>
              <a:gd name="T0" fmla="*/ 296 w 296"/>
              <a:gd name="T1" fmla="*/ 150 h 295"/>
              <a:gd name="T2" fmla="*/ 0 w 296"/>
              <a:gd name="T3" fmla="*/ 295 h 295"/>
              <a:gd name="T4" fmla="*/ 3 w 296"/>
              <a:gd name="T5" fmla="*/ 0 h 295"/>
              <a:gd name="T6" fmla="*/ 296 w 296"/>
              <a:gd name="T7" fmla="*/ 150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6" h="295">
                <a:moveTo>
                  <a:pt x="296" y="150"/>
                </a:moveTo>
                <a:lnTo>
                  <a:pt x="0" y="295"/>
                </a:lnTo>
                <a:cubicBezTo>
                  <a:pt x="48" y="202"/>
                  <a:pt x="49" y="93"/>
                  <a:pt x="3" y="0"/>
                </a:cubicBezTo>
                <a:lnTo>
                  <a:pt x="296" y="150"/>
                </a:lnTo>
                <a:close/>
              </a:path>
            </a:pathLst>
          </a:custGeom>
          <a:solidFill>
            <a:srgbClr val="FFC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45" name="Freeform 263"/>
          <p:cNvSpPr>
            <a:spLocks/>
          </p:cNvSpPr>
          <p:nvPr/>
        </p:nvSpPr>
        <p:spPr bwMode="auto">
          <a:xfrm>
            <a:off x="5663936" y="3212976"/>
            <a:ext cx="176213" cy="160338"/>
          </a:xfrm>
          <a:custGeom>
            <a:avLst/>
            <a:gdLst>
              <a:gd name="T0" fmla="*/ 0 w 111"/>
              <a:gd name="T1" fmla="*/ 0 h 101"/>
              <a:gd name="T2" fmla="*/ 56 w 111"/>
              <a:gd name="T3" fmla="*/ 101 h 101"/>
              <a:gd name="T4" fmla="*/ 111 w 111"/>
              <a:gd name="T5" fmla="*/ 0 h 101"/>
              <a:gd name="T6" fmla="*/ 0 w 111"/>
              <a:gd name="T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1" h="101">
                <a:moveTo>
                  <a:pt x="0" y="0"/>
                </a:moveTo>
                <a:lnTo>
                  <a:pt x="56" y="101"/>
                </a:lnTo>
                <a:lnTo>
                  <a:pt x="11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46" name="Freeform 264"/>
          <p:cNvSpPr>
            <a:spLocks/>
          </p:cNvSpPr>
          <p:nvPr/>
        </p:nvSpPr>
        <p:spPr bwMode="auto">
          <a:xfrm>
            <a:off x="5663936" y="3212976"/>
            <a:ext cx="176213" cy="160338"/>
          </a:xfrm>
          <a:custGeom>
            <a:avLst/>
            <a:gdLst>
              <a:gd name="T0" fmla="*/ 0 w 111"/>
              <a:gd name="T1" fmla="*/ 0 h 101"/>
              <a:gd name="T2" fmla="*/ 56 w 111"/>
              <a:gd name="T3" fmla="*/ 101 h 101"/>
              <a:gd name="T4" fmla="*/ 111 w 111"/>
              <a:gd name="T5" fmla="*/ 0 h 101"/>
              <a:gd name="T6" fmla="*/ 0 w 111"/>
              <a:gd name="T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1" h="101">
                <a:moveTo>
                  <a:pt x="0" y="0"/>
                </a:moveTo>
                <a:lnTo>
                  <a:pt x="56" y="101"/>
                </a:lnTo>
                <a:lnTo>
                  <a:pt x="111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47" name="Freeform 265"/>
          <p:cNvSpPr>
            <a:spLocks/>
          </p:cNvSpPr>
          <p:nvPr/>
        </p:nvSpPr>
        <p:spPr bwMode="auto">
          <a:xfrm>
            <a:off x="5650468" y="3811365"/>
            <a:ext cx="176213" cy="160338"/>
          </a:xfrm>
          <a:custGeom>
            <a:avLst/>
            <a:gdLst>
              <a:gd name="T0" fmla="*/ 0 w 111"/>
              <a:gd name="T1" fmla="*/ 0 h 101"/>
              <a:gd name="T2" fmla="*/ 56 w 111"/>
              <a:gd name="T3" fmla="*/ 101 h 101"/>
              <a:gd name="T4" fmla="*/ 111 w 111"/>
              <a:gd name="T5" fmla="*/ 0 h 101"/>
              <a:gd name="T6" fmla="*/ 0 w 111"/>
              <a:gd name="T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1" h="101">
                <a:moveTo>
                  <a:pt x="0" y="0"/>
                </a:moveTo>
                <a:lnTo>
                  <a:pt x="56" y="101"/>
                </a:lnTo>
                <a:lnTo>
                  <a:pt x="11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48" name="Freeform 266"/>
          <p:cNvSpPr>
            <a:spLocks/>
          </p:cNvSpPr>
          <p:nvPr/>
        </p:nvSpPr>
        <p:spPr bwMode="auto">
          <a:xfrm>
            <a:off x="5650468" y="3811365"/>
            <a:ext cx="176213" cy="160338"/>
          </a:xfrm>
          <a:custGeom>
            <a:avLst/>
            <a:gdLst>
              <a:gd name="T0" fmla="*/ 0 w 111"/>
              <a:gd name="T1" fmla="*/ 0 h 101"/>
              <a:gd name="T2" fmla="*/ 56 w 111"/>
              <a:gd name="T3" fmla="*/ 101 h 101"/>
              <a:gd name="T4" fmla="*/ 111 w 111"/>
              <a:gd name="T5" fmla="*/ 0 h 101"/>
              <a:gd name="T6" fmla="*/ 0 w 111"/>
              <a:gd name="T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1" h="101">
                <a:moveTo>
                  <a:pt x="0" y="0"/>
                </a:moveTo>
                <a:lnTo>
                  <a:pt x="56" y="101"/>
                </a:lnTo>
                <a:lnTo>
                  <a:pt x="111" y="0"/>
                </a:lnTo>
                <a:lnTo>
                  <a:pt x="0" y="0"/>
                </a:lnTo>
                <a:close/>
              </a:path>
            </a:pathLst>
          </a:cu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49" name="Line 267"/>
          <p:cNvSpPr>
            <a:spLocks noChangeShapeType="1"/>
          </p:cNvSpPr>
          <p:nvPr/>
        </p:nvSpPr>
        <p:spPr bwMode="auto">
          <a:xfrm flipV="1">
            <a:off x="5752836" y="3373314"/>
            <a:ext cx="0" cy="174625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50" name="Line 268"/>
          <p:cNvSpPr>
            <a:spLocks noChangeShapeType="1"/>
          </p:cNvSpPr>
          <p:nvPr/>
        </p:nvSpPr>
        <p:spPr bwMode="auto">
          <a:xfrm flipV="1">
            <a:off x="5736193" y="3971702"/>
            <a:ext cx="3175" cy="142875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graphicFrame>
        <p:nvGraphicFramePr>
          <p:cNvPr id="251" name="オブジェクト 2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7276525"/>
              </p:ext>
            </p:extLst>
          </p:nvPr>
        </p:nvGraphicFramePr>
        <p:xfrm>
          <a:off x="4953132" y="4555902"/>
          <a:ext cx="435968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9" name="数式" r:id="rId4" imgW="330120" imgH="279360" progId="Equation.3">
                  <p:embed/>
                </p:oleObj>
              </mc:Choice>
              <mc:Fallback>
                <p:oleObj name="数式" r:id="rId4" imgW="3301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132" y="4555902"/>
                        <a:ext cx="435968" cy="366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2" name="テキスト ボックス 251"/>
          <p:cNvSpPr txBox="1"/>
          <p:nvPr/>
        </p:nvSpPr>
        <p:spPr>
          <a:xfrm>
            <a:off x="1500618" y="1196752"/>
            <a:ext cx="4451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1" lang="en-US" altLang="ja-JP" sz="12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(Changes </a:t>
            </a:r>
            <a:r>
              <a:rPr kumimoji="1" lang="en-US" altLang="ja-JP" sz="1200" dirty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the phase in one of the antennas to randomize information and avoid destructive interference along a </a:t>
            </a:r>
            <a:r>
              <a:rPr kumimoji="1" lang="en-US" altLang="ja-JP" sz="1200" dirty="0" err="1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codeword</a:t>
            </a:r>
            <a:r>
              <a:rPr kumimoji="1" lang="en-US" altLang="ja-JP" sz="12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)</a:t>
            </a:r>
            <a:endParaRPr kumimoji="1" lang="ja-JP" altLang="en-US" sz="1200" dirty="0">
              <a:solidFill>
                <a:prstClr val="black"/>
              </a:solidFill>
              <a:latin typeface="Calibri" panose="020F0502020204030204" pitchFamily="34" charset="0"/>
              <a:ea typeface="ＭＳ Ｐゴシック"/>
            </a:endParaRPr>
          </a:p>
        </p:txBody>
      </p:sp>
      <p:sp>
        <p:nvSpPr>
          <p:cNvPr id="253" name="テキスト ボックス 252"/>
          <p:cNvSpPr txBox="1"/>
          <p:nvPr/>
        </p:nvSpPr>
        <p:spPr>
          <a:xfrm>
            <a:off x="1175897" y="1700808"/>
            <a:ext cx="35519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1" lang="en-US" altLang="ja-JP" sz="12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(Linear </a:t>
            </a:r>
            <a:r>
              <a:rPr kumimoji="1" lang="en-US" altLang="ja-JP" sz="1200" dirty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combination of streams to increase </a:t>
            </a:r>
            <a:r>
              <a:rPr kumimoji="1" lang="en-US" altLang="ja-JP" sz="1200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diversity)</a:t>
            </a:r>
            <a:endParaRPr kumimoji="1" lang="ja-JP" altLang="en-US" sz="1200" dirty="0">
              <a:solidFill>
                <a:prstClr val="black"/>
              </a:solidFill>
              <a:latin typeface="Calibri" panose="020F0502020204030204" pitchFamily="34" charset="0"/>
              <a:ea typeface="ＭＳ Ｐゴシック"/>
            </a:endParaRPr>
          </a:p>
        </p:txBody>
      </p:sp>
      <p:sp>
        <p:nvSpPr>
          <p:cNvPr id="254" name="テキスト ボックス 253"/>
          <p:cNvSpPr txBox="1"/>
          <p:nvPr/>
        </p:nvSpPr>
        <p:spPr>
          <a:xfrm>
            <a:off x="2133831" y="2257127"/>
            <a:ext cx="1342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1" lang="en-US" altLang="ja-JP" sz="1400" b="1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QPSK</a:t>
            </a:r>
            <a:endParaRPr kumimoji="1" lang="ja-JP" altLang="en-US" sz="1400" b="1" dirty="0">
              <a:solidFill>
                <a:prstClr val="black"/>
              </a:solidFill>
              <a:latin typeface="Calibri" panose="020F0502020204030204" pitchFamily="34" charset="0"/>
              <a:ea typeface="ＭＳ Ｐゴシック"/>
            </a:endParaRPr>
          </a:p>
        </p:txBody>
      </p:sp>
      <p:sp>
        <p:nvSpPr>
          <p:cNvPr id="255" name="テキスト ボックス 254"/>
          <p:cNvSpPr txBox="1"/>
          <p:nvPr/>
        </p:nvSpPr>
        <p:spPr>
          <a:xfrm>
            <a:off x="3359680" y="2257127"/>
            <a:ext cx="1342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1" lang="en-US" altLang="ja-JP" sz="1200" b="1" dirty="0" smtClean="0">
                <a:solidFill>
                  <a:prstClr val="black"/>
                </a:solidFill>
                <a:latin typeface="Calibri" panose="020F0502020204030204" pitchFamily="34" charset="0"/>
                <a:ea typeface="ＭＳ Ｐゴシック"/>
              </a:rPr>
              <a:t>After Precoding</a:t>
            </a:r>
            <a:endParaRPr kumimoji="1" lang="ja-JP" altLang="en-US" sz="1200" b="1" dirty="0">
              <a:solidFill>
                <a:prstClr val="black"/>
              </a:solidFill>
              <a:latin typeface="Calibri" panose="020F0502020204030204" pitchFamily="34" charset="0"/>
              <a:ea typeface="ＭＳ Ｐゴシック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6" name="正方形/長方形 255"/>
              <p:cNvSpPr/>
              <p:nvPr/>
            </p:nvSpPr>
            <p:spPr>
              <a:xfrm>
                <a:off x="2999640" y="3800073"/>
                <a:ext cx="448381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1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ja-JP" sz="1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1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sz="1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kumimoji="1" lang="ja-JP" altLang="en-US" sz="1200" dirty="0">
                  <a:solidFill>
                    <a:prstClr val="black"/>
                  </a:solidFill>
                  <a:latin typeface="Calibri"/>
                  <a:ea typeface="ＭＳ Ｐゴシック"/>
                </a:endParaRPr>
              </a:p>
            </p:txBody>
          </p:sp>
        </mc:Choice>
        <mc:Fallback xmlns="">
          <p:sp>
            <p:nvSpPr>
              <p:cNvPr id="256" name="正方形/長方形 2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9640" y="3800073"/>
                <a:ext cx="448381" cy="27699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7" name="正方形/長方形 256"/>
              <p:cNvSpPr/>
              <p:nvPr/>
            </p:nvSpPr>
            <p:spPr>
              <a:xfrm>
                <a:off x="2975453" y="3267646"/>
                <a:ext cx="384227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1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kumimoji="1" lang="en-US" altLang="ja-JP" sz="1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1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sz="1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kumimoji="1" lang="ja-JP" altLang="en-US" sz="1200" dirty="0">
                  <a:solidFill>
                    <a:prstClr val="black"/>
                  </a:solidFill>
                  <a:latin typeface="Calibri"/>
                  <a:ea typeface="ＭＳ Ｐゴシック"/>
                </a:endParaRPr>
              </a:p>
            </p:txBody>
          </p:sp>
        </mc:Choice>
        <mc:Fallback xmlns="">
          <p:sp>
            <p:nvSpPr>
              <p:cNvPr id="257" name="正方形/長方形 2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5453" y="3267646"/>
                <a:ext cx="384227" cy="276999"/>
              </a:xfrm>
              <a:prstGeom prst="rect">
                <a:avLst/>
              </a:prstGeom>
              <a:blipFill rotWithShape="1">
                <a:blip r:embed="rId7"/>
                <a:stretch>
                  <a:fillRect r="-317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8" name="正方形/長方形 257"/>
          <p:cNvSpPr/>
          <p:nvPr/>
        </p:nvSpPr>
        <p:spPr>
          <a:xfrm>
            <a:off x="4957303" y="3245421"/>
            <a:ext cx="482442" cy="170519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59" name="Rectangle 21"/>
          <p:cNvSpPr>
            <a:spLocks noChangeArrowheads="1"/>
          </p:cNvSpPr>
          <p:nvPr/>
        </p:nvSpPr>
        <p:spPr bwMode="auto">
          <a:xfrm>
            <a:off x="4486705" y="2946202"/>
            <a:ext cx="1465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</a:rPr>
              <a:t>PH</a:t>
            </a:r>
            <a:endParaRPr kumimoji="1" lang="ja-JP" altLang="ja-JP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0" name="正方形/長方形 259"/>
              <p:cNvSpPr/>
              <p:nvPr/>
            </p:nvSpPr>
            <p:spPr>
              <a:xfrm>
                <a:off x="5215555" y="3839494"/>
                <a:ext cx="448381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1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𝑇𝑥</m:t>
                          </m:r>
                        </m:e>
                        <m:sub>
                          <m:r>
                            <a:rPr kumimoji="1" lang="en-US" altLang="ja-JP" sz="1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1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sz="1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kumimoji="1" lang="ja-JP" altLang="en-US" sz="1200" dirty="0">
                  <a:solidFill>
                    <a:prstClr val="black"/>
                  </a:solidFill>
                  <a:latin typeface="Calibri"/>
                  <a:ea typeface="ＭＳ Ｐゴシック"/>
                </a:endParaRPr>
              </a:p>
            </p:txBody>
          </p:sp>
        </mc:Choice>
        <mc:Fallback xmlns="">
          <p:sp>
            <p:nvSpPr>
              <p:cNvPr id="260" name="正方形/長方形 2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555" y="3839494"/>
                <a:ext cx="448381" cy="276999"/>
              </a:xfrm>
              <a:prstGeom prst="rect">
                <a:avLst/>
              </a:prstGeom>
              <a:blipFill rotWithShape="1">
                <a:blip r:embed="rId8"/>
                <a:stretch>
                  <a:fillRect r="-123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1" name="正方形/長方形 260"/>
              <p:cNvSpPr/>
              <p:nvPr/>
            </p:nvSpPr>
            <p:spPr>
              <a:xfrm>
                <a:off x="5215555" y="3267646"/>
                <a:ext cx="448381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1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𝑇𝑥</m:t>
                          </m:r>
                        </m:e>
                        <m:sub>
                          <m:r>
                            <a:rPr kumimoji="1" lang="en-US" altLang="ja-JP" sz="1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1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sz="1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kumimoji="1" lang="ja-JP" altLang="en-US" sz="1200" dirty="0">
                  <a:solidFill>
                    <a:prstClr val="black"/>
                  </a:solidFill>
                  <a:latin typeface="Calibri"/>
                  <a:ea typeface="ＭＳ Ｐゴシック"/>
                </a:endParaRPr>
              </a:p>
            </p:txBody>
          </p:sp>
        </mc:Choice>
        <mc:Fallback xmlns="">
          <p:sp>
            <p:nvSpPr>
              <p:cNvPr id="261" name="正方形/長方形 2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555" y="3267646"/>
                <a:ext cx="448381" cy="276999"/>
              </a:xfrm>
              <a:prstGeom prst="rect">
                <a:avLst/>
              </a:prstGeom>
              <a:blipFill rotWithShape="1">
                <a:blip r:embed="rId9"/>
                <a:stretch>
                  <a:fillRect r="-1095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2" name="正方形/長方形 261"/>
              <p:cNvSpPr/>
              <p:nvPr/>
            </p:nvSpPr>
            <p:spPr>
              <a:xfrm>
                <a:off x="4559629" y="3267646"/>
                <a:ext cx="384227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1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kumimoji="1" lang="en-US" altLang="ja-JP" sz="1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1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sz="1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kumimoji="1" lang="ja-JP" altLang="en-US" sz="1200" dirty="0">
                  <a:solidFill>
                    <a:prstClr val="black"/>
                  </a:solidFill>
                  <a:latin typeface="Calibri"/>
                  <a:ea typeface="ＭＳ Ｐゴシック"/>
                </a:endParaRPr>
              </a:p>
            </p:txBody>
          </p:sp>
        </mc:Choice>
        <mc:Fallback xmlns="">
          <p:sp>
            <p:nvSpPr>
              <p:cNvPr id="262" name="正方形/長方形 2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629" y="3267646"/>
                <a:ext cx="384227" cy="276999"/>
              </a:xfrm>
              <a:prstGeom prst="rect">
                <a:avLst/>
              </a:prstGeom>
              <a:blipFill rotWithShape="1">
                <a:blip r:embed="rId10"/>
                <a:stretch>
                  <a:fillRect r="-793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3" name="正方形/長方形 262"/>
              <p:cNvSpPr/>
              <p:nvPr/>
            </p:nvSpPr>
            <p:spPr>
              <a:xfrm>
                <a:off x="4546083" y="3843465"/>
                <a:ext cx="448381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1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kumimoji="1" lang="en-US" altLang="ja-JP" sz="12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kumimoji="1" lang="en-US" altLang="ja-JP" sz="1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sz="1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kumimoji="1" lang="ja-JP" altLang="en-US" sz="1200" dirty="0">
                  <a:solidFill>
                    <a:prstClr val="black"/>
                  </a:solidFill>
                  <a:latin typeface="Calibri"/>
                  <a:ea typeface="ＭＳ Ｐゴシック"/>
                </a:endParaRPr>
              </a:p>
            </p:txBody>
          </p:sp>
        </mc:Choice>
        <mc:Fallback xmlns="">
          <p:sp>
            <p:nvSpPr>
              <p:cNvPr id="263" name="正方形/長方形 2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6083" y="3843465"/>
                <a:ext cx="448381" cy="27699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4" name="Line 69"/>
          <p:cNvSpPr>
            <a:spLocks noChangeShapeType="1"/>
          </p:cNvSpPr>
          <p:nvPr/>
        </p:nvSpPr>
        <p:spPr bwMode="auto">
          <a:xfrm flipH="1">
            <a:off x="2162779" y="3821578"/>
            <a:ext cx="282798" cy="0"/>
          </a:xfrm>
          <a:prstGeom prst="line">
            <a:avLst/>
          </a:prstGeom>
          <a:noFill/>
          <a:ln w="1905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65" name="Freeform 70"/>
          <p:cNvSpPr>
            <a:spLocks/>
          </p:cNvSpPr>
          <p:nvPr/>
        </p:nvSpPr>
        <p:spPr bwMode="auto">
          <a:xfrm>
            <a:off x="2395571" y="3772365"/>
            <a:ext cx="100013" cy="100013"/>
          </a:xfrm>
          <a:custGeom>
            <a:avLst/>
            <a:gdLst>
              <a:gd name="T0" fmla="*/ 215 w 215"/>
              <a:gd name="T1" fmla="*/ 107 h 214"/>
              <a:gd name="T2" fmla="*/ 0 w 215"/>
              <a:gd name="T3" fmla="*/ 214 h 214"/>
              <a:gd name="T4" fmla="*/ 0 w 215"/>
              <a:gd name="T5" fmla="*/ 0 h 214"/>
              <a:gd name="T6" fmla="*/ 0 w 215"/>
              <a:gd name="T7" fmla="*/ 0 h 214"/>
              <a:gd name="T8" fmla="*/ 215 w 215"/>
              <a:gd name="T9" fmla="*/ 107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5" h="214">
                <a:moveTo>
                  <a:pt x="215" y="107"/>
                </a:moveTo>
                <a:lnTo>
                  <a:pt x="0" y="214"/>
                </a:lnTo>
                <a:cubicBezTo>
                  <a:pt x="34" y="147"/>
                  <a:pt x="34" y="67"/>
                  <a:pt x="0" y="0"/>
                </a:cubicBezTo>
                <a:lnTo>
                  <a:pt x="0" y="0"/>
                </a:lnTo>
                <a:lnTo>
                  <a:pt x="215" y="10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ja-JP" altLang="en-US" sz="1800" kern="0" smtClean="0">
              <a:solidFill>
                <a:srgbClr val="000000"/>
              </a:solidFill>
              <a:latin typeface="Arial" charset="0"/>
              <a:ea typeface="ＭＳ Ｐゴシック" pitchFamily="50" charset="-128"/>
            </a:endParaRPr>
          </a:p>
        </p:txBody>
      </p:sp>
      <p:sp>
        <p:nvSpPr>
          <p:cNvPr id="278" name="コンテンツ プレースホルダー 2"/>
          <p:cNvSpPr txBox="1">
            <a:spLocks/>
          </p:cNvSpPr>
          <p:nvPr/>
        </p:nvSpPr>
        <p:spPr>
          <a:xfrm>
            <a:off x="539552" y="5157192"/>
            <a:ext cx="2073733" cy="432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ja-JP" sz="22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Precoding + PH</a:t>
            </a:r>
          </a:p>
          <a:p>
            <a:pPr marL="0" lvl="1" indent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 fontAlgn="auto">
              <a:spcAft>
                <a:spcPts val="0"/>
              </a:spcAft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 fontAlgn="auto">
              <a:spcAft>
                <a:spcPts val="0"/>
              </a:spcAft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</p:txBody>
      </p:sp>
      <p:sp>
        <p:nvSpPr>
          <p:cNvPr id="279" name="コンテンツ プレースホルダー 2"/>
          <p:cNvSpPr txBox="1">
            <a:spLocks/>
          </p:cNvSpPr>
          <p:nvPr/>
        </p:nvSpPr>
        <p:spPr>
          <a:xfrm>
            <a:off x="547824" y="5614789"/>
            <a:ext cx="2295984" cy="47850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ja-JP" sz="24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No Precoding + PH</a:t>
            </a:r>
          </a:p>
          <a:p>
            <a:pPr marL="0" lvl="1" indent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0" lvl="1" indent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 fontAlgn="auto">
              <a:spcAft>
                <a:spcPts val="0"/>
              </a:spcAft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 fontAlgn="auto">
              <a:spcAft>
                <a:spcPts val="0"/>
              </a:spcAft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0" name="正方形/長方形 279"/>
              <p:cNvSpPr/>
              <p:nvPr/>
            </p:nvSpPr>
            <p:spPr>
              <a:xfrm>
                <a:off x="2854644" y="5669721"/>
                <a:ext cx="4152419" cy="5788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1" lang="en-US" altLang="ja-JP" sz="1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sz="16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1" lang="en-US" altLang="ja-JP" sz="16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16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𝑇𝑥</m:t>
                                    </m:r>
                                  </m:e>
                                  <m:sub>
                                    <m:r>
                                      <a:rPr kumimoji="1" lang="en-US" altLang="ja-JP" sz="16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kumimoji="1" lang="en-US" altLang="ja-JP" sz="16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16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1" lang="en-US" altLang="ja-JP" sz="16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16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𝑇𝑥</m:t>
                                    </m:r>
                                  </m:e>
                                  <m:sub>
                                    <m:r>
                                      <a:rPr kumimoji="1" lang="en-US" altLang="ja-JP" sz="16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kumimoji="1" lang="en-US" altLang="ja-JP" sz="16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16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kumimoji="1" lang="en-US" altLang="ja-JP" sz="16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sz="1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sz="1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1" lang="en-US" altLang="ja-JP" sz="16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1" lang="en-US" altLang="ja-JP" sz="16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ja-JP" sz="16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kumimoji="1" lang="en-US" altLang="ja-JP" sz="16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16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kumimoji="1" lang="en-US" altLang="ja-JP" sz="16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𝑗</m:t>
                                    </m:r>
                                    <m:r>
                                      <a:rPr kumimoji="1" lang="ja-JP" altLang="en-US" sz="16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  <m:d>
                                      <m:dPr>
                                        <m:ctrlPr>
                                          <a:rPr kumimoji="1" lang="en-US" altLang="ja-JP" sz="160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160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mr>
                          </m:m>
                        </m:e>
                      </m:d>
                      <m:r>
                        <a:rPr kumimoji="1" lang="en-US" altLang="ja-JP" sz="16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        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sz="1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sz="1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1" lang="en-US" altLang="ja-JP" sz="16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1" lang="en-US" altLang="ja-JP" sz="16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ja-JP" sz="16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1" lang="en-US" altLang="ja-JP" sz="16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kumimoji="1" lang="en-US" altLang="ja-JP" sz="16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        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sz="1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1" lang="en-US" altLang="ja-JP" sz="16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16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kumimoji="1" lang="en-US" altLang="ja-JP" sz="16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kumimoji="1" lang="en-US" altLang="ja-JP" sz="16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16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1" lang="en-US" altLang="ja-JP" sz="16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16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kumimoji="1" lang="en-US" altLang="ja-JP" sz="16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kumimoji="1" lang="en-US" altLang="ja-JP" sz="16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16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1" lang="ja-JP" altLang="en-US" sz="1600" dirty="0">
                  <a:solidFill>
                    <a:prstClr val="black"/>
                  </a:solidFill>
                  <a:latin typeface="Calibri"/>
                  <a:ea typeface="ＭＳ Ｐゴシック"/>
                </a:endParaRPr>
              </a:p>
            </p:txBody>
          </p:sp>
        </mc:Choice>
        <mc:Fallback xmlns="">
          <p:sp>
            <p:nvSpPr>
              <p:cNvPr id="280" name="正方形/長方形 2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4644" y="5669721"/>
                <a:ext cx="4152419" cy="578876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1" name="正方形/長方形 280"/>
              <p:cNvSpPr/>
              <p:nvPr/>
            </p:nvSpPr>
            <p:spPr>
              <a:xfrm>
                <a:off x="2843808" y="5154380"/>
                <a:ext cx="4207690" cy="5788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kumimoji="1" lang="en-US" altLang="ja-JP" sz="160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sz="160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1" lang="en-US" altLang="ja-JP" sz="16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16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𝑇𝑥</m:t>
                                    </m:r>
                                  </m:e>
                                  <m:sub>
                                    <m:r>
                                      <a:rPr kumimoji="1" lang="en-US" altLang="ja-JP" sz="16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kumimoji="1" lang="en-US" altLang="ja-JP" sz="16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16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1" lang="en-US" altLang="ja-JP" sz="16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16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𝑇𝑥</m:t>
                                    </m:r>
                                  </m:e>
                                  <m:sub>
                                    <m:r>
                                      <a:rPr kumimoji="1" lang="en-US" altLang="ja-JP" sz="16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kumimoji="1" lang="en-US" altLang="ja-JP" sz="16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16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kumimoji="1" lang="en-US" altLang="ja-JP" sz="16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kumimoji="1" lang="en-US" altLang="ja-JP" sz="1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sz="1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kumimoji="1" lang="en-US" altLang="ja-JP" sz="16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1" lang="en-US" altLang="ja-JP" sz="16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kumimoji="1" lang="en-US" altLang="ja-JP" sz="16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kumimoji="1" lang="en-US" altLang="ja-JP" sz="16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ja-JP" sz="16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kumimoji="1" lang="en-US" altLang="ja-JP" sz="16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𝑗</m:t>
                                    </m:r>
                                    <m:r>
                                      <a:rPr kumimoji="1" lang="ja-JP" altLang="en-US" sz="16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𝛾</m:t>
                                    </m:r>
                                    <m:d>
                                      <m:dPr>
                                        <m:ctrlPr>
                                          <a:rPr kumimoji="1" lang="en-US" altLang="ja-JP" sz="160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kumimoji="1" lang="en-US" altLang="ja-JP" sz="160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𝑖</m:t>
                                        </m:r>
                                      </m:e>
                                    </m:d>
                                  </m:sup>
                                </m:sSup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kumimoji="1" lang="en-US" altLang="ja-JP" sz="16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sz="1600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kumimoji="1" lang="en-US" altLang="ja-JP" sz="16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kumimoji="1" lang="en-US" altLang="ja-JP" sz="1600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kumimoji="1" lang="en-US" altLang="ja-JP" sz="1600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kumimoji="1" lang="ja-JP" altLang="en-US" sz="16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kumimoji="1" lang="en-US" altLang="ja-JP" sz="1600" i="1" smtClean="0">
                                    <a:solidFill>
                                      <a:prstClr val="black"/>
                                    </a:solidFill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kumimoji="1" lang="en-US" altLang="ja-JP" sz="16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kumimoji="1" lang="en-US" altLang="ja-JP" sz="1600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kumimoji="1" lang="ja-JP" altLang="en-US" sz="16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kumimoji="1" lang="en-US" altLang="ja-JP" sz="16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kumimoji="1" lang="en-US" altLang="ja-JP" sz="160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kumimoji="1" lang="ja-JP" altLang="en-US" sz="16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kumimoji="1" lang="en-US" altLang="ja-JP" sz="16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kumimoji="1" lang="en-US" altLang="ja-JP" sz="160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kumimoji="1" lang="en-US" altLang="ja-JP" sz="160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kumimoji="1" lang="ja-JP" altLang="en-US" sz="16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kumimoji="1" lang="en-US" altLang="ja-JP" sz="16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kumimoji="1" lang="en-US" altLang="ja-JP" sz="1600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kumimoji="1" lang="en-US" altLang="ja-JP" sz="16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16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kumimoji="1" lang="en-US" altLang="ja-JP" sz="16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kumimoji="1" lang="en-US" altLang="ja-JP" sz="16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16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kumimoji="1" lang="en-US" altLang="ja-JP" sz="16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sz="1600" i="1" smtClean="0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kumimoji="1" lang="en-US" altLang="ja-JP" sz="16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kumimoji="1" lang="en-US" altLang="ja-JP" sz="16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kumimoji="1" lang="en-US" altLang="ja-JP" sz="1600" i="1">
                                        <a:solidFill>
                                          <a:prstClr val="black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1" lang="ja-JP" altLang="en-US" sz="1600" dirty="0">
                  <a:solidFill>
                    <a:prstClr val="black"/>
                  </a:solidFill>
                  <a:latin typeface="Calibri"/>
                  <a:ea typeface="ＭＳ Ｐゴシック"/>
                </a:endParaRPr>
              </a:p>
            </p:txBody>
          </p:sp>
        </mc:Choice>
        <mc:Fallback xmlns="">
          <p:sp>
            <p:nvSpPr>
              <p:cNvPr id="281" name="正方形/長方形 2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5154380"/>
                <a:ext cx="4207690" cy="578876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2" name="Rectangle 21"/>
          <p:cNvSpPr>
            <a:spLocks noChangeArrowheads="1"/>
          </p:cNvSpPr>
          <p:nvPr/>
        </p:nvSpPr>
        <p:spPr bwMode="auto">
          <a:xfrm>
            <a:off x="3513180" y="4952201"/>
            <a:ext cx="18598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</a:rPr>
              <a:t>PH</a:t>
            </a:r>
            <a:endParaRPr kumimoji="1" lang="ja-JP" altLang="ja-JP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283" name="正方形/長方形 282"/>
          <p:cNvSpPr/>
          <p:nvPr/>
        </p:nvSpPr>
        <p:spPr>
          <a:xfrm>
            <a:off x="3942317" y="5229199"/>
            <a:ext cx="1001539" cy="93610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84" name="Rectangle 21"/>
          <p:cNvSpPr>
            <a:spLocks noChangeArrowheads="1"/>
          </p:cNvSpPr>
          <p:nvPr/>
        </p:nvSpPr>
        <p:spPr bwMode="auto">
          <a:xfrm>
            <a:off x="4932040" y="4952201"/>
            <a:ext cx="14652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</a:rPr>
              <a:t>Precoding</a:t>
            </a:r>
            <a:endParaRPr kumimoji="1" lang="ja-JP" altLang="ja-JP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285" name="コンテンツ プレースホルダー 2"/>
          <p:cNvSpPr txBox="1">
            <a:spLocks/>
          </p:cNvSpPr>
          <p:nvPr/>
        </p:nvSpPr>
        <p:spPr>
          <a:xfrm>
            <a:off x="383436" y="6165304"/>
            <a:ext cx="8437036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en-US" altLang="ja-JP" sz="200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-&gt; </a:t>
            </a:r>
            <a:r>
              <a:rPr lang="en-US" altLang="ja-JP" sz="2000" b="1" i="1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For simple explanation of PH, this presentation focuses on  no Precoding + PH.</a:t>
            </a:r>
          </a:p>
          <a:p>
            <a:pPr marL="457200" indent="-45720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457200" indent="-457200" fontAlgn="auto"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 fontAlgn="auto">
              <a:spcAft>
                <a:spcPts val="0"/>
              </a:spcAft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  <a:p>
            <a:pPr marL="857250" lvl="1" indent="-457200" fontAlgn="auto">
              <a:spcAft>
                <a:spcPts val="0"/>
              </a:spcAft>
              <a:buClrTx/>
              <a:buSzTx/>
            </a:pPr>
            <a:endParaRPr lang="en-US" altLang="ja-JP" sz="2400" dirty="0" smtClean="0">
              <a:solidFill>
                <a:srgbClr val="000000"/>
              </a:solidFill>
              <a:latin typeface="Calibri" panose="020F0502020204030204" pitchFamily="34" charset="0"/>
              <a:ea typeface="ＭＳ Ｐゴシック"/>
            </a:endParaRPr>
          </a:p>
        </p:txBody>
      </p:sp>
      <p:sp>
        <p:nvSpPr>
          <p:cNvPr id="271" name="正方形/長方形 270"/>
          <p:cNvSpPr/>
          <p:nvPr/>
        </p:nvSpPr>
        <p:spPr>
          <a:xfrm>
            <a:off x="5256926" y="5697251"/>
            <a:ext cx="764270" cy="504096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82653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May 2016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8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smtClean="0"/>
              <a:t>Yutaka Murakami, Panasonic</a:t>
            </a:r>
            <a:endParaRPr lang="en-GB" dirty="0"/>
          </a:p>
        </p:txBody>
      </p:sp>
      <p:sp>
        <p:nvSpPr>
          <p:cNvPr id="8" name="Rectangle 1"/>
          <p:cNvSpPr txBox="1">
            <a:spLocks noChangeArrowheads="1"/>
          </p:cNvSpPr>
          <p:nvPr/>
        </p:nvSpPr>
        <p:spPr bwMode="auto">
          <a:xfrm>
            <a:off x="676138" y="620688"/>
            <a:ext cx="7772400" cy="7200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ja-JP" kern="0" dirty="0" smtClean="0">
                <a:latin typeface="Calibri" panose="020F0502020204030204" pitchFamily="34" charset="0"/>
              </a:rPr>
              <a:t>LOS Model #1 [4]</a:t>
            </a:r>
            <a:endParaRPr lang="ja-JP" altLang="en-US" kern="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2"/>
              <p:cNvSpPr txBox="1">
                <a:spLocks noChangeArrowheads="1"/>
              </p:cNvSpPr>
              <p:nvPr/>
            </p:nvSpPr>
            <p:spPr>
              <a:xfrm>
                <a:off x="179512" y="1268760"/>
                <a:ext cx="8784976" cy="5301208"/>
              </a:xfrm>
              <a:prstGeom prst="rect">
                <a:avLst/>
              </a:prstGeom>
              <a:ln/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2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SzPct val="50000"/>
                  <a:buFont typeface="Arial" panose="020B0604020202020204" pitchFamily="34" charset="0"/>
                  <a:buNone/>
                </a:pPr>
                <a:r>
                  <a:rPr lang="en-US" altLang="ja-JP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/>
                  </a:rPr>
                  <a:t>LOS model #1 is a line of sight which has a cross-link power </a:t>
                </a:r>
                <a:r>
                  <a:rPr lang="en-US" altLang="ja-JP" dirty="0" smtClean="0">
                    <a:solidFill>
                      <a:prstClr val="black"/>
                    </a:solidFill>
                    <a:latin typeface="Calibri"/>
                    <a:ea typeface="ＭＳ Ｐゴシック"/>
                  </a:rPr>
                  <a:t>attenuation[4]</a:t>
                </a:r>
                <a:r>
                  <a:rPr lang="en-US" altLang="ja-JP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/>
                  </a:rPr>
                  <a:t>. Channel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ja-JP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ja-JP" b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𝐇</m:t>
                        </m:r>
                      </m:e>
                      <m:sub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#1</m:t>
                        </m:r>
                      </m:sub>
                    </m:sSub>
                  </m:oMath>
                </a14:m>
                <a:r>
                  <a:rPr lang="en-US" altLang="ja-JP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/>
                  </a:rPr>
                  <a:t> of 2x2 MIMO systems in LOS (line-of-sight) model #1 is expressed as:</a:t>
                </a:r>
                <a:endParaRPr lang="en-US" altLang="ja-JP" dirty="0">
                  <a:solidFill>
                    <a:prstClr val="black"/>
                  </a:solidFill>
                  <a:latin typeface="Calibri" panose="020F0502020204030204" pitchFamily="34" charset="0"/>
                  <a:ea typeface="ＭＳ Ｐゴシック"/>
                </a:endParaRPr>
              </a:p>
              <a:p>
                <a:pPr marL="0" lvl="2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SzPct val="50000"/>
                  <a:buFont typeface="Arial" panose="020B0604020202020204" pitchFamily="34" charset="0"/>
                  <a:buNone/>
                </a:pPr>
                <a:r>
                  <a:rPr lang="en-US" altLang="ja-JP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/>
                  </a:rPr>
                  <a:t>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ja-JP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ja-JP" b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𝐇</m:t>
                        </m:r>
                      </m:e>
                      <m:sub>
                        <m:r>
                          <a:rPr lang="en-US" altLang="ja-JP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#</m:t>
                        </m:r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altLang="ja-JP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ja-JP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altLang="ja-JP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ja-JP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altLang="ja-JP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pt-BR" altLang="ja-JP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pt-BR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US" altLang="ja-JP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11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  <m:e>
                              <m:rad>
                                <m:radPr>
                                  <m:degHide m:val="on"/>
                                  <m:ctrlPr>
                                    <a:rPr lang="en-US" altLang="ja-JP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ja-JP" altLang="en-US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</m:rad>
                              <m:sSup>
                                <m:sSupPr>
                                  <m:ctrlP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pt-BR" altLang="ja-JP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pt-BR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US" altLang="ja-JP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  <m:r>
                                        <a:rPr lang="en-US" altLang="ja-JP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altLang="ja-JP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ja-JP" alt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𝛼</m:t>
                                      </m:r>
                                    </m:e>
                                  </m:rad>
                                  <m:r>
                                    <m:rPr>
                                      <m:brk m:alnAt="7"/>
                                    </m:rP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pt-BR" altLang="ja-JP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pt-BR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US" altLang="ja-JP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  <m:r>
                                        <a:rPr lang="en-US" altLang="ja-JP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altLang="ja-JP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pt-BR" altLang="ja-JP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pt-BR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US" altLang="ja-JP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22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mr>
                        </m:m>
                      </m:e>
                    </m:d>
                  </m:oMath>
                </a14:m>
                <a:endParaRPr lang="en-US" altLang="ja-JP" dirty="0" smtClean="0">
                  <a:solidFill>
                    <a:prstClr val="black"/>
                  </a:solidFill>
                  <a:latin typeface="Calibri" panose="020F0502020204030204" pitchFamily="34" charset="0"/>
                  <a:ea typeface="ＭＳ Ｐゴシック"/>
                </a:endParaRPr>
              </a:p>
              <a:p>
                <a:pPr marL="0" lvl="2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SzPct val="50000"/>
                  <a:buFont typeface="Arial" panose="020B0604020202020204" pitchFamily="34" charset="0"/>
                  <a:buNone/>
                </a:pPr>
                <a:r>
                  <a:rPr lang="en-US" altLang="ja-JP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ja-JP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ja-JP" altLang="pt-BR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b>
                        <m:r>
                          <a:rPr lang="en-US" altLang="ja-JP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𝑢𝑣</m:t>
                        </m:r>
                      </m:sub>
                    </m:sSub>
                  </m:oMath>
                </a14:m>
                <a:r>
                  <a:rPr lang="en-US" altLang="ja-JP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/>
                  </a:rPr>
                  <a:t> is phase of channel component between transmit antenna </a:t>
                </a:r>
                <a:r>
                  <a:rPr lang="en-US" altLang="ja-JP" i="1" dirty="0" smtClean="0">
                    <a:solidFill>
                      <a:prstClr val="black"/>
                    </a:solidFill>
                    <a:ea typeface="ＭＳ Ｐゴシック"/>
                    <a:cs typeface="Times New Roman" panose="02020603050405020304" pitchFamily="18" charset="0"/>
                  </a:rPr>
                  <a:t>v</a:t>
                </a:r>
                <a:r>
                  <a:rPr lang="en-US" altLang="ja-JP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/>
                  </a:rPr>
                  <a:t> and  receive antenna </a:t>
                </a:r>
                <a:r>
                  <a:rPr lang="en-US" altLang="ja-JP" i="1" dirty="0" smtClean="0">
                    <a:solidFill>
                      <a:prstClr val="black"/>
                    </a:solidFill>
                    <a:ea typeface="ＭＳ Ｐゴシック"/>
                    <a:cs typeface="Times New Roman" panose="02020603050405020304" pitchFamily="18" charset="0"/>
                  </a:rPr>
                  <a:t>u</a:t>
                </a:r>
                <a:r>
                  <a:rPr lang="en-US" altLang="ja-JP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/>
                  </a:rPr>
                  <a:t>, and </a:t>
                </a:r>
                <a:r>
                  <a:rPr lang="en-US" altLang="ja-JP" dirty="0" smtClean="0">
                    <a:latin typeface="Symbol" panose="05050102010706020507" pitchFamily="18" charset="2"/>
                    <a:ea typeface="ＭＳ Ｐゴシック"/>
                  </a:rPr>
                  <a:t>a</a:t>
                </a:r>
                <a:r>
                  <a:rPr lang="en-US" altLang="ja-JP" dirty="0" smtClean="0">
                    <a:latin typeface="Calibri" panose="020F0502020204030204" pitchFamily="34" charset="0"/>
                    <a:ea typeface="ＭＳ Ｐゴシック"/>
                  </a:rPr>
                  <a:t> </a:t>
                </a:r>
                <a:r>
                  <a:rPr lang="en-US" altLang="ja-JP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/>
                  </a:rPr>
                  <a:t>is a power attenuation coefficient of cross-link terms.</a:t>
                </a:r>
              </a:p>
              <a:p>
                <a:pPr marL="0" lvl="2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SzPct val="50000"/>
                  <a:buFont typeface="Arial" panose="020B0604020202020204" pitchFamily="34" charset="0"/>
                  <a:buNone/>
                </a:pPr>
                <a:r>
                  <a:rPr lang="en-US" altLang="ja-JP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/>
                  </a:rPr>
                  <a:t>The LOS model #1 supposes that phases of channel components are independent random variables and uniformly distributed from 0 to 2</a:t>
                </a:r>
                <a:r>
                  <a:rPr lang="en-US" altLang="ja-JP" dirty="0" smtClean="0">
                    <a:solidFill>
                      <a:prstClr val="black"/>
                    </a:solidFill>
                    <a:latin typeface="Symbol" panose="05050102010706020507" pitchFamily="18" charset="2"/>
                    <a:ea typeface="ＭＳ Ｐゴシック"/>
                  </a:rPr>
                  <a:t>p</a:t>
                </a:r>
                <a:r>
                  <a:rPr lang="en-US" altLang="ja-JP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/>
                  </a:rPr>
                  <a:t> and </a:t>
                </a:r>
                <a:r>
                  <a:rPr lang="en-US" altLang="ja-JP" dirty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/>
                  </a:rPr>
                  <a:t>phases of channel components </a:t>
                </a:r>
                <a:r>
                  <a:rPr lang="en-US" altLang="ja-JP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/>
                  </a:rPr>
                  <a:t>are quasi-static parameters (i.e. Block fading (constant for each PPDU (PPDU length=8192 bytes))).</a:t>
                </a:r>
              </a:p>
              <a:p>
                <a:pPr marL="0" lvl="2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SzPct val="50000"/>
                  <a:buFont typeface="Arial" panose="020B0604020202020204" pitchFamily="34" charset="0"/>
                  <a:buNone/>
                </a:pPr>
                <a:r>
                  <a:rPr lang="en-US" altLang="ja-JP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/>
                  </a:rPr>
                  <a:t>The cross-link power attenuation coefficient </a:t>
                </a:r>
                <a:r>
                  <a:rPr lang="en-US" altLang="ja-JP" dirty="0">
                    <a:solidFill>
                      <a:prstClr val="black"/>
                    </a:solidFill>
                    <a:latin typeface="Symbol" panose="05050102010706020507" pitchFamily="18" charset="2"/>
                    <a:ea typeface="ＭＳ Ｐゴシック"/>
                  </a:rPr>
                  <a:t>a</a:t>
                </a:r>
                <a:r>
                  <a:rPr lang="en-US" altLang="ja-JP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/>
                  </a:rPr>
                  <a:t> depends on the coupling between transmit antennas and the distance between transmit and receive antennas. The </a:t>
                </a:r>
                <a:r>
                  <a:rPr lang="en-US" altLang="ja-JP" dirty="0" smtClean="0">
                    <a:latin typeface="Calibri" panose="020F0502020204030204" pitchFamily="34" charset="0"/>
                    <a:ea typeface="ＭＳ Ｐゴシック"/>
                  </a:rPr>
                  <a:t>coefficient </a:t>
                </a:r>
                <a:r>
                  <a:rPr lang="en-US" altLang="ja-JP" dirty="0">
                    <a:latin typeface="Symbol" panose="05050102010706020507" pitchFamily="18" charset="2"/>
                    <a:ea typeface="ＭＳ Ｐゴシック"/>
                  </a:rPr>
                  <a:t>a</a:t>
                </a:r>
                <a:r>
                  <a:rPr lang="en-US" altLang="ja-JP" dirty="0" smtClean="0">
                    <a:latin typeface="Calibri" panose="020F0502020204030204" pitchFamily="34" charset="0"/>
                    <a:ea typeface="ＭＳ Ｐゴシック"/>
                  </a:rPr>
                  <a:t> </a:t>
                </a:r>
                <a:r>
                  <a:rPr lang="en-US" altLang="ja-JP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/>
                  </a:rPr>
                  <a:t>has a range from 0 to 1.</a:t>
                </a:r>
                <a:endParaRPr lang="en-US" altLang="ja-JP" sz="1800" dirty="0">
                  <a:solidFill>
                    <a:prstClr val="black"/>
                  </a:solidFill>
                  <a:latin typeface="Calibri" panose="020F0502020204030204" pitchFamily="34" charset="0"/>
                  <a:ea typeface="ＭＳ Ｐゴシック"/>
                </a:endParaRPr>
              </a:p>
            </p:txBody>
          </p:sp>
        </mc:Choice>
        <mc:Fallback xmlns="">
          <p:sp>
            <p:nvSpPr>
              <p:cNvPr id="10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268760"/>
                <a:ext cx="8784976" cy="5301208"/>
              </a:xfrm>
              <a:prstGeom prst="rect">
                <a:avLst/>
              </a:prstGeom>
              <a:blipFill rotWithShape="1">
                <a:blip r:embed="rId3"/>
                <a:stretch>
                  <a:fillRect l="-832" t="-690" r="-2080" b="-345"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40613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dirty="0" smtClean="0"/>
              <a:t>May 2016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9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smtClean="0"/>
              <a:t>Yutaka Murakami, Panasonic</a:t>
            </a:r>
            <a:endParaRPr lang="en-GB" dirty="0"/>
          </a:p>
        </p:txBody>
      </p:sp>
      <p:sp>
        <p:nvSpPr>
          <p:cNvPr id="8" name="Rectangle 1"/>
          <p:cNvSpPr txBox="1">
            <a:spLocks noChangeArrowheads="1"/>
          </p:cNvSpPr>
          <p:nvPr/>
        </p:nvSpPr>
        <p:spPr bwMode="auto">
          <a:xfrm>
            <a:off x="676138" y="548680"/>
            <a:ext cx="7772400" cy="792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kumimoji="1"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ja-JP" kern="0" dirty="0" smtClean="0">
                <a:latin typeface="Calibri" panose="020F0502020204030204" pitchFamily="34" charset="0"/>
              </a:rPr>
              <a:t>Benefits of PH (1/2)</a:t>
            </a:r>
            <a:endParaRPr lang="ja-JP" altLang="en-US" kern="0" dirty="0">
              <a:latin typeface="Calibri" panose="020F0502020204030204" pitchFamily="34" charset="0"/>
            </a:endParaRPr>
          </a:p>
        </p:txBody>
      </p:sp>
      <p:sp>
        <p:nvSpPr>
          <p:cNvPr id="31" name="角丸四角形 30"/>
          <p:cNvSpPr/>
          <p:nvPr/>
        </p:nvSpPr>
        <p:spPr>
          <a:xfrm>
            <a:off x="4684940" y="3074298"/>
            <a:ext cx="4279548" cy="2857045"/>
          </a:xfrm>
          <a:prstGeom prst="roundRect">
            <a:avLst>
              <a:gd name="adj" fmla="val 4635"/>
            </a:avLst>
          </a:prstGeom>
          <a:solidFill>
            <a:srgbClr val="99FF99">
              <a:alpha val="38824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2" name="角丸四角形 31"/>
          <p:cNvSpPr/>
          <p:nvPr/>
        </p:nvSpPr>
        <p:spPr>
          <a:xfrm>
            <a:off x="220444" y="3096926"/>
            <a:ext cx="4279548" cy="2834417"/>
          </a:xfrm>
          <a:prstGeom prst="roundRect">
            <a:avLst>
              <a:gd name="adj" fmla="val 4635"/>
            </a:avLst>
          </a:prstGeom>
          <a:solidFill>
            <a:srgbClr val="4F81BD">
              <a:alpha val="3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79512" y="3264731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1" lang="en-US" altLang="ja-JP" sz="2000" dirty="0" smtClean="0">
                <a:solidFill>
                  <a:prstClr val="black"/>
                </a:solidFill>
                <a:latin typeface="Calibri"/>
                <a:ea typeface="ＭＳ Ｐゴシック"/>
              </a:rPr>
              <a:t>s</a:t>
            </a:r>
            <a:r>
              <a:rPr kumimoji="1" lang="en-US" altLang="ja-JP" sz="2000" baseline="-25000" dirty="0" smtClean="0">
                <a:solidFill>
                  <a:prstClr val="black"/>
                </a:solidFill>
                <a:latin typeface="Calibri"/>
                <a:ea typeface="ＭＳ Ｐゴシック"/>
              </a:rPr>
              <a:t>1</a:t>
            </a:r>
            <a:r>
              <a:rPr kumimoji="1" lang="en-US" altLang="ja-JP" sz="2000" dirty="0" smtClean="0">
                <a:solidFill>
                  <a:prstClr val="black"/>
                </a:solidFill>
                <a:latin typeface="Calibri"/>
                <a:ea typeface="ＭＳ Ｐゴシック"/>
              </a:rPr>
              <a:t>(</a:t>
            </a:r>
            <a:r>
              <a:rPr kumimoji="1" lang="en-US" altLang="ja-JP" sz="2000" dirty="0" err="1" smtClean="0">
                <a:solidFill>
                  <a:prstClr val="black"/>
                </a:solidFill>
                <a:latin typeface="Calibri"/>
                <a:ea typeface="ＭＳ Ｐゴシック"/>
              </a:rPr>
              <a:t>i</a:t>
            </a:r>
            <a:r>
              <a:rPr kumimoji="1" lang="en-US" altLang="ja-JP" sz="2000" dirty="0" smtClean="0">
                <a:solidFill>
                  <a:prstClr val="black"/>
                </a:solidFill>
                <a:latin typeface="Calibri"/>
                <a:ea typeface="ＭＳ Ｐゴシック"/>
              </a:rPr>
              <a:t>)</a:t>
            </a:r>
            <a:endParaRPr kumimoji="1" lang="ja-JP" altLang="en-US" sz="20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79512" y="4456947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1" lang="en-US" altLang="ja-JP" sz="2000" dirty="0" smtClean="0">
                <a:solidFill>
                  <a:prstClr val="black"/>
                </a:solidFill>
                <a:latin typeface="Calibri"/>
                <a:ea typeface="ＭＳ Ｐゴシック"/>
              </a:rPr>
              <a:t>s</a:t>
            </a:r>
            <a:r>
              <a:rPr kumimoji="1" lang="en-US" altLang="ja-JP" sz="2000" baseline="-25000" dirty="0" smtClean="0">
                <a:solidFill>
                  <a:prstClr val="black"/>
                </a:solidFill>
                <a:latin typeface="Calibri"/>
                <a:ea typeface="ＭＳ Ｐゴシック"/>
              </a:rPr>
              <a:t>2</a:t>
            </a:r>
            <a:r>
              <a:rPr kumimoji="1" lang="en-US" altLang="ja-JP" sz="2000" dirty="0" smtClean="0">
                <a:solidFill>
                  <a:prstClr val="black"/>
                </a:solidFill>
                <a:latin typeface="Calibri"/>
                <a:ea typeface="ＭＳ Ｐゴシック"/>
              </a:rPr>
              <a:t>(</a:t>
            </a:r>
            <a:r>
              <a:rPr kumimoji="1" lang="en-US" altLang="ja-JP" sz="2000" dirty="0" err="1" smtClean="0">
                <a:solidFill>
                  <a:prstClr val="black"/>
                </a:solidFill>
                <a:latin typeface="Calibri"/>
                <a:ea typeface="ＭＳ Ｐゴシック"/>
              </a:rPr>
              <a:t>i</a:t>
            </a:r>
            <a:r>
              <a:rPr kumimoji="1" lang="en-US" altLang="ja-JP" sz="2000" dirty="0" smtClean="0">
                <a:solidFill>
                  <a:prstClr val="black"/>
                </a:solidFill>
                <a:latin typeface="Calibri"/>
                <a:ea typeface="ＭＳ Ｐゴシック"/>
              </a:rPr>
              <a:t>)</a:t>
            </a:r>
            <a:endParaRPr kumimoji="1" lang="ja-JP" altLang="en-US" sz="20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4644008" y="3264731"/>
            <a:ext cx="943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1" lang="en-US" altLang="ja-JP" sz="2000" dirty="0" smtClean="0">
                <a:solidFill>
                  <a:prstClr val="black"/>
                </a:solidFill>
                <a:latin typeface="Calibri"/>
                <a:ea typeface="ＭＳ Ｐゴシック"/>
              </a:rPr>
              <a:t>Rx</a:t>
            </a:r>
            <a:r>
              <a:rPr kumimoji="1" lang="en-US" altLang="ja-JP" sz="2000" baseline="-25000" dirty="0" smtClean="0">
                <a:solidFill>
                  <a:prstClr val="black"/>
                </a:solidFill>
                <a:latin typeface="Calibri"/>
                <a:ea typeface="ＭＳ Ｐゴシック"/>
              </a:rPr>
              <a:t>1</a:t>
            </a:r>
            <a:r>
              <a:rPr kumimoji="1" lang="en-US" altLang="ja-JP" sz="2000" dirty="0" smtClean="0">
                <a:solidFill>
                  <a:prstClr val="black"/>
                </a:solidFill>
                <a:latin typeface="Calibri"/>
                <a:ea typeface="ＭＳ Ｐゴシック"/>
              </a:rPr>
              <a:t>(</a:t>
            </a:r>
            <a:r>
              <a:rPr kumimoji="1" lang="en-US" altLang="ja-JP" sz="2000" dirty="0" err="1" smtClean="0">
                <a:solidFill>
                  <a:prstClr val="black"/>
                </a:solidFill>
                <a:latin typeface="Calibri"/>
                <a:ea typeface="ＭＳ Ｐゴシック"/>
              </a:rPr>
              <a:t>i</a:t>
            </a:r>
            <a:r>
              <a:rPr kumimoji="1" lang="en-US" altLang="ja-JP" sz="2000" dirty="0" smtClean="0">
                <a:solidFill>
                  <a:prstClr val="black"/>
                </a:solidFill>
                <a:latin typeface="Calibri"/>
                <a:ea typeface="ＭＳ Ｐゴシック"/>
              </a:rPr>
              <a:t>)</a:t>
            </a:r>
            <a:endParaRPr kumimoji="1" lang="ja-JP" altLang="en-US" sz="20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4644008" y="4344851"/>
            <a:ext cx="943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1" lang="en-US" altLang="ja-JP" sz="2000" dirty="0" smtClean="0">
                <a:solidFill>
                  <a:prstClr val="black"/>
                </a:solidFill>
                <a:latin typeface="Calibri"/>
                <a:ea typeface="ＭＳ Ｐゴシック"/>
              </a:rPr>
              <a:t>Rx</a:t>
            </a:r>
            <a:r>
              <a:rPr kumimoji="1" lang="en-US" altLang="ja-JP" sz="2000" baseline="-25000" dirty="0" smtClean="0">
                <a:solidFill>
                  <a:prstClr val="black"/>
                </a:solidFill>
                <a:latin typeface="Calibri"/>
                <a:ea typeface="ＭＳ Ｐゴシック"/>
              </a:rPr>
              <a:t>2</a:t>
            </a:r>
            <a:r>
              <a:rPr kumimoji="1" lang="en-US" altLang="ja-JP" sz="2000" dirty="0" smtClean="0">
                <a:solidFill>
                  <a:prstClr val="black"/>
                </a:solidFill>
                <a:latin typeface="Calibri"/>
                <a:ea typeface="ＭＳ Ｐゴシック"/>
              </a:rPr>
              <a:t>(</a:t>
            </a:r>
            <a:r>
              <a:rPr kumimoji="1" lang="en-US" altLang="ja-JP" sz="2000" dirty="0" err="1" smtClean="0">
                <a:solidFill>
                  <a:prstClr val="black"/>
                </a:solidFill>
                <a:latin typeface="Calibri"/>
                <a:ea typeface="ＭＳ Ｐゴシック"/>
              </a:rPr>
              <a:t>i</a:t>
            </a:r>
            <a:r>
              <a:rPr kumimoji="1" lang="en-US" altLang="ja-JP" sz="2000" dirty="0" smtClean="0">
                <a:solidFill>
                  <a:prstClr val="black"/>
                </a:solidFill>
                <a:latin typeface="Calibri"/>
                <a:ea typeface="ＭＳ Ｐゴシック"/>
              </a:rPr>
              <a:t>)</a:t>
            </a:r>
            <a:endParaRPr kumimoji="1" lang="ja-JP" altLang="en-US" sz="20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38" name="正方形/長方形 37"/>
          <p:cNvSpPr/>
          <p:nvPr/>
        </p:nvSpPr>
        <p:spPr>
          <a:xfrm>
            <a:off x="269977" y="5920726"/>
            <a:ext cx="87664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1" lang="en-US" altLang="ja-JP" sz="1600" dirty="0" smtClean="0">
                <a:solidFill>
                  <a:prstClr val="black"/>
                </a:solidFill>
                <a:latin typeface="Calibri"/>
                <a:ea typeface="ＭＳ Ｐゴシック"/>
              </a:rPr>
              <a:t>In this case, received state of signal points falls </a:t>
            </a:r>
            <a:r>
              <a:rPr kumimoji="1" lang="en-US" altLang="ja-JP" sz="1600" dirty="0">
                <a:solidFill>
                  <a:prstClr val="black"/>
                </a:solidFill>
                <a:latin typeface="Calibri"/>
                <a:ea typeface="ＭＳ Ｐゴシック"/>
              </a:rPr>
              <a:t>into </a:t>
            </a:r>
            <a:r>
              <a:rPr kumimoji="1" lang="en-US" altLang="ja-JP" sz="1600" dirty="0" smtClean="0">
                <a:solidFill>
                  <a:prstClr val="black"/>
                </a:solidFill>
                <a:latin typeface="Calibri"/>
                <a:ea typeface="ＭＳ Ｐゴシック"/>
              </a:rPr>
              <a:t>destructive interference (constellation degeneracy).</a:t>
            </a:r>
            <a:endParaRPr kumimoji="1" lang="ja-JP" altLang="en-US" sz="16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251520" y="3056857"/>
            <a:ext cx="2479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1" lang="en-US" altLang="ja-JP" sz="18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Transmitter</a:t>
            </a:r>
            <a:endParaRPr kumimoji="1" lang="ja-JP" altLang="en-US" sz="1800" b="1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4705237" y="3056857"/>
            <a:ext cx="1239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1" lang="en-US" altLang="ja-JP" sz="1800" b="1" dirty="0" smtClean="0">
                <a:solidFill>
                  <a:prstClr val="black"/>
                </a:solidFill>
                <a:latin typeface="Calibri"/>
                <a:ea typeface="ＭＳ Ｐゴシック"/>
              </a:rPr>
              <a:t>Receiver</a:t>
            </a:r>
            <a:endParaRPr kumimoji="1" lang="ja-JP" altLang="en-US" sz="1800" b="1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cxnSp>
        <p:nvCxnSpPr>
          <p:cNvPr id="41" name="直線矢印コネクタ 40"/>
          <p:cNvCxnSpPr/>
          <p:nvPr/>
        </p:nvCxnSpPr>
        <p:spPr>
          <a:xfrm>
            <a:off x="683568" y="5609057"/>
            <a:ext cx="3024336" cy="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42" name="テキスト ボックス 41"/>
          <p:cNvSpPr txBox="1"/>
          <p:nvPr/>
        </p:nvSpPr>
        <p:spPr>
          <a:xfrm>
            <a:off x="3707904" y="5414519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1" lang="en-US" altLang="ja-JP" sz="1600" dirty="0" smtClean="0">
                <a:solidFill>
                  <a:prstClr val="black"/>
                </a:solidFill>
                <a:latin typeface="Calibri"/>
                <a:ea typeface="ＭＳ Ｐゴシック"/>
              </a:rPr>
              <a:t>symbol</a:t>
            </a:r>
            <a:endParaRPr kumimoji="1" lang="ja-JP" altLang="en-US" sz="16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cxnSp>
        <p:nvCxnSpPr>
          <p:cNvPr id="43" name="直線矢印コネクタ 42"/>
          <p:cNvCxnSpPr/>
          <p:nvPr/>
        </p:nvCxnSpPr>
        <p:spPr>
          <a:xfrm>
            <a:off x="5148064" y="5609057"/>
            <a:ext cx="3024336" cy="0"/>
          </a:xfrm>
          <a:prstGeom prst="straightConnector1">
            <a:avLst/>
          </a:prstGeom>
          <a:noFill/>
          <a:ln w="28575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sp>
        <p:nvSpPr>
          <p:cNvPr id="44" name="テキスト ボックス 43"/>
          <p:cNvSpPr txBox="1"/>
          <p:nvPr/>
        </p:nvSpPr>
        <p:spPr>
          <a:xfrm>
            <a:off x="8172400" y="5414519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1" lang="en-US" altLang="ja-JP" sz="1600" dirty="0" smtClean="0">
                <a:solidFill>
                  <a:prstClr val="black"/>
                </a:solidFill>
                <a:latin typeface="Calibri"/>
                <a:ea typeface="ＭＳ Ｐゴシック"/>
              </a:rPr>
              <a:t>symbol</a:t>
            </a:r>
            <a:endParaRPr kumimoji="1" lang="ja-JP" altLang="en-US" sz="1600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971600" y="5598623"/>
            <a:ext cx="396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1" lang="en-US" altLang="ja-JP" sz="1600" dirty="0" smtClean="0">
                <a:solidFill>
                  <a:srgbClr val="FF0000"/>
                </a:solidFill>
                <a:latin typeface="Calibri"/>
                <a:ea typeface="ＭＳ Ｐゴシック"/>
              </a:rPr>
              <a:t>#0</a:t>
            </a:r>
            <a:endParaRPr kumimoji="1" lang="ja-JP" altLang="en-US" sz="1600" dirty="0">
              <a:solidFill>
                <a:srgbClr val="FF0000"/>
              </a:solidFill>
              <a:latin typeface="Calibri"/>
              <a:ea typeface="ＭＳ Ｐゴシック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2051720" y="5605631"/>
            <a:ext cx="396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1" lang="en-US" altLang="ja-JP" sz="1600" dirty="0" smtClean="0">
                <a:solidFill>
                  <a:srgbClr val="FF0000"/>
                </a:solidFill>
                <a:latin typeface="Calibri"/>
                <a:ea typeface="ＭＳ Ｐゴシック"/>
              </a:rPr>
              <a:t>#1</a:t>
            </a:r>
            <a:endParaRPr kumimoji="1" lang="ja-JP" altLang="en-US" sz="1600" dirty="0">
              <a:solidFill>
                <a:srgbClr val="FF0000"/>
              </a:solidFill>
              <a:latin typeface="Calibri"/>
              <a:ea typeface="ＭＳ Ｐゴシック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3167844" y="5610726"/>
            <a:ext cx="396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1" lang="en-US" altLang="ja-JP" sz="1600" dirty="0" smtClean="0">
                <a:solidFill>
                  <a:srgbClr val="FF0000"/>
                </a:solidFill>
                <a:latin typeface="Calibri"/>
                <a:ea typeface="ＭＳ Ｐゴシック"/>
              </a:rPr>
              <a:t>#2</a:t>
            </a:r>
            <a:endParaRPr kumimoji="1" lang="ja-JP" altLang="en-US" sz="1600" dirty="0">
              <a:solidFill>
                <a:srgbClr val="FF0000"/>
              </a:solidFill>
              <a:latin typeface="Calibri"/>
              <a:ea typeface="ＭＳ Ｐゴシック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5580112" y="5592789"/>
            <a:ext cx="396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1" lang="en-US" altLang="ja-JP" sz="1600" dirty="0" smtClean="0">
                <a:solidFill>
                  <a:srgbClr val="FF0000"/>
                </a:solidFill>
                <a:latin typeface="Calibri"/>
                <a:ea typeface="ＭＳ Ｐゴシック"/>
              </a:rPr>
              <a:t>#0</a:t>
            </a:r>
            <a:endParaRPr kumimoji="1" lang="ja-JP" altLang="en-US" sz="1600" dirty="0">
              <a:solidFill>
                <a:srgbClr val="FF0000"/>
              </a:solidFill>
              <a:latin typeface="Calibri"/>
              <a:ea typeface="ＭＳ Ｐゴシック"/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6624228" y="5605631"/>
            <a:ext cx="396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1" lang="en-US" altLang="ja-JP" sz="1600" dirty="0" smtClean="0">
                <a:solidFill>
                  <a:srgbClr val="FF0000"/>
                </a:solidFill>
                <a:latin typeface="Calibri"/>
                <a:ea typeface="ＭＳ Ｐゴシック"/>
              </a:rPr>
              <a:t>#1</a:t>
            </a:r>
            <a:endParaRPr kumimoji="1" lang="ja-JP" altLang="en-US" sz="1600" dirty="0">
              <a:solidFill>
                <a:srgbClr val="FF0000"/>
              </a:solidFill>
              <a:latin typeface="Calibri"/>
              <a:ea typeface="ＭＳ Ｐゴシック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7704348" y="5610726"/>
            <a:ext cx="396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1" lang="en-US" altLang="ja-JP" sz="1600" dirty="0" smtClean="0">
                <a:solidFill>
                  <a:srgbClr val="FF0000"/>
                </a:solidFill>
                <a:latin typeface="Calibri"/>
                <a:ea typeface="ＭＳ Ｐゴシック"/>
              </a:rPr>
              <a:t>#2</a:t>
            </a:r>
            <a:endParaRPr kumimoji="1" lang="ja-JP" altLang="en-US" sz="1600" dirty="0">
              <a:solidFill>
                <a:srgbClr val="FF0000"/>
              </a:solidFill>
              <a:latin typeface="Calibri"/>
              <a:ea typeface="ＭＳ Ｐゴシック"/>
            </a:endParaRPr>
          </a:p>
        </p:txBody>
      </p:sp>
      <p:cxnSp>
        <p:nvCxnSpPr>
          <p:cNvPr id="51" name="直線コネクタ 50"/>
          <p:cNvCxnSpPr/>
          <p:nvPr/>
        </p:nvCxnSpPr>
        <p:spPr>
          <a:xfrm>
            <a:off x="8460432" y="3992961"/>
            <a:ext cx="370384" cy="0"/>
          </a:xfrm>
          <a:prstGeom prst="line">
            <a:avLst/>
          </a:prstGeom>
          <a:noFill/>
          <a:ln w="66675" cap="flat" cmpd="sng" algn="ctr">
            <a:solidFill>
              <a:sysClr val="windowText" lastClr="000000"/>
            </a:solidFill>
            <a:prstDash val="sysDot"/>
          </a:ln>
          <a:effectLst/>
        </p:spPr>
      </p:cxnSp>
      <p:cxnSp>
        <p:nvCxnSpPr>
          <p:cNvPr id="52" name="直線コネクタ 51"/>
          <p:cNvCxnSpPr/>
          <p:nvPr/>
        </p:nvCxnSpPr>
        <p:spPr>
          <a:xfrm>
            <a:off x="8460432" y="5001073"/>
            <a:ext cx="370384" cy="0"/>
          </a:xfrm>
          <a:prstGeom prst="line">
            <a:avLst/>
          </a:prstGeom>
          <a:noFill/>
          <a:ln w="66675" cap="flat" cmpd="sng" algn="ctr">
            <a:solidFill>
              <a:sysClr val="windowText" lastClr="000000"/>
            </a:solidFill>
            <a:prstDash val="sysDot"/>
          </a:ln>
          <a:effectLst/>
        </p:spPr>
      </p:cxnSp>
      <p:cxnSp>
        <p:nvCxnSpPr>
          <p:cNvPr id="53" name="直線コネクタ 52"/>
          <p:cNvCxnSpPr/>
          <p:nvPr/>
        </p:nvCxnSpPr>
        <p:spPr>
          <a:xfrm>
            <a:off x="3995936" y="3992961"/>
            <a:ext cx="370384" cy="0"/>
          </a:xfrm>
          <a:prstGeom prst="line">
            <a:avLst/>
          </a:prstGeom>
          <a:noFill/>
          <a:ln w="66675" cap="flat" cmpd="sng" algn="ctr">
            <a:solidFill>
              <a:sysClr val="windowText" lastClr="000000"/>
            </a:solidFill>
            <a:prstDash val="sysDot"/>
          </a:ln>
          <a:effectLst/>
        </p:spPr>
      </p:cxnSp>
      <p:cxnSp>
        <p:nvCxnSpPr>
          <p:cNvPr id="54" name="直線コネクタ 53"/>
          <p:cNvCxnSpPr/>
          <p:nvPr/>
        </p:nvCxnSpPr>
        <p:spPr>
          <a:xfrm>
            <a:off x="3995936" y="5001073"/>
            <a:ext cx="370384" cy="0"/>
          </a:xfrm>
          <a:prstGeom prst="line">
            <a:avLst/>
          </a:prstGeom>
          <a:noFill/>
          <a:ln w="66675" cap="flat" cmpd="sng" algn="ctr">
            <a:solidFill>
              <a:sysClr val="windowText" lastClr="000000"/>
            </a:solidFill>
            <a:prstDash val="sysDot"/>
          </a:ln>
          <a:effectLst/>
        </p:spPr>
      </p:cxnSp>
      <p:pic>
        <p:nvPicPr>
          <p:cNvPr id="55" name="Picture 3" descr="C:\Users\3960289\Desktop\NG60\1605F2F提案\PH_constellations\PH_constellation_rx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474058"/>
            <a:ext cx="987393" cy="98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" descr="C:\Users\3960289\Desktop\NG60\1605F2F提案\PH_constellations\PH_constellation_rx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517736"/>
            <a:ext cx="987393" cy="98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3" descr="C:\Users\3960289\Desktop\NG60\1605F2F提案\PH_constellations\PH_constellation_rx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017" y="3474058"/>
            <a:ext cx="987393" cy="98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3" descr="C:\Users\3960289\Desktop\NG60\1605F2F提案\PH_constellations\PH_constellation_rx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667" y="3474058"/>
            <a:ext cx="987393" cy="98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3" descr="C:\Users\3960289\Desktop\NG60\1605F2F提案\PH_constellations\PH_constellation_rx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911" y="4497017"/>
            <a:ext cx="987393" cy="98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3" descr="C:\Users\3960289\Desktop\NG60\1605F2F提案\PH_constellations\PH_constellation_rx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667" y="4517735"/>
            <a:ext cx="987393" cy="98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C:\Users\3960289\Desktop\NG60\1605F2F提案\PH_constellations\PH_constellation_tx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43" y="3437616"/>
            <a:ext cx="987393" cy="98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C:\Users\3960289\Desktop\NG60\1605F2F提案\PH_constellations\PH_constellation_tx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132" y="3437616"/>
            <a:ext cx="987393" cy="98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C:\Users\3960289\Desktop\NG60\1605F2F提案\PH_constellations\PH_constellation_tx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437616"/>
            <a:ext cx="987393" cy="98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テキスト ボックス 63"/>
          <p:cNvSpPr txBox="1"/>
          <p:nvPr/>
        </p:nvSpPr>
        <p:spPr>
          <a:xfrm>
            <a:off x="2051720" y="3439368"/>
            <a:ext cx="540042" cy="7200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</a:rPr>
              <a:t>r=2</a:t>
            </a:r>
            <a:r>
              <a:rPr kumimoji="1" lang="en-US" altLang="ja-JP" sz="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/>
              </a:rPr>
              <a:t>p</a:t>
            </a:r>
            <a:r>
              <a:rPr kumimoji="1" lang="en-US" altLang="ja-JP" sz="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</a:rPr>
              <a:t>*1/7</a:t>
            </a:r>
            <a:endParaRPr kumimoji="1" lang="ja-JP" altLang="en-US" sz="3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3153209" y="3439360"/>
            <a:ext cx="540042" cy="7200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</a:rPr>
              <a:t>r=2</a:t>
            </a:r>
            <a:r>
              <a:rPr kumimoji="1" lang="en-US" altLang="ja-JP" sz="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/>
              </a:rPr>
              <a:t>p</a:t>
            </a:r>
            <a:r>
              <a:rPr kumimoji="1" lang="en-US" altLang="ja-JP" sz="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</a:rPr>
              <a:t>*2/7</a:t>
            </a:r>
            <a:endParaRPr kumimoji="1" lang="ja-JP" altLang="en-US" sz="3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</a:endParaRPr>
          </a:p>
        </p:txBody>
      </p:sp>
      <p:pic>
        <p:nvPicPr>
          <p:cNvPr id="66" name="Picture 2" descr="C:\Users\3960289\Desktop\NG60\1605F2F提案\PH_constellations\PH_constellation_tx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43" y="4497017"/>
            <a:ext cx="987393" cy="98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2" descr="C:\Users\3960289\Desktop\NG60\1605F2F提案\PH_constellations\PH_constellation_tx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132" y="4497017"/>
            <a:ext cx="987393" cy="98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 descr="C:\Users\3960289\Desktop\NG60\1605F2F提案\PH_constellations\PH_constellation_tx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497017"/>
            <a:ext cx="987393" cy="98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テキスト ボックス 68"/>
          <p:cNvSpPr txBox="1"/>
          <p:nvPr/>
        </p:nvSpPr>
        <p:spPr>
          <a:xfrm>
            <a:off x="2051720" y="4498769"/>
            <a:ext cx="540042" cy="7200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</a:rPr>
              <a:t>r=2</a:t>
            </a:r>
            <a:r>
              <a:rPr kumimoji="1" lang="en-US" altLang="ja-JP" sz="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/>
              </a:rPr>
              <a:t>p</a:t>
            </a:r>
            <a:r>
              <a:rPr kumimoji="1" lang="en-US" altLang="ja-JP" sz="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</a:rPr>
              <a:t>*1/7</a:t>
            </a:r>
            <a:endParaRPr kumimoji="1" lang="ja-JP" altLang="en-US" sz="3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</a:endParaRP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3153209" y="4498761"/>
            <a:ext cx="540042" cy="72000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</a:rPr>
              <a:t>r=2</a:t>
            </a:r>
            <a:r>
              <a:rPr kumimoji="1" lang="en-US" altLang="ja-JP" sz="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/>
              </a:rPr>
              <a:t>p</a:t>
            </a:r>
            <a:r>
              <a:rPr kumimoji="1" lang="en-US" altLang="ja-JP" sz="3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</a:rPr>
              <a:t>*2/7</a:t>
            </a:r>
            <a:endParaRPr kumimoji="1" lang="ja-JP" altLang="en-US" sz="3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</a:endParaRPr>
          </a:p>
        </p:txBody>
      </p:sp>
      <p:sp>
        <p:nvSpPr>
          <p:cNvPr id="71" name="正方形/長方形 70"/>
          <p:cNvSpPr/>
          <p:nvPr/>
        </p:nvSpPr>
        <p:spPr>
          <a:xfrm>
            <a:off x="6588224" y="2810903"/>
            <a:ext cx="25639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1" lang="en-US" altLang="ja-JP" sz="1800" b="1" i="1" dirty="0" smtClean="0">
                <a:solidFill>
                  <a:prstClr val="black"/>
                </a:solidFill>
                <a:latin typeface="Calibri"/>
                <a:ea typeface="ＭＳ Ｐゴシック"/>
              </a:rPr>
              <a:t>Received state is static</a:t>
            </a:r>
            <a:endParaRPr kumimoji="1" lang="ja-JP" altLang="en-US" sz="1800" b="1" i="1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72" name="正方形/長方形 71"/>
          <p:cNvSpPr/>
          <p:nvPr/>
        </p:nvSpPr>
        <p:spPr>
          <a:xfrm>
            <a:off x="198062" y="6227216"/>
            <a:ext cx="87664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1" lang="en-US" altLang="ja-JP" sz="1400" u="sng" dirty="0" smtClean="0">
                <a:solidFill>
                  <a:prstClr val="black"/>
                </a:solidFill>
                <a:latin typeface="Calibri"/>
                <a:ea typeface="ＭＳ Ｐゴシック"/>
              </a:rPr>
              <a:t>*Note that this assumption is an example to help easy understanding of PH operation.</a:t>
            </a:r>
            <a:endParaRPr kumimoji="1" lang="ja-JP" altLang="en-US" sz="1400" u="sng" dirty="0">
              <a:solidFill>
                <a:prstClr val="black"/>
              </a:solidFill>
              <a:latin typeface="Calibri"/>
              <a:ea typeface="ＭＳ Ｐゴシック"/>
            </a:endParaRPr>
          </a:p>
        </p:txBody>
      </p:sp>
      <p:sp>
        <p:nvSpPr>
          <p:cNvPr id="73" name="正方形/長方形 72"/>
          <p:cNvSpPr/>
          <p:nvPr/>
        </p:nvSpPr>
        <p:spPr>
          <a:xfrm>
            <a:off x="5753115" y="3103023"/>
            <a:ext cx="33658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1" lang="en-US" altLang="ja-JP" sz="1200" b="1" u="sng" dirty="0" smtClean="0">
                <a:solidFill>
                  <a:srgbClr val="0000FF"/>
                </a:solidFill>
                <a:latin typeface="Calibri"/>
                <a:ea typeface="ＭＳ Ｐゴシック"/>
              </a:rPr>
              <a:t>constellation degeneracy (9=16-7 signal points)</a:t>
            </a:r>
            <a:endParaRPr kumimoji="1" lang="ja-JP" altLang="en-US" sz="1200" b="1" u="sng" dirty="0">
              <a:solidFill>
                <a:srgbClr val="0000FF"/>
              </a:solidFill>
              <a:latin typeface="Calibri"/>
              <a:ea typeface="ＭＳ Ｐゴシック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2"/>
              <p:cNvSpPr txBox="1">
                <a:spLocks noChangeArrowheads="1"/>
              </p:cNvSpPr>
              <p:nvPr/>
            </p:nvSpPr>
            <p:spPr>
              <a:xfrm>
                <a:off x="97067" y="1196752"/>
                <a:ext cx="9011437" cy="4536504"/>
              </a:xfrm>
              <a:prstGeom prst="rect">
                <a:avLst/>
              </a:prstGeom>
              <a:ln/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2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SzPct val="50000"/>
                  <a:buFont typeface="Arial" panose="020B0604020202020204" pitchFamily="34" charset="0"/>
                  <a:buNone/>
                </a:pPr>
                <a:r>
                  <a:rPr lang="en-US" altLang="ja-JP" sz="1600" dirty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/>
                  </a:rPr>
                  <a:t>The LOS model #1 supposes that phases of channel components are independent random variables and uniformly distributed from 0 to 2</a:t>
                </a:r>
                <a:r>
                  <a:rPr lang="en-US" altLang="ja-JP" sz="1600" dirty="0">
                    <a:solidFill>
                      <a:prstClr val="black"/>
                    </a:solidFill>
                    <a:latin typeface="Symbol" panose="05050102010706020507" pitchFamily="18" charset="2"/>
                    <a:ea typeface="ＭＳ Ｐゴシック"/>
                  </a:rPr>
                  <a:t>p</a:t>
                </a:r>
                <a:r>
                  <a:rPr lang="en-US" altLang="ja-JP" sz="1600" dirty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/>
                  </a:rPr>
                  <a:t> and phases of channel components are </a:t>
                </a:r>
                <a:r>
                  <a:rPr lang="en-US" altLang="ja-JP" sz="1600" b="1" i="1" dirty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/>
                  </a:rPr>
                  <a:t>quasi-static</a:t>
                </a:r>
                <a:r>
                  <a:rPr lang="en-US" altLang="ja-JP" sz="1600" dirty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/>
                  </a:rPr>
                  <a:t> parameters (i.e. </a:t>
                </a:r>
                <a:r>
                  <a:rPr lang="en-US" altLang="ja-JP" sz="1600" b="1" i="1" dirty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/>
                  </a:rPr>
                  <a:t>Block fading </a:t>
                </a:r>
                <a:r>
                  <a:rPr lang="en-US" altLang="ja-JP" sz="1600" dirty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/>
                  </a:rPr>
                  <a:t>(constant for each PPDU (PPDU length=8192 bytes</a:t>
                </a:r>
                <a:r>
                  <a:rPr lang="en-US" altLang="ja-JP" sz="16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/>
                  </a:rPr>
                  <a:t>))).</a:t>
                </a:r>
              </a:p>
              <a:p>
                <a:pPr marL="0" lvl="2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SzPct val="50000"/>
                  <a:buFont typeface="Arial" panose="020B0604020202020204" pitchFamily="34" charset="0"/>
                  <a:buNone/>
                </a:pPr>
                <a:endParaRPr lang="en-US" altLang="ja-JP" sz="400" dirty="0" smtClean="0">
                  <a:solidFill>
                    <a:prstClr val="black"/>
                  </a:solidFill>
                  <a:latin typeface="Calibri" panose="020F0502020204030204" pitchFamily="34" charset="0"/>
                  <a:ea typeface="ＭＳ Ｐゴシック"/>
                </a:endParaRPr>
              </a:p>
              <a:p>
                <a:pPr marL="0" lvl="2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SzPct val="50000"/>
                  <a:buFont typeface="Arial" panose="020B0604020202020204" pitchFamily="34" charset="0"/>
                  <a:buNone/>
                </a:pPr>
                <a:r>
                  <a:rPr lang="en-US" altLang="ja-JP" sz="16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/>
                  </a:rPr>
                  <a:t>Ex.) Block fading with </a:t>
                </a:r>
                <a:r>
                  <a:rPr lang="en-US" altLang="ja-JP" sz="1600" dirty="0" smtClean="0">
                    <a:solidFill>
                      <a:prstClr val="black"/>
                    </a:solidFill>
                    <a:latin typeface="Symbol" panose="05050102010706020507" pitchFamily="18" charset="2"/>
                    <a:ea typeface="ＭＳ Ｐゴシック"/>
                  </a:rPr>
                  <a:t>a</a:t>
                </a:r>
                <a:r>
                  <a:rPr lang="en-US" altLang="ja-JP" sz="16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/>
                  </a:rPr>
                  <a:t>=1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ja-JP" sz="1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ja-JP" altLang="pt-BR" sz="1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b>
                        <m:r>
                          <a:rPr lang="en-US" altLang="ja-JP" sz="1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11</m:t>
                        </m:r>
                      </m:sub>
                    </m:sSub>
                  </m:oMath>
                </a14:m>
                <a:r>
                  <a:rPr lang="en-US" altLang="ja-JP" sz="16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ja-JP" sz="1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ja-JP" altLang="pt-BR" sz="1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b>
                        <m:r>
                          <a:rPr lang="en-US" altLang="ja-JP" sz="1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12</m:t>
                        </m:r>
                      </m:sub>
                    </m:sSub>
                  </m:oMath>
                </a14:m>
                <a:r>
                  <a:rPr lang="en-US" altLang="ja-JP" sz="16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ja-JP" sz="1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ja-JP" altLang="pt-BR" sz="1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b>
                        <m:r>
                          <a:rPr lang="en-US" altLang="ja-JP" sz="1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21</m:t>
                        </m:r>
                      </m:sub>
                    </m:sSub>
                  </m:oMath>
                </a14:m>
                <a:r>
                  <a:rPr lang="en-US" altLang="ja-JP" sz="16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ja-JP" sz="1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ja-JP" altLang="pt-BR" sz="1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𝜑</m:t>
                        </m:r>
                      </m:e>
                      <m:sub>
                        <m:r>
                          <a:rPr lang="en-US" altLang="ja-JP" sz="1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22</m:t>
                        </m:r>
                      </m:sub>
                    </m:sSub>
                  </m:oMath>
                </a14:m>
                <a:r>
                  <a:rPr lang="en-US" altLang="ja-JP" sz="16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/>
                  </a:rPr>
                  <a:t> = 0 radian of </a:t>
                </a:r>
              </a:p>
              <a:p>
                <a:pPr marL="0" lvl="2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SzPct val="50000"/>
                  <a:buFont typeface="Arial" panose="020B0604020202020204" pitchFamily="34" charset="0"/>
                  <a:buNone/>
                </a:pPr>
                <a:r>
                  <a:rPr lang="ja-JP" altLang="en-US" sz="1600" dirty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/>
                  </a:rPr>
                  <a:t>　</a:t>
                </a:r>
                <a:r>
                  <a:rPr lang="ja-JP" altLang="en-US" sz="16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/>
                  </a:rPr>
                  <a:t>　 </a:t>
                </a:r>
                <a:r>
                  <a:rPr lang="en-US" altLang="ja-JP" sz="16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/>
                  </a:rPr>
                  <a:t>channel </a:t>
                </a:r>
                <a:r>
                  <a:rPr lang="en-US" altLang="ja-JP" sz="1600" dirty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/>
                  </a:rPr>
                  <a:t>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altLang="ja-JP" sz="1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ja-JP" sz="1600" b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𝐇</m:t>
                        </m:r>
                      </m:e>
                      <m:sub>
                        <m:r>
                          <a:rPr lang="en-US" altLang="ja-JP" sz="1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#1</m:t>
                        </m:r>
                      </m:sub>
                    </m:sSub>
                    <m:r>
                      <a:rPr lang="en-US" altLang="ja-JP" sz="16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ja-JP" sz="16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ja-JP" sz="16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altLang="ja-JP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ja-JP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altLang="ja-JP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pt-BR" altLang="ja-JP" sz="1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pt-BR" sz="1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US" altLang="ja-JP" sz="1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11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  <m:e>
                              <m:rad>
                                <m:radPr>
                                  <m:degHide m:val="on"/>
                                  <m:ctrlPr>
                                    <a:rPr lang="en-US" altLang="ja-JP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ja-JP" altLang="en-US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𝛼</m:t>
                                  </m:r>
                                </m:e>
                              </m:rad>
                              <m:sSup>
                                <m:sSupPr>
                                  <m:ctrlPr>
                                    <a:rPr lang="en-US" altLang="ja-JP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ja-JP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altLang="ja-JP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pt-BR" altLang="ja-JP" sz="1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pt-BR" sz="1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US" altLang="ja-JP" sz="1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12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altLang="ja-JP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altLang="ja-JP" sz="1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ja-JP" altLang="en-US" sz="1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𝛼</m:t>
                                      </m:r>
                                    </m:e>
                                  </m:rad>
                                  <m:r>
                                    <m:rPr>
                                      <m:brk m:alnAt="7"/>
                                    </m:rPr>
                                    <a:rPr lang="en-US" altLang="ja-JP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altLang="ja-JP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pt-BR" altLang="ja-JP" sz="1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pt-BR" sz="1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US" altLang="ja-JP" sz="1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21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en-US" altLang="ja-JP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ja-JP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altLang="ja-JP" sz="1600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pt-BR" altLang="ja-JP" sz="1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pt-BR" sz="1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US" altLang="ja-JP" sz="1600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22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mr>
                        </m:m>
                      </m:e>
                    </m:d>
                    <m:r>
                      <a:rPr lang="en-US" altLang="ja-JP" sz="16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altLang="ja-JP" sz="16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/>
                  </a:rPr>
                  <a:t>is assumed*. </a:t>
                </a:r>
              </a:p>
              <a:p>
                <a:pPr marL="0" lvl="2" indent="0" fontAlgn="auto">
                  <a:spcBef>
                    <a:spcPts val="0"/>
                  </a:spcBef>
                  <a:spcAft>
                    <a:spcPts val="0"/>
                  </a:spcAft>
                  <a:buClrTx/>
                  <a:buSzPct val="50000"/>
                  <a:buFont typeface="Arial" panose="020B0604020202020204" pitchFamily="34" charset="0"/>
                  <a:buNone/>
                </a:pPr>
                <a:r>
                  <a:rPr lang="en-US" altLang="ja-JP" sz="1600" b="1" u="sng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/>
                  </a:rPr>
                  <a:t>No precoding without PH:</a:t>
                </a:r>
                <a:endParaRPr lang="en-US" altLang="ja-JP" sz="1600" b="1" u="sng" dirty="0">
                  <a:solidFill>
                    <a:prstClr val="black"/>
                  </a:solidFill>
                  <a:latin typeface="Calibri" panose="020F0502020204030204" pitchFamily="34" charset="0"/>
                  <a:ea typeface="ＭＳ Ｐゴシック"/>
                </a:endParaRPr>
              </a:p>
              <a:p>
                <a:pPr marL="0" lvl="2" indent="0" fontAlgn="auto">
                  <a:spcAft>
                    <a:spcPts val="0"/>
                  </a:spcAft>
                  <a:buClrTx/>
                  <a:buSzPct val="50000"/>
                  <a:buFont typeface="Arial" panose="020B0604020202020204" pitchFamily="34" charset="0"/>
                  <a:buNone/>
                </a:pPr>
                <a:endParaRPr lang="en-US" altLang="ja-JP" sz="1800" dirty="0">
                  <a:solidFill>
                    <a:prstClr val="black"/>
                  </a:solidFill>
                  <a:latin typeface="Calibri" panose="020F0502020204030204" pitchFamily="34" charset="0"/>
                  <a:ea typeface="ＭＳ Ｐゴシック"/>
                </a:endParaRPr>
              </a:p>
              <a:p>
                <a:pPr marL="0" lvl="2" indent="0" fontAlgn="auto">
                  <a:spcAft>
                    <a:spcPts val="0"/>
                  </a:spcAft>
                  <a:buClrTx/>
                  <a:buSzPct val="50000"/>
                  <a:buFont typeface="Arial" panose="020B0604020202020204" pitchFamily="34" charset="0"/>
                  <a:buNone/>
                </a:pPr>
                <a:endParaRPr lang="en-US" altLang="ja-JP" sz="1800" dirty="0" smtClean="0">
                  <a:solidFill>
                    <a:prstClr val="black"/>
                  </a:solidFill>
                  <a:latin typeface="Calibri" panose="020F0502020204030204" pitchFamily="34" charset="0"/>
                  <a:ea typeface="ＭＳ Ｐゴシック"/>
                </a:endParaRPr>
              </a:p>
              <a:p>
                <a:pPr marL="0" lvl="2" indent="0" fontAlgn="auto">
                  <a:spcAft>
                    <a:spcPts val="0"/>
                  </a:spcAft>
                  <a:buClrTx/>
                  <a:buSzPct val="50000"/>
                  <a:buFont typeface="Arial" panose="020B0604020202020204" pitchFamily="34" charset="0"/>
                  <a:buNone/>
                </a:pPr>
                <a:endParaRPr lang="en-US" altLang="ja-JP" sz="1800" dirty="0">
                  <a:solidFill>
                    <a:prstClr val="black"/>
                  </a:solidFill>
                  <a:latin typeface="Calibri" panose="020F0502020204030204" pitchFamily="34" charset="0"/>
                  <a:ea typeface="ＭＳ Ｐゴシック"/>
                </a:endParaRPr>
              </a:p>
              <a:p>
                <a:pPr marL="457200" lvl="2" indent="-457200" fontAlgn="auto">
                  <a:spcAft>
                    <a:spcPts val="0"/>
                  </a:spcAft>
                  <a:buClrTx/>
                  <a:buSzPct val="50000"/>
                  <a:buFont typeface="Wingdings" panose="05000000000000000000" pitchFamily="2" charset="2"/>
                  <a:buChar char="l"/>
                </a:pPr>
                <a:endParaRPr lang="en-US" altLang="ja-JP" sz="1800" dirty="0">
                  <a:solidFill>
                    <a:prstClr val="black"/>
                  </a:solidFill>
                  <a:latin typeface="Calibri" panose="020F0502020204030204" pitchFamily="34" charset="0"/>
                  <a:ea typeface="ＭＳ Ｐゴシック"/>
                </a:endParaRPr>
              </a:p>
            </p:txBody>
          </p:sp>
        </mc:Choice>
        <mc:Fallback xmlns="">
          <p:sp>
            <p:nvSpPr>
              <p:cNvPr id="33" name="Rectang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67" y="1196752"/>
                <a:ext cx="9011437" cy="4536504"/>
              </a:xfrm>
              <a:prstGeom prst="rect">
                <a:avLst/>
              </a:prstGeom>
              <a:blipFill rotWithShape="1">
                <a:blip r:embed="rId5"/>
                <a:stretch>
                  <a:fillRect l="-406" t="-403"/>
                </a:stretch>
              </a:blipFill>
              <a:ln/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テキスト ボックス 74"/>
          <p:cNvSpPr txBox="1"/>
          <p:nvPr/>
        </p:nvSpPr>
        <p:spPr>
          <a:xfrm>
            <a:off x="1764394" y="3121223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1" lang="en-US" altLang="ja-JP" sz="1400" b="1" dirty="0" smtClean="0">
                <a:solidFill>
                  <a:srgbClr val="0000FF"/>
                </a:solidFill>
                <a:latin typeface="Calibri"/>
                <a:ea typeface="ＭＳ Ｐゴシック"/>
              </a:rPr>
              <a:t>S1(</a:t>
            </a:r>
            <a:r>
              <a:rPr kumimoji="1" lang="en-US" altLang="ja-JP" sz="1400" b="1" dirty="0" err="1" smtClean="0">
                <a:solidFill>
                  <a:srgbClr val="0000FF"/>
                </a:solidFill>
                <a:latin typeface="Calibri"/>
                <a:ea typeface="ＭＳ Ｐゴシック"/>
              </a:rPr>
              <a:t>i</a:t>
            </a:r>
            <a:r>
              <a:rPr kumimoji="1" lang="en-US" altLang="ja-JP" sz="1400" b="1" dirty="0" smtClean="0">
                <a:solidFill>
                  <a:srgbClr val="0000FF"/>
                </a:solidFill>
                <a:latin typeface="Calibri"/>
                <a:ea typeface="ＭＳ Ｐゴシック"/>
              </a:rPr>
              <a:t>) and S2(</a:t>
            </a:r>
            <a:r>
              <a:rPr kumimoji="1" lang="en-US" altLang="ja-JP" sz="1400" b="1" dirty="0" err="1" smtClean="0">
                <a:solidFill>
                  <a:srgbClr val="0000FF"/>
                </a:solidFill>
                <a:latin typeface="Calibri"/>
                <a:ea typeface="ＭＳ Ｐゴシック"/>
              </a:rPr>
              <a:t>i</a:t>
            </a:r>
            <a:r>
              <a:rPr kumimoji="1" lang="en-US" altLang="ja-JP" sz="1400" b="1" dirty="0" smtClean="0">
                <a:solidFill>
                  <a:srgbClr val="0000FF"/>
                </a:solidFill>
                <a:latin typeface="Calibri"/>
                <a:ea typeface="ＭＳ Ｐゴシック"/>
              </a:rPr>
              <a:t>) : QPSK</a:t>
            </a:r>
            <a:endParaRPr kumimoji="1" lang="ja-JP" altLang="en-US" sz="1400" b="1" dirty="0">
              <a:solidFill>
                <a:srgbClr val="0000FF"/>
              </a:solidFill>
              <a:latin typeface="Calibri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941590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802-11-Submissi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0</TotalTime>
  <Words>2592</Words>
  <Application>Microsoft Office PowerPoint</Application>
  <PresentationFormat>画面に合わせる (4:3)</PresentationFormat>
  <Paragraphs>694</Paragraphs>
  <Slides>27</Slides>
  <Notes>27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27</vt:i4>
      </vt:variant>
    </vt:vector>
  </HeadingPairs>
  <TitlesOfParts>
    <vt:vector size="30" baseType="lpstr">
      <vt:lpstr>802-11-Submission</vt:lpstr>
      <vt:lpstr>Document</vt:lpstr>
      <vt:lpstr>数式</vt:lpstr>
      <vt:lpstr>Open Loop Spatial Multiplexing  with Phase Hopping for 11ay</vt:lpstr>
      <vt:lpstr>Introduction</vt:lpstr>
      <vt:lpstr>SU-MIMO Scenario: Open Loop Spatial Multiplexing (OLSM) (1/2)</vt:lpstr>
      <vt:lpstr>SU-MIMO Scenario: OLSM (2/2)</vt:lpstr>
      <vt:lpstr>Example #1: OLSM with TX and RX BF</vt:lpstr>
      <vt:lpstr>Example #2: OLSM with TX BF</vt:lpstr>
      <vt:lpstr>Proposed Phase Hopping (PH) for OLSM [2][3]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Discussion of PH period (1/2)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 Loop Spatial Multiplexing with Phase Hopping for 11ay</dc:title>
  <dc:creator/>
  <cp:lastModifiedBy/>
  <cp:revision>1</cp:revision>
  <dcterms:created xsi:type="dcterms:W3CDTF">2016-05-16T21:07:06Z</dcterms:created>
  <dcterms:modified xsi:type="dcterms:W3CDTF">2016-05-19T06:58:31Z</dcterms:modified>
</cp:coreProperties>
</file>